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3.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77" r:id="rId2"/>
    <p:sldMasterId id="2147483811" r:id="rId3"/>
    <p:sldMasterId id="2147483827" r:id="rId4"/>
  </p:sldMasterIdLst>
  <p:notesMasterIdLst>
    <p:notesMasterId r:id="rId53"/>
  </p:notesMasterIdLst>
  <p:handoutMasterIdLst>
    <p:handoutMasterId r:id="rId54"/>
  </p:handoutMasterIdLst>
  <p:sldIdLst>
    <p:sldId id="433" r:id="rId5"/>
    <p:sldId id="952" r:id="rId6"/>
    <p:sldId id="451" r:id="rId7"/>
    <p:sldId id="945" r:id="rId8"/>
    <p:sldId id="946" r:id="rId9"/>
    <p:sldId id="947" r:id="rId10"/>
    <p:sldId id="943" r:id="rId11"/>
    <p:sldId id="868" r:id="rId12"/>
    <p:sldId id="872" r:id="rId13"/>
    <p:sldId id="958" r:id="rId14"/>
    <p:sldId id="944" r:id="rId15"/>
    <p:sldId id="884" r:id="rId16"/>
    <p:sldId id="883" r:id="rId17"/>
    <p:sldId id="882" r:id="rId18"/>
    <p:sldId id="912" r:id="rId19"/>
    <p:sldId id="885" r:id="rId20"/>
    <p:sldId id="956" r:id="rId21"/>
    <p:sldId id="957" r:id="rId22"/>
    <p:sldId id="913" r:id="rId23"/>
    <p:sldId id="909" r:id="rId24"/>
    <p:sldId id="899" r:id="rId25"/>
    <p:sldId id="907" r:id="rId26"/>
    <p:sldId id="875" r:id="rId27"/>
    <p:sldId id="902" r:id="rId28"/>
    <p:sldId id="904" r:id="rId29"/>
    <p:sldId id="906" r:id="rId30"/>
    <p:sldId id="878" r:id="rId31"/>
    <p:sldId id="951" r:id="rId32"/>
    <p:sldId id="954" r:id="rId33"/>
    <p:sldId id="914" r:id="rId34"/>
    <p:sldId id="921" r:id="rId35"/>
    <p:sldId id="923" r:id="rId36"/>
    <p:sldId id="925" r:id="rId37"/>
    <p:sldId id="916" r:id="rId38"/>
    <p:sldId id="924" r:id="rId39"/>
    <p:sldId id="905" r:id="rId40"/>
    <p:sldId id="960" r:id="rId41"/>
    <p:sldId id="917" r:id="rId42"/>
    <p:sldId id="918" r:id="rId43"/>
    <p:sldId id="955" r:id="rId44"/>
    <p:sldId id="948" r:id="rId45"/>
    <p:sldId id="949" r:id="rId46"/>
    <p:sldId id="950" r:id="rId47"/>
    <p:sldId id="930" r:id="rId48"/>
    <p:sldId id="450" r:id="rId49"/>
    <p:sldId id="452" r:id="rId50"/>
    <p:sldId id="449" r:id="rId51"/>
    <p:sldId id="265" r:id="rId52"/>
  </p:sldIdLst>
  <p:sldSz cx="12195175" cy="6858000"/>
  <p:notesSz cx="20561300" cy="29452888"/>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9278" userDrawn="1">
          <p15:clr>
            <a:srgbClr val="A4A3A4"/>
          </p15:clr>
        </p15:guide>
        <p15:guide id="2" pos="647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3ECFF"/>
    <a:srgbClr val="E35500"/>
    <a:srgbClr val="008FD3"/>
    <a:srgbClr val="6699FF"/>
    <a:srgbClr val="4CC5FF"/>
    <a:srgbClr val="4FB81C"/>
    <a:srgbClr val="FFFFCC"/>
    <a:srgbClr val="FECE59"/>
    <a:srgbClr val="0F46A7"/>
    <a:srgbClr val="970A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89053" autoAdjust="0"/>
  </p:normalViewPr>
  <p:slideViewPr>
    <p:cSldViewPr snapToGrid="0" showGuides="1">
      <p:cViewPr varScale="1">
        <p:scale>
          <a:sx n="145" d="100"/>
          <a:sy n="145" d="100"/>
        </p:scale>
        <p:origin x="630" y="12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9278"/>
        <p:guide pos="647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5825702" y="27975134"/>
            <a:ext cx="8909897" cy="1472645"/>
          </a:xfrm>
          <a:prstGeom prst="rect">
            <a:avLst/>
          </a:prstGeom>
        </p:spPr>
        <p:txBody>
          <a:bodyPr vert="horz" lIns="273410" tIns="136703" rIns="273410" bIns="136703" rtlCol="0" anchor="b"/>
          <a:lstStyle>
            <a:lvl1pPr algn="r">
              <a:defRPr sz="3600"/>
            </a:lvl1pPr>
          </a:lstStyle>
          <a:p>
            <a:pPr algn="ctr"/>
            <a:fld id="{47855BD9-AF71-426C-9B9B-B0E52B88852E}" type="slidenum">
              <a:rPr lang="de-DE" sz="3000"/>
              <a:pPr algn="ctr"/>
              <a:t>‹#›</a:t>
            </a:fld>
            <a:endParaRPr lang="de-DE" sz="3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98538" y="1974850"/>
            <a:ext cx="18564225" cy="10439400"/>
          </a:xfrm>
          <a:prstGeom prst="rect">
            <a:avLst/>
          </a:prstGeom>
          <a:noFill/>
          <a:ln w="12700">
            <a:solidFill>
              <a:prstClr val="black"/>
            </a:solidFill>
          </a:ln>
        </p:spPr>
        <p:txBody>
          <a:bodyPr vert="horz" lIns="273410" tIns="136703" rIns="273410" bIns="136703" rtlCol="0" anchor="ctr"/>
          <a:lstStyle/>
          <a:p>
            <a:endParaRPr lang="de-DE" dirty="0"/>
          </a:p>
        </p:txBody>
      </p:sp>
      <p:sp>
        <p:nvSpPr>
          <p:cNvPr id="5" name="Notes Placeholder 4"/>
          <p:cNvSpPr>
            <a:spLocks noGrp="1"/>
          </p:cNvSpPr>
          <p:nvPr>
            <p:ph type="body" sz="quarter" idx="3"/>
          </p:nvPr>
        </p:nvSpPr>
        <p:spPr>
          <a:xfrm>
            <a:off x="1645984" y="13271073"/>
            <a:ext cx="17269333" cy="146992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8867063" y="28782023"/>
            <a:ext cx="2827180" cy="661457"/>
          </a:xfrm>
          <a:prstGeom prst="rect">
            <a:avLst/>
          </a:prstGeom>
        </p:spPr>
        <p:txBody>
          <a:bodyPr vert="horz" lIns="273410" tIns="136703" rIns="273410" bIns="136703" rtlCol="0" anchor="b"/>
          <a:lstStyle>
            <a:lvl1pPr algn="ctr">
              <a:defRPr sz="24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3829429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11</a:t>
            </a:fld>
            <a:endParaRPr lang="de-DE" dirty="0">
              <a:solidFill>
                <a:srgbClr val="000000"/>
              </a:solidFill>
            </a:endParaRPr>
          </a:p>
        </p:txBody>
      </p:sp>
    </p:spTree>
    <p:extLst>
      <p:ext uri="{BB962C8B-B14F-4D97-AF65-F5344CB8AC3E}">
        <p14:creationId xmlns:p14="http://schemas.microsoft.com/office/powerpoint/2010/main" val="4234829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12</a:t>
            </a:fld>
            <a:endParaRPr lang="de-DE" dirty="0">
              <a:solidFill>
                <a:srgbClr val="000000"/>
              </a:solidFill>
            </a:endParaRPr>
          </a:p>
        </p:txBody>
      </p:sp>
    </p:spTree>
    <p:extLst>
      <p:ext uri="{BB962C8B-B14F-4D97-AF65-F5344CB8AC3E}">
        <p14:creationId xmlns:p14="http://schemas.microsoft.com/office/powerpoint/2010/main" val="2427662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13</a:t>
            </a:fld>
            <a:endParaRPr lang="de-DE" dirty="0">
              <a:solidFill>
                <a:srgbClr val="000000"/>
              </a:solidFill>
            </a:endParaRPr>
          </a:p>
        </p:txBody>
      </p:sp>
    </p:spTree>
    <p:extLst>
      <p:ext uri="{BB962C8B-B14F-4D97-AF65-F5344CB8AC3E}">
        <p14:creationId xmlns:p14="http://schemas.microsoft.com/office/powerpoint/2010/main" val="1126172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14</a:t>
            </a:fld>
            <a:endParaRPr lang="de-DE" dirty="0">
              <a:solidFill>
                <a:srgbClr val="000000"/>
              </a:solidFill>
            </a:endParaRPr>
          </a:p>
        </p:txBody>
      </p:sp>
    </p:spTree>
    <p:extLst>
      <p:ext uri="{BB962C8B-B14F-4D97-AF65-F5344CB8AC3E}">
        <p14:creationId xmlns:p14="http://schemas.microsoft.com/office/powerpoint/2010/main" val="874202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15</a:t>
            </a:fld>
            <a:endParaRPr lang="de-DE" dirty="0">
              <a:solidFill>
                <a:srgbClr val="000000"/>
              </a:solidFill>
            </a:endParaRPr>
          </a:p>
        </p:txBody>
      </p:sp>
    </p:spTree>
    <p:extLst>
      <p:ext uri="{BB962C8B-B14F-4D97-AF65-F5344CB8AC3E}">
        <p14:creationId xmlns:p14="http://schemas.microsoft.com/office/powerpoint/2010/main" val="386465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16</a:t>
            </a:fld>
            <a:endParaRPr lang="de-DE" dirty="0">
              <a:solidFill>
                <a:srgbClr val="000000"/>
              </a:solidFill>
            </a:endParaRPr>
          </a:p>
        </p:txBody>
      </p:sp>
    </p:spTree>
    <p:extLst>
      <p:ext uri="{BB962C8B-B14F-4D97-AF65-F5344CB8AC3E}">
        <p14:creationId xmlns:p14="http://schemas.microsoft.com/office/powerpoint/2010/main" val="1859625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17</a:t>
            </a:fld>
            <a:endParaRPr lang="de-DE" dirty="0">
              <a:solidFill>
                <a:srgbClr val="000000"/>
              </a:solidFill>
            </a:endParaRPr>
          </a:p>
        </p:txBody>
      </p:sp>
    </p:spTree>
    <p:extLst>
      <p:ext uri="{BB962C8B-B14F-4D97-AF65-F5344CB8AC3E}">
        <p14:creationId xmlns:p14="http://schemas.microsoft.com/office/powerpoint/2010/main" val="513738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19</a:t>
            </a:fld>
            <a:endParaRPr lang="de-DE" dirty="0">
              <a:solidFill>
                <a:srgbClr val="000000"/>
              </a:solidFill>
            </a:endParaRPr>
          </a:p>
        </p:txBody>
      </p:sp>
    </p:spTree>
    <p:extLst>
      <p:ext uri="{BB962C8B-B14F-4D97-AF65-F5344CB8AC3E}">
        <p14:creationId xmlns:p14="http://schemas.microsoft.com/office/powerpoint/2010/main" val="27311610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20</a:t>
            </a:fld>
            <a:endParaRPr lang="de-DE" dirty="0">
              <a:solidFill>
                <a:srgbClr val="000000"/>
              </a:solidFill>
            </a:endParaRPr>
          </a:p>
        </p:txBody>
      </p:sp>
    </p:spTree>
    <p:extLst>
      <p:ext uri="{BB962C8B-B14F-4D97-AF65-F5344CB8AC3E}">
        <p14:creationId xmlns:p14="http://schemas.microsoft.com/office/powerpoint/2010/main" val="40323196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21</a:t>
            </a:fld>
            <a:endParaRPr lang="de-DE" dirty="0">
              <a:solidFill>
                <a:srgbClr val="000000"/>
              </a:solidFill>
            </a:endParaRPr>
          </a:p>
        </p:txBody>
      </p:sp>
    </p:spTree>
    <p:extLst>
      <p:ext uri="{BB962C8B-B14F-4D97-AF65-F5344CB8AC3E}">
        <p14:creationId xmlns:p14="http://schemas.microsoft.com/office/powerpoint/2010/main" val="2757347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a:t>
            </a:fld>
            <a:endParaRPr lang="de-DE" dirty="0">
              <a:solidFill>
                <a:srgbClr val="000000"/>
              </a:solidFill>
            </a:endParaRPr>
          </a:p>
        </p:txBody>
      </p:sp>
    </p:spTree>
    <p:extLst>
      <p:ext uri="{BB962C8B-B14F-4D97-AF65-F5344CB8AC3E}">
        <p14:creationId xmlns:p14="http://schemas.microsoft.com/office/powerpoint/2010/main" val="35401356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22</a:t>
            </a:fld>
            <a:endParaRPr lang="de-DE" dirty="0">
              <a:solidFill>
                <a:srgbClr val="000000"/>
              </a:solidFill>
            </a:endParaRPr>
          </a:p>
        </p:txBody>
      </p:sp>
    </p:spTree>
    <p:extLst>
      <p:ext uri="{BB962C8B-B14F-4D97-AF65-F5344CB8AC3E}">
        <p14:creationId xmlns:p14="http://schemas.microsoft.com/office/powerpoint/2010/main" val="4794010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23</a:t>
            </a:fld>
            <a:endParaRPr lang="de-DE" dirty="0">
              <a:solidFill>
                <a:srgbClr val="000000"/>
              </a:solidFill>
            </a:endParaRPr>
          </a:p>
        </p:txBody>
      </p:sp>
    </p:spTree>
    <p:extLst>
      <p:ext uri="{BB962C8B-B14F-4D97-AF65-F5344CB8AC3E}">
        <p14:creationId xmlns:p14="http://schemas.microsoft.com/office/powerpoint/2010/main" val="9971346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24</a:t>
            </a:fld>
            <a:endParaRPr lang="de-DE" dirty="0">
              <a:solidFill>
                <a:srgbClr val="000000"/>
              </a:solidFill>
            </a:endParaRPr>
          </a:p>
        </p:txBody>
      </p:sp>
    </p:spTree>
    <p:extLst>
      <p:ext uri="{BB962C8B-B14F-4D97-AF65-F5344CB8AC3E}">
        <p14:creationId xmlns:p14="http://schemas.microsoft.com/office/powerpoint/2010/main" val="34921429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25</a:t>
            </a:fld>
            <a:endParaRPr lang="de-DE" dirty="0">
              <a:solidFill>
                <a:srgbClr val="000000"/>
              </a:solidFill>
            </a:endParaRPr>
          </a:p>
        </p:txBody>
      </p:sp>
    </p:spTree>
    <p:extLst>
      <p:ext uri="{BB962C8B-B14F-4D97-AF65-F5344CB8AC3E}">
        <p14:creationId xmlns:p14="http://schemas.microsoft.com/office/powerpoint/2010/main" val="28253469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26</a:t>
            </a:fld>
            <a:endParaRPr lang="de-DE" dirty="0">
              <a:solidFill>
                <a:srgbClr val="000000"/>
              </a:solidFill>
            </a:endParaRPr>
          </a:p>
        </p:txBody>
      </p:sp>
    </p:spTree>
    <p:extLst>
      <p:ext uri="{BB962C8B-B14F-4D97-AF65-F5344CB8AC3E}">
        <p14:creationId xmlns:p14="http://schemas.microsoft.com/office/powerpoint/2010/main" val="35631625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a:t>
            </a:r>
            <a:endParaRPr lang="en-US" dirty="0"/>
          </a:p>
          <a:p>
            <a:pPr marL="854403" indent="-854403">
              <a:buFontTx/>
              <a:buChar char="-"/>
            </a:pPr>
            <a:r>
              <a:rPr lang="en-US" dirty="0"/>
              <a:t>Adapt path …/data/</a:t>
            </a:r>
            <a:r>
              <a:rPr lang="en-US" dirty="0" err="1"/>
              <a:t>pgdata</a:t>
            </a:r>
            <a:endParaRPr lang="en-US" dirty="0"/>
          </a:p>
          <a:p>
            <a:pPr marL="854403" indent="-854403">
              <a:buFontTx/>
              <a:buChar char="-"/>
            </a:pPr>
            <a:r>
              <a:rPr lang="en-US" dirty="0"/>
              <a:t>Rename secret PD_PASSWORD ?</a:t>
            </a:r>
          </a:p>
          <a:p>
            <a:pPr marL="854403" indent="-854403">
              <a:buFontTx/>
              <a:buChar char="-"/>
            </a:pPr>
            <a:r>
              <a:rPr lang="en-US" dirty="0"/>
              <a:t>Secrets </a:t>
            </a:r>
            <a:r>
              <a:rPr lang="en-US" dirty="0">
                <a:sym typeface="Wingdings" panose="05000000000000000000" pitchFamily="2" charset="2"/>
              </a:rPr>
              <a:t> secret ?</a:t>
            </a:r>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27</a:t>
            </a:fld>
            <a:endParaRPr lang="de-DE" dirty="0">
              <a:solidFill>
                <a:srgbClr val="000000"/>
              </a:solidFill>
            </a:endParaRPr>
          </a:p>
        </p:txBody>
      </p:sp>
    </p:spTree>
    <p:extLst>
      <p:ext uri="{BB962C8B-B14F-4D97-AF65-F5344CB8AC3E}">
        <p14:creationId xmlns:p14="http://schemas.microsoft.com/office/powerpoint/2010/main" val="16524686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28</a:t>
            </a:fld>
            <a:endParaRPr lang="de-DE" dirty="0">
              <a:solidFill>
                <a:srgbClr val="000000"/>
              </a:solidFill>
            </a:endParaRPr>
          </a:p>
        </p:txBody>
      </p:sp>
    </p:spTree>
    <p:extLst>
      <p:ext uri="{BB962C8B-B14F-4D97-AF65-F5344CB8AC3E}">
        <p14:creationId xmlns:p14="http://schemas.microsoft.com/office/powerpoint/2010/main" val="22063390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30</a:t>
            </a:fld>
            <a:endParaRPr lang="de-DE" dirty="0">
              <a:solidFill>
                <a:srgbClr val="000000"/>
              </a:solidFill>
            </a:endParaRPr>
          </a:p>
        </p:txBody>
      </p:sp>
    </p:spTree>
    <p:extLst>
      <p:ext uri="{BB962C8B-B14F-4D97-AF65-F5344CB8AC3E}">
        <p14:creationId xmlns:p14="http://schemas.microsoft.com/office/powerpoint/2010/main" val="17051709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31</a:t>
            </a:fld>
            <a:endParaRPr lang="de-DE" dirty="0">
              <a:solidFill>
                <a:srgbClr val="000000"/>
              </a:solidFill>
            </a:endParaRPr>
          </a:p>
        </p:txBody>
      </p:sp>
    </p:spTree>
    <p:extLst>
      <p:ext uri="{BB962C8B-B14F-4D97-AF65-F5344CB8AC3E}">
        <p14:creationId xmlns:p14="http://schemas.microsoft.com/office/powerpoint/2010/main" val="27386479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32</a:t>
            </a:fld>
            <a:endParaRPr lang="de-DE" dirty="0">
              <a:solidFill>
                <a:srgbClr val="000000"/>
              </a:solidFill>
            </a:endParaRPr>
          </a:p>
        </p:txBody>
      </p:sp>
    </p:spTree>
    <p:extLst>
      <p:ext uri="{BB962C8B-B14F-4D97-AF65-F5344CB8AC3E}">
        <p14:creationId xmlns:p14="http://schemas.microsoft.com/office/powerpoint/2010/main" val="1523779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3</a:t>
            </a:fld>
            <a:endParaRPr lang="de-DE" dirty="0">
              <a:solidFill>
                <a:srgbClr val="000000"/>
              </a:solidFill>
            </a:endParaRPr>
          </a:p>
        </p:txBody>
      </p:sp>
      <p:sp>
        <p:nvSpPr>
          <p:cNvPr id="9" name="Slide Image Placeholder 8"/>
          <p:cNvSpPr>
            <a:spLocks noGrp="1" noRot="1" noChangeAspect="1"/>
          </p:cNvSpPr>
          <p:nvPr>
            <p:ph type="sldImg"/>
          </p:nvPr>
        </p:nvSpPr>
        <p:spPr>
          <a:xfrm>
            <a:off x="998538" y="1974850"/>
            <a:ext cx="18564225" cy="10439400"/>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6722620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33</a:t>
            </a:fld>
            <a:endParaRPr lang="de-DE" dirty="0">
              <a:solidFill>
                <a:srgbClr val="000000"/>
              </a:solidFill>
            </a:endParaRPr>
          </a:p>
        </p:txBody>
      </p:sp>
    </p:spTree>
    <p:extLst>
      <p:ext uri="{BB962C8B-B14F-4D97-AF65-F5344CB8AC3E}">
        <p14:creationId xmlns:p14="http://schemas.microsoft.com/office/powerpoint/2010/main" val="421176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34</a:t>
            </a:fld>
            <a:endParaRPr lang="de-DE" dirty="0">
              <a:solidFill>
                <a:srgbClr val="000000"/>
              </a:solidFill>
            </a:endParaRPr>
          </a:p>
        </p:txBody>
      </p:sp>
    </p:spTree>
    <p:extLst>
      <p:ext uri="{BB962C8B-B14F-4D97-AF65-F5344CB8AC3E}">
        <p14:creationId xmlns:p14="http://schemas.microsoft.com/office/powerpoint/2010/main" val="1361151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35</a:t>
            </a:fld>
            <a:endParaRPr lang="de-DE" dirty="0">
              <a:solidFill>
                <a:srgbClr val="000000"/>
              </a:solidFill>
            </a:endParaRPr>
          </a:p>
        </p:txBody>
      </p:sp>
    </p:spTree>
    <p:extLst>
      <p:ext uri="{BB962C8B-B14F-4D97-AF65-F5344CB8AC3E}">
        <p14:creationId xmlns:p14="http://schemas.microsoft.com/office/powerpoint/2010/main" val="23730745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36</a:t>
            </a:fld>
            <a:endParaRPr lang="de-DE" dirty="0">
              <a:solidFill>
                <a:srgbClr val="000000"/>
              </a:solidFill>
            </a:endParaRPr>
          </a:p>
        </p:txBody>
      </p:sp>
    </p:spTree>
    <p:extLst>
      <p:ext uri="{BB962C8B-B14F-4D97-AF65-F5344CB8AC3E}">
        <p14:creationId xmlns:p14="http://schemas.microsoft.com/office/powerpoint/2010/main" val="17628899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37</a:t>
            </a:fld>
            <a:endParaRPr lang="de-DE" dirty="0">
              <a:solidFill>
                <a:srgbClr val="000000"/>
              </a:solidFill>
            </a:endParaRPr>
          </a:p>
        </p:txBody>
      </p:sp>
    </p:spTree>
    <p:extLst>
      <p:ext uri="{BB962C8B-B14F-4D97-AF65-F5344CB8AC3E}">
        <p14:creationId xmlns:p14="http://schemas.microsoft.com/office/powerpoint/2010/main" val="4876964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38</a:t>
            </a:fld>
            <a:endParaRPr lang="de-DE" dirty="0">
              <a:solidFill>
                <a:srgbClr val="000000"/>
              </a:solidFill>
            </a:endParaRPr>
          </a:p>
        </p:txBody>
      </p:sp>
    </p:spTree>
    <p:extLst>
      <p:ext uri="{BB962C8B-B14F-4D97-AF65-F5344CB8AC3E}">
        <p14:creationId xmlns:p14="http://schemas.microsoft.com/office/powerpoint/2010/main" val="6634632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39</a:t>
            </a:fld>
            <a:endParaRPr lang="de-DE" dirty="0">
              <a:solidFill>
                <a:srgbClr val="000000"/>
              </a:solidFill>
            </a:endParaRPr>
          </a:p>
        </p:txBody>
      </p:sp>
    </p:spTree>
    <p:extLst>
      <p:ext uri="{BB962C8B-B14F-4D97-AF65-F5344CB8AC3E}">
        <p14:creationId xmlns:p14="http://schemas.microsoft.com/office/powerpoint/2010/main" val="38691905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41</a:t>
            </a:fld>
            <a:endParaRPr lang="de-DE" dirty="0">
              <a:solidFill>
                <a:srgbClr val="000000"/>
              </a:solidFill>
            </a:endParaRPr>
          </a:p>
        </p:txBody>
      </p:sp>
      <p:sp>
        <p:nvSpPr>
          <p:cNvPr id="9" name="Slide Image Placeholder 8"/>
          <p:cNvSpPr>
            <a:spLocks noGrp="1" noRot="1" noChangeAspect="1"/>
          </p:cNvSpPr>
          <p:nvPr>
            <p:ph type="sldImg"/>
          </p:nvPr>
        </p:nvSpPr>
        <p:spPr>
          <a:xfrm>
            <a:off x="998538" y="1974850"/>
            <a:ext cx="18564225" cy="10439400"/>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6270294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42</a:t>
            </a:fld>
            <a:endParaRPr lang="de-DE" dirty="0">
              <a:solidFill>
                <a:srgbClr val="000000"/>
              </a:solidFill>
            </a:endParaRPr>
          </a:p>
        </p:txBody>
      </p:sp>
    </p:spTree>
    <p:extLst>
      <p:ext uri="{BB962C8B-B14F-4D97-AF65-F5344CB8AC3E}">
        <p14:creationId xmlns:p14="http://schemas.microsoft.com/office/powerpoint/2010/main" val="17589942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43</a:t>
            </a:fld>
            <a:endParaRPr lang="de-DE" dirty="0">
              <a:solidFill>
                <a:srgbClr val="000000"/>
              </a:solidFill>
            </a:endParaRPr>
          </a:p>
        </p:txBody>
      </p:sp>
    </p:spTree>
    <p:extLst>
      <p:ext uri="{BB962C8B-B14F-4D97-AF65-F5344CB8AC3E}">
        <p14:creationId xmlns:p14="http://schemas.microsoft.com/office/powerpoint/2010/main" val="481162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5</a:t>
            </a:fld>
            <a:endParaRPr lang="de-DE" dirty="0">
              <a:solidFill>
                <a:srgbClr val="000000"/>
              </a:solidFill>
            </a:endParaRPr>
          </a:p>
        </p:txBody>
      </p:sp>
    </p:spTree>
    <p:extLst>
      <p:ext uri="{BB962C8B-B14F-4D97-AF65-F5344CB8AC3E}">
        <p14:creationId xmlns:p14="http://schemas.microsoft.com/office/powerpoint/2010/main" val="4513606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Overview over where which value and file and data comes from.</a:t>
            </a:r>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44</a:t>
            </a:fld>
            <a:endParaRPr lang="de-DE" dirty="0">
              <a:solidFill>
                <a:srgbClr val="000000"/>
              </a:solidFill>
            </a:endParaRPr>
          </a:p>
        </p:txBody>
      </p:sp>
    </p:spTree>
    <p:extLst>
      <p:ext uri="{BB962C8B-B14F-4D97-AF65-F5344CB8AC3E}">
        <p14:creationId xmlns:p14="http://schemas.microsoft.com/office/powerpoint/2010/main" val="38733253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46</a:t>
            </a:fld>
            <a:endParaRPr lang="de-DE" dirty="0">
              <a:solidFill>
                <a:srgbClr val="000000"/>
              </a:solidFill>
            </a:endParaRPr>
          </a:p>
        </p:txBody>
      </p:sp>
    </p:spTree>
    <p:extLst>
      <p:ext uri="{BB962C8B-B14F-4D97-AF65-F5344CB8AC3E}">
        <p14:creationId xmlns:p14="http://schemas.microsoft.com/office/powerpoint/2010/main" val="11399638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25284" indent="-1025284">
              <a:buFontTx/>
              <a:buChar char="-"/>
            </a:pPr>
            <a:r>
              <a:rPr lang="en-US" dirty="0"/>
              <a:t>Show all namespaces in cluster</a:t>
            </a:r>
          </a:p>
          <a:p>
            <a:pPr marL="1563491" lvl="1" indent="-1025284">
              <a:buFontTx/>
              <a:buChar char="-"/>
            </a:pPr>
            <a:r>
              <a:rPr lang="en-US" dirty="0"/>
              <a:t>If not yet mentioned, explain that everyone has their own namespace. Please be a good citizen and don’t sabotage the others.</a:t>
            </a:r>
          </a:p>
          <a:p>
            <a:pPr marL="1025284" indent="-1025284">
              <a:buFontTx/>
              <a:buChar char="-"/>
            </a:pPr>
            <a:r>
              <a:rPr lang="en-US" dirty="0"/>
              <a:t>Query a pod from a dedicated namespace ( e.g. </a:t>
            </a:r>
            <a:r>
              <a:rPr lang="en-US" dirty="0" err="1"/>
              <a:t>kube</a:t>
            </a:r>
            <a:r>
              <a:rPr lang="en-US" dirty="0"/>
              <a:t>-system), explain “-n &lt;namespace</a:t>
            </a:r>
            <a:r>
              <a:rPr lang="en-US"/>
              <a:t>&gt;” flag</a:t>
            </a:r>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47</a:t>
            </a:fld>
            <a:endParaRPr lang="de-DE" dirty="0">
              <a:solidFill>
                <a:srgbClr val="000000"/>
              </a:solidFill>
            </a:endParaRPr>
          </a:p>
        </p:txBody>
      </p:sp>
    </p:spTree>
    <p:extLst>
      <p:ext uri="{BB962C8B-B14F-4D97-AF65-F5344CB8AC3E}">
        <p14:creationId xmlns:p14="http://schemas.microsoft.com/office/powerpoint/2010/main" val="19292010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48</a:t>
            </a:fld>
            <a:endParaRPr lang="de-DE" dirty="0"/>
          </a:p>
        </p:txBody>
      </p:sp>
      <p:sp>
        <p:nvSpPr>
          <p:cNvPr id="6" name="Slide Image Placeholder 5"/>
          <p:cNvSpPr>
            <a:spLocks noGrp="1" noRot="1" noChangeAspect="1"/>
          </p:cNvSpPr>
          <p:nvPr>
            <p:ph type="sldImg"/>
          </p:nvPr>
        </p:nvSpPr>
        <p:spPr>
          <a:xfrm>
            <a:off x="998538" y="1974850"/>
            <a:ext cx="18564225" cy="10439400"/>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6</a:t>
            </a:fld>
            <a:endParaRPr lang="de-DE" dirty="0">
              <a:solidFill>
                <a:srgbClr val="000000"/>
              </a:solidFill>
            </a:endParaRPr>
          </a:p>
        </p:txBody>
      </p:sp>
    </p:spTree>
    <p:extLst>
      <p:ext uri="{BB962C8B-B14F-4D97-AF65-F5344CB8AC3E}">
        <p14:creationId xmlns:p14="http://schemas.microsoft.com/office/powerpoint/2010/main" val="2848602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7</a:t>
            </a:fld>
            <a:endParaRPr lang="de-DE" dirty="0">
              <a:solidFill>
                <a:srgbClr val="000000"/>
              </a:solidFill>
            </a:endParaRPr>
          </a:p>
        </p:txBody>
      </p:sp>
      <p:sp>
        <p:nvSpPr>
          <p:cNvPr id="9" name="Slide Image Placeholder 8"/>
          <p:cNvSpPr>
            <a:spLocks noGrp="1" noRot="1" noChangeAspect="1"/>
          </p:cNvSpPr>
          <p:nvPr>
            <p:ph type="sldImg"/>
          </p:nvPr>
        </p:nvSpPr>
        <p:spPr>
          <a:xfrm>
            <a:off x="998538" y="1974850"/>
            <a:ext cx="18564225" cy="10439400"/>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238631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8</a:t>
            </a:fld>
            <a:endParaRPr lang="de-DE" dirty="0">
              <a:solidFill>
                <a:srgbClr val="000000"/>
              </a:solidFill>
            </a:endParaRPr>
          </a:p>
        </p:txBody>
      </p:sp>
    </p:spTree>
    <p:extLst>
      <p:ext uri="{BB962C8B-B14F-4D97-AF65-F5344CB8AC3E}">
        <p14:creationId xmlns:p14="http://schemas.microsoft.com/office/powerpoint/2010/main" val="161754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9</a:t>
            </a:fld>
            <a:endParaRPr lang="de-DE" dirty="0">
              <a:solidFill>
                <a:srgbClr val="000000"/>
              </a:solidFill>
            </a:endParaRPr>
          </a:p>
        </p:txBody>
      </p:sp>
    </p:spTree>
    <p:extLst>
      <p:ext uri="{BB962C8B-B14F-4D97-AF65-F5344CB8AC3E}">
        <p14:creationId xmlns:p14="http://schemas.microsoft.com/office/powerpoint/2010/main" val="3414523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10</a:t>
            </a:fld>
            <a:endParaRPr lang="de-DE" dirty="0">
              <a:solidFill>
                <a:srgbClr val="000000"/>
              </a:solidFill>
            </a:endParaRPr>
          </a:p>
        </p:txBody>
      </p:sp>
    </p:spTree>
    <p:extLst>
      <p:ext uri="{BB962C8B-B14F-4D97-AF65-F5344CB8AC3E}">
        <p14:creationId xmlns:p14="http://schemas.microsoft.com/office/powerpoint/2010/main" val="42387418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520160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96294234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21994327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5802912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417080490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2"/>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265069411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2"/>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350963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33366126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61146927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7714930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651854306"/>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654461572"/>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4354333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6383049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282632"/>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29764236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847135494"/>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8831797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1188061"/>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3"/>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2976312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3"/>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7596615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Agenda">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86298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23219518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4324784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374829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1218337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96674076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63248714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37834363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1459031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64015937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454511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991532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633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074015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8224188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79459215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167994136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2"/>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6860973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2"/>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1471682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60130124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86573853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276169882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22907294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Tree>
    <p:extLst>
      <p:ext uri="{BB962C8B-B14F-4D97-AF65-F5344CB8AC3E}">
        <p14:creationId xmlns:p14="http://schemas.microsoft.com/office/powerpoint/2010/main" val="267766971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69841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31827625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8032677"/>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87337200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180748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7894354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6849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73123899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08149271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415168537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12092141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7143913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Tree>
    <p:extLst>
      <p:ext uri="{BB962C8B-B14F-4D97-AF65-F5344CB8AC3E}">
        <p14:creationId xmlns:p14="http://schemas.microsoft.com/office/powerpoint/2010/main" val="539143513"/>
      </p:ext>
    </p:extLst>
  </p:cSld>
  <p:clrMapOvr>
    <a:masterClrMapping/>
  </p:clrMapOvr>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2058041543"/>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9532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15736842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2594588"/>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5635858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984605871"/>
      </p:ext>
    </p:extLst>
  </p:cSld>
  <p:clrMapOvr>
    <a:masterClrMapping/>
  </p:clrMapOvr>
  <p:hf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53740527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307653"/>
      </p:ext>
    </p:extLst>
  </p:cSld>
  <p:clrMapOvr>
    <a:masterClrMapping/>
  </p:clrMapOvr>
  <p:hf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pPr>
            <a:r>
              <a:rPr lang="en-US" sz="2899" b="1" dirty="0">
                <a:solidFill>
                  <a:srgbClr val="FFD05C"/>
                </a:solidFill>
              </a:rPr>
              <a:t>© 2016 SAP SE or an SAP affiliate company. 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dirty="0">
                <a:solidFill>
                  <a:srgbClr val="000000"/>
                </a:solidFill>
                <a:ea typeface="Arial Unicode MS" panose="020B0604020202020204" pitchFamily="34" charset="-128"/>
              </a:rPr>
              <a:t>No part of this publication may be reproduced or transmitted in any form or for any purpose without the express permission of SAP SE or an SAP affiliate company.</a:t>
            </a:r>
          </a:p>
          <a:p>
            <a:pPr>
              <a:spcBef>
                <a:spcPts val="1200"/>
              </a:spcBef>
            </a:pPr>
            <a:r>
              <a:rPr lang="en-US" sz="1200" dirty="0">
                <a:solidFill>
                  <a:srgbClr val="000000"/>
                </a:solidFill>
                <a:ea typeface="Arial Unicode MS" panose="020B0604020202020204" pitchFamily="34" charset="-128"/>
              </a:rPr>
              <a:t>SAP and other SAP products and services mentioned herein as well as their respective logos are trademarks or registered trademarks of SAP SE (or an SAP affiliate company) in Germany and other countries. Please see </a:t>
            </a:r>
            <a:r>
              <a:rPr lang="en-US" sz="1200" dirty="0">
                <a:solidFill>
                  <a:srgbClr val="000000"/>
                </a:solidFill>
                <a:ea typeface="Arial Unicode MS" panose="020B0604020202020204" pitchFamily="34" charset="-128"/>
                <a:hlinkClick r:id="rId2"/>
              </a:rPr>
              <a:t>http://global12.sap.com/corporate-en/legal/copyright/index.epx</a:t>
            </a:r>
            <a:r>
              <a:rPr lang="en-US" sz="1200" dirty="0">
                <a:solidFill>
                  <a:srgbClr val="000000"/>
                </a:solidFill>
                <a:ea typeface="Arial Unicode MS" panose="020B0604020202020204" pitchFamily="34" charset="-128"/>
              </a:rPr>
              <a:t> for additional trademark information and notices.</a:t>
            </a:r>
          </a:p>
          <a:p>
            <a:pPr>
              <a:spcBef>
                <a:spcPts val="1200"/>
              </a:spcBef>
            </a:pPr>
            <a:r>
              <a:rPr lang="en-US" sz="1200" dirty="0">
                <a:solidFill>
                  <a:srgbClr val="000000"/>
                </a:solidFill>
                <a:ea typeface="Arial Unicode MS" panose="020B0604020202020204" pitchFamily="34" charset="-128"/>
              </a:rPr>
              <a:t>Some software products marketed by SAP SE and its distributors contain proprietary software components of other software vendors.</a:t>
            </a:r>
          </a:p>
          <a:p>
            <a:pPr>
              <a:spcBef>
                <a:spcPts val="1200"/>
              </a:spcBef>
            </a:pPr>
            <a:r>
              <a:rPr lang="en-US" sz="1200" dirty="0">
                <a:solidFill>
                  <a:srgbClr val="000000"/>
                </a:solidFill>
                <a:ea typeface="Arial Unicode MS" panose="020B0604020202020204" pitchFamily="34" charset="-128"/>
              </a:rPr>
              <a:t>National product specifications may vary.</a:t>
            </a:r>
          </a:p>
          <a:p>
            <a:pPr>
              <a:spcBef>
                <a:spcPts val="1200"/>
              </a:spcBef>
            </a:pPr>
            <a:r>
              <a:rPr lang="en-US" sz="1200" dirty="0">
                <a:solidFill>
                  <a:srgbClr val="000000"/>
                </a:solidFill>
                <a:ea typeface="Arial Unicode MS" panose="020B0604020202020204" pitchFamily="34" charset="-128"/>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dirty="0">
                <a:solidFill>
                  <a:srgbClr val="000000"/>
                </a:solidFill>
                <a:ea typeface="Arial Unicode MS" panose="020B0604020202020204" pitchFamily="34" charset="-128"/>
              </a:rPr>
              <a:t>In particular, SAP SE or its affiliated companies have no obligation to pursue any course of business outlined in this document or any related presentation, or to develop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3"/>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410345087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defRPr/>
            </a:pPr>
            <a:r>
              <a:rPr sz="2899" b="1" dirty="0">
                <a:solidFill>
                  <a:srgbClr val="FFD05C"/>
                </a:solidFill>
              </a:rPr>
              <a:t>© 2016 SAP SE oder ein SAP-Konzernunternehmen. </a:t>
            </a:r>
            <a:br>
              <a:rPr sz="2899" b="1" dirty="0">
                <a:solidFill>
                  <a:srgbClr val="FFD05C"/>
                </a:solidFill>
              </a:rPr>
            </a:br>
            <a:r>
              <a:rPr sz="2899" b="1" dirty="0">
                <a:solidFill>
                  <a:srgbClr val="FFD05C"/>
                </a:solidFill>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sz="1200" dirty="0">
                <a:solidFill>
                  <a:srgbClr val="000000"/>
                </a:solidFill>
              </a:rPr>
              <a:t>Weitergabe und Vervielfältigung dieser Publikation oder von Teilen daraus sind, zu welchem Zweck und in welcher Form auch immer, ohne die ausdrückliche schriftliche Genehmigung durch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nicht gestattet.</a:t>
            </a:r>
          </a:p>
          <a:p>
            <a:pPr>
              <a:spcBef>
                <a:spcPts val="1200"/>
              </a:spcBef>
            </a:pPr>
            <a:r>
              <a:rPr sz="1200" dirty="0">
                <a:solidFill>
                  <a:srgbClr val="000000"/>
                </a:solidFill>
              </a:rPr>
              <a:t>SAP und andere in diesem Dokument erwähnte Produkte und Dienstleistungen von SAP sowie die dazugehörigen Logos sind Marken oder eingetragene Marken der </a:t>
            </a:r>
            <a:br>
              <a:rPr sz="1200" dirty="0">
                <a:solidFill>
                  <a:srgbClr val="000000"/>
                </a:solidFill>
              </a:rPr>
            </a:br>
            <a:r>
              <a:rPr lang="en-US" sz="1200" dirty="0">
                <a:solidFill>
                  <a:srgbClr val="000000"/>
                </a:solidFill>
                <a:ea typeface="Arial Unicode MS" panose="020B0604020202020204" pitchFamily="34" charset="-128"/>
              </a:rPr>
              <a:t>SAP SE </a:t>
            </a:r>
            <a:r>
              <a:rPr sz="1200" dirty="0">
                <a:solidFill>
                  <a:srgbClr val="000000"/>
                </a:solidFill>
              </a:rPr>
              <a:t>(oder von einem SAP-Konzernunternehmen) in Deutschland und verschiedenen anderen Ländern weltweit. </a:t>
            </a:r>
            <a:br>
              <a:rPr sz="1200" dirty="0">
                <a:solidFill>
                  <a:srgbClr val="000000"/>
                </a:solidFill>
              </a:rPr>
            </a:br>
            <a:r>
              <a:rPr sz="1200" dirty="0">
                <a:solidFill>
                  <a:srgbClr val="000000"/>
                </a:solidFill>
              </a:rPr>
              <a:t>Weitere Hinweise und Informationen zum Markenrecht finden Sie unter </a:t>
            </a:r>
            <a:r>
              <a:rPr sz="1200" dirty="0">
                <a:solidFill>
                  <a:srgbClr val="000000"/>
                </a:solidFill>
                <a:hlinkClick r:id="rId2"/>
              </a:rPr>
              <a:t>http://global.sap.com/corporate-de/legal/copyright/index.epx</a:t>
            </a:r>
            <a:r>
              <a:rPr sz="1200" dirty="0">
                <a:solidFill>
                  <a:srgbClr val="000000"/>
                </a:solidFill>
              </a:rPr>
              <a:t>.</a:t>
            </a:r>
          </a:p>
          <a:p>
            <a:pPr>
              <a:spcBef>
                <a:spcPts val="1200"/>
              </a:spcBef>
            </a:pPr>
            <a:r>
              <a:rPr sz="1200" dirty="0">
                <a:solidFill>
                  <a:srgbClr val="000000"/>
                </a:solidFill>
              </a:rPr>
              <a:t>Die von </a:t>
            </a:r>
            <a:r>
              <a:rPr lang="en-US" sz="1200" dirty="0">
                <a:solidFill>
                  <a:srgbClr val="000000"/>
                </a:solidFill>
                <a:ea typeface="Arial Unicode MS" panose="020B0604020202020204" pitchFamily="34" charset="-128"/>
              </a:rPr>
              <a:t>SAP SE </a:t>
            </a:r>
            <a:r>
              <a:rPr sz="1200" dirty="0">
                <a:solidFill>
                  <a:srgbClr val="000000"/>
                </a:solidFill>
              </a:rPr>
              <a:t>oder deren Vertriebsfirmen angebotenen Softwareprodukte können Softwarekomponenten auch anderer Softwarehersteller enthalten.</a:t>
            </a:r>
          </a:p>
          <a:p>
            <a:pPr>
              <a:spcBef>
                <a:spcPts val="1200"/>
              </a:spcBef>
            </a:pPr>
            <a:r>
              <a:rPr sz="1200" dirty="0">
                <a:solidFill>
                  <a:srgbClr val="000000"/>
                </a:solidFill>
              </a:rPr>
              <a:t>Produkte können länderspezifische Unterschiede aufweisen.</a:t>
            </a:r>
          </a:p>
          <a:p>
            <a:pPr>
              <a:spcBef>
                <a:spcPts val="1200"/>
              </a:spcBef>
            </a:pPr>
            <a:r>
              <a:rPr sz="1200" dirty="0">
                <a:solidFill>
                  <a:srgbClr val="000000"/>
                </a:solidFill>
              </a:rPr>
              <a:t>Die vorliegenden Unterlagen werden von der </a:t>
            </a:r>
            <a:r>
              <a:rPr lang="en-US" sz="1200" dirty="0">
                <a:solidFill>
                  <a:srgbClr val="000000"/>
                </a:solidFill>
                <a:ea typeface="Arial Unicode MS" panose="020B0604020202020204" pitchFamily="34" charset="-128"/>
              </a:rPr>
              <a:t>SAP SE </a:t>
            </a:r>
            <a:r>
              <a:rPr sz="1200" dirty="0">
                <a:solidFill>
                  <a:srgbClr val="000000"/>
                </a:solidFill>
              </a:rPr>
              <a:t>oder einem SAP-Konzernunternehmen bereitgestellt und dienen ausschließlich zu Informationszwecken.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übernehmen keinerlei Haftung oder Gewährleistung für Fehler oder Unvollständigkeiten in  dieser Publikation.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sz="1200" dirty="0">
                <a:solidFill>
                  <a:srgbClr val="000000"/>
                </a:solidFill>
              </a:rPr>
              <a:t>Insbesondere sind 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sz="1200" dirty="0">
                <a:solidFill>
                  <a:srgbClr val="000000"/>
                </a:solidFill>
              </a:rPr>
            </a:br>
            <a:r>
              <a:rPr sz="1200" dirty="0">
                <a:solidFill>
                  <a:srgbClr val="000000"/>
                </a:solidFill>
              </a:rPr>
              <a:t>die Strategie und etwaige künftige Entwicklungen, Produkte und/oder Plattformen der </a:t>
            </a:r>
            <a:r>
              <a:rPr lang="en-US" sz="1200" dirty="0">
                <a:solidFill>
                  <a:srgbClr val="000000"/>
                </a:solidFill>
                <a:ea typeface="Arial Unicode MS" panose="020B0604020202020204" pitchFamily="34" charset="-128"/>
              </a:rPr>
              <a:t>SAP SE </a:t>
            </a:r>
            <a:r>
              <a:rPr sz="1200" dirty="0">
                <a:solidFill>
                  <a:srgbClr val="000000"/>
                </a:solidFill>
              </a:rPr>
              <a:t>oder ihrer Konzernunternehmen können von der </a:t>
            </a:r>
            <a:r>
              <a:rPr lang="en-US" sz="1200" dirty="0">
                <a:solidFill>
                  <a:srgbClr val="000000"/>
                </a:solidFill>
                <a:ea typeface="Arial Unicode MS" panose="020B0604020202020204" pitchFamily="34" charset="-128"/>
              </a:rPr>
              <a:t>SAP SE </a:t>
            </a:r>
            <a:r>
              <a:rPr sz="1200" dirty="0">
                <a:solidFill>
                  <a:srgbClr val="000000"/>
                </a:solidFill>
              </a:rPr>
              <a:t>oder ihren Konzernunternehmen jederzeit und ohne Angabe von Gründen unangekündigt geändert werden. </a:t>
            </a:r>
            <a:br>
              <a:rPr sz="1200" dirty="0">
                <a:solidFill>
                  <a:srgbClr val="000000"/>
                </a:solidFill>
              </a:rPr>
            </a:br>
            <a:r>
              <a:rPr sz="1200" dirty="0">
                <a:solidFill>
                  <a:srgbClr val="000000"/>
                </a:solidFill>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3"/>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225522494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4706939" y="1692001"/>
            <a:ext cx="7164387" cy="4392000"/>
          </a:xfrm>
          <a:solidFill>
            <a:schemeClr val="bg1">
              <a:lumMod val="95000"/>
            </a:schemeClr>
          </a:solidFill>
        </p:spPr>
        <p:txBody>
          <a:bodyPr vert="horz" lIns="0" tIns="1543147" rIns="0" bIns="0" rtlCol="0" anchor="t" anchorCtr="0">
            <a:noAutofit/>
          </a:bodyPr>
          <a:lstStyle>
            <a:lvl1pPr marL="0" indent="0" algn="ctr" defTabSz="1088558"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692001"/>
            <a:ext cx="4224188"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272792709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3145921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29916232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05057227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58420695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266740722"/>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97068058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42239959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4318347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183335653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853918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361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34" Type="http://schemas.openxmlformats.org/officeDocument/2006/relationships/theme" Target="../theme/theme2.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33" Type="http://schemas.openxmlformats.org/officeDocument/2006/relationships/slideLayout" Target="../slideLayouts/slideLayout59.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slideLayout" Target="../slideLayouts/slideLayout55.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32" Type="http://schemas.openxmlformats.org/officeDocument/2006/relationships/slideLayout" Target="../slideLayouts/slideLayout58.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slideLayout" Target="../slideLayouts/slideLayout54.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31" Type="http://schemas.openxmlformats.org/officeDocument/2006/relationships/slideLayout" Target="../slideLayouts/slideLayout57.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slideLayout" Target="../slideLayouts/slideLayout53.xml"/><Relationship Id="rId30" Type="http://schemas.openxmlformats.org/officeDocument/2006/relationships/slideLayout" Target="../slideLayouts/slideLayout5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theme" Target="../theme/theme3.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18" Type="http://schemas.openxmlformats.org/officeDocument/2006/relationships/slideLayout" Target="../slideLayouts/slideLayout91.xml"/><Relationship Id="rId26" Type="http://schemas.openxmlformats.org/officeDocument/2006/relationships/slideLayout" Target="../slideLayouts/slideLayout99.xml"/><Relationship Id="rId3" Type="http://schemas.openxmlformats.org/officeDocument/2006/relationships/slideLayout" Target="../slideLayouts/slideLayout76.xml"/><Relationship Id="rId21" Type="http://schemas.openxmlformats.org/officeDocument/2006/relationships/slideLayout" Target="../slideLayouts/slideLayout94.xml"/><Relationship Id="rId34" Type="http://schemas.openxmlformats.org/officeDocument/2006/relationships/theme" Target="../theme/theme4.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17" Type="http://schemas.openxmlformats.org/officeDocument/2006/relationships/slideLayout" Target="../slideLayouts/slideLayout90.xml"/><Relationship Id="rId25" Type="http://schemas.openxmlformats.org/officeDocument/2006/relationships/slideLayout" Target="../slideLayouts/slideLayout98.xml"/><Relationship Id="rId33" Type="http://schemas.openxmlformats.org/officeDocument/2006/relationships/slideLayout" Target="../slideLayouts/slideLayout106.xml"/><Relationship Id="rId2" Type="http://schemas.openxmlformats.org/officeDocument/2006/relationships/slideLayout" Target="../slideLayouts/slideLayout75.xml"/><Relationship Id="rId16" Type="http://schemas.openxmlformats.org/officeDocument/2006/relationships/slideLayout" Target="../slideLayouts/slideLayout89.xml"/><Relationship Id="rId20" Type="http://schemas.openxmlformats.org/officeDocument/2006/relationships/slideLayout" Target="../slideLayouts/slideLayout93.xml"/><Relationship Id="rId29" Type="http://schemas.openxmlformats.org/officeDocument/2006/relationships/slideLayout" Target="../slideLayouts/slideLayout102.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24" Type="http://schemas.openxmlformats.org/officeDocument/2006/relationships/slideLayout" Target="../slideLayouts/slideLayout97.xml"/><Relationship Id="rId32" Type="http://schemas.openxmlformats.org/officeDocument/2006/relationships/slideLayout" Target="../slideLayouts/slideLayout105.xml"/><Relationship Id="rId5" Type="http://schemas.openxmlformats.org/officeDocument/2006/relationships/slideLayout" Target="../slideLayouts/slideLayout78.xml"/><Relationship Id="rId15" Type="http://schemas.openxmlformats.org/officeDocument/2006/relationships/slideLayout" Target="../slideLayouts/slideLayout88.xml"/><Relationship Id="rId23" Type="http://schemas.openxmlformats.org/officeDocument/2006/relationships/slideLayout" Target="../slideLayouts/slideLayout96.xml"/><Relationship Id="rId28" Type="http://schemas.openxmlformats.org/officeDocument/2006/relationships/slideLayout" Target="../slideLayouts/slideLayout101.xml"/><Relationship Id="rId10" Type="http://schemas.openxmlformats.org/officeDocument/2006/relationships/slideLayout" Target="../slideLayouts/slideLayout83.xml"/><Relationship Id="rId19" Type="http://schemas.openxmlformats.org/officeDocument/2006/relationships/slideLayout" Target="../slideLayouts/slideLayout92.xml"/><Relationship Id="rId31" Type="http://schemas.openxmlformats.org/officeDocument/2006/relationships/slideLayout" Target="../slideLayouts/slideLayout104.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slideLayout" Target="../slideLayouts/slideLayout87.xml"/><Relationship Id="rId22" Type="http://schemas.openxmlformats.org/officeDocument/2006/relationships/slideLayout" Target="../slideLayouts/slideLayout95.xml"/><Relationship Id="rId27" Type="http://schemas.openxmlformats.org/officeDocument/2006/relationships/slideLayout" Target="../slideLayouts/slideLayout100.xml"/><Relationship Id="rId30" Type="http://schemas.openxmlformats.org/officeDocument/2006/relationships/slideLayout" Target="../slideLayouts/slideLayout10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77259997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 id="2147483798" r:id="rId21"/>
    <p:sldLayoutId id="2147483799" r:id="rId22"/>
    <p:sldLayoutId id="2147483800" r:id="rId23"/>
    <p:sldLayoutId id="2147483801" r:id="rId24"/>
    <p:sldLayoutId id="2147483802" r:id="rId25"/>
    <p:sldLayoutId id="2147483803" r:id="rId26"/>
    <p:sldLayoutId id="2147483804" r:id="rId27"/>
    <p:sldLayoutId id="2147483805" r:id="rId28"/>
    <p:sldLayoutId id="2147483806" r:id="rId29"/>
    <p:sldLayoutId id="2147483807" r:id="rId30"/>
    <p:sldLayoutId id="2147483808" r:id="rId31"/>
    <p:sldLayoutId id="2147483809" r:id="rId32"/>
    <p:sldLayoutId id="214748381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1008829176"/>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Tree>
    <p:extLst>
      <p:ext uri="{BB962C8B-B14F-4D97-AF65-F5344CB8AC3E}">
        <p14:creationId xmlns:p14="http://schemas.microsoft.com/office/powerpoint/2010/main" val="2146218337"/>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 id="2147483845" r:id="rId18"/>
    <p:sldLayoutId id="2147483846" r:id="rId19"/>
    <p:sldLayoutId id="2147483847" r:id="rId20"/>
    <p:sldLayoutId id="2147483848" r:id="rId21"/>
    <p:sldLayoutId id="2147483849" r:id="rId22"/>
    <p:sldLayoutId id="2147483850" r:id="rId23"/>
    <p:sldLayoutId id="2147483851" r:id="rId24"/>
    <p:sldLayoutId id="2147483852" r:id="rId25"/>
    <p:sldLayoutId id="2147483853" r:id="rId26"/>
    <p:sldLayoutId id="2147483854" r:id="rId27"/>
    <p:sldLayoutId id="2147483855" r:id="rId28"/>
    <p:sldLayoutId id="2147483856" r:id="rId29"/>
    <p:sldLayoutId id="2147483857" r:id="rId30"/>
    <p:sldLayoutId id="2147483858" r:id="rId31"/>
    <p:sldLayoutId id="2147483859" r:id="rId32"/>
    <p:sldLayoutId id="214748386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themeOverride" Target="../theme/themeOverride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4.png"/><Relationship Id="rId7"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27.svg"/><Relationship Id="rId5" Type="http://schemas.openxmlformats.org/officeDocument/2006/relationships/image" Target="../media/image26.png"/><Relationship Id="rId10" Type="http://schemas.openxmlformats.org/officeDocument/2006/relationships/hyperlink" Target="https://github.wdf.sap.corp/slvi/docker-k8s-training/blob/k8s-bulletinboard/kubernetes/k8s-bulletinboard/README.md" TargetMode="External"/><Relationship Id="rId4" Type="http://schemas.openxmlformats.org/officeDocument/2006/relationships/image" Target="../media/image15.png"/><Relationship Id="rId9" Type="http://schemas.openxmlformats.org/officeDocument/2006/relationships/image" Target="../media/image30.svg"/></Relationships>
</file>

<file path=ppt/slides/_rels/slide1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4.png"/><Relationship Id="rId7"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15.png"/><Relationship Id="rId9" Type="http://schemas.openxmlformats.org/officeDocument/2006/relationships/image" Target="../media/image30.svg"/></Relationships>
</file>

<file path=ppt/slides/_rels/slide18.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15.png"/><Relationship Id="rId7" Type="http://schemas.openxmlformats.org/officeDocument/2006/relationships/image" Target="../media/image29.png"/><Relationship Id="rId2" Type="http://schemas.openxmlformats.org/officeDocument/2006/relationships/image" Target="../media/image14.png"/><Relationship Id="rId1" Type="http://schemas.openxmlformats.org/officeDocument/2006/relationships/slideLayout" Target="../slideLayouts/slideLayout33.xml"/><Relationship Id="rId6" Type="http://schemas.openxmlformats.org/officeDocument/2006/relationships/image" Target="../media/image28.png"/><Relationship Id="rId5" Type="http://schemas.openxmlformats.org/officeDocument/2006/relationships/image" Target="../media/image27.sv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4.png"/><Relationship Id="rId7"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15.png"/><Relationship Id="rId9" Type="http://schemas.openxmlformats.org/officeDocument/2006/relationships/image" Target="../media/image30.sv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4.png"/><Relationship Id="rId7" Type="http://schemas.openxmlformats.org/officeDocument/2006/relationships/image" Target="../media/image33.svg"/><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5.svg"/><Relationship Id="rId4" Type="http://schemas.openxmlformats.org/officeDocument/2006/relationships/image" Target="../media/image15.png"/><Relationship Id="rId9"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5.png"/><Relationship Id="rId7"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8.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hyperlink" Target="https://github.wdf.sap.corp/slvi/docker-k8s-training/tree/k8s-bulletinboard/kubernetes/k8s-bulletinboard/solutions/ads" TargetMode="External"/><Relationship Id="rId2" Type="http://schemas.openxmlformats.org/officeDocument/2006/relationships/notesSlide" Target="../notesSlides/notesSlide26.xml"/><Relationship Id="rId1" Type="http://schemas.openxmlformats.org/officeDocument/2006/relationships/slideLayout" Target="../slideLayouts/slideLayout8.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4.png"/><Relationship Id="rId7" Type="http://schemas.openxmlformats.org/officeDocument/2006/relationships/image" Target="../media/image33.svg"/><Relationship Id="rId2" Type="http://schemas.openxmlformats.org/officeDocument/2006/relationships/notesSlide" Target="../notesSlides/notesSlide27.xml"/><Relationship Id="rId1" Type="http://schemas.openxmlformats.org/officeDocument/2006/relationships/slideLayout" Target="../slideLayouts/slideLayout8.xml"/><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0.svg"/><Relationship Id="rId4" Type="http://schemas.openxmlformats.org/officeDocument/2006/relationships/image" Target="../media/image15.png"/><Relationship Id="rId9" Type="http://schemas.openxmlformats.org/officeDocument/2006/relationships/image" Target="../media/image29.png"/></Relationships>
</file>

<file path=ppt/slides/_rels/slide3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5.png"/><Relationship Id="rId7" Type="http://schemas.openxmlformats.org/officeDocument/2006/relationships/image" Target="../media/image27.svg"/><Relationship Id="rId2" Type="http://schemas.openxmlformats.org/officeDocument/2006/relationships/notesSlide" Target="../notesSlides/notesSlide28.xml"/><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32.svg"/><Relationship Id="rId10" Type="http://schemas.openxmlformats.org/officeDocument/2006/relationships/image" Target="../media/image30.svg"/><Relationship Id="rId4" Type="http://schemas.openxmlformats.org/officeDocument/2006/relationships/image" Target="../media/image31.png"/><Relationship Id="rId9"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8.xml"/><Relationship Id="rId5" Type="http://schemas.openxmlformats.org/officeDocument/2006/relationships/image" Target="../media/image49.pn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5.png"/><Relationship Id="rId7"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8.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6.xml"/><Relationship Id="rId1" Type="http://schemas.openxmlformats.org/officeDocument/2006/relationships/slideLayout" Target="../slideLayouts/slideLayout8.xml"/><Relationship Id="rId6" Type="http://schemas.openxmlformats.org/officeDocument/2006/relationships/hyperlink" Target="https://github.wdf.sap.corp/slvi/docker-k8s-training/tree/k8s-bulletinboard/kubernetes/k8s-bulletinboard/solutions/ads" TargetMode="External"/><Relationship Id="rId5" Type="http://schemas.openxmlformats.org/officeDocument/2006/relationships/image" Target="../media/image52.png"/><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2" Type="http://schemas.openxmlformats.org/officeDocument/2006/relationships/hyperlink" Target="https://github.wdf.sap.corp/cc-refapp/" TargetMode="Externa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hyperlink" Target="https://api.testcw43.k8s-train.shoot.canary.k8s-hana.ondemand.com/api/v1/namespaces/kube-system/services/https:kubernetes-dashboard:/proxy/#!/overview?namespace=part-78e2cea9" TargetMode="External"/><Relationship Id="rId2" Type="http://schemas.openxmlformats.org/officeDocument/2006/relationships/notesSlide" Target="../notesSlides/notesSlide38.xml"/><Relationship Id="rId1" Type="http://schemas.openxmlformats.org/officeDocument/2006/relationships/slideLayout" Target="../slideLayouts/slideLayout8.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4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9.xml"/><Relationship Id="rId1" Type="http://schemas.openxmlformats.org/officeDocument/2006/relationships/slideLayout" Target="../slideLayouts/slideLayout8.xml"/><Relationship Id="rId6" Type="http://schemas.openxmlformats.org/officeDocument/2006/relationships/hyperlink" Target="http://bulletinboard--part-78e2cea9.ingress.testcw43.k8s-train.shoot.canary.k8s-hana.ondemand.com/ads/" TargetMode="External"/><Relationship Id="rId5" Type="http://schemas.openxmlformats.org/officeDocument/2006/relationships/image" Target="../media/image59.png"/><Relationship Id="rId4" Type="http://schemas.openxmlformats.org/officeDocument/2006/relationships/image" Target="../media/image58.png"/></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288000" y="4024430"/>
            <a:ext cx="10899174" cy="997196"/>
          </a:xfrm>
        </p:spPr>
        <p:txBody>
          <a:bodyPr/>
          <a:lstStyle/>
          <a:p>
            <a:r>
              <a:rPr lang="en-US" dirty="0"/>
              <a:t>Kubernetes</a:t>
            </a:r>
            <a:br>
              <a:rPr lang="en-US" dirty="0"/>
            </a:br>
            <a:r>
              <a:rPr lang="en-US" dirty="0">
                <a:solidFill>
                  <a:schemeClr val="accent1"/>
                </a:solidFill>
              </a:rPr>
              <a:t>Microservice-based sample app: </a:t>
            </a:r>
            <a:r>
              <a:rPr lang="en-US" dirty="0" err="1">
                <a:solidFill>
                  <a:schemeClr val="accent1"/>
                </a:solidFill>
              </a:rPr>
              <a:t>Bulletinboard</a:t>
            </a:r>
            <a:endParaRPr lang="en-US" dirty="0">
              <a:solidFill>
                <a:schemeClr val="accent1"/>
              </a:solidFill>
            </a:endParaRPr>
          </a:p>
        </p:txBody>
      </p:sp>
      <p:pic>
        <p:nvPicPr>
          <p:cNvPr id="3" name="Picture Placeholder 2"/>
          <p:cNvPicPr>
            <a:picLocks noGrp="1" noChangeAspect="1"/>
          </p:cNvPicPr>
          <p:nvPr>
            <p:ph type="pic" sz="quarter" idx="12"/>
          </p:nvPr>
        </p:nvPicPr>
        <p:blipFill>
          <a:blip r:embed="rId3"/>
          <a:srcRect t="3112" b="3112"/>
          <a:stretch>
            <a:fillRect/>
          </a:stretch>
        </p:blipFill>
        <p:spPr>
          <a:xfrm>
            <a:off x="1" y="0"/>
            <a:ext cx="12195175" cy="3430006"/>
          </a:xfrm>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5"/>
          <a:stretch>
            <a:fillRect/>
          </a:stretch>
        </p:blipFill>
        <p:spPr>
          <a:xfrm>
            <a:off x="9541973" y="5462954"/>
            <a:ext cx="1549644" cy="1549644"/>
          </a:xfrm>
          <a:prstGeom prst="rect">
            <a:avLst/>
          </a:prstGeom>
        </p:spPr>
      </p:pic>
      <p:sp>
        <p:nvSpPr>
          <p:cNvPr id="2" name="TextBox 1">
            <a:extLst>
              <a:ext uri="{FF2B5EF4-FFF2-40B4-BE49-F238E27FC236}">
                <a16:creationId xmlns:a16="http://schemas.microsoft.com/office/drawing/2014/main" id="{6D17BB41-A1D3-4E3B-A543-43EF99E7C673}"/>
              </a:ext>
            </a:extLst>
          </p:cNvPr>
          <p:cNvSpPr txBox="1"/>
          <p:nvPr/>
        </p:nvSpPr>
        <p:spPr>
          <a:xfrm rot="20422960">
            <a:off x="3321980" y="3016304"/>
            <a:ext cx="2381388" cy="615553"/>
          </a:xfrm>
          <a:prstGeom prst="rect">
            <a:avLst/>
          </a:prstGeom>
          <a:solidFill>
            <a:schemeClr val="accent1"/>
          </a:solidFill>
        </p:spPr>
        <p:txBody>
          <a:bodyPr wrap="square" lIns="0" tIns="0" rIns="0" bIns="0" rtlCol="0">
            <a:spAutoFit/>
          </a:bodyPr>
          <a:lstStyle/>
          <a:p>
            <a:pPr algn="ctr" fontAlgn="base">
              <a:spcBef>
                <a:spcPct val="50000"/>
              </a:spcBef>
              <a:spcAft>
                <a:spcPct val="0"/>
              </a:spcAft>
              <a:buClr>
                <a:srgbClr val="F0AB00"/>
              </a:buClr>
              <a:buSzPct val="80000"/>
            </a:pPr>
            <a:r>
              <a:rPr lang="de-DE" sz="2000" kern="0" dirty="0">
                <a:ea typeface="Arial Unicode MS" pitchFamily="34" charset="-128"/>
                <a:cs typeface="Arial Unicode MS" pitchFamily="34" charset="-128"/>
              </a:rPr>
              <a:t>D R A F T</a:t>
            </a:r>
            <a:br>
              <a:rPr lang="de-DE" sz="2000" kern="0" dirty="0">
                <a:ea typeface="Arial Unicode MS" pitchFamily="34" charset="-128"/>
                <a:cs typeface="Arial Unicode MS" pitchFamily="34" charset="-128"/>
              </a:rPr>
            </a:br>
            <a:r>
              <a:rPr lang="de-DE" sz="2000" kern="0" dirty="0" err="1">
                <a:ea typeface="Arial Unicode MS" pitchFamily="34" charset="-128"/>
                <a:cs typeface="Arial Unicode MS" pitchFamily="34" charset="-128"/>
              </a:rPr>
              <a:t>Under</a:t>
            </a:r>
            <a:r>
              <a:rPr lang="de-DE" sz="2000" kern="0" dirty="0">
                <a:ea typeface="Arial Unicode MS" pitchFamily="34" charset="-128"/>
                <a:cs typeface="Arial Unicode MS" pitchFamily="34" charset="-128"/>
              </a:rPr>
              <a:t> </a:t>
            </a:r>
            <a:r>
              <a:rPr lang="de-DE" sz="2000" kern="0" dirty="0" err="1">
                <a:ea typeface="Arial Unicode MS" pitchFamily="34" charset="-128"/>
                <a:cs typeface="Arial Unicode MS" pitchFamily="34" charset="-128"/>
              </a:rPr>
              <a:t>Construction</a:t>
            </a:r>
            <a:r>
              <a:rPr lang="de-DE" sz="2000" kern="0" dirty="0">
                <a:ea typeface="Arial Unicode MS" pitchFamily="34" charset="-128"/>
                <a:cs typeface="Arial Unicode MS" pitchFamily="34" charset="-128"/>
              </a:rPr>
              <a:t> !</a:t>
            </a:r>
          </a:p>
        </p:txBody>
      </p:sp>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How to bring </a:t>
            </a:r>
            <a:r>
              <a:rPr lang="en-US" dirty="0" err="1"/>
              <a:t>bulletinboard</a:t>
            </a:r>
            <a:r>
              <a:rPr lang="en-US" dirty="0"/>
              <a:t> into K8s ?</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pic>
        <p:nvPicPr>
          <p:cNvPr id="27" name="Picture 26">
            <a:extLst>
              <a:ext uri="{FF2B5EF4-FFF2-40B4-BE49-F238E27FC236}">
                <a16:creationId xmlns:a16="http://schemas.microsoft.com/office/drawing/2014/main" id="{EFAFB6DC-EE69-46A3-B32F-CAD9A08DB3ED}"/>
              </a:ext>
            </a:extLst>
          </p:cNvPr>
          <p:cNvPicPr>
            <a:picLocks noChangeAspect="1"/>
          </p:cNvPicPr>
          <p:nvPr/>
        </p:nvPicPr>
        <p:blipFill>
          <a:blip r:embed="rId4"/>
          <a:stretch>
            <a:fillRect/>
          </a:stretch>
        </p:blipFill>
        <p:spPr>
          <a:xfrm>
            <a:off x="11313100" y="1248124"/>
            <a:ext cx="501015" cy="487680"/>
          </a:xfrm>
          <a:prstGeom prst="rect">
            <a:avLst/>
          </a:prstGeom>
        </p:spPr>
      </p:pic>
      <p:sp>
        <p:nvSpPr>
          <p:cNvPr id="3" name="Arrow: Right 2">
            <a:extLst>
              <a:ext uri="{FF2B5EF4-FFF2-40B4-BE49-F238E27FC236}">
                <a16:creationId xmlns:a16="http://schemas.microsoft.com/office/drawing/2014/main" id="{37A5E1D7-71CB-4A78-84BB-EABAC0D58629}"/>
              </a:ext>
            </a:extLst>
          </p:cNvPr>
          <p:cNvSpPr/>
          <p:nvPr/>
        </p:nvSpPr>
        <p:spPr bwMode="gray">
          <a:xfrm>
            <a:off x="3019493" y="2424015"/>
            <a:ext cx="1787513" cy="322013"/>
          </a:xfrm>
          <a:prstGeom prst="rightArrow">
            <a:avLst/>
          </a:prstGeom>
          <a:solidFill>
            <a:srgbClr val="E355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rgbClr val="E35500"/>
              </a:solidFill>
              <a:effectLst/>
              <a:uLnTx/>
              <a:uFillTx/>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FD0BD3A4-D417-418B-9E2C-C8F3EB105525}"/>
              </a:ext>
            </a:extLst>
          </p:cNvPr>
          <p:cNvSpPr txBox="1"/>
          <p:nvPr/>
        </p:nvSpPr>
        <p:spPr>
          <a:xfrm>
            <a:off x="3558797" y="1837210"/>
            <a:ext cx="169223" cy="67710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4400" kern="0" dirty="0">
                <a:solidFill>
                  <a:srgbClr val="E35500"/>
                </a:solidFill>
                <a:ea typeface="Arial Unicode MS" pitchFamily="34" charset="-128"/>
                <a:cs typeface="Arial Unicode MS" pitchFamily="34" charset="-128"/>
              </a:rPr>
              <a:t>?</a:t>
            </a:r>
          </a:p>
        </p:txBody>
      </p:sp>
      <p:pic>
        <p:nvPicPr>
          <p:cNvPr id="68" name="Shape 394">
            <a:extLst>
              <a:ext uri="{FF2B5EF4-FFF2-40B4-BE49-F238E27FC236}">
                <a16:creationId xmlns:a16="http://schemas.microsoft.com/office/drawing/2014/main" id="{1A14D878-7B9F-44DF-AC64-4B62C68D140D}"/>
              </a:ext>
            </a:extLst>
          </p:cNvPr>
          <p:cNvPicPr preferRelativeResize="0"/>
          <p:nvPr/>
        </p:nvPicPr>
        <p:blipFill>
          <a:blip r:embed="rId5">
            <a:alphaModFix/>
          </a:blip>
          <a:stretch>
            <a:fillRect/>
          </a:stretch>
        </p:blipFill>
        <p:spPr>
          <a:xfrm>
            <a:off x="8623939" y="3330780"/>
            <a:ext cx="548100" cy="533096"/>
          </a:xfrm>
          <a:prstGeom prst="rect">
            <a:avLst/>
          </a:prstGeom>
          <a:noFill/>
          <a:ln>
            <a:noFill/>
          </a:ln>
        </p:spPr>
      </p:pic>
      <p:pic>
        <p:nvPicPr>
          <p:cNvPr id="69" name="Shape 380">
            <a:extLst>
              <a:ext uri="{FF2B5EF4-FFF2-40B4-BE49-F238E27FC236}">
                <a16:creationId xmlns:a16="http://schemas.microsoft.com/office/drawing/2014/main" id="{4C66736D-4C15-482B-B6A2-2BF77CF068BE}"/>
              </a:ext>
            </a:extLst>
          </p:cNvPr>
          <p:cNvPicPr preferRelativeResize="0"/>
          <p:nvPr/>
        </p:nvPicPr>
        <p:blipFill>
          <a:blip r:embed="rId6">
            <a:alphaModFix/>
          </a:blip>
          <a:stretch>
            <a:fillRect/>
          </a:stretch>
        </p:blipFill>
        <p:spPr>
          <a:xfrm>
            <a:off x="7717561" y="4104876"/>
            <a:ext cx="614630" cy="597833"/>
          </a:xfrm>
          <a:prstGeom prst="rect">
            <a:avLst/>
          </a:prstGeom>
          <a:noFill/>
          <a:ln>
            <a:noFill/>
          </a:ln>
        </p:spPr>
      </p:pic>
      <p:pic>
        <p:nvPicPr>
          <p:cNvPr id="70" name="Shape 384">
            <a:extLst>
              <a:ext uri="{FF2B5EF4-FFF2-40B4-BE49-F238E27FC236}">
                <a16:creationId xmlns:a16="http://schemas.microsoft.com/office/drawing/2014/main" id="{70DB53A6-892C-4B93-8956-945B916D26E3}"/>
              </a:ext>
            </a:extLst>
          </p:cNvPr>
          <p:cNvPicPr preferRelativeResize="0"/>
          <p:nvPr/>
        </p:nvPicPr>
        <p:blipFill>
          <a:blip r:embed="rId6">
            <a:alphaModFix/>
          </a:blip>
          <a:stretch>
            <a:fillRect/>
          </a:stretch>
        </p:blipFill>
        <p:spPr>
          <a:xfrm>
            <a:off x="7169081" y="4424936"/>
            <a:ext cx="614630" cy="597833"/>
          </a:xfrm>
          <a:prstGeom prst="rect">
            <a:avLst/>
          </a:prstGeom>
          <a:noFill/>
          <a:ln>
            <a:noFill/>
          </a:ln>
        </p:spPr>
      </p:pic>
      <p:pic>
        <p:nvPicPr>
          <p:cNvPr id="71" name="Shape 382">
            <a:extLst>
              <a:ext uri="{FF2B5EF4-FFF2-40B4-BE49-F238E27FC236}">
                <a16:creationId xmlns:a16="http://schemas.microsoft.com/office/drawing/2014/main" id="{03BA6E78-1369-4695-9EB6-7CB3BDB0F373}"/>
              </a:ext>
            </a:extLst>
          </p:cNvPr>
          <p:cNvPicPr preferRelativeResize="0"/>
          <p:nvPr/>
        </p:nvPicPr>
        <p:blipFill>
          <a:blip r:embed="rId6">
            <a:alphaModFix/>
          </a:blip>
          <a:stretch>
            <a:fillRect/>
          </a:stretch>
        </p:blipFill>
        <p:spPr>
          <a:xfrm>
            <a:off x="6813620" y="4922997"/>
            <a:ext cx="614630" cy="597833"/>
          </a:xfrm>
          <a:prstGeom prst="rect">
            <a:avLst/>
          </a:prstGeom>
          <a:noFill/>
          <a:ln>
            <a:noFill/>
          </a:ln>
        </p:spPr>
      </p:pic>
      <p:pic>
        <p:nvPicPr>
          <p:cNvPr id="72" name="Shape 377">
            <a:extLst>
              <a:ext uri="{FF2B5EF4-FFF2-40B4-BE49-F238E27FC236}">
                <a16:creationId xmlns:a16="http://schemas.microsoft.com/office/drawing/2014/main" id="{6B3B5D9D-FD7F-4D16-889E-D1248E6BEBA6}"/>
              </a:ext>
            </a:extLst>
          </p:cNvPr>
          <p:cNvPicPr preferRelativeResize="0"/>
          <p:nvPr/>
        </p:nvPicPr>
        <p:blipFill>
          <a:blip r:embed="rId7">
            <a:alphaModFix/>
          </a:blip>
          <a:stretch>
            <a:fillRect/>
          </a:stretch>
        </p:blipFill>
        <p:spPr>
          <a:xfrm>
            <a:off x="8612706" y="3908468"/>
            <a:ext cx="614630" cy="597833"/>
          </a:xfrm>
          <a:prstGeom prst="rect">
            <a:avLst/>
          </a:prstGeom>
          <a:noFill/>
          <a:ln>
            <a:noFill/>
          </a:ln>
        </p:spPr>
      </p:pic>
      <p:pic>
        <p:nvPicPr>
          <p:cNvPr id="73" name="Shape 376">
            <a:extLst>
              <a:ext uri="{FF2B5EF4-FFF2-40B4-BE49-F238E27FC236}">
                <a16:creationId xmlns:a16="http://schemas.microsoft.com/office/drawing/2014/main" id="{446CCEA4-142F-4160-AA72-DC47743C71E0}"/>
              </a:ext>
            </a:extLst>
          </p:cNvPr>
          <p:cNvPicPr preferRelativeResize="0"/>
          <p:nvPr/>
        </p:nvPicPr>
        <p:blipFill>
          <a:blip r:embed="rId8">
            <a:alphaModFix/>
          </a:blip>
          <a:stretch>
            <a:fillRect/>
          </a:stretch>
        </p:blipFill>
        <p:spPr>
          <a:xfrm>
            <a:off x="8030275" y="3586951"/>
            <a:ext cx="614630" cy="597833"/>
          </a:xfrm>
          <a:prstGeom prst="rect">
            <a:avLst/>
          </a:prstGeom>
          <a:noFill/>
          <a:ln>
            <a:noFill/>
          </a:ln>
        </p:spPr>
      </p:pic>
      <p:pic>
        <p:nvPicPr>
          <p:cNvPr id="74" name="Shape 390">
            <a:extLst>
              <a:ext uri="{FF2B5EF4-FFF2-40B4-BE49-F238E27FC236}">
                <a16:creationId xmlns:a16="http://schemas.microsoft.com/office/drawing/2014/main" id="{D78FABBB-50CE-4871-8D1F-F7DD5A6074C6}"/>
              </a:ext>
            </a:extLst>
          </p:cNvPr>
          <p:cNvPicPr preferRelativeResize="0"/>
          <p:nvPr/>
        </p:nvPicPr>
        <p:blipFill>
          <a:blip r:embed="rId9">
            <a:alphaModFix/>
          </a:blip>
          <a:stretch>
            <a:fillRect/>
          </a:stretch>
        </p:blipFill>
        <p:spPr>
          <a:xfrm>
            <a:off x="8215357" y="4460575"/>
            <a:ext cx="614630" cy="597833"/>
          </a:xfrm>
          <a:prstGeom prst="rect">
            <a:avLst/>
          </a:prstGeom>
          <a:noFill/>
          <a:ln>
            <a:noFill/>
          </a:ln>
        </p:spPr>
      </p:pic>
      <p:pic>
        <p:nvPicPr>
          <p:cNvPr id="75" name="Shape 389">
            <a:extLst>
              <a:ext uri="{FF2B5EF4-FFF2-40B4-BE49-F238E27FC236}">
                <a16:creationId xmlns:a16="http://schemas.microsoft.com/office/drawing/2014/main" id="{55E3A7BF-2645-42DE-BDE9-E4435EB4ADDC}"/>
              </a:ext>
            </a:extLst>
          </p:cNvPr>
          <p:cNvPicPr preferRelativeResize="0"/>
          <p:nvPr/>
        </p:nvPicPr>
        <p:blipFill>
          <a:blip r:embed="rId10">
            <a:alphaModFix/>
          </a:blip>
          <a:stretch>
            <a:fillRect/>
          </a:stretch>
        </p:blipFill>
        <p:spPr>
          <a:xfrm>
            <a:off x="8983992" y="4485446"/>
            <a:ext cx="599820" cy="583427"/>
          </a:xfrm>
          <a:prstGeom prst="rect">
            <a:avLst/>
          </a:prstGeom>
          <a:noFill/>
          <a:ln>
            <a:noFill/>
          </a:ln>
        </p:spPr>
      </p:pic>
      <p:pic>
        <p:nvPicPr>
          <p:cNvPr id="77" name="Shape 395">
            <a:extLst>
              <a:ext uri="{FF2B5EF4-FFF2-40B4-BE49-F238E27FC236}">
                <a16:creationId xmlns:a16="http://schemas.microsoft.com/office/drawing/2014/main" id="{5972C7F8-11D6-45D3-9CD8-DF5F1FEFB043}"/>
              </a:ext>
            </a:extLst>
          </p:cNvPr>
          <p:cNvPicPr preferRelativeResize="0"/>
          <p:nvPr/>
        </p:nvPicPr>
        <p:blipFill>
          <a:blip r:embed="rId11">
            <a:alphaModFix/>
          </a:blip>
          <a:stretch>
            <a:fillRect/>
          </a:stretch>
        </p:blipFill>
        <p:spPr>
          <a:xfrm>
            <a:off x="7767533" y="4944844"/>
            <a:ext cx="614630" cy="597833"/>
          </a:xfrm>
          <a:prstGeom prst="rect">
            <a:avLst/>
          </a:prstGeom>
          <a:noFill/>
          <a:ln>
            <a:noFill/>
          </a:ln>
        </p:spPr>
      </p:pic>
      <p:pic>
        <p:nvPicPr>
          <p:cNvPr id="78" name="Shape 396">
            <a:extLst>
              <a:ext uri="{FF2B5EF4-FFF2-40B4-BE49-F238E27FC236}">
                <a16:creationId xmlns:a16="http://schemas.microsoft.com/office/drawing/2014/main" id="{8D1857C3-0E90-43E8-9D3D-9E82293C7576}"/>
              </a:ext>
            </a:extLst>
          </p:cNvPr>
          <p:cNvPicPr preferRelativeResize="0"/>
          <p:nvPr/>
        </p:nvPicPr>
        <p:blipFill>
          <a:blip r:embed="rId12">
            <a:alphaModFix/>
          </a:blip>
          <a:stretch>
            <a:fillRect/>
          </a:stretch>
        </p:blipFill>
        <p:spPr>
          <a:xfrm>
            <a:off x="8555853" y="5012043"/>
            <a:ext cx="614630" cy="597833"/>
          </a:xfrm>
          <a:prstGeom prst="rect">
            <a:avLst/>
          </a:prstGeom>
          <a:noFill/>
          <a:ln>
            <a:noFill/>
          </a:ln>
        </p:spPr>
      </p:pic>
      <p:pic>
        <p:nvPicPr>
          <p:cNvPr id="79" name="Shape 397">
            <a:extLst>
              <a:ext uri="{FF2B5EF4-FFF2-40B4-BE49-F238E27FC236}">
                <a16:creationId xmlns:a16="http://schemas.microsoft.com/office/drawing/2014/main" id="{A9678C8C-C23F-4504-8C56-A61609A3137B}"/>
              </a:ext>
            </a:extLst>
          </p:cNvPr>
          <p:cNvPicPr preferRelativeResize="0"/>
          <p:nvPr/>
        </p:nvPicPr>
        <p:blipFill>
          <a:blip r:embed="rId13">
            <a:alphaModFix/>
          </a:blip>
          <a:stretch>
            <a:fillRect/>
          </a:stretch>
        </p:blipFill>
        <p:spPr>
          <a:xfrm>
            <a:off x="9397321" y="5012043"/>
            <a:ext cx="614630" cy="597833"/>
          </a:xfrm>
          <a:prstGeom prst="rect">
            <a:avLst/>
          </a:prstGeom>
          <a:noFill/>
          <a:ln>
            <a:noFill/>
          </a:ln>
        </p:spPr>
      </p:pic>
      <p:sp>
        <p:nvSpPr>
          <p:cNvPr id="6" name="TextBox 5">
            <a:extLst>
              <a:ext uri="{FF2B5EF4-FFF2-40B4-BE49-F238E27FC236}">
                <a16:creationId xmlns:a16="http://schemas.microsoft.com/office/drawing/2014/main" id="{D070AE0D-2A96-444A-9B95-F2C6904500DB}"/>
              </a:ext>
            </a:extLst>
          </p:cNvPr>
          <p:cNvSpPr txBox="1"/>
          <p:nvPr/>
        </p:nvSpPr>
        <p:spPr>
          <a:xfrm>
            <a:off x="4887322" y="2292604"/>
            <a:ext cx="6604731"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cluster</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namespace</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pod</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deployment</a:t>
            </a:r>
            <a:r>
              <a:rPr lang="de-DE" sz="1800" kern="0" dirty="0">
                <a:solidFill>
                  <a:srgbClr val="E35500"/>
                </a:solidFill>
                <a:ea typeface="Arial Unicode MS" pitchFamily="34" charset="-128"/>
                <a:cs typeface="Arial Unicode MS" pitchFamily="34" charset="-128"/>
              </a:rPr>
              <a:t>, </a:t>
            </a:r>
            <a:br>
              <a:rPr lang="de-DE" sz="1800" kern="0" dirty="0">
                <a:solidFill>
                  <a:srgbClr val="E35500"/>
                </a:solidFill>
                <a:ea typeface="Arial Unicode MS" pitchFamily="34" charset="-128"/>
                <a:cs typeface="Arial Unicode MS" pitchFamily="34" charset="-128"/>
              </a:rPr>
            </a:br>
            <a:r>
              <a:rPr lang="de-DE" sz="1800" kern="0" dirty="0" err="1">
                <a:solidFill>
                  <a:srgbClr val="E35500"/>
                </a:solidFill>
                <a:ea typeface="Arial Unicode MS" pitchFamily="34" charset="-128"/>
                <a:cs typeface="Arial Unicode MS" pitchFamily="34" charset="-128"/>
              </a:rPr>
              <a:t>statefulset</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replicaset</a:t>
            </a:r>
            <a:r>
              <a:rPr lang="de-DE" sz="1800" kern="0">
                <a:solidFill>
                  <a:srgbClr val="E35500"/>
                </a:solidFill>
                <a:ea typeface="Arial Unicode MS" pitchFamily="34" charset="-128"/>
                <a:cs typeface="Arial Unicode MS" pitchFamily="34" charset="-128"/>
              </a:rPr>
              <a:t> …</a:t>
            </a:r>
            <a:endParaRPr lang="de-DE" sz="1800" kern="0" dirty="0">
              <a:solidFill>
                <a:srgbClr val="E35500"/>
              </a:solidFill>
              <a:ea typeface="Arial Unicode MS" pitchFamily="34" charset="-128"/>
              <a:cs typeface="Arial Unicode MS" pitchFamily="34" charset="-128"/>
            </a:endParaRPr>
          </a:p>
        </p:txBody>
      </p:sp>
      <p:pic>
        <p:nvPicPr>
          <p:cNvPr id="1026" name="Picture 2" descr="C:\Users\d035958\AppData\Local\Temp\SNAGHTML5ae80a9.PNG">
            <a:extLst>
              <a:ext uri="{FF2B5EF4-FFF2-40B4-BE49-F238E27FC236}">
                <a16:creationId xmlns:a16="http://schemas.microsoft.com/office/drawing/2014/main" id="{965C7994-048D-48C2-BC7C-7E4D716B392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78693" y="1519084"/>
            <a:ext cx="1533334" cy="1428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7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ppt_x"/>
                                          </p:val>
                                        </p:tav>
                                        <p:tav tm="100000">
                                          <p:val>
                                            <p:strVal val="#ppt_x"/>
                                          </p:val>
                                        </p:tav>
                                      </p:tavLst>
                                    </p:anim>
                                    <p:anim calcmode="lin" valueType="num">
                                      <p:cBhvr additive="base">
                                        <p:cTn id="12" dur="500" fill="hold"/>
                                        <p:tgtEl>
                                          <p:spTgt spid="6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9"/>
                                        </p:tgtEl>
                                        <p:attrNameLst>
                                          <p:attrName>style.visibility</p:attrName>
                                        </p:attrNameLst>
                                      </p:cBhvr>
                                      <p:to>
                                        <p:strVal val="visible"/>
                                      </p:to>
                                    </p:set>
                                    <p:anim calcmode="lin" valueType="num">
                                      <p:cBhvr additive="base">
                                        <p:cTn id="15" dur="500" fill="hold"/>
                                        <p:tgtEl>
                                          <p:spTgt spid="69"/>
                                        </p:tgtEl>
                                        <p:attrNameLst>
                                          <p:attrName>ppt_x</p:attrName>
                                        </p:attrNameLst>
                                      </p:cBhvr>
                                      <p:tavLst>
                                        <p:tav tm="0">
                                          <p:val>
                                            <p:strVal val="#ppt_x"/>
                                          </p:val>
                                        </p:tav>
                                        <p:tav tm="100000">
                                          <p:val>
                                            <p:strVal val="#ppt_x"/>
                                          </p:val>
                                        </p:tav>
                                      </p:tavLst>
                                    </p:anim>
                                    <p:anim calcmode="lin" valueType="num">
                                      <p:cBhvr additive="base">
                                        <p:cTn id="16" dur="500" fill="hold"/>
                                        <p:tgtEl>
                                          <p:spTgt spid="6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0"/>
                                        </p:tgtEl>
                                        <p:attrNameLst>
                                          <p:attrName>style.visibility</p:attrName>
                                        </p:attrNameLst>
                                      </p:cBhvr>
                                      <p:to>
                                        <p:strVal val="visible"/>
                                      </p:to>
                                    </p:set>
                                    <p:anim calcmode="lin" valueType="num">
                                      <p:cBhvr additive="base">
                                        <p:cTn id="19" dur="500" fill="hold"/>
                                        <p:tgtEl>
                                          <p:spTgt spid="70"/>
                                        </p:tgtEl>
                                        <p:attrNameLst>
                                          <p:attrName>ppt_x</p:attrName>
                                        </p:attrNameLst>
                                      </p:cBhvr>
                                      <p:tavLst>
                                        <p:tav tm="0">
                                          <p:val>
                                            <p:strVal val="#ppt_x"/>
                                          </p:val>
                                        </p:tav>
                                        <p:tav tm="100000">
                                          <p:val>
                                            <p:strVal val="#ppt_x"/>
                                          </p:val>
                                        </p:tav>
                                      </p:tavLst>
                                    </p:anim>
                                    <p:anim calcmode="lin" valueType="num">
                                      <p:cBhvr additive="base">
                                        <p:cTn id="20" dur="500" fill="hold"/>
                                        <p:tgtEl>
                                          <p:spTgt spid="7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1"/>
                                        </p:tgtEl>
                                        <p:attrNameLst>
                                          <p:attrName>style.visibility</p:attrName>
                                        </p:attrNameLst>
                                      </p:cBhvr>
                                      <p:to>
                                        <p:strVal val="visible"/>
                                      </p:to>
                                    </p:set>
                                    <p:anim calcmode="lin" valueType="num">
                                      <p:cBhvr additive="base">
                                        <p:cTn id="23" dur="500" fill="hold"/>
                                        <p:tgtEl>
                                          <p:spTgt spid="71"/>
                                        </p:tgtEl>
                                        <p:attrNameLst>
                                          <p:attrName>ppt_x</p:attrName>
                                        </p:attrNameLst>
                                      </p:cBhvr>
                                      <p:tavLst>
                                        <p:tav tm="0">
                                          <p:val>
                                            <p:strVal val="#ppt_x"/>
                                          </p:val>
                                        </p:tav>
                                        <p:tav tm="100000">
                                          <p:val>
                                            <p:strVal val="#ppt_x"/>
                                          </p:val>
                                        </p:tav>
                                      </p:tavLst>
                                    </p:anim>
                                    <p:anim calcmode="lin" valueType="num">
                                      <p:cBhvr additive="base">
                                        <p:cTn id="24" dur="500" fill="hold"/>
                                        <p:tgtEl>
                                          <p:spTgt spid="7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2"/>
                                        </p:tgtEl>
                                        <p:attrNameLst>
                                          <p:attrName>style.visibility</p:attrName>
                                        </p:attrNameLst>
                                      </p:cBhvr>
                                      <p:to>
                                        <p:strVal val="visible"/>
                                      </p:to>
                                    </p:set>
                                    <p:anim calcmode="lin" valueType="num">
                                      <p:cBhvr additive="base">
                                        <p:cTn id="27" dur="500" fill="hold"/>
                                        <p:tgtEl>
                                          <p:spTgt spid="72"/>
                                        </p:tgtEl>
                                        <p:attrNameLst>
                                          <p:attrName>ppt_x</p:attrName>
                                        </p:attrNameLst>
                                      </p:cBhvr>
                                      <p:tavLst>
                                        <p:tav tm="0">
                                          <p:val>
                                            <p:strVal val="#ppt_x"/>
                                          </p:val>
                                        </p:tav>
                                        <p:tav tm="100000">
                                          <p:val>
                                            <p:strVal val="#ppt_x"/>
                                          </p:val>
                                        </p:tav>
                                      </p:tavLst>
                                    </p:anim>
                                    <p:anim calcmode="lin" valueType="num">
                                      <p:cBhvr additive="base">
                                        <p:cTn id="28" dur="500" fill="hold"/>
                                        <p:tgtEl>
                                          <p:spTgt spid="72"/>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3"/>
                                        </p:tgtEl>
                                        <p:attrNameLst>
                                          <p:attrName>style.visibility</p:attrName>
                                        </p:attrNameLst>
                                      </p:cBhvr>
                                      <p:to>
                                        <p:strVal val="visible"/>
                                      </p:to>
                                    </p:set>
                                    <p:anim calcmode="lin" valueType="num">
                                      <p:cBhvr additive="base">
                                        <p:cTn id="31" dur="500" fill="hold"/>
                                        <p:tgtEl>
                                          <p:spTgt spid="73"/>
                                        </p:tgtEl>
                                        <p:attrNameLst>
                                          <p:attrName>ppt_x</p:attrName>
                                        </p:attrNameLst>
                                      </p:cBhvr>
                                      <p:tavLst>
                                        <p:tav tm="0">
                                          <p:val>
                                            <p:strVal val="#ppt_x"/>
                                          </p:val>
                                        </p:tav>
                                        <p:tav tm="100000">
                                          <p:val>
                                            <p:strVal val="#ppt_x"/>
                                          </p:val>
                                        </p:tav>
                                      </p:tavLst>
                                    </p:anim>
                                    <p:anim calcmode="lin" valueType="num">
                                      <p:cBhvr additive="base">
                                        <p:cTn id="32" dur="500" fill="hold"/>
                                        <p:tgtEl>
                                          <p:spTgt spid="7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4"/>
                                        </p:tgtEl>
                                        <p:attrNameLst>
                                          <p:attrName>style.visibility</p:attrName>
                                        </p:attrNameLst>
                                      </p:cBhvr>
                                      <p:to>
                                        <p:strVal val="visible"/>
                                      </p:to>
                                    </p:set>
                                    <p:anim calcmode="lin" valueType="num">
                                      <p:cBhvr additive="base">
                                        <p:cTn id="35" dur="500" fill="hold"/>
                                        <p:tgtEl>
                                          <p:spTgt spid="74"/>
                                        </p:tgtEl>
                                        <p:attrNameLst>
                                          <p:attrName>ppt_x</p:attrName>
                                        </p:attrNameLst>
                                      </p:cBhvr>
                                      <p:tavLst>
                                        <p:tav tm="0">
                                          <p:val>
                                            <p:strVal val="#ppt_x"/>
                                          </p:val>
                                        </p:tav>
                                        <p:tav tm="100000">
                                          <p:val>
                                            <p:strVal val="#ppt_x"/>
                                          </p:val>
                                        </p:tav>
                                      </p:tavLst>
                                    </p:anim>
                                    <p:anim calcmode="lin" valueType="num">
                                      <p:cBhvr additive="base">
                                        <p:cTn id="36" dur="500" fill="hold"/>
                                        <p:tgtEl>
                                          <p:spTgt spid="74"/>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5"/>
                                        </p:tgtEl>
                                        <p:attrNameLst>
                                          <p:attrName>style.visibility</p:attrName>
                                        </p:attrNameLst>
                                      </p:cBhvr>
                                      <p:to>
                                        <p:strVal val="visible"/>
                                      </p:to>
                                    </p:set>
                                    <p:anim calcmode="lin" valueType="num">
                                      <p:cBhvr additive="base">
                                        <p:cTn id="39" dur="500" fill="hold"/>
                                        <p:tgtEl>
                                          <p:spTgt spid="75"/>
                                        </p:tgtEl>
                                        <p:attrNameLst>
                                          <p:attrName>ppt_x</p:attrName>
                                        </p:attrNameLst>
                                      </p:cBhvr>
                                      <p:tavLst>
                                        <p:tav tm="0">
                                          <p:val>
                                            <p:strVal val="#ppt_x"/>
                                          </p:val>
                                        </p:tav>
                                        <p:tav tm="100000">
                                          <p:val>
                                            <p:strVal val="#ppt_x"/>
                                          </p:val>
                                        </p:tav>
                                      </p:tavLst>
                                    </p:anim>
                                    <p:anim calcmode="lin" valueType="num">
                                      <p:cBhvr additive="base">
                                        <p:cTn id="40" dur="500" fill="hold"/>
                                        <p:tgtEl>
                                          <p:spTgt spid="7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77"/>
                                        </p:tgtEl>
                                        <p:attrNameLst>
                                          <p:attrName>style.visibility</p:attrName>
                                        </p:attrNameLst>
                                      </p:cBhvr>
                                      <p:to>
                                        <p:strVal val="visible"/>
                                      </p:to>
                                    </p:set>
                                    <p:anim calcmode="lin" valueType="num">
                                      <p:cBhvr additive="base">
                                        <p:cTn id="43" dur="500" fill="hold"/>
                                        <p:tgtEl>
                                          <p:spTgt spid="77"/>
                                        </p:tgtEl>
                                        <p:attrNameLst>
                                          <p:attrName>ppt_x</p:attrName>
                                        </p:attrNameLst>
                                      </p:cBhvr>
                                      <p:tavLst>
                                        <p:tav tm="0">
                                          <p:val>
                                            <p:strVal val="#ppt_x"/>
                                          </p:val>
                                        </p:tav>
                                        <p:tav tm="100000">
                                          <p:val>
                                            <p:strVal val="#ppt_x"/>
                                          </p:val>
                                        </p:tav>
                                      </p:tavLst>
                                    </p:anim>
                                    <p:anim calcmode="lin" valueType="num">
                                      <p:cBhvr additive="base">
                                        <p:cTn id="44" dur="500" fill="hold"/>
                                        <p:tgtEl>
                                          <p:spTgt spid="7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78"/>
                                        </p:tgtEl>
                                        <p:attrNameLst>
                                          <p:attrName>style.visibility</p:attrName>
                                        </p:attrNameLst>
                                      </p:cBhvr>
                                      <p:to>
                                        <p:strVal val="visible"/>
                                      </p:to>
                                    </p:set>
                                    <p:anim calcmode="lin" valueType="num">
                                      <p:cBhvr additive="base">
                                        <p:cTn id="47" dur="500" fill="hold"/>
                                        <p:tgtEl>
                                          <p:spTgt spid="78"/>
                                        </p:tgtEl>
                                        <p:attrNameLst>
                                          <p:attrName>ppt_x</p:attrName>
                                        </p:attrNameLst>
                                      </p:cBhvr>
                                      <p:tavLst>
                                        <p:tav tm="0">
                                          <p:val>
                                            <p:strVal val="#ppt_x"/>
                                          </p:val>
                                        </p:tav>
                                        <p:tav tm="100000">
                                          <p:val>
                                            <p:strVal val="#ppt_x"/>
                                          </p:val>
                                        </p:tav>
                                      </p:tavLst>
                                    </p:anim>
                                    <p:anim calcmode="lin" valueType="num">
                                      <p:cBhvr additive="base">
                                        <p:cTn id="48" dur="500" fill="hold"/>
                                        <p:tgtEl>
                                          <p:spTgt spid="78"/>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9"/>
                                        </p:tgtEl>
                                        <p:attrNameLst>
                                          <p:attrName>style.visibility</p:attrName>
                                        </p:attrNameLst>
                                      </p:cBhvr>
                                      <p:to>
                                        <p:strVal val="visible"/>
                                      </p:to>
                                    </p:set>
                                    <p:anim calcmode="lin" valueType="num">
                                      <p:cBhvr additive="base">
                                        <p:cTn id="51" dur="500" fill="hold"/>
                                        <p:tgtEl>
                                          <p:spTgt spid="79"/>
                                        </p:tgtEl>
                                        <p:attrNameLst>
                                          <p:attrName>ppt_x</p:attrName>
                                        </p:attrNameLst>
                                      </p:cBhvr>
                                      <p:tavLst>
                                        <p:tav tm="0">
                                          <p:val>
                                            <p:strVal val="#ppt_x"/>
                                          </p:val>
                                        </p:tav>
                                        <p:tav tm="100000">
                                          <p:val>
                                            <p:strVal val="#ppt_x"/>
                                          </p:val>
                                        </p:tav>
                                      </p:tavLst>
                                    </p:anim>
                                    <p:anim calcmode="lin" valueType="num">
                                      <p:cBhvr additive="base">
                                        <p:cTn id="52"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026"/>
                                        </p:tgtEl>
                                        <p:attrNameLst>
                                          <p:attrName>style.visibility</p:attrName>
                                        </p:attrNameLst>
                                      </p:cBhvr>
                                      <p:to>
                                        <p:strVal val="visible"/>
                                      </p:to>
                                    </p:set>
                                    <p:anim calcmode="lin" valueType="num">
                                      <p:cBhvr additive="base">
                                        <p:cTn id="57" dur="500" fill="hold"/>
                                        <p:tgtEl>
                                          <p:spTgt spid="1026"/>
                                        </p:tgtEl>
                                        <p:attrNameLst>
                                          <p:attrName>ppt_x</p:attrName>
                                        </p:attrNameLst>
                                      </p:cBhvr>
                                      <p:tavLst>
                                        <p:tav tm="0">
                                          <p:val>
                                            <p:strVal val="#ppt_x"/>
                                          </p:val>
                                        </p:tav>
                                        <p:tav tm="100000">
                                          <p:val>
                                            <p:strVal val="#ppt_x"/>
                                          </p:val>
                                        </p:tav>
                                      </p:tavLst>
                                    </p:anim>
                                    <p:anim calcmode="lin" valueType="num">
                                      <p:cBhvr additive="base">
                                        <p:cTn id="5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How to bring </a:t>
            </a:r>
            <a:r>
              <a:rPr lang="en-US" dirty="0" err="1"/>
              <a:t>bulletinboard</a:t>
            </a:r>
            <a:r>
              <a:rPr lang="en-US" dirty="0"/>
              <a:t> into K8s ?</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84" name="Group 83">
            <a:extLst>
              <a:ext uri="{FF2B5EF4-FFF2-40B4-BE49-F238E27FC236}">
                <a16:creationId xmlns:a16="http://schemas.microsoft.com/office/drawing/2014/main" id="{FD8EA436-B1D4-43D4-A5AE-47308BBBD387}"/>
              </a:ext>
            </a:extLst>
          </p:cNvPr>
          <p:cNvGrpSpPr/>
          <p:nvPr/>
        </p:nvGrpSpPr>
        <p:grpSpPr>
          <a:xfrm>
            <a:off x="2939177" y="1799765"/>
            <a:ext cx="3558946" cy="1063716"/>
            <a:chOff x="2939177" y="1799765"/>
            <a:chExt cx="3558946" cy="1063716"/>
          </a:xfrm>
        </p:grpSpPr>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a:off x="6498122" y="1799765"/>
              <a:ext cx="1" cy="605030"/>
            </a:xfrm>
            <a:prstGeom prst="line">
              <a:avLst/>
            </a:prstGeom>
            <a:ln w="3810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4D0194AC-DFC2-402B-A349-73E5501FAB2C}"/>
                </a:ext>
              </a:extLst>
            </p:cNvPr>
            <p:cNvGrpSpPr/>
            <p:nvPr/>
          </p:nvGrpSpPr>
          <p:grpSpPr>
            <a:xfrm>
              <a:off x="2939177" y="1799765"/>
              <a:ext cx="3558945" cy="1063716"/>
              <a:chOff x="2939177" y="1799765"/>
              <a:chExt cx="3558945"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cxnSpLocks/>
                <a:stCxn id="2" idx="3"/>
              </p:cNvCxnSpPr>
              <p:nvPr/>
            </p:nvCxnSpPr>
            <p:spPr>
              <a:xfrm flipV="1">
                <a:off x="2939177" y="1799765"/>
                <a:ext cx="3558945" cy="795374"/>
              </a:xfrm>
              <a:prstGeom prst="bentConnector3">
                <a:avLst/>
              </a:prstGeom>
              <a:ln w="44450">
                <a:solidFill>
                  <a:srgbClr val="E35500"/>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grpSp>
      <p:grpSp>
        <p:nvGrpSpPr>
          <p:cNvPr id="85" name="Group 84">
            <a:extLst>
              <a:ext uri="{FF2B5EF4-FFF2-40B4-BE49-F238E27FC236}">
                <a16:creationId xmlns:a16="http://schemas.microsoft.com/office/drawing/2014/main" id="{6364B226-50DF-4B39-9149-3AAF12C2AC0C}"/>
              </a:ext>
            </a:extLst>
          </p:cNvPr>
          <p:cNvGrpSpPr/>
          <p:nvPr/>
        </p:nvGrpSpPr>
        <p:grpSpPr>
          <a:xfrm>
            <a:off x="7312088" y="1547090"/>
            <a:ext cx="2853400" cy="1380607"/>
            <a:chOff x="7312088" y="1547090"/>
            <a:chExt cx="2853400" cy="1380607"/>
          </a:xfrm>
        </p:grpSpPr>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1799765"/>
              <a:ext cx="0" cy="614211"/>
            </a:xfrm>
            <a:prstGeom prst="line">
              <a:avLst/>
            </a:prstGeom>
            <a:ln w="3810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47A6CC2F-84DC-4994-8143-02C6A1C8335E}"/>
                </a:ext>
              </a:extLst>
            </p:cNvPr>
            <p:cNvGrpSpPr/>
            <p:nvPr/>
          </p:nvGrpSpPr>
          <p:grpSpPr>
            <a:xfrm>
              <a:off x="7312088" y="1547090"/>
              <a:ext cx="2853400" cy="1380607"/>
              <a:chOff x="7312088" y="1547090"/>
              <a:chExt cx="285340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307777"/>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17" idx="3"/>
              </p:cNvCxnSpPr>
              <p:nvPr/>
            </p:nvCxnSpPr>
            <p:spPr>
              <a:xfrm flipV="1">
                <a:off x="7312088" y="1799765"/>
                <a:ext cx="2853400" cy="1127932"/>
              </a:xfrm>
              <a:prstGeom prst="bentConnector3">
                <a:avLst>
                  <a:gd name="adj1" fmla="val 27615"/>
                </a:avLst>
              </a:prstGeom>
              <a:ln w="44450">
                <a:solidFill>
                  <a:srgbClr val="E35500"/>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EFAFB6DC-EE69-46A3-B32F-CAD9A08DB3ED}"/>
              </a:ext>
            </a:extLst>
          </p:cNvPr>
          <p:cNvPicPr>
            <a:picLocks noChangeAspect="1"/>
          </p:cNvPicPr>
          <p:nvPr/>
        </p:nvPicPr>
        <p:blipFill>
          <a:blip r:embed="rId4"/>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1752927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additive="base">
                                        <p:cTn id="7" dur="500" fill="hold"/>
                                        <p:tgtEl>
                                          <p:spTgt spid="84"/>
                                        </p:tgtEl>
                                        <p:attrNameLst>
                                          <p:attrName>ppt_x</p:attrName>
                                        </p:attrNameLst>
                                      </p:cBhvr>
                                      <p:tavLst>
                                        <p:tav tm="0">
                                          <p:val>
                                            <p:strVal val="#ppt_x"/>
                                          </p:val>
                                        </p:tav>
                                        <p:tav tm="100000">
                                          <p:val>
                                            <p:strVal val="#ppt_x"/>
                                          </p:val>
                                        </p:tav>
                                      </p:tavLst>
                                    </p:anim>
                                    <p:anim calcmode="lin" valueType="num">
                                      <p:cBhvr additive="base">
                                        <p:cTn id="8" dur="500" fill="hold"/>
                                        <p:tgtEl>
                                          <p:spTgt spid="8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5"/>
                                        </p:tgtEl>
                                        <p:attrNameLst>
                                          <p:attrName>style.visibility</p:attrName>
                                        </p:attrNameLst>
                                      </p:cBhvr>
                                      <p:to>
                                        <p:strVal val="visible"/>
                                      </p:to>
                                    </p:set>
                                    <p:anim calcmode="lin" valueType="num">
                                      <p:cBhvr additive="base">
                                        <p:cTn id="11" dur="500" fill="hold"/>
                                        <p:tgtEl>
                                          <p:spTgt spid="85"/>
                                        </p:tgtEl>
                                        <p:attrNameLst>
                                          <p:attrName>ppt_x</p:attrName>
                                        </p:attrNameLst>
                                      </p:cBhvr>
                                      <p:tavLst>
                                        <p:tav tm="0">
                                          <p:val>
                                            <p:strVal val="#ppt_x"/>
                                          </p:val>
                                        </p:tav>
                                        <p:tav tm="100000">
                                          <p:val>
                                            <p:strVal val="#ppt_x"/>
                                          </p:val>
                                        </p:tav>
                                      </p:tavLst>
                                    </p:anim>
                                    <p:anim calcmode="lin" valueType="num">
                                      <p:cBhvr additive="base">
                                        <p:cTn id="12"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1</a:t>
            </a:r>
            <a:br>
              <a:rPr lang="en-US" dirty="0"/>
            </a:br>
            <a:r>
              <a:rPr lang="en-US" sz="2000" dirty="0"/>
              <a:t>DB gets multiple instances (if needed)</a:t>
            </a: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16" name="Cylinder 15">
            <a:extLst>
              <a:ext uri="{FF2B5EF4-FFF2-40B4-BE49-F238E27FC236}">
                <a16:creationId xmlns:a16="http://schemas.microsoft.com/office/drawing/2014/main" id="{6EAC1953-F4EC-4EBE-BE17-0A97F2F3F2CA}"/>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ACC3301C-1790-41B0-A8B9-37BE75B3A4F3}"/>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81FC7D39-8D42-40C5-A39E-06262FC8842B}"/>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Cylinder 22">
            <a:extLst>
              <a:ext uri="{FF2B5EF4-FFF2-40B4-BE49-F238E27FC236}">
                <a16:creationId xmlns:a16="http://schemas.microsoft.com/office/drawing/2014/main" id="{47B88E73-FE70-4462-BD1B-BB43EAA6352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Cylinder 24">
            <a:extLst>
              <a:ext uri="{FF2B5EF4-FFF2-40B4-BE49-F238E27FC236}">
                <a16:creationId xmlns:a16="http://schemas.microsoft.com/office/drawing/2014/main" id="{FDF45E4C-ECC5-4515-A581-49CEBA562AD9}"/>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Cylinder 25">
            <a:extLst>
              <a:ext uri="{FF2B5EF4-FFF2-40B4-BE49-F238E27FC236}">
                <a16:creationId xmlns:a16="http://schemas.microsoft.com/office/drawing/2014/main" id="{8371C69F-1581-4BE1-B9B3-1B595B74EB56}"/>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3327D118-382C-49D5-9C90-A4230A61B785}"/>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904773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2</a:t>
            </a:r>
            <a:br>
              <a:rPr lang="en-US" dirty="0"/>
            </a:br>
            <a:r>
              <a:rPr lang="en-US" sz="2000" dirty="0"/>
              <a:t>Both – app and DB get multiple instances (if needed)</a:t>
            </a:r>
          </a:p>
        </p:txBody>
      </p:sp>
      <p:sp>
        <p:nvSpPr>
          <p:cNvPr id="16" name="Cylinder 15">
            <a:extLst>
              <a:ext uri="{FF2B5EF4-FFF2-40B4-BE49-F238E27FC236}">
                <a16:creationId xmlns:a16="http://schemas.microsoft.com/office/drawing/2014/main" id="{8A3D2153-5130-40F8-8F61-3F7D5BE90C2E}"/>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Cylinder 13">
            <a:extLst>
              <a:ext uri="{FF2B5EF4-FFF2-40B4-BE49-F238E27FC236}">
                <a16:creationId xmlns:a16="http://schemas.microsoft.com/office/drawing/2014/main" id="{72B38D14-4F39-446E-9FE4-C22A0E51D4AC}"/>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560713B7-AD3F-4BB6-BC2F-6EE77D716C6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312D78D7-BC15-407B-A1F1-917A2723EA31}"/>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F3A88E6F-E1C6-4318-9E0F-2CAEEBE1194F}"/>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6260327-69FF-42F0-8A7F-C0F00DE5378A}"/>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09D5DF8-7E79-4C66-AD53-3A648297FAF6}"/>
              </a:ext>
            </a:extLst>
          </p:cNvPr>
          <p:cNvSpPr/>
          <p:nvPr/>
        </p:nvSpPr>
        <p:spPr bwMode="gray">
          <a:xfrm>
            <a:off x="5964865" y="218268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B56BC40F-1851-4955-83D3-B574E4ED8939}"/>
              </a:ext>
            </a:extLst>
          </p:cNvPr>
          <p:cNvSpPr/>
          <p:nvPr/>
        </p:nvSpPr>
        <p:spPr bwMode="gray">
          <a:xfrm>
            <a:off x="5824511" y="231304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09AAAEDF-A502-47D5-B2A1-94D69F92A66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78E85606-9662-45E8-98D1-54D69ED8BD5C}"/>
              </a:ext>
            </a:extLst>
          </p:cNvPr>
          <p:cNvSpPr/>
          <p:nvPr/>
        </p:nvSpPr>
        <p:spPr bwMode="gray">
          <a:xfrm>
            <a:off x="9604061" y="2182679"/>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35" name="Rectangle 34">
            <a:extLst>
              <a:ext uri="{FF2B5EF4-FFF2-40B4-BE49-F238E27FC236}">
                <a16:creationId xmlns:a16="http://schemas.microsoft.com/office/drawing/2014/main" id="{5E12592A-EDAE-4801-B1EE-71D3EB63716F}"/>
              </a:ext>
            </a:extLst>
          </p:cNvPr>
          <p:cNvSpPr/>
          <p:nvPr/>
        </p:nvSpPr>
        <p:spPr bwMode="gray">
          <a:xfrm>
            <a:off x="9463707" y="2312701"/>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36" name="Rectangle 35">
            <a:extLst>
              <a:ext uri="{FF2B5EF4-FFF2-40B4-BE49-F238E27FC236}">
                <a16:creationId xmlns:a16="http://schemas.microsoft.com/office/drawing/2014/main" id="{64294BED-0996-4ED8-A473-907C159382BD}"/>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pic>
        <p:nvPicPr>
          <p:cNvPr id="27" name="Picture 26">
            <a:extLst>
              <a:ext uri="{FF2B5EF4-FFF2-40B4-BE49-F238E27FC236}">
                <a16:creationId xmlns:a16="http://schemas.microsoft.com/office/drawing/2014/main" id="{0595DA68-0B34-4DDA-B207-FFE463B5D500}"/>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2176491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3</a:t>
            </a:r>
            <a:br>
              <a:rPr lang="en-US" dirty="0"/>
            </a:br>
            <a:r>
              <a:rPr lang="en-US" sz="2000" dirty="0"/>
              <a:t>App gets multiple instances (if needed)</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A6ACF841-B2CC-4541-98F7-C15630F04EEC}"/>
              </a:ext>
            </a:extLst>
          </p:cNvPr>
          <p:cNvSpPr/>
          <p:nvPr/>
        </p:nvSpPr>
        <p:spPr bwMode="gray">
          <a:xfrm>
            <a:off x="5824511" y="231304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9FE2F0F-F99F-4EE6-9ADD-693DE4D6637D}"/>
              </a:ext>
            </a:extLst>
          </p:cNvPr>
          <p:cNvSpPr txBox="1"/>
          <p:nvPr/>
        </p:nvSpPr>
        <p:spPr>
          <a:xfrm>
            <a:off x="7592675" y="2816808"/>
            <a:ext cx="1730678" cy="255454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600" kern="0" dirty="0">
                <a:solidFill>
                  <a:srgbClr val="00B050"/>
                </a:solidFill>
                <a:latin typeface="Wingdings" panose="05000000000000000000" pitchFamily="2" charset="2"/>
                <a:ea typeface="Arial Unicode MS" pitchFamily="34" charset="-128"/>
                <a:cs typeface="Arial Unicode MS" pitchFamily="34" charset="-128"/>
              </a:rPr>
              <a:t>ü</a:t>
            </a:r>
          </a:p>
        </p:txBody>
      </p:sp>
      <p:pic>
        <p:nvPicPr>
          <p:cNvPr id="20" name="Picture 19">
            <a:extLst>
              <a:ext uri="{FF2B5EF4-FFF2-40B4-BE49-F238E27FC236}">
                <a16:creationId xmlns:a16="http://schemas.microsoft.com/office/drawing/2014/main" id="{BD69F93C-B8DF-4929-8727-6A5762145774}"/>
              </a:ext>
            </a:extLst>
          </p:cNvPr>
          <p:cNvPicPr>
            <a:picLocks noChangeAspect="1"/>
          </p:cNvPicPr>
          <p:nvPr/>
        </p:nvPicPr>
        <p:blipFill>
          <a:blip r:embed="rId4"/>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238256505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General considerations: external configuration for app and DB</a:t>
            </a:r>
          </a:p>
        </p:txBody>
      </p:sp>
      <p:sp>
        <p:nvSpPr>
          <p:cNvPr id="3" name="TextBox 2">
            <a:extLst>
              <a:ext uri="{FF2B5EF4-FFF2-40B4-BE49-F238E27FC236}">
                <a16:creationId xmlns:a16="http://schemas.microsoft.com/office/drawing/2014/main" id="{746C53DA-3D5E-455F-B724-F02E07E17482}"/>
              </a:ext>
            </a:extLst>
          </p:cNvPr>
          <p:cNvSpPr txBox="1"/>
          <p:nvPr/>
        </p:nvSpPr>
        <p:spPr>
          <a:xfrm>
            <a:off x="3907580" y="2683994"/>
            <a:ext cx="1861692" cy="615553"/>
          </a:xfrm>
          <a:prstGeom prst="rect">
            <a:avLst/>
          </a:prstGeom>
          <a:solidFill>
            <a:schemeClr val="accent1"/>
          </a:solidFill>
        </p:spPr>
        <p:txBody>
          <a:bodyPr wrap="square" lIns="0" tIns="0" rIns="0" bIns="0" rtlCol="0">
            <a:spAutoFit/>
          </a:bodyPr>
          <a:lstStyle/>
          <a:p>
            <a:pPr fontAlgn="base">
              <a:spcBef>
                <a:spcPct val="50000"/>
              </a:spcBef>
              <a:spcAft>
                <a:spcPct val="0"/>
              </a:spcAft>
              <a:buClr>
                <a:srgbClr val="F0AB00"/>
              </a:buClr>
              <a:buSzPct val="80000"/>
            </a:pPr>
            <a:r>
              <a:rPr lang="de-DE" sz="4000" kern="0" dirty="0" err="1">
                <a:ea typeface="Arial Unicode MS" pitchFamily="34" charset="-128"/>
                <a:cs typeface="Arial Unicode MS" pitchFamily="34" charset="-128"/>
              </a:rPr>
              <a:t>ToDo</a:t>
            </a:r>
            <a:endParaRPr lang="de-DE" sz="40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688274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313100" y="1341926"/>
            <a:ext cx="501015" cy="48768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09" idx="0"/>
          </p:cNvCxnSpPr>
          <p:nvPr/>
        </p:nvCxnSpPr>
        <p:spPr>
          <a:xfrm flipH="1">
            <a:off x="6500019" y="3280272"/>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a:off x="10141889" y="3314172"/>
            <a:ext cx="0" cy="15142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5AD36EE-8BCE-49D3-9B4F-8CF4D2B4ACFB}"/>
              </a:ext>
            </a:extLst>
          </p:cNvPr>
          <p:cNvCxnSpPr>
            <a:cxnSpLocks/>
          </p:cNvCxnSpPr>
          <p:nvPr/>
        </p:nvCxnSpPr>
        <p:spPr>
          <a:xfrm>
            <a:off x="6498122"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2" name="Picture 141">
            <a:extLst>
              <a:ext uri="{FF2B5EF4-FFF2-40B4-BE49-F238E27FC236}">
                <a16:creationId xmlns:a16="http://schemas.microsoft.com/office/drawing/2014/main" id="{BD187205-13B0-40E6-A169-A051038078AB}"/>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43" name="Picture 142">
            <a:extLst>
              <a:ext uri="{FF2B5EF4-FFF2-40B4-BE49-F238E27FC236}">
                <a16:creationId xmlns:a16="http://schemas.microsoft.com/office/drawing/2014/main" id="{9ABA6889-72B5-4B9B-8847-879B6ADD8F6E}"/>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44" name="Picture 143">
            <a:extLst>
              <a:ext uri="{FF2B5EF4-FFF2-40B4-BE49-F238E27FC236}">
                <a16:creationId xmlns:a16="http://schemas.microsoft.com/office/drawing/2014/main" id="{90A13440-9A68-425F-9C8C-672857C599D9}"/>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45" name="Picture 144">
            <a:extLst>
              <a:ext uri="{FF2B5EF4-FFF2-40B4-BE49-F238E27FC236}">
                <a16:creationId xmlns:a16="http://schemas.microsoft.com/office/drawing/2014/main" id="{2F6C44CA-B96E-484B-8CDD-90CCF3DD6A9E}"/>
              </a:ext>
            </a:extLst>
          </p:cNvPr>
          <p:cNvPicPr>
            <a:picLocks noChangeAspect="1"/>
          </p:cNvPicPr>
          <p:nvPr/>
        </p:nvPicPr>
        <p:blipFill>
          <a:blip r:embed="rId4"/>
          <a:stretch>
            <a:fillRect/>
          </a:stretch>
        </p:blipFill>
        <p:spPr>
          <a:xfrm>
            <a:off x="10952989" y="4810709"/>
            <a:ext cx="150305" cy="146304"/>
          </a:xfrm>
          <a:prstGeom prst="rect">
            <a:avLst/>
          </a:prstGeom>
        </p:spPr>
      </p:pic>
      <p:sp>
        <p:nvSpPr>
          <p:cNvPr id="3" name="Rectangle 2">
            <a:extLst>
              <a:ext uri="{FF2B5EF4-FFF2-40B4-BE49-F238E27FC236}">
                <a16:creationId xmlns:a16="http://schemas.microsoft.com/office/drawing/2014/main" id="{F7DD7A69-9DEC-46F0-B988-7E5C05AECB8E}"/>
              </a:ext>
            </a:extLst>
          </p:cNvPr>
          <p:cNvSpPr/>
          <p:nvPr/>
        </p:nvSpPr>
        <p:spPr>
          <a:xfrm>
            <a:off x="200441" y="5793398"/>
            <a:ext cx="3661192" cy="400110"/>
          </a:xfrm>
          <a:prstGeom prst="rect">
            <a:avLst/>
          </a:prstGeom>
        </p:spPr>
        <p:txBody>
          <a:bodyPr wrap="square">
            <a:spAutoFit/>
          </a:bodyPr>
          <a:lstStyle/>
          <a:p>
            <a:r>
              <a:rPr lang="de-DE" sz="1000" dirty="0">
                <a:hlinkClick r:id="rId10"/>
              </a:rPr>
              <a:t>https://github.wdf.sap.corp/slvi/docker-k8s-training/blob/k8s-bulletinboard/kubernetes/k8s-bulletinboard/README.md</a:t>
            </a:r>
            <a:endParaRPr lang="de-DE" sz="1000" dirty="0"/>
          </a:p>
        </p:txBody>
      </p:sp>
    </p:spTree>
    <p:extLst>
      <p:ext uri="{BB962C8B-B14F-4D97-AF65-F5344CB8AC3E}">
        <p14:creationId xmlns:p14="http://schemas.microsoft.com/office/powerpoint/2010/main" val="43071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fill="hold"/>
                                        <p:tgtEl>
                                          <p:spTgt spid="34"/>
                                        </p:tgtEl>
                                        <p:attrNameLst>
                                          <p:attrName>ppt_x</p:attrName>
                                        </p:attrNameLst>
                                      </p:cBhvr>
                                      <p:tavLst>
                                        <p:tav tm="0">
                                          <p:val>
                                            <p:strVal val="#ppt_x"/>
                                          </p:val>
                                        </p:tav>
                                        <p:tav tm="100000">
                                          <p:val>
                                            <p:strVal val="#ppt_x"/>
                                          </p:val>
                                        </p:tav>
                                      </p:tavLst>
                                    </p:anim>
                                    <p:anim calcmode="lin" valueType="num">
                                      <p:cBhvr additive="base">
                                        <p:cTn id="28" dur="500" fill="hold"/>
                                        <p:tgtEl>
                                          <p:spTgt spid="3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3"/>
                                        </p:tgtEl>
                                        <p:attrNameLst>
                                          <p:attrName>style.visibility</p:attrName>
                                        </p:attrNameLst>
                                      </p:cBhvr>
                                      <p:to>
                                        <p:strVal val="visible"/>
                                      </p:to>
                                    </p:set>
                                    <p:anim calcmode="lin" valueType="num">
                                      <p:cBhvr additive="base">
                                        <p:cTn id="35" dur="500" fill="hold"/>
                                        <p:tgtEl>
                                          <p:spTgt spid="103"/>
                                        </p:tgtEl>
                                        <p:attrNameLst>
                                          <p:attrName>ppt_x</p:attrName>
                                        </p:attrNameLst>
                                      </p:cBhvr>
                                      <p:tavLst>
                                        <p:tav tm="0">
                                          <p:val>
                                            <p:strVal val="#ppt_x"/>
                                          </p:val>
                                        </p:tav>
                                        <p:tav tm="100000">
                                          <p:val>
                                            <p:strVal val="#ppt_x"/>
                                          </p:val>
                                        </p:tav>
                                      </p:tavLst>
                                    </p:anim>
                                    <p:anim calcmode="lin" valueType="num">
                                      <p:cBhvr additive="base">
                                        <p:cTn id="36" dur="500" fill="hold"/>
                                        <p:tgtEl>
                                          <p:spTgt spid="10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2"/>
                                        </p:tgtEl>
                                        <p:attrNameLst>
                                          <p:attrName>style.visibility</p:attrName>
                                        </p:attrNameLst>
                                      </p:cBhvr>
                                      <p:to>
                                        <p:strVal val="visible"/>
                                      </p:to>
                                    </p:set>
                                    <p:anim calcmode="lin" valueType="num">
                                      <p:cBhvr additive="base">
                                        <p:cTn id="39" dur="500" fill="hold"/>
                                        <p:tgtEl>
                                          <p:spTgt spid="102"/>
                                        </p:tgtEl>
                                        <p:attrNameLst>
                                          <p:attrName>ppt_x</p:attrName>
                                        </p:attrNameLst>
                                      </p:cBhvr>
                                      <p:tavLst>
                                        <p:tav tm="0">
                                          <p:val>
                                            <p:strVal val="#ppt_x"/>
                                          </p:val>
                                        </p:tav>
                                        <p:tav tm="100000">
                                          <p:val>
                                            <p:strVal val="#ppt_x"/>
                                          </p:val>
                                        </p:tav>
                                      </p:tavLst>
                                    </p:anim>
                                    <p:anim calcmode="lin" valueType="num">
                                      <p:cBhvr additive="base">
                                        <p:cTn id="40" dur="500" fill="hold"/>
                                        <p:tgtEl>
                                          <p:spTgt spid="10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1"/>
                                        </p:tgtEl>
                                        <p:attrNameLst>
                                          <p:attrName>style.visibility</p:attrName>
                                        </p:attrNameLst>
                                      </p:cBhvr>
                                      <p:to>
                                        <p:strVal val="visible"/>
                                      </p:to>
                                    </p:set>
                                    <p:anim calcmode="lin" valueType="num">
                                      <p:cBhvr additive="base">
                                        <p:cTn id="43" dur="500" fill="hold"/>
                                        <p:tgtEl>
                                          <p:spTgt spid="101"/>
                                        </p:tgtEl>
                                        <p:attrNameLst>
                                          <p:attrName>ppt_x</p:attrName>
                                        </p:attrNameLst>
                                      </p:cBhvr>
                                      <p:tavLst>
                                        <p:tav tm="0">
                                          <p:val>
                                            <p:strVal val="#ppt_x"/>
                                          </p:val>
                                        </p:tav>
                                        <p:tav tm="100000">
                                          <p:val>
                                            <p:strVal val="#ppt_x"/>
                                          </p:val>
                                        </p:tav>
                                      </p:tavLst>
                                    </p:anim>
                                    <p:anim calcmode="lin" valueType="num">
                                      <p:cBhvr additive="base">
                                        <p:cTn id="44" dur="500" fill="hold"/>
                                        <p:tgtEl>
                                          <p:spTgt spid="101"/>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96"/>
                                        </p:tgtEl>
                                        <p:attrNameLst>
                                          <p:attrName>style.visibility</p:attrName>
                                        </p:attrNameLst>
                                      </p:cBhvr>
                                      <p:to>
                                        <p:strVal val="visible"/>
                                      </p:to>
                                    </p:set>
                                    <p:anim calcmode="lin" valueType="num">
                                      <p:cBhvr additive="base">
                                        <p:cTn id="47" dur="500" fill="hold"/>
                                        <p:tgtEl>
                                          <p:spTgt spid="96"/>
                                        </p:tgtEl>
                                        <p:attrNameLst>
                                          <p:attrName>ppt_x</p:attrName>
                                        </p:attrNameLst>
                                      </p:cBhvr>
                                      <p:tavLst>
                                        <p:tav tm="0">
                                          <p:val>
                                            <p:strVal val="#ppt_x"/>
                                          </p:val>
                                        </p:tav>
                                        <p:tav tm="100000">
                                          <p:val>
                                            <p:strVal val="#ppt_x"/>
                                          </p:val>
                                        </p:tav>
                                      </p:tavLst>
                                    </p:anim>
                                    <p:anim calcmode="lin" valueType="num">
                                      <p:cBhvr additive="base">
                                        <p:cTn id="48" dur="500" fill="hold"/>
                                        <p:tgtEl>
                                          <p:spTgt spid="96"/>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additive="base">
                                        <p:cTn id="51" dur="500" fill="hold"/>
                                        <p:tgtEl>
                                          <p:spTgt spid="75"/>
                                        </p:tgtEl>
                                        <p:attrNameLst>
                                          <p:attrName>ppt_x</p:attrName>
                                        </p:attrNameLst>
                                      </p:cBhvr>
                                      <p:tavLst>
                                        <p:tav tm="0">
                                          <p:val>
                                            <p:strVal val="#ppt_x"/>
                                          </p:val>
                                        </p:tav>
                                        <p:tav tm="100000">
                                          <p:val>
                                            <p:strVal val="#ppt_x"/>
                                          </p:val>
                                        </p:tav>
                                      </p:tavLst>
                                    </p:anim>
                                    <p:anim calcmode="lin" valueType="num">
                                      <p:cBhvr additive="base">
                                        <p:cTn id="5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23"/>
                                        </p:tgtEl>
                                        <p:attrNameLst>
                                          <p:attrName>style.visibility</p:attrName>
                                        </p:attrNameLst>
                                      </p:cBhvr>
                                      <p:to>
                                        <p:strVal val="visible"/>
                                      </p:to>
                                    </p:set>
                                    <p:anim calcmode="lin" valueType="num">
                                      <p:cBhvr additive="base">
                                        <p:cTn id="57" dur="500" fill="hold"/>
                                        <p:tgtEl>
                                          <p:spTgt spid="123"/>
                                        </p:tgtEl>
                                        <p:attrNameLst>
                                          <p:attrName>ppt_x</p:attrName>
                                        </p:attrNameLst>
                                      </p:cBhvr>
                                      <p:tavLst>
                                        <p:tav tm="0">
                                          <p:val>
                                            <p:strVal val="#ppt_x"/>
                                          </p:val>
                                        </p:tav>
                                        <p:tav tm="100000">
                                          <p:val>
                                            <p:strVal val="#ppt_x"/>
                                          </p:val>
                                        </p:tav>
                                      </p:tavLst>
                                    </p:anim>
                                    <p:anim calcmode="lin" valueType="num">
                                      <p:cBhvr additive="base">
                                        <p:cTn id="58" dur="500" fill="hold"/>
                                        <p:tgtEl>
                                          <p:spTgt spid="12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500" fill="hold"/>
                                        <p:tgtEl>
                                          <p:spTgt spid="4"/>
                                        </p:tgtEl>
                                        <p:attrNameLst>
                                          <p:attrName>ppt_x</p:attrName>
                                        </p:attrNameLst>
                                      </p:cBhvr>
                                      <p:tavLst>
                                        <p:tav tm="0">
                                          <p:val>
                                            <p:strVal val="#ppt_x"/>
                                          </p:val>
                                        </p:tav>
                                        <p:tav tm="100000">
                                          <p:val>
                                            <p:strVal val="#ppt_x"/>
                                          </p:val>
                                        </p:tav>
                                      </p:tavLst>
                                    </p:anim>
                                    <p:anim calcmode="lin" valueType="num">
                                      <p:cBhvr additive="base">
                                        <p:cTn id="62" dur="500" fill="hold"/>
                                        <p:tgtEl>
                                          <p:spTgt spid="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06"/>
                                        </p:tgtEl>
                                        <p:attrNameLst>
                                          <p:attrName>style.visibility</p:attrName>
                                        </p:attrNameLst>
                                      </p:cBhvr>
                                      <p:to>
                                        <p:strVal val="visible"/>
                                      </p:to>
                                    </p:set>
                                    <p:anim calcmode="lin" valueType="num">
                                      <p:cBhvr additive="base">
                                        <p:cTn id="69" dur="500" fill="hold"/>
                                        <p:tgtEl>
                                          <p:spTgt spid="106"/>
                                        </p:tgtEl>
                                        <p:attrNameLst>
                                          <p:attrName>ppt_x</p:attrName>
                                        </p:attrNameLst>
                                      </p:cBhvr>
                                      <p:tavLst>
                                        <p:tav tm="0">
                                          <p:val>
                                            <p:strVal val="#ppt_x"/>
                                          </p:val>
                                        </p:tav>
                                        <p:tav tm="100000">
                                          <p:val>
                                            <p:strVal val="#ppt_x"/>
                                          </p:val>
                                        </p:tav>
                                      </p:tavLst>
                                    </p:anim>
                                    <p:anim calcmode="lin" valueType="num">
                                      <p:cBhvr additive="base">
                                        <p:cTn id="70" dur="500" fill="hold"/>
                                        <p:tgtEl>
                                          <p:spTgt spid="106"/>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95"/>
                                        </p:tgtEl>
                                        <p:attrNameLst>
                                          <p:attrName>style.visibility</p:attrName>
                                        </p:attrNameLst>
                                      </p:cBhvr>
                                      <p:to>
                                        <p:strVal val="visible"/>
                                      </p:to>
                                    </p:set>
                                    <p:anim calcmode="lin" valueType="num">
                                      <p:cBhvr additive="base">
                                        <p:cTn id="73" dur="500" fill="hold"/>
                                        <p:tgtEl>
                                          <p:spTgt spid="95"/>
                                        </p:tgtEl>
                                        <p:attrNameLst>
                                          <p:attrName>ppt_x</p:attrName>
                                        </p:attrNameLst>
                                      </p:cBhvr>
                                      <p:tavLst>
                                        <p:tav tm="0">
                                          <p:val>
                                            <p:strVal val="#ppt_x"/>
                                          </p:val>
                                        </p:tav>
                                        <p:tav tm="100000">
                                          <p:val>
                                            <p:strVal val="#ppt_x"/>
                                          </p:val>
                                        </p:tav>
                                      </p:tavLst>
                                    </p:anim>
                                    <p:anim calcmode="lin" valueType="num">
                                      <p:cBhvr additive="base">
                                        <p:cTn id="74" dur="500" fill="hold"/>
                                        <p:tgtEl>
                                          <p:spTgt spid="95"/>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76"/>
                                        </p:tgtEl>
                                        <p:attrNameLst>
                                          <p:attrName>style.visibility</p:attrName>
                                        </p:attrNameLst>
                                      </p:cBhvr>
                                      <p:to>
                                        <p:strVal val="visible"/>
                                      </p:to>
                                    </p:set>
                                    <p:anim calcmode="lin" valueType="num">
                                      <p:cBhvr additive="base">
                                        <p:cTn id="77" dur="500" fill="hold"/>
                                        <p:tgtEl>
                                          <p:spTgt spid="76"/>
                                        </p:tgtEl>
                                        <p:attrNameLst>
                                          <p:attrName>ppt_x</p:attrName>
                                        </p:attrNameLst>
                                      </p:cBhvr>
                                      <p:tavLst>
                                        <p:tav tm="0">
                                          <p:val>
                                            <p:strVal val="#ppt_x"/>
                                          </p:val>
                                        </p:tav>
                                        <p:tav tm="100000">
                                          <p:val>
                                            <p:strVal val="#ppt_x"/>
                                          </p:val>
                                        </p:tav>
                                      </p:tavLst>
                                    </p:anim>
                                    <p:anim calcmode="lin" valueType="num">
                                      <p:cBhvr additive="base">
                                        <p:cTn id="78" dur="500" fill="hold"/>
                                        <p:tgtEl>
                                          <p:spTgt spid="76"/>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79"/>
                                        </p:tgtEl>
                                        <p:attrNameLst>
                                          <p:attrName>style.visibility</p:attrName>
                                        </p:attrNameLst>
                                      </p:cBhvr>
                                      <p:to>
                                        <p:strVal val="visible"/>
                                      </p:to>
                                    </p:set>
                                    <p:anim calcmode="lin" valueType="num">
                                      <p:cBhvr additive="base">
                                        <p:cTn id="81" dur="500" fill="hold"/>
                                        <p:tgtEl>
                                          <p:spTgt spid="79"/>
                                        </p:tgtEl>
                                        <p:attrNameLst>
                                          <p:attrName>ppt_x</p:attrName>
                                        </p:attrNameLst>
                                      </p:cBhvr>
                                      <p:tavLst>
                                        <p:tav tm="0">
                                          <p:val>
                                            <p:strVal val="#ppt_x"/>
                                          </p:val>
                                        </p:tav>
                                        <p:tav tm="100000">
                                          <p:val>
                                            <p:strVal val="#ppt_x"/>
                                          </p:val>
                                        </p:tav>
                                      </p:tavLst>
                                    </p:anim>
                                    <p:anim calcmode="lin" valueType="num">
                                      <p:cBhvr additive="base">
                                        <p:cTn id="82" dur="500" fill="hold"/>
                                        <p:tgtEl>
                                          <p:spTgt spid="79"/>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09"/>
                                        </p:tgtEl>
                                        <p:attrNameLst>
                                          <p:attrName>style.visibility</p:attrName>
                                        </p:attrNameLst>
                                      </p:cBhvr>
                                      <p:to>
                                        <p:strVal val="visible"/>
                                      </p:to>
                                    </p:set>
                                    <p:anim calcmode="lin" valueType="num">
                                      <p:cBhvr additive="base">
                                        <p:cTn id="85" dur="500" fill="hold"/>
                                        <p:tgtEl>
                                          <p:spTgt spid="109"/>
                                        </p:tgtEl>
                                        <p:attrNameLst>
                                          <p:attrName>ppt_x</p:attrName>
                                        </p:attrNameLst>
                                      </p:cBhvr>
                                      <p:tavLst>
                                        <p:tav tm="0">
                                          <p:val>
                                            <p:strVal val="#ppt_x"/>
                                          </p:val>
                                        </p:tav>
                                        <p:tav tm="100000">
                                          <p:val>
                                            <p:strVal val="#ppt_x"/>
                                          </p:val>
                                        </p:tav>
                                      </p:tavLst>
                                    </p:anim>
                                    <p:anim calcmode="lin" valueType="num">
                                      <p:cBhvr additive="base">
                                        <p:cTn id="86" dur="500" fill="hold"/>
                                        <p:tgtEl>
                                          <p:spTgt spid="109"/>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10"/>
                                        </p:tgtEl>
                                        <p:attrNameLst>
                                          <p:attrName>style.visibility</p:attrName>
                                        </p:attrNameLst>
                                      </p:cBhvr>
                                      <p:to>
                                        <p:strVal val="visible"/>
                                      </p:to>
                                    </p:set>
                                    <p:anim calcmode="lin" valueType="num">
                                      <p:cBhvr additive="base">
                                        <p:cTn id="89" dur="500" fill="hold"/>
                                        <p:tgtEl>
                                          <p:spTgt spid="110"/>
                                        </p:tgtEl>
                                        <p:attrNameLst>
                                          <p:attrName>ppt_x</p:attrName>
                                        </p:attrNameLst>
                                      </p:cBhvr>
                                      <p:tavLst>
                                        <p:tav tm="0">
                                          <p:val>
                                            <p:strVal val="#ppt_x"/>
                                          </p:val>
                                        </p:tav>
                                        <p:tav tm="100000">
                                          <p:val>
                                            <p:strVal val="#ppt_x"/>
                                          </p:val>
                                        </p:tav>
                                      </p:tavLst>
                                    </p:anim>
                                    <p:anim calcmode="lin" valueType="num">
                                      <p:cBhvr additive="base">
                                        <p:cTn id="90" dur="500" fill="hold"/>
                                        <p:tgtEl>
                                          <p:spTgt spid="110"/>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68"/>
                                        </p:tgtEl>
                                        <p:attrNameLst>
                                          <p:attrName>style.visibility</p:attrName>
                                        </p:attrNameLst>
                                      </p:cBhvr>
                                      <p:to>
                                        <p:strVal val="visible"/>
                                      </p:to>
                                    </p:set>
                                    <p:anim calcmode="lin" valueType="num">
                                      <p:cBhvr additive="base">
                                        <p:cTn id="93" dur="500" fill="hold"/>
                                        <p:tgtEl>
                                          <p:spTgt spid="68"/>
                                        </p:tgtEl>
                                        <p:attrNameLst>
                                          <p:attrName>ppt_x</p:attrName>
                                        </p:attrNameLst>
                                      </p:cBhvr>
                                      <p:tavLst>
                                        <p:tav tm="0">
                                          <p:val>
                                            <p:strVal val="#ppt_x"/>
                                          </p:val>
                                        </p:tav>
                                        <p:tav tm="100000">
                                          <p:val>
                                            <p:strVal val="#ppt_x"/>
                                          </p:val>
                                        </p:tav>
                                      </p:tavLst>
                                    </p:anim>
                                    <p:anim calcmode="lin" valueType="num">
                                      <p:cBhvr additive="base">
                                        <p:cTn id="94" dur="500" fill="hold"/>
                                        <p:tgtEl>
                                          <p:spTgt spid="68"/>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143"/>
                                        </p:tgtEl>
                                        <p:attrNameLst>
                                          <p:attrName>style.visibility</p:attrName>
                                        </p:attrNameLst>
                                      </p:cBhvr>
                                      <p:to>
                                        <p:strVal val="visible"/>
                                      </p:to>
                                    </p:set>
                                    <p:anim calcmode="lin" valueType="num">
                                      <p:cBhvr additive="base">
                                        <p:cTn id="97" dur="500" fill="hold"/>
                                        <p:tgtEl>
                                          <p:spTgt spid="143"/>
                                        </p:tgtEl>
                                        <p:attrNameLst>
                                          <p:attrName>ppt_x</p:attrName>
                                        </p:attrNameLst>
                                      </p:cBhvr>
                                      <p:tavLst>
                                        <p:tav tm="0">
                                          <p:val>
                                            <p:strVal val="#ppt_x"/>
                                          </p:val>
                                        </p:tav>
                                        <p:tav tm="100000">
                                          <p:val>
                                            <p:strVal val="#ppt_x"/>
                                          </p:val>
                                        </p:tav>
                                      </p:tavLst>
                                    </p:anim>
                                    <p:anim calcmode="lin" valueType="num">
                                      <p:cBhvr additive="base">
                                        <p:cTn id="98" dur="500" fill="hold"/>
                                        <p:tgtEl>
                                          <p:spTgt spid="143"/>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142"/>
                                        </p:tgtEl>
                                        <p:attrNameLst>
                                          <p:attrName>style.visibility</p:attrName>
                                        </p:attrNameLst>
                                      </p:cBhvr>
                                      <p:to>
                                        <p:strVal val="visible"/>
                                      </p:to>
                                    </p:set>
                                    <p:anim calcmode="lin" valueType="num">
                                      <p:cBhvr additive="base">
                                        <p:cTn id="101" dur="500" fill="hold"/>
                                        <p:tgtEl>
                                          <p:spTgt spid="142"/>
                                        </p:tgtEl>
                                        <p:attrNameLst>
                                          <p:attrName>ppt_x</p:attrName>
                                        </p:attrNameLst>
                                      </p:cBhvr>
                                      <p:tavLst>
                                        <p:tav tm="0">
                                          <p:val>
                                            <p:strVal val="#ppt_x"/>
                                          </p:val>
                                        </p:tav>
                                        <p:tav tm="100000">
                                          <p:val>
                                            <p:strVal val="#ppt_x"/>
                                          </p:val>
                                        </p:tav>
                                      </p:tavLst>
                                    </p:anim>
                                    <p:anim calcmode="lin" valueType="num">
                                      <p:cBhvr additive="base">
                                        <p:cTn id="102" dur="500" fill="hold"/>
                                        <p:tgtEl>
                                          <p:spTgt spid="142"/>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nodeType="clickEffect">
                                  <p:stCondLst>
                                    <p:cond delay="0"/>
                                  </p:stCondLst>
                                  <p:childTnLst>
                                    <p:set>
                                      <p:cBhvr>
                                        <p:cTn id="106" dur="1" fill="hold">
                                          <p:stCondLst>
                                            <p:cond delay="0"/>
                                          </p:stCondLst>
                                        </p:cTn>
                                        <p:tgtEl>
                                          <p:spTgt spid="77"/>
                                        </p:tgtEl>
                                        <p:attrNameLst>
                                          <p:attrName>style.visibility</p:attrName>
                                        </p:attrNameLst>
                                      </p:cBhvr>
                                      <p:to>
                                        <p:strVal val="visible"/>
                                      </p:to>
                                    </p:set>
                                    <p:anim calcmode="lin" valueType="num">
                                      <p:cBhvr additive="base">
                                        <p:cTn id="107" dur="500" fill="hold"/>
                                        <p:tgtEl>
                                          <p:spTgt spid="77"/>
                                        </p:tgtEl>
                                        <p:attrNameLst>
                                          <p:attrName>ppt_x</p:attrName>
                                        </p:attrNameLst>
                                      </p:cBhvr>
                                      <p:tavLst>
                                        <p:tav tm="0">
                                          <p:val>
                                            <p:strVal val="#ppt_x"/>
                                          </p:val>
                                        </p:tav>
                                        <p:tav tm="100000">
                                          <p:val>
                                            <p:strVal val="#ppt_x"/>
                                          </p:val>
                                        </p:tav>
                                      </p:tavLst>
                                    </p:anim>
                                    <p:anim calcmode="lin" valueType="num">
                                      <p:cBhvr additive="base">
                                        <p:cTn id="108" dur="500" fill="hold"/>
                                        <p:tgtEl>
                                          <p:spTgt spid="77"/>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14"/>
                                        </p:tgtEl>
                                        <p:attrNameLst>
                                          <p:attrName>style.visibility</p:attrName>
                                        </p:attrNameLst>
                                      </p:cBhvr>
                                      <p:to>
                                        <p:strVal val="visible"/>
                                      </p:to>
                                    </p:set>
                                    <p:anim calcmode="lin" valueType="num">
                                      <p:cBhvr additive="base">
                                        <p:cTn id="111" dur="500" fill="hold"/>
                                        <p:tgtEl>
                                          <p:spTgt spid="14"/>
                                        </p:tgtEl>
                                        <p:attrNameLst>
                                          <p:attrName>ppt_x</p:attrName>
                                        </p:attrNameLst>
                                      </p:cBhvr>
                                      <p:tavLst>
                                        <p:tav tm="0">
                                          <p:val>
                                            <p:strVal val="#ppt_x"/>
                                          </p:val>
                                        </p:tav>
                                        <p:tav tm="100000">
                                          <p:val>
                                            <p:strVal val="#ppt_x"/>
                                          </p:val>
                                        </p:tav>
                                      </p:tavLst>
                                    </p:anim>
                                    <p:anim calcmode="lin" valueType="num">
                                      <p:cBhvr additive="base">
                                        <p:cTn id="112" dur="500" fill="hold"/>
                                        <p:tgtEl>
                                          <p:spTgt spid="14"/>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97"/>
                                        </p:tgtEl>
                                        <p:attrNameLst>
                                          <p:attrName>style.visibility</p:attrName>
                                        </p:attrNameLst>
                                      </p:cBhvr>
                                      <p:to>
                                        <p:strVal val="visible"/>
                                      </p:to>
                                    </p:set>
                                    <p:anim calcmode="lin" valueType="num">
                                      <p:cBhvr additive="base">
                                        <p:cTn id="115" dur="500" fill="hold"/>
                                        <p:tgtEl>
                                          <p:spTgt spid="97"/>
                                        </p:tgtEl>
                                        <p:attrNameLst>
                                          <p:attrName>ppt_x</p:attrName>
                                        </p:attrNameLst>
                                      </p:cBhvr>
                                      <p:tavLst>
                                        <p:tav tm="0">
                                          <p:val>
                                            <p:strVal val="#ppt_x"/>
                                          </p:val>
                                        </p:tav>
                                        <p:tav tm="100000">
                                          <p:val>
                                            <p:strVal val="#ppt_x"/>
                                          </p:val>
                                        </p:tav>
                                      </p:tavLst>
                                    </p:anim>
                                    <p:anim calcmode="lin" valueType="num">
                                      <p:cBhvr additive="base">
                                        <p:cTn id="116" dur="500" fill="hold"/>
                                        <p:tgtEl>
                                          <p:spTgt spid="97"/>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104"/>
                                        </p:tgtEl>
                                        <p:attrNameLst>
                                          <p:attrName>style.visibility</p:attrName>
                                        </p:attrNameLst>
                                      </p:cBhvr>
                                      <p:to>
                                        <p:strVal val="visible"/>
                                      </p:to>
                                    </p:set>
                                    <p:anim calcmode="lin" valueType="num">
                                      <p:cBhvr additive="base">
                                        <p:cTn id="119" dur="500" fill="hold"/>
                                        <p:tgtEl>
                                          <p:spTgt spid="104"/>
                                        </p:tgtEl>
                                        <p:attrNameLst>
                                          <p:attrName>ppt_x</p:attrName>
                                        </p:attrNameLst>
                                      </p:cBhvr>
                                      <p:tavLst>
                                        <p:tav tm="0">
                                          <p:val>
                                            <p:strVal val="#ppt_x"/>
                                          </p:val>
                                        </p:tav>
                                        <p:tav tm="100000">
                                          <p:val>
                                            <p:strVal val="#ppt_x"/>
                                          </p:val>
                                        </p:tav>
                                      </p:tavLst>
                                    </p:anim>
                                    <p:anim calcmode="lin" valueType="num">
                                      <p:cBhvr additive="base">
                                        <p:cTn id="120" dur="500" fill="hold"/>
                                        <p:tgtEl>
                                          <p:spTgt spid="104"/>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36"/>
                                        </p:tgtEl>
                                        <p:attrNameLst>
                                          <p:attrName>style.visibility</p:attrName>
                                        </p:attrNameLst>
                                      </p:cBhvr>
                                      <p:to>
                                        <p:strVal val="visible"/>
                                      </p:to>
                                    </p:set>
                                    <p:anim calcmode="lin" valueType="num">
                                      <p:cBhvr additive="base">
                                        <p:cTn id="123" dur="500" fill="hold"/>
                                        <p:tgtEl>
                                          <p:spTgt spid="36"/>
                                        </p:tgtEl>
                                        <p:attrNameLst>
                                          <p:attrName>ppt_x</p:attrName>
                                        </p:attrNameLst>
                                      </p:cBhvr>
                                      <p:tavLst>
                                        <p:tav tm="0">
                                          <p:val>
                                            <p:strVal val="#ppt_x"/>
                                          </p:val>
                                        </p:tav>
                                        <p:tav tm="100000">
                                          <p:val>
                                            <p:strVal val="#ppt_x"/>
                                          </p:val>
                                        </p:tav>
                                      </p:tavLst>
                                    </p:anim>
                                    <p:anim calcmode="lin" valueType="num">
                                      <p:cBhvr additive="base">
                                        <p:cTn id="124" dur="500" fill="hold"/>
                                        <p:tgtEl>
                                          <p:spTgt spid="36"/>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78"/>
                                        </p:tgtEl>
                                        <p:attrNameLst>
                                          <p:attrName>style.visibility</p:attrName>
                                        </p:attrNameLst>
                                      </p:cBhvr>
                                      <p:to>
                                        <p:strVal val="visible"/>
                                      </p:to>
                                    </p:set>
                                    <p:anim calcmode="lin" valueType="num">
                                      <p:cBhvr additive="base">
                                        <p:cTn id="127" dur="500" fill="hold"/>
                                        <p:tgtEl>
                                          <p:spTgt spid="78"/>
                                        </p:tgtEl>
                                        <p:attrNameLst>
                                          <p:attrName>ppt_x</p:attrName>
                                        </p:attrNameLst>
                                      </p:cBhvr>
                                      <p:tavLst>
                                        <p:tav tm="0">
                                          <p:val>
                                            <p:strVal val="#ppt_x"/>
                                          </p:val>
                                        </p:tav>
                                        <p:tav tm="100000">
                                          <p:val>
                                            <p:strVal val="#ppt_x"/>
                                          </p:val>
                                        </p:tav>
                                      </p:tavLst>
                                    </p:anim>
                                    <p:anim calcmode="lin" valueType="num">
                                      <p:cBhvr additive="base">
                                        <p:cTn id="128" dur="500" fill="hold"/>
                                        <p:tgtEl>
                                          <p:spTgt spid="78"/>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20"/>
                                        </p:tgtEl>
                                        <p:attrNameLst>
                                          <p:attrName>style.visibility</p:attrName>
                                        </p:attrNameLst>
                                      </p:cBhvr>
                                      <p:to>
                                        <p:strVal val="visible"/>
                                      </p:to>
                                    </p:set>
                                    <p:anim calcmode="lin" valueType="num">
                                      <p:cBhvr additive="base">
                                        <p:cTn id="131" dur="500" fill="hold"/>
                                        <p:tgtEl>
                                          <p:spTgt spid="20"/>
                                        </p:tgtEl>
                                        <p:attrNameLst>
                                          <p:attrName>ppt_x</p:attrName>
                                        </p:attrNameLst>
                                      </p:cBhvr>
                                      <p:tavLst>
                                        <p:tav tm="0">
                                          <p:val>
                                            <p:strVal val="#ppt_x"/>
                                          </p:val>
                                        </p:tav>
                                        <p:tav tm="100000">
                                          <p:val>
                                            <p:strVal val="#ppt_x"/>
                                          </p:val>
                                        </p:tav>
                                      </p:tavLst>
                                    </p:anim>
                                    <p:anim calcmode="lin" valueType="num">
                                      <p:cBhvr additive="base">
                                        <p:cTn id="132" dur="500" fill="hold"/>
                                        <p:tgtEl>
                                          <p:spTgt spid="20"/>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111"/>
                                        </p:tgtEl>
                                        <p:attrNameLst>
                                          <p:attrName>style.visibility</p:attrName>
                                        </p:attrNameLst>
                                      </p:cBhvr>
                                      <p:to>
                                        <p:strVal val="visible"/>
                                      </p:to>
                                    </p:set>
                                    <p:anim calcmode="lin" valueType="num">
                                      <p:cBhvr additive="base">
                                        <p:cTn id="135" dur="500" fill="hold"/>
                                        <p:tgtEl>
                                          <p:spTgt spid="111"/>
                                        </p:tgtEl>
                                        <p:attrNameLst>
                                          <p:attrName>ppt_x</p:attrName>
                                        </p:attrNameLst>
                                      </p:cBhvr>
                                      <p:tavLst>
                                        <p:tav tm="0">
                                          <p:val>
                                            <p:strVal val="#ppt_x"/>
                                          </p:val>
                                        </p:tav>
                                        <p:tav tm="100000">
                                          <p:val>
                                            <p:strVal val="#ppt_x"/>
                                          </p:val>
                                        </p:tav>
                                      </p:tavLst>
                                    </p:anim>
                                    <p:anim calcmode="lin" valueType="num">
                                      <p:cBhvr additive="base">
                                        <p:cTn id="136" dur="500" fill="hold"/>
                                        <p:tgtEl>
                                          <p:spTgt spid="111"/>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112"/>
                                        </p:tgtEl>
                                        <p:attrNameLst>
                                          <p:attrName>style.visibility</p:attrName>
                                        </p:attrNameLst>
                                      </p:cBhvr>
                                      <p:to>
                                        <p:strVal val="visible"/>
                                      </p:to>
                                    </p:set>
                                    <p:anim calcmode="lin" valueType="num">
                                      <p:cBhvr additive="base">
                                        <p:cTn id="139" dur="500" fill="hold"/>
                                        <p:tgtEl>
                                          <p:spTgt spid="112"/>
                                        </p:tgtEl>
                                        <p:attrNameLst>
                                          <p:attrName>ppt_x</p:attrName>
                                        </p:attrNameLst>
                                      </p:cBhvr>
                                      <p:tavLst>
                                        <p:tav tm="0">
                                          <p:val>
                                            <p:strVal val="#ppt_x"/>
                                          </p:val>
                                        </p:tav>
                                        <p:tav tm="100000">
                                          <p:val>
                                            <p:strVal val="#ppt_x"/>
                                          </p:val>
                                        </p:tav>
                                      </p:tavLst>
                                    </p:anim>
                                    <p:anim calcmode="lin" valueType="num">
                                      <p:cBhvr additive="base">
                                        <p:cTn id="140" dur="500" fill="hold"/>
                                        <p:tgtEl>
                                          <p:spTgt spid="112"/>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37"/>
                                        </p:tgtEl>
                                        <p:attrNameLst>
                                          <p:attrName>style.visibility</p:attrName>
                                        </p:attrNameLst>
                                      </p:cBhvr>
                                      <p:to>
                                        <p:strVal val="visible"/>
                                      </p:to>
                                    </p:set>
                                    <p:anim calcmode="lin" valueType="num">
                                      <p:cBhvr additive="base">
                                        <p:cTn id="143" dur="500" fill="hold"/>
                                        <p:tgtEl>
                                          <p:spTgt spid="37"/>
                                        </p:tgtEl>
                                        <p:attrNameLst>
                                          <p:attrName>ppt_x</p:attrName>
                                        </p:attrNameLst>
                                      </p:cBhvr>
                                      <p:tavLst>
                                        <p:tav tm="0">
                                          <p:val>
                                            <p:strVal val="#ppt_x"/>
                                          </p:val>
                                        </p:tav>
                                        <p:tav tm="100000">
                                          <p:val>
                                            <p:strVal val="#ppt_x"/>
                                          </p:val>
                                        </p:tav>
                                      </p:tavLst>
                                    </p:anim>
                                    <p:anim calcmode="lin" valueType="num">
                                      <p:cBhvr additive="base">
                                        <p:cTn id="144" dur="500" fill="hold"/>
                                        <p:tgtEl>
                                          <p:spTgt spid="37"/>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144"/>
                                        </p:tgtEl>
                                        <p:attrNameLst>
                                          <p:attrName>style.visibility</p:attrName>
                                        </p:attrNameLst>
                                      </p:cBhvr>
                                      <p:to>
                                        <p:strVal val="visible"/>
                                      </p:to>
                                    </p:set>
                                    <p:anim calcmode="lin" valueType="num">
                                      <p:cBhvr additive="base">
                                        <p:cTn id="147" dur="500" fill="hold"/>
                                        <p:tgtEl>
                                          <p:spTgt spid="144"/>
                                        </p:tgtEl>
                                        <p:attrNameLst>
                                          <p:attrName>ppt_x</p:attrName>
                                        </p:attrNameLst>
                                      </p:cBhvr>
                                      <p:tavLst>
                                        <p:tav tm="0">
                                          <p:val>
                                            <p:strVal val="#ppt_x"/>
                                          </p:val>
                                        </p:tav>
                                        <p:tav tm="100000">
                                          <p:val>
                                            <p:strVal val="#ppt_x"/>
                                          </p:val>
                                        </p:tav>
                                      </p:tavLst>
                                    </p:anim>
                                    <p:anim calcmode="lin" valueType="num">
                                      <p:cBhvr additive="base">
                                        <p:cTn id="148" dur="500" fill="hold"/>
                                        <p:tgtEl>
                                          <p:spTgt spid="144"/>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145"/>
                                        </p:tgtEl>
                                        <p:attrNameLst>
                                          <p:attrName>style.visibility</p:attrName>
                                        </p:attrNameLst>
                                      </p:cBhvr>
                                      <p:to>
                                        <p:strVal val="visible"/>
                                      </p:to>
                                    </p:set>
                                    <p:anim calcmode="lin" valueType="num">
                                      <p:cBhvr additive="base">
                                        <p:cTn id="151" dur="500" fill="hold"/>
                                        <p:tgtEl>
                                          <p:spTgt spid="145"/>
                                        </p:tgtEl>
                                        <p:attrNameLst>
                                          <p:attrName>ppt_x</p:attrName>
                                        </p:attrNameLst>
                                      </p:cBhvr>
                                      <p:tavLst>
                                        <p:tav tm="0">
                                          <p:val>
                                            <p:strVal val="#ppt_x"/>
                                          </p:val>
                                        </p:tav>
                                        <p:tav tm="100000">
                                          <p:val>
                                            <p:strVal val="#ppt_x"/>
                                          </p:val>
                                        </p:tav>
                                      </p:tavLst>
                                    </p:anim>
                                    <p:anim calcmode="lin" valueType="num">
                                      <p:cBhvr additive="base">
                                        <p:cTn id="152" dur="500" fill="hold"/>
                                        <p:tgtEl>
                                          <p:spTgt spid="145"/>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nodeType="clickEffect">
                                  <p:stCondLst>
                                    <p:cond delay="0"/>
                                  </p:stCondLst>
                                  <p:childTnLst>
                                    <p:set>
                                      <p:cBhvr>
                                        <p:cTn id="156" dur="1" fill="hold">
                                          <p:stCondLst>
                                            <p:cond delay="0"/>
                                          </p:stCondLst>
                                        </p:cTn>
                                        <p:tgtEl>
                                          <p:spTgt spid="108"/>
                                        </p:tgtEl>
                                        <p:attrNameLst>
                                          <p:attrName>style.visibility</p:attrName>
                                        </p:attrNameLst>
                                      </p:cBhvr>
                                      <p:to>
                                        <p:strVal val="visible"/>
                                      </p:to>
                                    </p:set>
                                    <p:anim calcmode="lin" valueType="num">
                                      <p:cBhvr additive="base">
                                        <p:cTn id="157" dur="500" fill="hold"/>
                                        <p:tgtEl>
                                          <p:spTgt spid="108"/>
                                        </p:tgtEl>
                                        <p:attrNameLst>
                                          <p:attrName>ppt_x</p:attrName>
                                        </p:attrNameLst>
                                      </p:cBhvr>
                                      <p:tavLst>
                                        <p:tav tm="0">
                                          <p:val>
                                            <p:strVal val="#ppt_x"/>
                                          </p:val>
                                        </p:tav>
                                        <p:tav tm="100000">
                                          <p:val>
                                            <p:strVal val="#ppt_x"/>
                                          </p:val>
                                        </p:tav>
                                      </p:tavLst>
                                    </p:anim>
                                    <p:anim calcmode="lin" valueType="num">
                                      <p:cBhvr additive="base">
                                        <p:cTn id="158" dur="500" fill="hold"/>
                                        <p:tgtEl>
                                          <p:spTgt spid="108"/>
                                        </p:tgtEl>
                                        <p:attrNameLst>
                                          <p:attrName>ppt_y</p:attrName>
                                        </p:attrNameLst>
                                      </p:cBhvr>
                                      <p:tavLst>
                                        <p:tav tm="0">
                                          <p:val>
                                            <p:strVal val="1+#ppt_h/2"/>
                                          </p:val>
                                        </p:tav>
                                        <p:tav tm="100000">
                                          <p:val>
                                            <p:strVal val="#ppt_y"/>
                                          </p:val>
                                        </p:tav>
                                      </p:tavLst>
                                    </p:anim>
                                  </p:childTnLst>
                                </p:cTn>
                              </p:par>
                              <p:par>
                                <p:cTn id="159" presetID="2" presetClass="entr" presetSubtype="4" fill="hold" nodeType="withEffect">
                                  <p:stCondLst>
                                    <p:cond delay="0"/>
                                  </p:stCondLst>
                                  <p:childTnLst>
                                    <p:set>
                                      <p:cBhvr>
                                        <p:cTn id="160" dur="1" fill="hold">
                                          <p:stCondLst>
                                            <p:cond delay="0"/>
                                          </p:stCondLst>
                                        </p:cTn>
                                        <p:tgtEl>
                                          <p:spTgt spid="135"/>
                                        </p:tgtEl>
                                        <p:attrNameLst>
                                          <p:attrName>style.visibility</p:attrName>
                                        </p:attrNameLst>
                                      </p:cBhvr>
                                      <p:to>
                                        <p:strVal val="visible"/>
                                      </p:to>
                                    </p:set>
                                    <p:anim calcmode="lin" valueType="num">
                                      <p:cBhvr additive="base">
                                        <p:cTn id="161" dur="500" fill="hold"/>
                                        <p:tgtEl>
                                          <p:spTgt spid="135"/>
                                        </p:tgtEl>
                                        <p:attrNameLst>
                                          <p:attrName>ppt_x</p:attrName>
                                        </p:attrNameLst>
                                      </p:cBhvr>
                                      <p:tavLst>
                                        <p:tav tm="0">
                                          <p:val>
                                            <p:strVal val="#ppt_x"/>
                                          </p:val>
                                        </p:tav>
                                        <p:tav tm="100000">
                                          <p:val>
                                            <p:strVal val="#ppt_x"/>
                                          </p:val>
                                        </p:tav>
                                      </p:tavLst>
                                    </p:anim>
                                    <p:anim calcmode="lin" valueType="num">
                                      <p:cBhvr additive="base">
                                        <p:cTn id="162" dur="500" fill="hold"/>
                                        <p:tgtEl>
                                          <p:spTgt spid="135"/>
                                        </p:tgtEl>
                                        <p:attrNameLst>
                                          <p:attrName>ppt_y</p:attrName>
                                        </p:attrNameLst>
                                      </p:cBhvr>
                                      <p:tavLst>
                                        <p:tav tm="0">
                                          <p:val>
                                            <p:strVal val="1+#ppt_h/2"/>
                                          </p:val>
                                        </p:tav>
                                        <p:tav tm="100000">
                                          <p:val>
                                            <p:strVal val="#ppt_y"/>
                                          </p:val>
                                        </p:tav>
                                      </p:tavLst>
                                    </p:anim>
                                  </p:childTnLst>
                                </p:cTn>
                              </p:par>
                              <p:par>
                                <p:cTn id="163" presetID="2" presetClass="entr" presetSubtype="4" fill="hold" nodeType="withEffect">
                                  <p:stCondLst>
                                    <p:cond delay="0"/>
                                  </p:stCondLst>
                                  <p:childTnLst>
                                    <p:set>
                                      <p:cBhvr>
                                        <p:cTn id="164" dur="1" fill="hold">
                                          <p:stCondLst>
                                            <p:cond delay="0"/>
                                          </p:stCondLst>
                                        </p:cTn>
                                        <p:tgtEl>
                                          <p:spTgt spid="128"/>
                                        </p:tgtEl>
                                        <p:attrNameLst>
                                          <p:attrName>style.visibility</p:attrName>
                                        </p:attrNameLst>
                                      </p:cBhvr>
                                      <p:to>
                                        <p:strVal val="visible"/>
                                      </p:to>
                                    </p:set>
                                    <p:anim calcmode="lin" valueType="num">
                                      <p:cBhvr additive="base">
                                        <p:cTn id="165" dur="500" fill="hold"/>
                                        <p:tgtEl>
                                          <p:spTgt spid="128"/>
                                        </p:tgtEl>
                                        <p:attrNameLst>
                                          <p:attrName>ppt_x</p:attrName>
                                        </p:attrNameLst>
                                      </p:cBhvr>
                                      <p:tavLst>
                                        <p:tav tm="0">
                                          <p:val>
                                            <p:strVal val="#ppt_x"/>
                                          </p:val>
                                        </p:tav>
                                        <p:tav tm="100000">
                                          <p:val>
                                            <p:strVal val="#ppt_x"/>
                                          </p:val>
                                        </p:tav>
                                      </p:tavLst>
                                    </p:anim>
                                    <p:anim calcmode="lin" valueType="num">
                                      <p:cBhvr additive="base">
                                        <p:cTn id="166" dur="500" fill="hold"/>
                                        <p:tgtEl>
                                          <p:spTgt spid="128"/>
                                        </p:tgtEl>
                                        <p:attrNameLst>
                                          <p:attrName>ppt_y</p:attrName>
                                        </p:attrNameLst>
                                      </p:cBhvr>
                                      <p:tavLst>
                                        <p:tav tm="0">
                                          <p:val>
                                            <p:strVal val="1+#ppt_h/2"/>
                                          </p:val>
                                        </p:tav>
                                        <p:tav tm="100000">
                                          <p:val>
                                            <p:strVal val="#ppt_y"/>
                                          </p:val>
                                        </p:tav>
                                      </p:tavLst>
                                    </p:anim>
                                  </p:childTnLst>
                                </p:cTn>
                              </p:par>
                              <p:par>
                                <p:cTn id="167" presetID="2" presetClass="entr" presetSubtype="4" fill="hold" nodeType="withEffect">
                                  <p:stCondLst>
                                    <p:cond delay="0"/>
                                  </p:stCondLst>
                                  <p:childTnLst>
                                    <p:set>
                                      <p:cBhvr>
                                        <p:cTn id="168" dur="1" fill="hold">
                                          <p:stCondLst>
                                            <p:cond delay="0"/>
                                          </p:stCondLst>
                                        </p:cTn>
                                        <p:tgtEl>
                                          <p:spTgt spid="120"/>
                                        </p:tgtEl>
                                        <p:attrNameLst>
                                          <p:attrName>style.visibility</p:attrName>
                                        </p:attrNameLst>
                                      </p:cBhvr>
                                      <p:to>
                                        <p:strVal val="visible"/>
                                      </p:to>
                                    </p:set>
                                    <p:anim calcmode="lin" valueType="num">
                                      <p:cBhvr additive="base">
                                        <p:cTn id="169" dur="500" fill="hold"/>
                                        <p:tgtEl>
                                          <p:spTgt spid="120"/>
                                        </p:tgtEl>
                                        <p:attrNameLst>
                                          <p:attrName>ppt_x</p:attrName>
                                        </p:attrNameLst>
                                      </p:cBhvr>
                                      <p:tavLst>
                                        <p:tav tm="0">
                                          <p:val>
                                            <p:strVal val="#ppt_x"/>
                                          </p:val>
                                        </p:tav>
                                        <p:tav tm="100000">
                                          <p:val>
                                            <p:strVal val="#ppt_x"/>
                                          </p:val>
                                        </p:tav>
                                      </p:tavLst>
                                    </p:anim>
                                    <p:anim calcmode="lin" valueType="num">
                                      <p:cBhvr additive="base">
                                        <p:cTn id="170" dur="500" fill="hold"/>
                                        <p:tgtEl>
                                          <p:spTgt spid="120"/>
                                        </p:tgtEl>
                                        <p:attrNameLst>
                                          <p:attrName>ppt_y</p:attrName>
                                        </p:attrNameLst>
                                      </p:cBhvr>
                                      <p:tavLst>
                                        <p:tav tm="0">
                                          <p:val>
                                            <p:strVal val="1+#ppt_h/2"/>
                                          </p:val>
                                        </p:tav>
                                        <p:tav tm="100000">
                                          <p:val>
                                            <p:strVal val="#ppt_y"/>
                                          </p:val>
                                        </p:tav>
                                      </p:tavLst>
                                    </p:anim>
                                  </p:childTnLst>
                                </p:cTn>
                              </p:par>
                              <p:par>
                                <p:cTn id="171" presetID="2" presetClass="entr" presetSubtype="4" fill="hold" nodeType="withEffect">
                                  <p:stCondLst>
                                    <p:cond delay="0"/>
                                  </p:stCondLst>
                                  <p:childTnLst>
                                    <p:set>
                                      <p:cBhvr>
                                        <p:cTn id="172" dur="1" fill="hold">
                                          <p:stCondLst>
                                            <p:cond delay="0"/>
                                          </p:stCondLst>
                                        </p:cTn>
                                        <p:tgtEl>
                                          <p:spTgt spid="40"/>
                                        </p:tgtEl>
                                        <p:attrNameLst>
                                          <p:attrName>style.visibility</p:attrName>
                                        </p:attrNameLst>
                                      </p:cBhvr>
                                      <p:to>
                                        <p:strVal val="visible"/>
                                      </p:to>
                                    </p:set>
                                    <p:anim calcmode="lin" valueType="num">
                                      <p:cBhvr additive="base">
                                        <p:cTn id="173" dur="500" fill="hold"/>
                                        <p:tgtEl>
                                          <p:spTgt spid="40"/>
                                        </p:tgtEl>
                                        <p:attrNameLst>
                                          <p:attrName>ppt_x</p:attrName>
                                        </p:attrNameLst>
                                      </p:cBhvr>
                                      <p:tavLst>
                                        <p:tav tm="0">
                                          <p:val>
                                            <p:strVal val="#ppt_x"/>
                                          </p:val>
                                        </p:tav>
                                        <p:tav tm="100000">
                                          <p:val>
                                            <p:strVal val="#ppt_x"/>
                                          </p:val>
                                        </p:tav>
                                      </p:tavLst>
                                    </p:anim>
                                    <p:anim calcmode="lin" valueType="num">
                                      <p:cBhvr additive="base">
                                        <p:cTn id="174" dur="500" fill="hold"/>
                                        <p:tgtEl>
                                          <p:spTgt spid="40"/>
                                        </p:tgtEl>
                                        <p:attrNameLst>
                                          <p:attrName>ppt_y</p:attrName>
                                        </p:attrNameLst>
                                      </p:cBhvr>
                                      <p:tavLst>
                                        <p:tav tm="0">
                                          <p:val>
                                            <p:strVal val="1+#ppt_h/2"/>
                                          </p:val>
                                        </p:tav>
                                        <p:tav tm="100000">
                                          <p:val>
                                            <p:strVal val="#ppt_y"/>
                                          </p:val>
                                        </p:tav>
                                      </p:tavLst>
                                    </p:anim>
                                  </p:childTnLst>
                                </p:cTn>
                              </p:par>
                              <p:par>
                                <p:cTn id="175" presetID="2" presetClass="entr" presetSubtype="4" fill="hold" nodeType="withEffect">
                                  <p:stCondLst>
                                    <p:cond delay="0"/>
                                  </p:stCondLst>
                                  <p:childTnLst>
                                    <p:set>
                                      <p:cBhvr>
                                        <p:cTn id="176" dur="1" fill="hold">
                                          <p:stCondLst>
                                            <p:cond delay="0"/>
                                          </p:stCondLst>
                                        </p:cTn>
                                        <p:tgtEl>
                                          <p:spTgt spid="51"/>
                                        </p:tgtEl>
                                        <p:attrNameLst>
                                          <p:attrName>style.visibility</p:attrName>
                                        </p:attrNameLst>
                                      </p:cBhvr>
                                      <p:to>
                                        <p:strVal val="visible"/>
                                      </p:to>
                                    </p:set>
                                    <p:anim calcmode="lin" valueType="num">
                                      <p:cBhvr additive="base">
                                        <p:cTn id="177" dur="500" fill="hold"/>
                                        <p:tgtEl>
                                          <p:spTgt spid="51"/>
                                        </p:tgtEl>
                                        <p:attrNameLst>
                                          <p:attrName>ppt_x</p:attrName>
                                        </p:attrNameLst>
                                      </p:cBhvr>
                                      <p:tavLst>
                                        <p:tav tm="0">
                                          <p:val>
                                            <p:strVal val="#ppt_x"/>
                                          </p:val>
                                        </p:tav>
                                        <p:tav tm="100000">
                                          <p:val>
                                            <p:strVal val="#ppt_x"/>
                                          </p:val>
                                        </p:tav>
                                      </p:tavLst>
                                    </p:anim>
                                    <p:anim calcmode="lin" valueType="num">
                                      <p:cBhvr additive="base">
                                        <p:cTn id="178" dur="500" fill="hold"/>
                                        <p:tgtEl>
                                          <p:spTgt spid="51"/>
                                        </p:tgtEl>
                                        <p:attrNameLst>
                                          <p:attrName>ppt_y</p:attrName>
                                        </p:attrNameLst>
                                      </p:cBhvr>
                                      <p:tavLst>
                                        <p:tav tm="0">
                                          <p:val>
                                            <p:strVal val="1+#ppt_h/2"/>
                                          </p:val>
                                        </p:tav>
                                        <p:tav tm="100000">
                                          <p:val>
                                            <p:strVal val="#ppt_y"/>
                                          </p:val>
                                        </p:tav>
                                      </p:tavLst>
                                    </p:anim>
                                  </p:childTnLst>
                                </p:cTn>
                              </p:par>
                              <p:par>
                                <p:cTn id="179" presetID="2" presetClass="entr" presetSubtype="4" fill="hold" nodeType="withEffect">
                                  <p:stCondLst>
                                    <p:cond delay="0"/>
                                  </p:stCondLst>
                                  <p:childTnLst>
                                    <p:set>
                                      <p:cBhvr>
                                        <p:cTn id="180" dur="1" fill="hold">
                                          <p:stCondLst>
                                            <p:cond delay="0"/>
                                          </p:stCondLst>
                                        </p:cTn>
                                        <p:tgtEl>
                                          <p:spTgt spid="8"/>
                                        </p:tgtEl>
                                        <p:attrNameLst>
                                          <p:attrName>style.visibility</p:attrName>
                                        </p:attrNameLst>
                                      </p:cBhvr>
                                      <p:to>
                                        <p:strVal val="visible"/>
                                      </p:to>
                                    </p:set>
                                    <p:anim calcmode="lin" valueType="num">
                                      <p:cBhvr additive="base">
                                        <p:cTn id="181" dur="500" fill="hold"/>
                                        <p:tgtEl>
                                          <p:spTgt spid="8"/>
                                        </p:tgtEl>
                                        <p:attrNameLst>
                                          <p:attrName>ppt_x</p:attrName>
                                        </p:attrNameLst>
                                      </p:cBhvr>
                                      <p:tavLst>
                                        <p:tav tm="0">
                                          <p:val>
                                            <p:strVal val="#ppt_x"/>
                                          </p:val>
                                        </p:tav>
                                        <p:tav tm="100000">
                                          <p:val>
                                            <p:strVal val="#ppt_x"/>
                                          </p:val>
                                        </p:tav>
                                      </p:tavLst>
                                    </p:anim>
                                    <p:anim calcmode="lin" valueType="num">
                                      <p:cBhvr additive="base">
                                        <p:cTn id="182" dur="500" fill="hold"/>
                                        <p:tgtEl>
                                          <p:spTgt spid="8"/>
                                        </p:tgtEl>
                                        <p:attrNameLst>
                                          <p:attrName>ppt_y</p:attrName>
                                        </p:attrNameLst>
                                      </p:cBhvr>
                                      <p:tavLst>
                                        <p:tav tm="0">
                                          <p:val>
                                            <p:strVal val="1+#ppt_h/2"/>
                                          </p:val>
                                        </p:tav>
                                        <p:tav tm="100000">
                                          <p:val>
                                            <p:strVal val="#ppt_y"/>
                                          </p:val>
                                        </p:tav>
                                      </p:tavLst>
                                    </p:anim>
                                  </p:childTnLst>
                                </p:cTn>
                              </p:par>
                              <p:par>
                                <p:cTn id="183" presetID="2" presetClass="entr" presetSubtype="4" fill="hold" nodeType="withEffect">
                                  <p:stCondLst>
                                    <p:cond delay="0"/>
                                  </p:stCondLst>
                                  <p:childTnLst>
                                    <p:set>
                                      <p:cBhvr>
                                        <p:cTn id="184" dur="1" fill="hold">
                                          <p:stCondLst>
                                            <p:cond delay="0"/>
                                          </p:stCondLst>
                                        </p:cTn>
                                        <p:tgtEl>
                                          <p:spTgt spid="83"/>
                                        </p:tgtEl>
                                        <p:attrNameLst>
                                          <p:attrName>style.visibility</p:attrName>
                                        </p:attrNameLst>
                                      </p:cBhvr>
                                      <p:to>
                                        <p:strVal val="visible"/>
                                      </p:to>
                                    </p:set>
                                    <p:anim calcmode="lin" valueType="num">
                                      <p:cBhvr additive="base">
                                        <p:cTn id="185" dur="500" fill="hold"/>
                                        <p:tgtEl>
                                          <p:spTgt spid="83"/>
                                        </p:tgtEl>
                                        <p:attrNameLst>
                                          <p:attrName>ppt_x</p:attrName>
                                        </p:attrNameLst>
                                      </p:cBhvr>
                                      <p:tavLst>
                                        <p:tav tm="0">
                                          <p:val>
                                            <p:strVal val="#ppt_x"/>
                                          </p:val>
                                        </p:tav>
                                        <p:tav tm="100000">
                                          <p:val>
                                            <p:strVal val="#ppt_x"/>
                                          </p:val>
                                        </p:tav>
                                      </p:tavLst>
                                    </p:anim>
                                    <p:anim calcmode="lin" valueType="num">
                                      <p:cBhvr additive="base">
                                        <p:cTn id="186" dur="500" fill="hold"/>
                                        <p:tgtEl>
                                          <p:spTgt spid="83"/>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49"/>
                                        </p:tgtEl>
                                        <p:attrNameLst>
                                          <p:attrName>style.visibility</p:attrName>
                                        </p:attrNameLst>
                                      </p:cBhvr>
                                      <p:to>
                                        <p:strVal val="visible"/>
                                      </p:to>
                                    </p:set>
                                    <p:anim calcmode="lin" valueType="num">
                                      <p:cBhvr additive="base">
                                        <p:cTn id="189" dur="500" fill="hold"/>
                                        <p:tgtEl>
                                          <p:spTgt spid="49"/>
                                        </p:tgtEl>
                                        <p:attrNameLst>
                                          <p:attrName>ppt_x</p:attrName>
                                        </p:attrNameLst>
                                      </p:cBhvr>
                                      <p:tavLst>
                                        <p:tav tm="0">
                                          <p:val>
                                            <p:strVal val="#ppt_x"/>
                                          </p:val>
                                        </p:tav>
                                        <p:tav tm="100000">
                                          <p:val>
                                            <p:strVal val="#ppt_x"/>
                                          </p:val>
                                        </p:tav>
                                      </p:tavLst>
                                    </p:anim>
                                    <p:anim calcmode="lin" valueType="num">
                                      <p:cBhvr additive="base">
                                        <p:cTn id="190" dur="500" fill="hold"/>
                                        <p:tgtEl>
                                          <p:spTgt spid="49"/>
                                        </p:tgtEl>
                                        <p:attrNameLst>
                                          <p:attrName>ppt_y</p:attrName>
                                        </p:attrNameLst>
                                      </p:cBhvr>
                                      <p:tavLst>
                                        <p:tav tm="0">
                                          <p:val>
                                            <p:strVal val="1+#ppt_h/2"/>
                                          </p:val>
                                        </p:tav>
                                        <p:tav tm="100000">
                                          <p:val>
                                            <p:strVal val="#ppt_y"/>
                                          </p:val>
                                        </p:tav>
                                      </p:tavLst>
                                    </p:anim>
                                  </p:childTnLst>
                                </p:cTn>
                              </p:par>
                              <p:par>
                                <p:cTn id="191" presetID="2" presetClass="entr" presetSubtype="4" fill="hold" nodeType="withEffect">
                                  <p:stCondLst>
                                    <p:cond delay="0"/>
                                  </p:stCondLst>
                                  <p:childTnLst>
                                    <p:set>
                                      <p:cBhvr>
                                        <p:cTn id="192" dur="1" fill="hold">
                                          <p:stCondLst>
                                            <p:cond delay="0"/>
                                          </p:stCondLst>
                                        </p:cTn>
                                        <p:tgtEl>
                                          <p:spTgt spid="10"/>
                                        </p:tgtEl>
                                        <p:attrNameLst>
                                          <p:attrName>style.visibility</p:attrName>
                                        </p:attrNameLst>
                                      </p:cBhvr>
                                      <p:to>
                                        <p:strVal val="visible"/>
                                      </p:to>
                                    </p:set>
                                    <p:anim calcmode="lin" valueType="num">
                                      <p:cBhvr additive="base">
                                        <p:cTn id="193" dur="500" fill="hold"/>
                                        <p:tgtEl>
                                          <p:spTgt spid="10"/>
                                        </p:tgtEl>
                                        <p:attrNameLst>
                                          <p:attrName>ppt_x</p:attrName>
                                        </p:attrNameLst>
                                      </p:cBhvr>
                                      <p:tavLst>
                                        <p:tav tm="0">
                                          <p:val>
                                            <p:strVal val="#ppt_x"/>
                                          </p:val>
                                        </p:tav>
                                        <p:tav tm="100000">
                                          <p:val>
                                            <p:strVal val="#ppt_x"/>
                                          </p:val>
                                        </p:tav>
                                      </p:tavLst>
                                    </p:anim>
                                    <p:anim calcmode="lin" valueType="num">
                                      <p:cBhvr additive="base">
                                        <p:cTn id="194" dur="500" fill="hold"/>
                                        <p:tgtEl>
                                          <p:spTgt spid="10"/>
                                        </p:tgtEl>
                                        <p:attrNameLst>
                                          <p:attrName>ppt_y</p:attrName>
                                        </p:attrNameLst>
                                      </p:cBhvr>
                                      <p:tavLst>
                                        <p:tav tm="0">
                                          <p:val>
                                            <p:strVal val="1+#ppt_h/2"/>
                                          </p:val>
                                        </p:tav>
                                        <p:tav tm="100000">
                                          <p:val>
                                            <p:strVal val="#ppt_y"/>
                                          </p:val>
                                        </p:tav>
                                      </p:tavLst>
                                    </p:anim>
                                  </p:childTnLst>
                                </p:cTn>
                              </p:par>
                              <p:par>
                                <p:cTn id="195" presetID="2" presetClass="entr" presetSubtype="4" fill="hold" nodeType="withEffect">
                                  <p:stCondLst>
                                    <p:cond delay="0"/>
                                  </p:stCondLst>
                                  <p:childTnLst>
                                    <p:set>
                                      <p:cBhvr>
                                        <p:cTn id="196" dur="1" fill="hold">
                                          <p:stCondLst>
                                            <p:cond delay="0"/>
                                          </p:stCondLst>
                                        </p:cTn>
                                        <p:tgtEl>
                                          <p:spTgt spid="9"/>
                                        </p:tgtEl>
                                        <p:attrNameLst>
                                          <p:attrName>style.visibility</p:attrName>
                                        </p:attrNameLst>
                                      </p:cBhvr>
                                      <p:to>
                                        <p:strVal val="visible"/>
                                      </p:to>
                                    </p:set>
                                    <p:anim calcmode="lin" valueType="num">
                                      <p:cBhvr additive="base">
                                        <p:cTn id="197" dur="500" fill="hold"/>
                                        <p:tgtEl>
                                          <p:spTgt spid="9"/>
                                        </p:tgtEl>
                                        <p:attrNameLst>
                                          <p:attrName>ppt_x</p:attrName>
                                        </p:attrNameLst>
                                      </p:cBhvr>
                                      <p:tavLst>
                                        <p:tav tm="0">
                                          <p:val>
                                            <p:strVal val="#ppt_x"/>
                                          </p:val>
                                        </p:tav>
                                        <p:tav tm="100000">
                                          <p:val>
                                            <p:strVal val="#ppt_x"/>
                                          </p:val>
                                        </p:tav>
                                      </p:tavLst>
                                    </p:anim>
                                    <p:anim calcmode="lin" valueType="num">
                                      <p:cBhvr additive="base">
                                        <p:cTn id="198" dur="500" fill="hold"/>
                                        <p:tgtEl>
                                          <p:spTgt spid="9"/>
                                        </p:tgtEl>
                                        <p:attrNameLst>
                                          <p:attrName>ppt_y</p:attrName>
                                        </p:attrNameLst>
                                      </p:cBhvr>
                                      <p:tavLst>
                                        <p:tav tm="0">
                                          <p:val>
                                            <p:strVal val="1+#ppt_h/2"/>
                                          </p:val>
                                        </p:tav>
                                        <p:tav tm="100000">
                                          <p:val>
                                            <p:strVal val="#ppt_y"/>
                                          </p:val>
                                        </p:tav>
                                      </p:tavLst>
                                    </p:anim>
                                  </p:childTnLst>
                                </p:cTn>
                              </p:par>
                              <p:par>
                                <p:cTn id="199" presetID="2" presetClass="entr" presetSubtype="4" fill="hold" nodeType="withEffect">
                                  <p:stCondLst>
                                    <p:cond delay="0"/>
                                  </p:stCondLst>
                                  <p:childTnLst>
                                    <p:set>
                                      <p:cBhvr>
                                        <p:cTn id="200" dur="1" fill="hold">
                                          <p:stCondLst>
                                            <p:cond delay="0"/>
                                          </p:stCondLst>
                                        </p:cTn>
                                        <p:tgtEl>
                                          <p:spTgt spid="65"/>
                                        </p:tgtEl>
                                        <p:attrNameLst>
                                          <p:attrName>style.visibility</p:attrName>
                                        </p:attrNameLst>
                                      </p:cBhvr>
                                      <p:to>
                                        <p:strVal val="visible"/>
                                      </p:to>
                                    </p:set>
                                    <p:anim calcmode="lin" valueType="num">
                                      <p:cBhvr additive="base">
                                        <p:cTn id="201" dur="500" fill="hold"/>
                                        <p:tgtEl>
                                          <p:spTgt spid="65"/>
                                        </p:tgtEl>
                                        <p:attrNameLst>
                                          <p:attrName>ppt_x</p:attrName>
                                        </p:attrNameLst>
                                      </p:cBhvr>
                                      <p:tavLst>
                                        <p:tav tm="0">
                                          <p:val>
                                            <p:strVal val="#ppt_x"/>
                                          </p:val>
                                        </p:tav>
                                        <p:tav tm="100000">
                                          <p:val>
                                            <p:strVal val="#ppt_x"/>
                                          </p:val>
                                        </p:tav>
                                      </p:tavLst>
                                    </p:anim>
                                    <p:anim calcmode="lin" valueType="num">
                                      <p:cBhvr additive="base">
                                        <p:cTn id="202"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203" fill="hold">
                      <p:stCondLst>
                        <p:cond delay="indefinite"/>
                      </p:stCondLst>
                      <p:childTnLst>
                        <p:par>
                          <p:cTn id="204" fill="hold">
                            <p:stCondLst>
                              <p:cond delay="0"/>
                            </p:stCondLst>
                            <p:childTnLst>
                              <p:par>
                                <p:cTn id="205" presetID="2" presetClass="entr" presetSubtype="4" fill="hold" nodeType="clickEffect">
                                  <p:stCondLst>
                                    <p:cond delay="0"/>
                                  </p:stCondLst>
                                  <p:childTnLst>
                                    <p:set>
                                      <p:cBhvr>
                                        <p:cTn id="206" dur="1" fill="hold">
                                          <p:stCondLst>
                                            <p:cond delay="0"/>
                                          </p:stCondLst>
                                        </p:cTn>
                                        <p:tgtEl>
                                          <p:spTgt spid="30"/>
                                        </p:tgtEl>
                                        <p:attrNameLst>
                                          <p:attrName>style.visibility</p:attrName>
                                        </p:attrNameLst>
                                      </p:cBhvr>
                                      <p:to>
                                        <p:strVal val="visible"/>
                                      </p:to>
                                    </p:set>
                                    <p:anim calcmode="lin" valueType="num">
                                      <p:cBhvr additive="base">
                                        <p:cTn id="207" dur="500" fill="hold"/>
                                        <p:tgtEl>
                                          <p:spTgt spid="30"/>
                                        </p:tgtEl>
                                        <p:attrNameLst>
                                          <p:attrName>ppt_x</p:attrName>
                                        </p:attrNameLst>
                                      </p:cBhvr>
                                      <p:tavLst>
                                        <p:tav tm="0">
                                          <p:val>
                                            <p:strVal val="#ppt_x"/>
                                          </p:val>
                                        </p:tav>
                                        <p:tav tm="100000">
                                          <p:val>
                                            <p:strVal val="#ppt_x"/>
                                          </p:val>
                                        </p:tav>
                                      </p:tavLst>
                                    </p:anim>
                                    <p:anim calcmode="lin" valueType="num">
                                      <p:cBhvr additive="base">
                                        <p:cTn id="208" dur="500" fill="hold"/>
                                        <p:tgtEl>
                                          <p:spTgt spid="30"/>
                                        </p:tgtEl>
                                        <p:attrNameLst>
                                          <p:attrName>ppt_y</p:attrName>
                                        </p:attrNameLst>
                                      </p:cBhvr>
                                      <p:tavLst>
                                        <p:tav tm="0">
                                          <p:val>
                                            <p:strVal val="1+#ppt_h/2"/>
                                          </p:val>
                                        </p:tav>
                                        <p:tav tm="100000">
                                          <p:val>
                                            <p:strVal val="#ppt_y"/>
                                          </p:val>
                                        </p:tav>
                                      </p:tavLst>
                                    </p:anim>
                                  </p:childTnLst>
                                </p:cTn>
                              </p:par>
                              <p:par>
                                <p:cTn id="209" presetID="2" presetClass="entr" presetSubtype="4" fill="hold" nodeType="withEffect">
                                  <p:stCondLst>
                                    <p:cond delay="0"/>
                                  </p:stCondLst>
                                  <p:childTnLst>
                                    <p:set>
                                      <p:cBhvr>
                                        <p:cTn id="210" dur="1" fill="hold">
                                          <p:stCondLst>
                                            <p:cond delay="0"/>
                                          </p:stCondLst>
                                        </p:cTn>
                                        <p:tgtEl>
                                          <p:spTgt spid="22"/>
                                        </p:tgtEl>
                                        <p:attrNameLst>
                                          <p:attrName>style.visibility</p:attrName>
                                        </p:attrNameLst>
                                      </p:cBhvr>
                                      <p:to>
                                        <p:strVal val="visible"/>
                                      </p:to>
                                    </p:set>
                                    <p:anim calcmode="lin" valueType="num">
                                      <p:cBhvr additive="base">
                                        <p:cTn id="211" dur="500" fill="hold"/>
                                        <p:tgtEl>
                                          <p:spTgt spid="22"/>
                                        </p:tgtEl>
                                        <p:attrNameLst>
                                          <p:attrName>ppt_x</p:attrName>
                                        </p:attrNameLst>
                                      </p:cBhvr>
                                      <p:tavLst>
                                        <p:tav tm="0">
                                          <p:val>
                                            <p:strVal val="#ppt_x"/>
                                          </p:val>
                                        </p:tav>
                                        <p:tav tm="100000">
                                          <p:val>
                                            <p:strVal val="#ppt_x"/>
                                          </p:val>
                                        </p:tav>
                                      </p:tavLst>
                                    </p:anim>
                                    <p:anim calcmode="lin" valueType="num">
                                      <p:cBhvr additive="base">
                                        <p:cTn id="212" dur="500" fill="hold"/>
                                        <p:tgtEl>
                                          <p:spTgt spid="22"/>
                                        </p:tgtEl>
                                        <p:attrNameLst>
                                          <p:attrName>ppt_y</p:attrName>
                                        </p:attrNameLst>
                                      </p:cBhvr>
                                      <p:tavLst>
                                        <p:tav tm="0">
                                          <p:val>
                                            <p:strVal val="1+#ppt_h/2"/>
                                          </p:val>
                                        </p:tav>
                                        <p:tav tm="100000">
                                          <p:val>
                                            <p:strVal val="#ppt_y"/>
                                          </p:val>
                                        </p:tav>
                                      </p:tavLst>
                                    </p:anim>
                                  </p:childTnLst>
                                </p:cTn>
                              </p:par>
                              <p:par>
                                <p:cTn id="213" presetID="2" presetClass="entr" presetSubtype="4" fill="hold" nodeType="withEffect">
                                  <p:stCondLst>
                                    <p:cond delay="0"/>
                                  </p:stCondLst>
                                  <p:childTnLst>
                                    <p:set>
                                      <p:cBhvr>
                                        <p:cTn id="214" dur="1" fill="hold">
                                          <p:stCondLst>
                                            <p:cond delay="0"/>
                                          </p:stCondLst>
                                        </p:cTn>
                                        <p:tgtEl>
                                          <p:spTgt spid="72"/>
                                        </p:tgtEl>
                                        <p:attrNameLst>
                                          <p:attrName>style.visibility</p:attrName>
                                        </p:attrNameLst>
                                      </p:cBhvr>
                                      <p:to>
                                        <p:strVal val="visible"/>
                                      </p:to>
                                    </p:set>
                                    <p:anim calcmode="lin" valueType="num">
                                      <p:cBhvr additive="base">
                                        <p:cTn id="215" dur="500" fill="hold"/>
                                        <p:tgtEl>
                                          <p:spTgt spid="72"/>
                                        </p:tgtEl>
                                        <p:attrNameLst>
                                          <p:attrName>ppt_x</p:attrName>
                                        </p:attrNameLst>
                                      </p:cBhvr>
                                      <p:tavLst>
                                        <p:tav tm="0">
                                          <p:val>
                                            <p:strVal val="#ppt_x"/>
                                          </p:val>
                                        </p:tav>
                                        <p:tav tm="100000">
                                          <p:val>
                                            <p:strVal val="#ppt_x"/>
                                          </p:val>
                                        </p:tav>
                                      </p:tavLst>
                                    </p:anim>
                                    <p:anim calcmode="lin" valueType="num">
                                      <p:cBhvr additive="base">
                                        <p:cTn id="216" dur="500" fill="hold"/>
                                        <p:tgtEl>
                                          <p:spTgt spid="72"/>
                                        </p:tgtEl>
                                        <p:attrNameLst>
                                          <p:attrName>ppt_y</p:attrName>
                                        </p:attrNameLst>
                                      </p:cBhvr>
                                      <p:tavLst>
                                        <p:tav tm="0">
                                          <p:val>
                                            <p:strVal val="1+#ppt_h/2"/>
                                          </p:val>
                                        </p:tav>
                                        <p:tav tm="100000">
                                          <p:val>
                                            <p:strVal val="#ppt_y"/>
                                          </p:val>
                                        </p:tav>
                                      </p:tavLst>
                                    </p:anim>
                                  </p:childTnLst>
                                </p:cTn>
                              </p:par>
                              <p:par>
                                <p:cTn id="217" presetID="2" presetClass="entr" presetSubtype="4" fill="hold" nodeType="withEffect">
                                  <p:stCondLst>
                                    <p:cond delay="0"/>
                                  </p:stCondLst>
                                  <p:childTnLst>
                                    <p:set>
                                      <p:cBhvr>
                                        <p:cTn id="218" dur="1" fill="hold">
                                          <p:stCondLst>
                                            <p:cond delay="0"/>
                                          </p:stCondLst>
                                        </p:cTn>
                                        <p:tgtEl>
                                          <p:spTgt spid="57"/>
                                        </p:tgtEl>
                                        <p:attrNameLst>
                                          <p:attrName>style.visibility</p:attrName>
                                        </p:attrNameLst>
                                      </p:cBhvr>
                                      <p:to>
                                        <p:strVal val="visible"/>
                                      </p:to>
                                    </p:set>
                                    <p:anim calcmode="lin" valueType="num">
                                      <p:cBhvr additive="base">
                                        <p:cTn id="219" dur="500" fill="hold"/>
                                        <p:tgtEl>
                                          <p:spTgt spid="57"/>
                                        </p:tgtEl>
                                        <p:attrNameLst>
                                          <p:attrName>ppt_x</p:attrName>
                                        </p:attrNameLst>
                                      </p:cBhvr>
                                      <p:tavLst>
                                        <p:tav tm="0">
                                          <p:val>
                                            <p:strVal val="#ppt_x"/>
                                          </p:val>
                                        </p:tav>
                                        <p:tav tm="100000">
                                          <p:val>
                                            <p:strVal val="#ppt_x"/>
                                          </p:val>
                                        </p:tav>
                                      </p:tavLst>
                                    </p:anim>
                                    <p:anim calcmode="lin" valueType="num">
                                      <p:cBhvr additive="base">
                                        <p:cTn id="220" dur="500" fill="hold"/>
                                        <p:tgtEl>
                                          <p:spTgt spid="57"/>
                                        </p:tgtEl>
                                        <p:attrNameLst>
                                          <p:attrName>ppt_y</p:attrName>
                                        </p:attrNameLst>
                                      </p:cBhvr>
                                      <p:tavLst>
                                        <p:tav tm="0">
                                          <p:val>
                                            <p:strVal val="1+#ppt_h/2"/>
                                          </p:val>
                                        </p:tav>
                                        <p:tav tm="100000">
                                          <p:val>
                                            <p:strVal val="#ppt_y"/>
                                          </p:val>
                                        </p:tav>
                                      </p:tavLst>
                                    </p:anim>
                                  </p:childTnLst>
                                </p:cTn>
                              </p:par>
                              <p:par>
                                <p:cTn id="221" presetID="2" presetClass="entr" presetSubtype="4" fill="hold" nodeType="withEffect">
                                  <p:stCondLst>
                                    <p:cond delay="0"/>
                                  </p:stCondLst>
                                  <p:childTnLst>
                                    <p:set>
                                      <p:cBhvr>
                                        <p:cTn id="222" dur="1" fill="hold">
                                          <p:stCondLst>
                                            <p:cond delay="0"/>
                                          </p:stCondLst>
                                        </p:cTn>
                                        <p:tgtEl>
                                          <p:spTgt spid="27"/>
                                        </p:tgtEl>
                                        <p:attrNameLst>
                                          <p:attrName>style.visibility</p:attrName>
                                        </p:attrNameLst>
                                      </p:cBhvr>
                                      <p:to>
                                        <p:strVal val="visible"/>
                                      </p:to>
                                    </p:set>
                                    <p:anim calcmode="lin" valueType="num">
                                      <p:cBhvr additive="base">
                                        <p:cTn id="223" dur="500" fill="hold"/>
                                        <p:tgtEl>
                                          <p:spTgt spid="27"/>
                                        </p:tgtEl>
                                        <p:attrNameLst>
                                          <p:attrName>ppt_x</p:attrName>
                                        </p:attrNameLst>
                                      </p:cBhvr>
                                      <p:tavLst>
                                        <p:tav tm="0">
                                          <p:val>
                                            <p:strVal val="#ppt_x"/>
                                          </p:val>
                                        </p:tav>
                                        <p:tav tm="100000">
                                          <p:val>
                                            <p:strVal val="#ppt_x"/>
                                          </p:val>
                                        </p:tav>
                                      </p:tavLst>
                                    </p:anim>
                                    <p:anim calcmode="lin" valueType="num">
                                      <p:cBhvr additive="base">
                                        <p:cTn id="224" dur="500" fill="hold"/>
                                        <p:tgtEl>
                                          <p:spTgt spid="27"/>
                                        </p:tgtEl>
                                        <p:attrNameLst>
                                          <p:attrName>ppt_y</p:attrName>
                                        </p:attrNameLst>
                                      </p:cBhvr>
                                      <p:tavLst>
                                        <p:tav tm="0">
                                          <p:val>
                                            <p:strVal val="1+#ppt_h/2"/>
                                          </p:val>
                                        </p:tav>
                                        <p:tav tm="100000">
                                          <p:val>
                                            <p:strVal val="#ppt_y"/>
                                          </p:val>
                                        </p:tav>
                                      </p:tavLst>
                                    </p:anim>
                                  </p:childTnLst>
                                </p:cTn>
                              </p:par>
                              <p:par>
                                <p:cTn id="225" presetID="2" presetClass="entr" presetSubtype="4" fill="hold" nodeType="withEffect">
                                  <p:stCondLst>
                                    <p:cond delay="0"/>
                                  </p:stCondLst>
                                  <p:childTnLst>
                                    <p:set>
                                      <p:cBhvr>
                                        <p:cTn id="226" dur="1" fill="hold">
                                          <p:stCondLst>
                                            <p:cond delay="0"/>
                                          </p:stCondLst>
                                        </p:cTn>
                                        <p:tgtEl>
                                          <p:spTgt spid="119"/>
                                        </p:tgtEl>
                                        <p:attrNameLst>
                                          <p:attrName>style.visibility</p:attrName>
                                        </p:attrNameLst>
                                      </p:cBhvr>
                                      <p:to>
                                        <p:strVal val="visible"/>
                                      </p:to>
                                    </p:set>
                                    <p:anim calcmode="lin" valueType="num">
                                      <p:cBhvr additive="base">
                                        <p:cTn id="227" dur="500" fill="hold"/>
                                        <p:tgtEl>
                                          <p:spTgt spid="119"/>
                                        </p:tgtEl>
                                        <p:attrNameLst>
                                          <p:attrName>ppt_x</p:attrName>
                                        </p:attrNameLst>
                                      </p:cBhvr>
                                      <p:tavLst>
                                        <p:tav tm="0">
                                          <p:val>
                                            <p:strVal val="#ppt_x"/>
                                          </p:val>
                                        </p:tav>
                                        <p:tav tm="100000">
                                          <p:val>
                                            <p:strVal val="#ppt_x"/>
                                          </p:val>
                                        </p:tav>
                                      </p:tavLst>
                                    </p:anim>
                                    <p:anim calcmode="lin" valueType="num">
                                      <p:cBhvr additive="base">
                                        <p:cTn id="228"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9" grpId="0" animBg="1"/>
      <p:bldP spid="16" grpId="0" animBg="1"/>
      <p:bldP spid="4" grpId="0"/>
      <p:bldP spid="20" grpId="0" animBg="1"/>
      <p:bldP spid="37" grpId="0"/>
      <p:bldP spid="14" grpId="0" animBg="1"/>
      <p:bldP spid="36" grpId="0"/>
      <p:bldP spid="97" grpId="0" animBg="1"/>
      <p:bldP spid="15" grpId="0" animBg="1"/>
      <p:bldP spid="104" grpId="0"/>
      <p:bldP spid="106" grpId="0" animBg="1"/>
      <p:bldP spid="95" grpId="0" animBg="1"/>
      <p:bldP spid="17" grpId="0" animBg="1"/>
      <p:bldP spid="123" grpId="0"/>
      <p:bldP spid="109" grpId="0" animBg="1"/>
      <p:bldP spid="19" grpId="0" animBg="1"/>
      <p:bldP spid="110" grpId="0"/>
      <p:bldP spid="111" grpId="0" animBg="1"/>
      <p:bldP spid="21" grpId="0" animBg="1"/>
      <p:bldP spid="112"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380006" y="1517240"/>
            <a:ext cx="1373810" cy="1097619"/>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753816" y="1525645"/>
            <a:ext cx="3433413" cy="540405"/>
            <a:chOff x="2753816" y="1525645"/>
            <a:chExt cx="4720958" cy="540405"/>
          </a:xfrm>
        </p:grpSpPr>
        <p:sp>
          <p:nvSpPr>
            <p:cNvPr id="25" name="TextBox 24">
              <a:extLst>
                <a:ext uri="{FF2B5EF4-FFF2-40B4-BE49-F238E27FC236}">
                  <a16:creationId xmlns:a16="http://schemas.microsoft.com/office/drawing/2014/main" id="{E43C37E1-A4C8-4746-9F32-2A19327A1A7E}"/>
                </a:ext>
              </a:extLst>
            </p:cNvPr>
            <p:cNvSpPr txBox="1"/>
            <p:nvPr/>
          </p:nvSpPr>
          <p:spPr>
            <a:xfrm>
              <a:off x="3283843" y="1525645"/>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753816" y="1819484"/>
              <a:ext cx="4720958" cy="246566"/>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313100" y="1341926"/>
            <a:ext cx="501015" cy="48768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09" idx="0"/>
          </p:cNvCxnSpPr>
          <p:nvPr/>
        </p:nvCxnSpPr>
        <p:spPr>
          <a:xfrm flipH="1">
            <a:off x="6500019" y="3280272"/>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a:off x="10141889" y="3314172"/>
            <a:ext cx="0" cy="15142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5AD36EE-8BCE-49D3-9B4F-8CF4D2B4ACFB}"/>
              </a:ext>
            </a:extLst>
          </p:cNvPr>
          <p:cNvCxnSpPr>
            <a:cxnSpLocks/>
          </p:cNvCxnSpPr>
          <p:nvPr/>
        </p:nvCxnSpPr>
        <p:spPr>
          <a:xfrm>
            <a:off x="6498122"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2" name="Picture 141">
            <a:extLst>
              <a:ext uri="{FF2B5EF4-FFF2-40B4-BE49-F238E27FC236}">
                <a16:creationId xmlns:a16="http://schemas.microsoft.com/office/drawing/2014/main" id="{BD187205-13B0-40E6-A169-A051038078AB}"/>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43" name="Picture 142">
            <a:extLst>
              <a:ext uri="{FF2B5EF4-FFF2-40B4-BE49-F238E27FC236}">
                <a16:creationId xmlns:a16="http://schemas.microsoft.com/office/drawing/2014/main" id="{9ABA6889-72B5-4B9B-8847-879B6ADD8F6E}"/>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44" name="Picture 143">
            <a:extLst>
              <a:ext uri="{FF2B5EF4-FFF2-40B4-BE49-F238E27FC236}">
                <a16:creationId xmlns:a16="http://schemas.microsoft.com/office/drawing/2014/main" id="{90A13440-9A68-425F-9C8C-672857C599D9}"/>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45" name="Picture 144">
            <a:extLst>
              <a:ext uri="{FF2B5EF4-FFF2-40B4-BE49-F238E27FC236}">
                <a16:creationId xmlns:a16="http://schemas.microsoft.com/office/drawing/2014/main" id="{2F6C44CA-B96E-484B-8CDD-90CCF3DD6A9E}"/>
              </a:ext>
            </a:extLst>
          </p:cNvPr>
          <p:cNvPicPr>
            <a:picLocks noChangeAspect="1"/>
          </p:cNvPicPr>
          <p:nvPr/>
        </p:nvPicPr>
        <p:blipFill>
          <a:blip r:embed="rId4"/>
          <a:stretch>
            <a:fillRect/>
          </a:stretch>
        </p:blipFill>
        <p:spPr>
          <a:xfrm>
            <a:off x="10952989" y="4810709"/>
            <a:ext cx="150305" cy="146304"/>
          </a:xfrm>
          <a:prstGeom prst="rect">
            <a:avLst/>
          </a:prstGeom>
        </p:spPr>
      </p:pic>
    </p:spTree>
    <p:extLst>
      <p:ext uri="{BB962C8B-B14F-4D97-AF65-F5344CB8AC3E}">
        <p14:creationId xmlns:p14="http://schemas.microsoft.com/office/powerpoint/2010/main" val="205385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fill="hold"/>
                                        <p:tgtEl>
                                          <p:spTgt spid="34"/>
                                        </p:tgtEl>
                                        <p:attrNameLst>
                                          <p:attrName>ppt_x</p:attrName>
                                        </p:attrNameLst>
                                      </p:cBhvr>
                                      <p:tavLst>
                                        <p:tav tm="0">
                                          <p:val>
                                            <p:strVal val="#ppt_x"/>
                                          </p:val>
                                        </p:tav>
                                        <p:tav tm="100000">
                                          <p:val>
                                            <p:strVal val="#ppt_x"/>
                                          </p:val>
                                        </p:tav>
                                      </p:tavLst>
                                    </p:anim>
                                    <p:anim calcmode="lin" valueType="num">
                                      <p:cBhvr additive="base">
                                        <p:cTn id="28" dur="500" fill="hold"/>
                                        <p:tgtEl>
                                          <p:spTgt spid="3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3"/>
                                        </p:tgtEl>
                                        <p:attrNameLst>
                                          <p:attrName>style.visibility</p:attrName>
                                        </p:attrNameLst>
                                      </p:cBhvr>
                                      <p:to>
                                        <p:strVal val="visible"/>
                                      </p:to>
                                    </p:set>
                                    <p:anim calcmode="lin" valueType="num">
                                      <p:cBhvr additive="base">
                                        <p:cTn id="35" dur="500" fill="hold"/>
                                        <p:tgtEl>
                                          <p:spTgt spid="103"/>
                                        </p:tgtEl>
                                        <p:attrNameLst>
                                          <p:attrName>ppt_x</p:attrName>
                                        </p:attrNameLst>
                                      </p:cBhvr>
                                      <p:tavLst>
                                        <p:tav tm="0">
                                          <p:val>
                                            <p:strVal val="#ppt_x"/>
                                          </p:val>
                                        </p:tav>
                                        <p:tav tm="100000">
                                          <p:val>
                                            <p:strVal val="#ppt_x"/>
                                          </p:val>
                                        </p:tav>
                                      </p:tavLst>
                                    </p:anim>
                                    <p:anim calcmode="lin" valueType="num">
                                      <p:cBhvr additive="base">
                                        <p:cTn id="36" dur="500" fill="hold"/>
                                        <p:tgtEl>
                                          <p:spTgt spid="10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2"/>
                                        </p:tgtEl>
                                        <p:attrNameLst>
                                          <p:attrName>style.visibility</p:attrName>
                                        </p:attrNameLst>
                                      </p:cBhvr>
                                      <p:to>
                                        <p:strVal val="visible"/>
                                      </p:to>
                                    </p:set>
                                    <p:anim calcmode="lin" valueType="num">
                                      <p:cBhvr additive="base">
                                        <p:cTn id="39" dur="500" fill="hold"/>
                                        <p:tgtEl>
                                          <p:spTgt spid="102"/>
                                        </p:tgtEl>
                                        <p:attrNameLst>
                                          <p:attrName>ppt_x</p:attrName>
                                        </p:attrNameLst>
                                      </p:cBhvr>
                                      <p:tavLst>
                                        <p:tav tm="0">
                                          <p:val>
                                            <p:strVal val="#ppt_x"/>
                                          </p:val>
                                        </p:tav>
                                        <p:tav tm="100000">
                                          <p:val>
                                            <p:strVal val="#ppt_x"/>
                                          </p:val>
                                        </p:tav>
                                      </p:tavLst>
                                    </p:anim>
                                    <p:anim calcmode="lin" valueType="num">
                                      <p:cBhvr additive="base">
                                        <p:cTn id="40" dur="500" fill="hold"/>
                                        <p:tgtEl>
                                          <p:spTgt spid="10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1"/>
                                        </p:tgtEl>
                                        <p:attrNameLst>
                                          <p:attrName>style.visibility</p:attrName>
                                        </p:attrNameLst>
                                      </p:cBhvr>
                                      <p:to>
                                        <p:strVal val="visible"/>
                                      </p:to>
                                    </p:set>
                                    <p:anim calcmode="lin" valueType="num">
                                      <p:cBhvr additive="base">
                                        <p:cTn id="43" dur="500" fill="hold"/>
                                        <p:tgtEl>
                                          <p:spTgt spid="101"/>
                                        </p:tgtEl>
                                        <p:attrNameLst>
                                          <p:attrName>ppt_x</p:attrName>
                                        </p:attrNameLst>
                                      </p:cBhvr>
                                      <p:tavLst>
                                        <p:tav tm="0">
                                          <p:val>
                                            <p:strVal val="#ppt_x"/>
                                          </p:val>
                                        </p:tav>
                                        <p:tav tm="100000">
                                          <p:val>
                                            <p:strVal val="#ppt_x"/>
                                          </p:val>
                                        </p:tav>
                                      </p:tavLst>
                                    </p:anim>
                                    <p:anim calcmode="lin" valueType="num">
                                      <p:cBhvr additive="base">
                                        <p:cTn id="44" dur="500" fill="hold"/>
                                        <p:tgtEl>
                                          <p:spTgt spid="101"/>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96"/>
                                        </p:tgtEl>
                                        <p:attrNameLst>
                                          <p:attrName>style.visibility</p:attrName>
                                        </p:attrNameLst>
                                      </p:cBhvr>
                                      <p:to>
                                        <p:strVal val="visible"/>
                                      </p:to>
                                    </p:set>
                                    <p:anim calcmode="lin" valueType="num">
                                      <p:cBhvr additive="base">
                                        <p:cTn id="47" dur="500" fill="hold"/>
                                        <p:tgtEl>
                                          <p:spTgt spid="96"/>
                                        </p:tgtEl>
                                        <p:attrNameLst>
                                          <p:attrName>ppt_x</p:attrName>
                                        </p:attrNameLst>
                                      </p:cBhvr>
                                      <p:tavLst>
                                        <p:tav tm="0">
                                          <p:val>
                                            <p:strVal val="#ppt_x"/>
                                          </p:val>
                                        </p:tav>
                                        <p:tav tm="100000">
                                          <p:val>
                                            <p:strVal val="#ppt_x"/>
                                          </p:val>
                                        </p:tav>
                                      </p:tavLst>
                                    </p:anim>
                                    <p:anim calcmode="lin" valueType="num">
                                      <p:cBhvr additive="base">
                                        <p:cTn id="48" dur="500" fill="hold"/>
                                        <p:tgtEl>
                                          <p:spTgt spid="96"/>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additive="base">
                                        <p:cTn id="51" dur="500" fill="hold"/>
                                        <p:tgtEl>
                                          <p:spTgt spid="75"/>
                                        </p:tgtEl>
                                        <p:attrNameLst>
                                          <p:attrName>ppt_x</p:attrName>
                                        </p:attrNameLst>
                                      </p:cBhvr>
                                      <p:tavLst>
                                        <p:tav tm="0">
                                          <p:val>
                                            <p:strVal val="#ppt_x"/>
                                          </p:val>
                                        </p:tav>
                                        <p:tav tm="100000">
                                          <p:val>
                                            <p:strVal val="#ppt_x"/>
                                          </p:val>
                                        </p:tav>
                                      </p:tavLst>
                                    </p:anim>
                                    <p:anim calcmode="lin" valueType="num">
                                      <p:cBhvr additive="base">
                                        <p:cTn id="5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23"/>
                                        </p:tgtEl>
                                        <p:attrNameLst>
                                          <p:attrName>style.visibility</p:attrName>
                                        </p:attrNameLst>
                                      </p:cBhvr>
                                      <p:to>
                                        <p:strVal val="visible"/>
                                      </p:to>
                                    </p:set>
                                    <p:anim calcmode="lin" valueType="num">
                                      <p:cBhvr additive="base">
                                        <p:cTn id="57" dur="500" fill="hold"/>
                                        <p:tgtEl>
                                          <p:spTgt spid="123"/>
                                        </p:tgtEl>
                                        <p:attrNameLst>
                                          <p:attrName>ppt_x</p:attrName>
                                        </p:attrNameLst>
                                      </p:cBhvr>
                                      <p:tavLst>
                                        <p:tav tm="0">
                                          <p:val>
                                            <p:strVal val="#ppt_x"/>
                                          </p:val>
                                        </p:tav>
                                        <p:tav tm="100000">
                                          <p:val>
                                            <p:strVal val="#ppt_x"/>
                                          </p:val>
                                        </p:tav>
                                      </p:tavLst>
                                    </p:anim>
                                    <p:anim calcmode="lin" valueType="num">
                                      <p:cBhvr additive="base">
                                        <p:cTn id="58" dur="500" fill="hold"/>
                                        <p:tgtEl>
                                          <p:spTgt spid="12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500" fill="hold"/>
                                        <p:tgtEl>
                                          <p:spTgt spid="4"/>
                                        </p:tgtEl>
                                        <p:attrNameLst>
                                          <p:attrName>ppt_x</p:attrName>
                                        </p:attrNameLst>
                                      </p:cBhvr>
                                      <p:tavLst>
                                        <p:tav tm="0">
                                          <p:val>
                                            <p:strVal val="#ppt_x"/>
                                          </p:val>
                                        </p:tav>
                                        <p:tav tm="100000">
                                          <p:val>
                                            <p:strVal val="#ppt_x"/>
                                          </p:val>
                                        </p:tav>
                                      </p:tavLst>
                                    </p:anim>
                                    <p:anim calcmode="lin" valueType="num">
                                      <p:cBhvr additive="base">
                                        <p:cTn id="62" dur="500" fill="hold"/>
                                        <p:tgtEl>
                                          <p:spTgt spid="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06"/>
                                        </p:tgtEl>
                                        <p:attrNameLst>
                                          <p:attrName>style.visibility</p:attrName>
                                        </p:attrNameLst>
                                      </p:cBhvr>
                                      <p:to>
                                        <p:strVal val="visible"/>
                                      </p:to>
                                    </p:set>
                                    <p:anim calcmode="lin" valueType="num">
                                      <p:cBhvr additive="base">
                                        <p:cTn id="69" dur="500" fill="hold"/>
                                        <p:tgtEl>
                                          <p:spTgt spid="106"/>
                                        </p:tgtEl>
                                        <p:attrNameLst>
                                          <p:attrName>ppt_x</p:attrName>
                                        </p:attrNameLst>
                                      </p:cBhvr>
                                      <p:tavLst>
                                        <p:tav tm="0">
                                          <p:val>
                                            <p:strVal val="#ppt_x"/>
                                          </p:val>
                                        </p:tav>
                                        <p:tav tm="100000">
                                          <p:val>
                                            <p:strVal val="#ppt_x"/>
                                          </p:val>
                                        </p:tav>
                                      </p:tavLst>
                                    </p:anim>
                                    <p:anim calcmode="lin" valueType="num">
                                      <p:cBhvr additive="base">
                                        <p:cTn id="70" dur="500" fill="hold"/>
                                        <p:tgtEl>
                                          <p:spTgt spid="106"/>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95"/>
                                        </p:tgtEl>
                                        <p:attrNameLst>
                                          <p:attrName>style.visibility</p:attrName>
                                        </p:attrNameLst>
                                      </p:cBhvr>
                                      <p:to>
                                        <p:strVal val="visible"/>
                                      </p:to>
                                    </p:set>
                                    <p:anim calcmode="lin" valueType="num">
                                      <p:cBhvr additive="base">
                                        <p:cTn id="73" dur="500" fill="hold"/>
                                        <p:tgtEl>
                                          <p:spTgt spid="95"/>
                                        </p:tgtEl>
                                        <p:attrNameLst>
                                          <p:attrName>ppt_x</p:attrName>
                                        </p:attrNameLst>
                                      </p:cBhvr>
                                      <p:tavLst>
                                        <p:tav tm="0">
                                          <p:val>
                                            <p:strVal val="#ppt_x"/>
                                          </p:val>
                                        </p:tav>
                                        <p:tav tm="100000">
                                          <p:val>
                                            <p:strVal val="#ppt_x"/>
                                          </p:val>
                                        </p:tav>
                                      </p:tavLst>
                                    </p:anim>
                                    <p:anim calcmode="lin" valueType="num">
                                      <p:cBhvr additive="base">
                                        <p:cTn id="74" dur="500" fill="hold"/>
                                        <p:tgtEl>
                                          <p:spTgt spid="95"/>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76"/>
                                        </p:tgtEl>
                                        <p:attrNameLst>
                                          <p:attrName>style.visibility</p:attrName>
                                        </p:attrNameLst>
                                      </p:cBhvr>
                                      <p:to>
                                        <p:strVal val="visible"/>
                                      </p:to>
                                    </p:set>
                                    <p:anim calcmode="lin" valueType="num">
                                      <p:cBhvr additive="base">
                                        <p:cTn id="77" dur="500" fill="hold"/>
                                        <p:tgtEl>
                                          <p:spTgt spid="76"/>
                                        </p:tgtEl>
                                        <p:attrNameLst>
                                          <p:attrName>ppt_x</p:attrName>
                                        </p:attrNameLst>
                                      </p:cBhvr>
                                      <p:tavLst>
                                        <p:tav tm="0">
                                          <p:val>
                                            <p:strVal val="#ppt_x"/>
                                          </p:val>
                                        </p:tav>
                                        <p:tav tm="100000">
                                          <p:val>
                                            <p:strVal val="#ppt_x"/>
                                          </p:val>
                                        </p:tav>
                                      </p:tavLst>
                                    </p:anim>
                                    <p:anim calcmode="lin" valueType="num">
                                      <p:cBhvr additive="base">
                                        <p:cTn id="78" dur="500" fill="hold"/>
                                        <p:tgtEl>
                                          <p:spTgt spid="76"/>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79"/>
                                        </p:tgtEl>
                                        <p:attrNameLst>
                                          <p:attrName>style.visibility</p:attrName>
                                        </p:attrNameLst>
                                      </p:cBhvr>
                                      <p:to>
                                        <p:strVal val="visible"/>
                                      </p:to>
                                    </p:set>
                                    <p:anim calcmode="lin" valueType="num">
                                      <p:cBhvr additive="base">
                                        <p:cTn id="81" dur="500" fill="hold"/>
                                        <p:tgtEl>
                                          <p:spTgt spid="79"/>
                                        </p:tgtEl>
                                        <p:attrNameLst>
                                          <p:attrName>ppt_x</p:attrName>
                                        </p:attrNameLst>
                                      </p:cBhvr>
                                      <p:tavLst>
                                        <p:tav tm="0">
                                          <p:val>
                                            <p:strVal val="#ppt_x"/>
                                          </p:val>
                                        </p:tav>
                                        <p:tav tm="100000">
                                          <p:val>
                                            <p:strVal val="#ppt_x"/>
                                          </p:val>
                                        </p:tav>
                                      </p:tavLst>
                                    </p:anim>
                                    <p:anim calcmode="lin" valueType="num">
                                      <p:cBhvr additive="base">
                                        <p:cTn id="82" dur="500" fill="hold"/>
                                        <p:tgtEl>
                                          <p:spTgt spid="79"/>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09"/>
                                        </p:tgtEl>
                                        <p:attrNameLst>
                                          <p:attrName>style.visibility</p:attrName>
                                        </p:attrNameLst>
                                      </p:cBhvr>
                                      <p:to>
                                        <p:strVal val="visible"/>
                                      </p:to>
                                    </p:set>
                                    <p:anim calcmode="lin" valueType="num">
                                      <p:cBhvr additive="base">
                                        <p:cTn id="85" dur="500" fill="hold"/>
                                        <p:tgtEl>
                                          <p:spTgt spid="109"/>
                                        </p:tgtEl>
                                        <p:attrNameLst>
                                          <p:attrName>ppt_x</p:attrName>
                                        </p:attrNameLst>
                                      </p:cBhvr>
                                      <p:tavLst>
                                        <p:tav tm="0">
                                          <p:val>
                                            <p:strVal val="#ppt_x"/>
                                          </p:val>
                                        </p:tav>
                                        <p:tav tm="100000">
                                          <p:val>
                                            <p:strVal val="#ppt_x"/>
                                          </p:val>
                                        </p:tav>
                                      </p:tavLst>
                                    </p:anim>
                                    <p:anim calcmode="lin" valueType="num">
                                      <p:cBhvr additive="base">
                                        <p:cTn id="86" dur="500" fill="hold"/>
                                        <p:tgtEl>
                                          <p:spTgt spid="109"/>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10"/>
                                        </p:tgtEl>
                                        <p:attrNameLst>
                                          <p:attrName>style.visibility</p:attrName>
                                        </p:attrNameLst>
                                      </p:cBhvr>
                                      <p:to>
                                        <p:strVal val="visible"/>
                                      </p:to>
                                    </p:set>
                                    <p:anim calcmode="lin" valueType="num">
                                      <p:cBhvr additive="base">
                                        <p:cTn id="89" dur="500" fill="hold"/>
                                        <p:tgtEl>
                                          <p:spTgt spid="110"/>
                                        </p:tgtEl>
                                        <p:attrNameLst>
                                          <p:attrName>ppt_x</p:attrName>
                                        </p:attrNameLst>
                                      </p:cBhvr>
                                      <p:tavLst>
                                        <p:tav tm="0">
                                          <p:val>
                                            <p:strVal val="#ppt_x"/>
                                          </p:val>
                                        </p:tav>
                                        <p:tav tm="100000">
                                          <p:val>
                                            <p:strVal val="#ppt_x"/>
                                          </p:val>
                                        </p:tav>
                                      </p:tavLst>
                                    </p:anim>
                                    <p:anim calcmode="lin" valueType="num">
                                      <p:cBhvr additive="base">
                                        <p:cTn id="90" dur="500" fill="hold"/>
                                        <p:tgtEl>
                                          <p:spTgt spid="110"/>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68"/>
                                        </p:tgtEl>
                                        <p:attrNameLst>
                                          <p:attrName>style.visibility</p:attrName>
                                        </p:attrNameLst>
                                      </p:cBhvr>
                                      <p:to>
                                        <p:strVal val="visible"/>
                                      </p:to>
                                    </p:set>
                                    <p:anim calcmode="lin" valueType="num">
                                      <p:cBhvr additive="base">
                                        <p:cTn id="93" dur="500" fill="hold"/>
                                        <p:tgtEl>
                                          <p:spTgt spid="68"/>
                                        </p:tgtEl>
                                        <p:attrNameLst>
                                          <p:attrName>ppt_x</p:attrName>
                                        </p:attrNameLst>
                                      </p:cBhvr>
                                      <p:tavLst>
                                        <p:tav tm="0">
                                          <p:val>
                                            <p:strVal val="#ppt_x"/>
                                          </p:val>
                                        </p:tav>
                                        <p:tav tm="100000">
                                          <p:val>
                                            <p:strVal val="#ppt_x"/>
                                          </p:val>
                                        </p:tav>
                                      </p:tavLst>
                                    </p:anim>
                                    <p:anim calcmode="lin" valueType="num">
                                      <p:cBhvr additive="base">
                                        <p:cTn id="94" dur="500" fill="hold"/>
                                        <p:tgtEl>
                                          <p:spTgt spid="68"/>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143"/>
                                        </p:tgtEl>
                                        <p:attrNameLst>
                                          <p:attrName>style.visibility</p:attrName>
                                        </p:attrNameLst>
                                      </p:cBhvr>
                                      <p:to>
                                        <p:strVal val="visible"/>
                                      </p:to>
                                    </p:set>
                                    <p:anim calcmode="lin" valueType="num">
                                      <p:cBhvr additive="base">
                                        <p:cTn id="97" dur="500" fill="hold"/>
                                        <p:tgtEl>
                                          <p:spTgt spid="143"/>
                                        </p:tgtEl>
                                        <p:attrNameLst>
                                          <p:attrName>ppt_x</p:attrName>
                                        </p:attrNameLst>
                                      </p:cBhvr>
                                      <p:tavLst>
                                        <p:tav tm="0">
                                          <p:val>
                                            <p:strVal val="#ppt_x"/>
                                          </p:val>
                                        </p:tav>
                                        <p:tav tm="100000">
                                          <p:val>
                                            <p:strVal val="#ppt_x"/>
                                          </p:val>
                                        </p:tav>
                                      </p:tavLst>
                                    </p:anim>
                                    <p:anim calcmode="lin" valueType="num">
                                      <p:cBhvr additive="base">
                                        <p:cTn id="98" dur="500" fill="hold"/>
                                        <p:tgtEl>
                                          <p:spTgt spid="143"/>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142"/>
                                        </p:tgtEl>
                                        <p:attrNameLst>
                                          <p:attrName>style.visibility</p:attrName>
                                        </p:attrNameLst>
                                      </p:cBhvr>
                                      <p:to>
                                        <p:strVal val="visible"/>
                                      </p:to>
                                    </p:set>
                                    <p:anim calcmode="lin" valueType="num">
                                      <p:cBhvr additive="base">
                                        <p:cTn id="101" dur="500" fill="hold"/>
                                        <p:tgtEl>
                                          <p:spTgt spid="142"/>
                                        </p:tgtEl>
                                        <p:attrNameLst>
                                          <p:attrName>ppt_x</p:attrName>
                                        </p:attrNameLst>
                                      </p:cBhvr>
                                      <p:tavLst>
                                        <p:tav tm="0">
                                          <p:val>
                                            <p:strVal val="#ppt_x"/>
                                          </p:val>
                                        </p:tav>
                                        <p:tav tm="100000">
                                          <p:val>
                                            <p:strVal val="#ppt_x"/>
                                          </p:val>
                                        </p:tav>
                                      </p:tavLst>
                                    </p:anim>
                                    <p:anim calcmode="lin" valueType="num">
                                      <p:cBhvr additive="base">
                                        <p:cTn id="102" dur="500" fill="hold"/>
                                        <p:tgtEl>
                                          <p:spTgt spid="142"/>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nodeType="clickEffect">
                                  <p:stCondLst>
                                    <p:cond delay="0"/>
                                  </p:stCondLst>
                                  <p:childTnLst>
                                    <p:set>
                                      <p:cBhvr>
                                        <p:cTn id="106" dur="1" fill="hold">
                                          <p:stCondLst>
                                            <p:cond delay="0"/>
                                          </p:stCondLst>
                                        </p:cTn>
                                        <p:tgtEl>
                                          <p:spTgt spid="77"/>
                                        </p:tgtEl>
                                        <p:attrNameLst>
                                          <p:attrName>style.visibility</p:attrName>
                                        </p:attrNameLst>
                                      </p:cBhvr>
                                      <p:to>
                                        <p:strVal val="visible"/>
                                      </p:to>
                                    </p:set>
                                    <p:anim calcmode="lin" valueType="num">
                                      <p:cBhvr additive="base">
                                        <p:cTn id="107" dur="500" fill="hold"/>
                                        <p:tgtEl>
                                          <p:spTgt spid="77"/>
                                        </p:tgtEl>
                                        <p:attrNameLst>
                                          <p:attrName>ppt_x</p:attrName>
                                        </p:attrNameLst>
                                      </p:cBhvr>
                                      <p:tavLst>
                                        <p:tav tm="0">
                                          <p:val>
                                            <p:strVal val="#ppt_x"/>
                                          </p:val>
                                        </p:tav>
                                        <p:tav tm="100000">
                                          <p:val>
                                            <p:strVal val="#ppt_x"/>
                                          </p:val>
                                        </p:tav>
                                      </p:tavLst>
                                    </p:anim>
                                    <p:anim calcmode="lin" valueType="num">
                                      <p:cBhvr additive="base">
                                        <p:cTn id="108" dur="500" fill="hold"/>
                                        <p:tgtEl>
                                          <p:spTgt spid="77"/>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14"/>
                                        </p:tgtEl>
                                        <p:attrNameLst>
                                          <p:attrName>style.visibility</p:attrName>
                                        </p:attrNameLst>
                                      </p:cBhvr>
                                      <p:to>
                                        <p:strVal val="visible"/>
                                      </p:to>
                                    </p:set>
                                    <p:anim calcmode="lin" valueType="num">
                                      <p:cBhvr additive="base">
                                        <p:cTn id="111" dur="500" fill="hold"/>
                                        <p:tgtEl>
                                          <p:spTgt spid="14"/>
                                        </p:tgtEl>
                                        <p:attrNameLst>
                                          <p:attrName>ppt_x</p:attrName>
                                        </p:attrNameLst>
                                      </p:cBhvr>
                                      <p:tavLst>
                                        <p:tav tm="0">
                                          <p:val>
                                            <p:strVal val="#ppt_x"/>
                                          </p:val>
                                        </p:tav>
                                        <p:tav tm="100000">
                                          <p:val>
                                            <p:strVal val="#ppt_x"/>
                                          </p:val>
                                        </p:tav>
                                      </p:tavLst>
                                    </p:anim>
                                    <p:anim calcmode="lin" valueType="num">
                                      <p:cBhvr additive="base">
                                        <p:cTn id="112" dur="500" fill="hold"/>
                                        <p:tgtEl>
                                          <p:spTgt spid="14"/>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97"/>
                                        </p:tgtEl>
                                        <p:attrNameLst>
                                          <p:attrName>style.visibility</p:attrName>
                                        </p:attrNameLst>
                                      </p:cBhvr>
                                      <p:to>
                                        <p:strVal val="visible"/>
                                      </p:to>
                                    </p:set>
                                    <p:anim calcmode="lin" valueType="num">
                                      <p:cBhvr additive="base">
                                        <p:cTn id="115" dur="500" fill="hold"/>
                                        <p:tgtEl>
                                          <p:spTgt spid="97"/>
                                        </p:tgtEl>
                                        <p:attrNameLst>
                                          <p:attrName>ppt_x</p:attrName>
                                        </p:attrNameLst>
                                      </p:cBhvr>
                                      <p:tavLst>
                                        <p:tav tm="0">
                                          <p:val>
                                            <p:strVal val="#ppt_x"/>
                                          </p:val>
                                        </p:tav>
                                        <p:tav tm="100000">
                                          <p:val>
                                            <p:strVal val="#ppt_x"/>
                                          </p:val>
                                        </p:tav>
                                      </p:tavLst>
                                    </p:anim>
                                    <p:anim calcmode="lin" valueType="num">
                                      <p:cBhvr additive="base">
                                        <p:cTn id="116" dur="500" fill="hold"/>
                                        <p:tgtEl>
                                          <p:spTgt spid="97"/>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104"/>
                                        </p:tgtEl>
                                        <p:attrNameLst>
                                          <p:attrName>style.visibility</p:attrName>
                                        </p:attrNameLst>
                                      </p:cBhvr>
                                      <p:to>
                                        <p:strVal val="visible"/>
                                      </p:to>
                                    </p:set>
                                    <p:anim calcmode="lin" valueType="num">
                                      <p:cBhvr additive="base">
                                        <p:cTn id="119" dur="500" fill="hold"/>
                                        <p:tgtEl>
                                          <p:spTgt spid="104"/>
                                        </p:tgtEl>
                                        <p:attrNameLst>
                                          <p:attrName>ppt_x</p:attrName>
                                        </p:attrNameLst>
                                      </p:cBhvr>
                                      <p:tavLst>
                                        <p:tav tm="0">
                                          <p:val>
                                            <p:strVal val="#ppt_x"/>
                                          </p:val>
                                        </p:tav>
                                        <p:tav tm="100000">
                                          <p:val>
                                            <p:strVal val="#ppt_x"/>
                                          </p:val>
                                        </p:tav>
                                      </p:tavLst>
                                    </p:anim>
                                    <p:anim calcmode="lin" valueType="num">
                                      <p:cBhvr additive="base">
                                        <p:cTn id="120" dur="500" fill="hold"/>
                                        <p:tgtEl>
                                          <p:spTgt spid="104"/>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36"/>
                                        </p:tgtEl>
                                        <p:attrNameLst>
                                          <p:attrName>style.visibility</p:attrName>
                                        </p:attrNameLst>
                                      </p:cBhvr>
                                      <p:to>
                                        <p:strVal val="visible"/>
                                      </p:to>
                                    </p:set>
                                    <p:anim calcmode="lin" valueType="num">
                                      <p:cBhvr additive="base">
                                        <p:cTn id="123" dur="500" fill="hold"/>
                                        <p:tgtEl>
                                          <p:spTgt spid="36"/>
                                        </p:tgtEl>
                                        <p:attrNameLst>
                                          <p:attrName>ppt_x</p:attrName>
                                        </p:attrNameLst>
                                      </p:cBhvr>
                                      <p:tavLst>
                                        <p:tav tm="0">
                                          <p:val>
                                            <p:strVal val="#ppt_x"/>
                                          </p:val>
                                        </p:tav>
                                        <p:tav tm="100000">
                                          <p:val>
                                            <p:strVal val="#ppt_x"/>
                                          </p:val>
                                        </p:tav>
                                      </p:tavLst>
                                    </p:anim>
                                    <p:anim calcmode="lin" valueType="num">
                                      <p:cBhvr additive="base">
                                        <p:cTn id="124" dur="500" fill="hold"/>
                                        <p:tgtEl>
                                          <p:spTgt spid="36"/>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78"/>
                                        </p:tgtEl>
                                        <p:attrNameLst>
                                          <p:attrName>style.visibility</p:attrName>
                                        </p:attrNameLst>
                                      </p:cBhvr>
                                      <p:to>
                                        <p:strVal val="visible"/>
                                      </p:to>
                                    </p:set>
                                    <p:anim calcmode="lin" valueType="num">
                                      <p:cBhvr additive="base">
                                        <p:cTn id="127" dur="500" fill="hold"/>
                                        <p:tgtEl>
                                          <p:spTgt spid="78"/>
                                        </p:tgtEl>
                                        <p:attrNameLst>
                                          <p:attrName>ppt_x</p:attrName>
                                        </p:attrNameLst>
                                      </p:cBhvr>
                                      <p:tavLst>
                                        <p:tav tm="0">
                                          <p:val>
                                            <p:strVal val="#ppt_x"/>
                                          </p:val>
                                        </p:tav>
                                        <p:tav tm="100000">
                                          <p:val>
                                            <p:strVal val="#ppt_x"/>
                                          </p:val>
                                        </p:tav>
                                      </p:tavLst>
                                    </p:anim>
                                    <p:anim calcmode="lin" valueType="num">
                                      <p:cBhvr additive="base">
                                        <p:cTn id="128" dur="500" fill="hold"/>
                                        <p:tgtEl>
                                          <p:spTgt spid="78"/>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20"/>
                                        </p:tgtEl>
                                        <p:attrNameLst>
                                          <p:attrName>style.visibility</p:attrName>
                                        </p:attrNameLst>
                                      </p:cBhvr>
                                      <p:to>
                                        <p:strVal val="visible"/>
                                      </p:to>
                                    </p:set>
                                    <p:anim calcmode="lin" valueType="num">
                                      <p:cBhvr additive="base">
                                        <p:cTn id="131" dur="500" fill="hold"/>
                                        <p:tgtEl>
                                          <p:spTgt spid="20"/>
                                        </p:tgtEl>
                                        <p:attrNameLst>
                                          <p:attrName>ppt_x</p:attrName>
                                        </p:attrNameLst>
                                      </p:cBhvr>
                                      <p:tavLst>
                                        <p:tav tm="0">
                                          <p:val>
                                            <p:strVal val="#ppt_x"/>
                                          </p:val>
                                        </p:tav>
                                        <p:tav tm="100000">
                                          <p:val>
                                            <p:strVal val="#ppt_x"/>
                                          </p:val>
                                        </p:tav>
                                      </p:tavLst>
                                    </p:anim>
                                    <p:anim calcmode="lin" valueType="num">
                                      <p:cBhvr additive="base">
                                        <p:cTn id="132" dur="500" fill="hold"/>
                                        <p:tgtEl>
                                          <p:spTgt spid="20"/>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111"/>
                                        </p:tgtEl>
                                        <p:attrNameLst>
                                          <p:attrName>style.visibility</p:attrName>
                                        </p:attrNameLst>
                                      </p:cBhvr>
                                      <p:to>
                                        <p:strVal val="visible"/>
                                      </p:to>
                                    </p:set>
                                    <p:anim calcmode="lin" valueType="num">
                                      <p:cBhvr additive="base">
                                        <p:cTn id="135" dur="500" fill="hold"/>
                                        <p:tgtEl>
                                          <p:spTgt spid="111"/>
                                        </p:tgtEl>
                                        <p:attrNameLst>
                                          <p:attrName>ppt_x</p:attrName>
                                        </p:attrNameLst>
                                      </p:cBhvr>
                                      <p:tavLst>
                                        <p:tav tm="0">
                                          <p:val>
                                            <p:strVal val="#ppt_x"/>
                                          </p:val>
                                        </p:tav>
                                        <p:tav tm="100000">
                                          <p:val>
                                            <p:strVal val="#ppt_x"/>
                                          </p:val>
                                        </p:tav>
                                      </p:tavLst>
                                    </p:anim>
                                    <p:anim calcmode="lin" valueType="num">
                                      <p:cBhvr additive="base">
                                        <p:cTn id="136" dur="500" fill="hold"/>
                                        <p:tgtEl>
                                          <p:spTgt spid="111"/>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112"/>
                                        </p:tgtEl>
                                        <p:attrNameLst>
                                          <p:attrName>style.visibility</p:attrName>
                                        </p:attrNameLst>
                                      </p:cBhvr>
                                      <p:to>
                                        <p:strVal val="visible"/>
                                      </p:to>
                                    </p:set>
                                    <p:anim calcmode="lin" valueType="num">
                                      <p:cBhvr additive="base">
                                        <p:cTn id="139" dur="500" fill="hold"/>
                                        <p:tgtEl>
                                          <p:spTgt spid="112"/>
                                        </p:tgtEl>
                                        <p:attrNameLst>
                                          <p:attrName>ppt_x</p:attrName>
                                        </p:attrNameLst>
                                      </p:cBhvr>
                                      <p:tavLst>
                                        <p:tav tm="0">
                                          <p:val>
                                            <p:strVal val="#ppt_x"/>
                                          </p:val>
                                        </p:tav>
                                        <p:tav tm="100000">
                                          <p:val>
                                            <p:strVal val="#ppt_x"/>
                                          </p:val>
                                        </p:tav>
                                      </p:tavLst>
                                    </p:anim>
                                    <p:anim calcmode="lin" valueType="num">
                                      <p:cBhvr additive="base">
                                        <p:cTn id="140" dur="500" fill="hold"/>
                                        <p:tgtEl>
                                          <p:spTgt spid="112"/>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37"/>
                                        </p:tgtEl>
                                        <p:attrNameLst>
                                          <p:attrName>style.visibility</p:attrName>
                                        </p:attrNameLst>
                                      </p:cBhvr>
                                      <p:to>
                                        <p:strVal val="visible"/>
                                      </p:to>
                                    </p:set>
                                    <p:anim calcmode="lin" valueType="num">
                                      <p:cBhvr additive="base">
                                        <p:cTn id="143" dur="500" fill="hold"/>
                                        <p:tgtEl>
                                          <p:spTgt spid="37"/>
                                        </p:tgtEl>
                                        <p:attrNameLst>
                                          <p:attrName>ppt_x</p:attrName>
                                        </p:attrNameLst>
                                      </p:cBhvr>
                                      <p:tavLst>
                                        <p:tav tm="0">
                                          <p:val>
                                            <p:strVal val="#ppt_x"/>
                                          </p:val>
                                        </p:tav>
                                        <p:tav tm="100000">
                                          <p:val>
                                            <p:strVal val="#ppt_x"/>
                                          </p:val>
                                        </p:tav>
                                      </p:tavLst>
                                    </p:anim>
                                    <p:anim calcmode="lin" valueType="num">
                                      <p:cBhvr additive="base">
                                        <p:cTn id="144" dur="500" fill="hold"/>
                                        <p:tgtEl>
                                          <p:spTgt spid="37"/>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144"/>
                                        </p:tgtEl>
                                        <p:attrNameLst>
                                          <p:attrName>style.visibility</p:attrName>
                                        </p:attrNameLst>
                                      </p:cBhvr>
                                      <p:to>
                                        <p:strVal val="visible"/>
                                      </p:to>
                                    </p:set>
                                    <p:anim calcmode="lin" valueType="num">
                                      <p:cBhvr additive="base">
                                        <p:cTn id="147" dur="500" fill="hold"/>
                                        <p:tgtEl>
                                          <p:spTgt spid="144"/>
                                        </p:tgtEl>
                                        <p:attrNameLst>
                                          <p:attrName>ppt_x</p:attrName>
                                        </p:attrNameLst>
                                      </p:cBhvr>
                                      <p:tavLst>
                                        <p:tav tm="0">
                                          <p:val>
                                            <p:strVal val="#ppt_x"/>
                                          </p:val>
                                        </p:tav>
                                        <p:tav tm="100000">
                                          <p:val>
                                            <p:strVal val="#ppt_x"/>
                                          </p:val>
                                        </p:tav>
                                      </p:tavLst>
                                    </p:anim>
                                    <p:anim calcmode="lin" valueType="num">
                                      <p:cBhvr additive="base">
                                        <p:cTn id="148" dur="500" fill="hold"/>
                                        <p:tgtEl>
                                          <p:spTgt spid="144"/>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145"/>
                                        </p:tgtEl>
                                        <p:attrNameLst>
                                          <p:attrName>style.visibility</p:attrName>
                                        </p:attrNameLst>
                                      </p:cBhvr>
                                      <p:to>
                                        <p:strVal val="visible"/>
                                      </p:to>
                                    </p:set>
                                    <p:anim calcmode="lin" valueType="num">
                                      <p:cBhvr additive="base">
                                        <p:cTn id="151" dur="500" fill="hold"/>
                                        <p:tgtEl>
                                          <p:spTgt spid="145"/>
                                        </p:tgtEl>
                                        <p:attrNameLst>
                                          <p:attrName>ppt_x</p:attrName>
                                        </p:attrNameLst>
                                      </p:cBhvr>
                                      <p:tavLst>
                                        <p:tav tm="0">
                                          <p:val>
                                            <p:strVal val="#ppt_x"/>
                                          </p:val>
                                        </p:tav>
                                        <p:tav tm="100000">
                                          <p:val>
                                            <p:strVal val="#ppt_x"/>
                                          </p:val>
                                        </p:tav>
                                      </p:tavLst>
                                    </p:anim>
                                    <p:anim calcmode="lin" valueType="num">
                                      <p:cBhvr additive="base">
                                        <p:cTn id="152" dur="500" fill="hold"/>
                                        <p:tgtEl>
                                          <p:spTgt spid="145"/>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nodeType="clickEffect">
                                  <p:stCondLst>
                                    <p:cond delay="0"/>
                                  </p:stCondLst>
                                  <p:childTnLst>
                                    <p:set>
                                      <p:cBhvr>
                                        <p:cTn id="156" dur="1" fill="hold">
                                          <p:stCondLst>
                                            <p:cond delay="0"/>
                                          </p:stCondLst>
                                        </p:cTn>
                                        <p:tgtEl>
                                          <p:spTgt spid="108"/>
                                        </p:tgtEl>
                                        <p:attrNameLst>
                                          <p:attrName>style.visibility</p:attrName>
                                        </p:attrNameLst>
                                      </p:cBhvr>
                                      <p:to>
                                        <p:strVal val="visible"/>
                                      </p:to>
                                    </p:set>
                                    <p:anim calcmode="lin" valueType="num">
                                      <p:cBhvr additive="base">
                                        <p:cTn id="157" dur="500" fill="hold"/>
                                        <p:tgtEl>
                                          <p:spTgt spid="108"/>
                                        </p:tgtEl>
                                        <p:attrNameLst>
                                          <p:attrName>ppt_x</p:attrName>
                                        </p:attrNameLst>
                                      </p:cBhvr>
                                      <p:tavLst>
                                        <p:tav tm="0">
                                          <p:val>
                                            <p:strVal val="#ppt_x"/>
                                          </p:val>
                                        </p:tav>
                                        <p:tav tm="100000">
                                          <p:val>
                                            <p:strVal val="#ppt_x"/>
                                          </p:val>
                                        </p:tav>
                                      </p:tavLst>
                                    </p:anim>
                                    <p:anim calcmode="lin" valueType="num">
                                      <p:cBhvr additive="base">
                                        <p:cTn id="158" dur="500" fill="hold"/>
                                        <p:tgtEl>
                                          <p:spTgt spid="108"/>
                                        </p:tgtEl>
                                        <p:attrNameLst>
                                          <p:attrName>ppt_y</p:attrName>
                                        </p:attrNameLst>
                                      </p:cBhvr>
                                      <p:tavLst>
                                        <p:tav tm="0">
                                          <p:val>
                                            <p:strVal val="1+#ppt_h/2"/>
                                          </p:val>
                                        </p:tav>
                                        <p:tav tm="100000">
                                          <p:val>
                                            <p:strVal val="#ppt_y"/>
                                          </p:val>
                                        </p:tav>
                                      </p:tavLst>
                                    </p:anim>
                                  </p:childTnLst>
                                </p:cTn>
                              </p:par>
                              <p:par>
                                <p:cTn id="159" presetID="2" presetClass="entr" presetSubtype="4" fill="hold" nodeType="withEffect">
                                  <p:stCondLst>
                                    <p:cond delay="0"/>
                                  </p:stCondLst>
                                  <p:childTnLst>
                                    <p:set>
                                      <p:cBhvr>
                                        <p:cTn id="160" dur="1" fill="hold">
                                          <p:stCondLst>
                                            <p:cond delay="0"/>
                                          </p:stCondLst>
                                        </p:cTn>
                                        <p:tgtEl>
                                          <p:spTgt spid="135"/>
                                        </p:tgtEl>
                                        <p:attrNameLst>
                                          <p:attrName>style.visibility</p:attrName>
                                        </p:attrNameLst>
                                      </p:cBhvr>
                                      <p:to>
                                        <p:strVal val="visible"/>
                                      </p:to>
                                    </p:set>
                                    <p:anim calcmode="lin" valueType="num">
                                      <p:cBhvr additive="base">
                                        <p:cTn id="161" dur="500" fill="hold"/>
                                        <p:tgtEl>
                                          <p:spTgt spid="135"/>
                                        </p:tgtEl>
                                        <p:attrNameLst>
                                          <p:attrName>ppt_x</p:attrName>
                                        </p:attrNameLst>
                                      </p:cBhvr>
                                      <p:tavLst>
                                        <p:tav tm="0">
                                          <p:val>
                                            <p:strVal val="#ppt_x"/>
                                          </p:val>
                                        </p:tav>
                                        <p:tav tm="100000">
                                          <p:val>
                                            <p:strVal val="#ppt_x"/>
                                          </p:val>
                                        </p:tav>
                                      </p:tavLst>
                                    </p:anim>
                                    <p:anim calcmode="lin" valueType="num">
                                      <p:cBhvr additive="base">
                                        <p:cTn id="162" dur="500" fill="hold"/>
                                        <p:tgtEl>
                                          <p:spTgt spid="135"/>
                                        </p:tgtEl>
                                        <p:attrNameLst>
                                          <p:attrName>ppt_y</p:attrName>
                                        </p:attrNameLst>
                                      </p:cBhvr>
                                      <p:tavLst>
                                        <p:tav tm="0">
                                          <p:val>
                                            <p:strVal val="1+#ppt_h/2"/>
                                          </p:val>
                                        </p:tav>
                                        <p:tav tm="100000">
                                          <p:val>
                                            <p:strVal val="#ppt_y"/>
                                          </p:val>
                                        </p:tav>
                                      </p:tavLst>
                                    </p:anim>
                                  </p:childTnLst>
                                </p:cTn>
                              </p:par>
                              <p:par>
                                <p:cTn id="163" presetID="2" presetClass="entr" presetSubtype="4" fill="hold" nodeType="withEffect">
                                  <p:stCondLst>
                                    <p:cond delay="0"/>
                                  </p:stCondLst>
                                  <p:childTnLst>
                                    <p:set>
                                      <p:cBhvr>
                                        <p:cTn id="164" dur="1" fill="hold">
                                          <p:stCondLst>
                                            <p:cond delay="0"/>
                                          </p:stCondLst>
                                        </p:cTn>
                                        <p:tgtEl>
                                          <p:spTgt spid="128"/>
                                        </p:tgtEl>
                                        <p:attrNameLst>
                                          <p:attrName>style.visibility</p:attrName>
                                        </p:attrNameLst>
                                      </p:cBhvr>
                                      <p:to>
                                        <p:strVal val="visible"/>
                                      </p:to>
                                    </p:set>
                                    <p:anim calcmode="lin" valueType="num">
                                      <p:cBhvr additive="base">
                                        <p:cTn id="165" dur="500" fill="hold"/>
                                        <p:tgtEl>
                                          <p:spTgt spid="128"/>
                                        </p:tgtEl>
                                        <p:attrNameLst>
                                          <p:attrName>ppt_x</p:attrName>
                                        </p:attrNameLst>
                                      </p:cBhvr>
                                      <p:tavLst>
                                        <p:tav tm="0">
                                          <p:val>
                                            <p:strVal val="#ppt_x"/>
                                          </p:val>
                                        </p:tav>
                                        <p:tav tm="100000">
                                          <p:val>
                                            <p:strVal val="#ppt_x"/>
                                          </p:val>
                                        </p:tav>
                                      </p:tavLst>
                                    </p:anim>
                                    <p:anim calcmode="lin" valueType="num">
                                      <p:cBhvr additive="base">
                                        <p:cTn id="166" dur="500" fill="hold"/>
                                        <p:tgtEl>
                                          <p:spTgt spid="128"/>
                                        </p:tgtEl>
                                        <p:attrNameLst>
                                          <p:attrName>ppt_y</p:attrName>
                                        </p:attrNameLst>
                                      </p:cBhvr>
                                      <p:tavLst>
                                        <p:tav tm="0">
                                          <p:val>
                                            <p:strVal val="1+#ppt_h/2"/>
                                          </p:val>
                                        </p:tav>
                                        <p:tav tm="100000">
                                          <p:val>
                                            <p:strVal val="#ppt_y"/>
                                          </p:val>
                                        </p:tav>
                                      </p:tavLst>
                                    </p:anim>
                                  </p:childTnLst>
                                </p:cTn>
                              </p:par>
                              <p:par>
                                <p:cTn id="167" presetID="2" presetClass="entr" presetSubtype="4" fill="hold" nodeType="withEffect">
                                  <p:stCondLst>
                                    <p:cond delay="0"/>
                                  </p:stCondLst>
                                  <p:childTnLst>
                                    <p:set>
                                      <p:cBhvr>
                                        <p:cTn id="168" dur="1" fill="hold">
                                          <p:stCondLst>
                                            <p:cond delay="0"/>
                                          </p:stCondLst>
                                        </p:cTn>
                                        <p:tgtEl>
                                          <p:spTgt spid="120"/>
                                        </p:tgtEl>
                                        <p:attrNameLst>
                                          <p:attrName>style.visibility</p:attrName>
                                        </p:attrNameLst>
                                      </p:cBhvr>
                                      <p:to>
                                        <p:strVal val="visible"/>
                                      </p:to>
                                    </p:set>
                                    <p:anim calcmode="lin" valueType="num">
                                      <p:cBhvr additive="base">
                                        <p:cTn id="169" dur="500" fill="hold"/>
                                        <p:tgtEl>
                                          <p:spTgt spid="120"/>
                                        </p:tgtEl>
                                        <p:attrNameLst>
                                          <p:attrName>ppt_x</p:attrName>
                                        </p:attrNameLst>
                                      </p:cBhvr>
                                      <p:tavLst>
                                        <p:tav tm="0">
                                          <p:val>
                                            <p:strVal val="#ppt_x"/>
                                          </p:val>
                                        </p:tav>
                                        <p:tav tm="100000">
                                          <p:val>
                                            <p:strVal val="#ppt_x"/>
                                          </p:val>
                                        </p:tav>
                                      </p:tavLst>
                                    </p:anim>
                                    <p:anim calcmode="lin" valueType="num">
                                      <p:cBhvr additive="base">
                                        <p:cTn id="170" dur="500" fill="hold"/>
                                        <p:tgtEl>
                                          <p:spTgt spid="120"/>
                                        </p:tgtEl>
                                        <p:attrNameLst>
                                          <p:attrName>ppt_y</p:attrName>
                                        </p:attrNameLst>
                                      </p:cBhvr>
                                      <p:tavLst>
                                        <p:tav tm="0">
                                          <p:val>
                                            <p:strVal val="1+#ppt_h/2"/>
                                          </p:val>
                                        </p:tav>
                                        <p:tav tm="100000">
                                          <p:val>
                                            <p:strVal val="#ppt_y"/>
                                          </p:val>
                                        </p:tav>
                                      </p:tavLst>
                                    </p:anim>
                                  </p:childTnLst>
                                </p:cTn>
                              </p:par>
                              <p:par>
                                <p:cTn id="171" presetID="2" presetClass="entr" presetSubtype="4" fill="hold" nodeType="withEffect">
                                  <p:stCondLst>
                                    <p:cond delay="0"/>
                                  </p:stCondLst>
                                  <p:childTnLst>
                                    <p:set>
                                      <p:cBhvr>
                                        <p:cTn id="172" dur="1" fill="hold">
                                          <p:stCondLst>
                                            <p:cond delay="0"/>
                                          </p:stCondLst>
                                        </p:cTn>
                                        <p:tgtEl>
                                          <p:spTgt spid="40"/>
                                        </p:tgtEl>
                                        <p:attrNameLst>
                                          <p:attrName>style.visibility</p:attrName>
                                        </p:attrNameLst>
                                      </p:cBhvr>
                                      <p:to>
                                        <p:strVal val="visible"/>
                                      </p:to>
                                    </p:set>
                                    <p:anim calcmode="lin" valueType="num">
                                      <p:cBhvr additive="base">
                                        <p:cTn id="173" dur="500" fill="hold"/>
                                        <p:tgtEl>
                                          <p:spTgt spid="40"/>
                                        </p:tgtEl>
                                        <p:attrNameLst>
                                          <p:attrName>ppt_x</p:attrName>
                                        </p:attrNameLst>
                                      </p:cBhvr>
                                      <p:tavLst>
                                        <p:tav tm="0">
                                          <p:val>
                                            <p:strVal val="#ppt_x"/>
                                          </p:val>
                                        </p:tav>
                                        <p:tav tm="100000">
                                          <p:val>
                                            <p:strVal val="#ppt_x"/>
                                          </p:val>
                                        </p:tav>
                                      </p:tavLst>
                                    </p:anim>
                                    <p:anim calcmode="lin" valueType="num">
                                      <p:cBhvr additive="base">
                                        <p:cTn id="174" dur="500" fill="hold"/>
                                        <p:tgtEl>
                                          <p:spTgt spid="40"/>
                                        </p:tgtEl>
                                        <p:attrNameLst>
                                          <p:attrName>ppt_y</p:attrName>
                                        </p:attrNameLst>
                                      </p:cBhvr>
                                      <p:tavLst>
                                        <p:tav tm="0">
                                          <p:val>
                                            <p:strVal val="1+#ppt_h/2"/>
                                          </p:val>
                                        </p:tav>
                                        <p:tav tm="100000">
                                          <p:val>
                                            <p:strVal val="#ppt_y"/>
                                          </p:val>
                                        </p:tav>
                                      </p:tavLst>
                                    </p:anim>
                                  </p:childTnLst>
                                </p:cTn>
                              </p:par>
                              <p:par>
                                <p:cTn id="175" presetID="2" presetClass="entr" presetSubtype="4" fill="hold" nodeType="withEffect">
                                  <p:stCondLst>
                                    <p:cond delay="0"/>
                                  </p:stCondLst>
                                  <p:childTnLst>
                                    <p:set>
                                      <p:cBhvr>
                                        <p:cTn id="176" dur="1" fill="hold">
                                          <p:stCondLst>
                                            <p:cond delay="0"/>
                                          </p:stCondLst>
                                        </p:cTn>
                                        <p:tgtEl>
                                          <p:spTgt spid="51"/>
                                        </p:tgtEl>
                                        <p:attrNameLst>
                                          <p:attrName>style.visibility</p:attrName>
                                        </p:attrNameLst>
                                      </p:cBhvr>
                                      <p:to>
                                        <p:strVal val="visible"/>
                                      </p:to>
                                    </p:set>
                                    <p:anim calcmode="lin" valueType="num">
                                      <p:cBhvr additive="base">
                                        <p:cTn id="177" dur="500" fill="hold"/>
                                        <p:tgtEl>
                                          <p:spTgt spid="51"/>
                                        </p:tgtEl>
                                        <p:attrNameLst>
                                          <p:attrName>ppt_x</p:attrName>
                                        </p:attrNameLst>
                                      </p:cBhvr>
                                      <p:tavLst>
                                        <p:tav tm="0">
                                          <p:val>
                                            <p:strVal val="#ppt_x"/>
                                          </p:val>
                                        </p:tav>
                                        <p:tav tm="100000">
                                          <p:val>
                                            <p:strVal val="#ppt_x"/>
                                          </p:val>
                                        </p:tav>
                                      </p:tavLst>
                                    </p:anim>
                                    <p:anim calcmode="lin" valueType="num">
                                      <p:cBhvr additive="base">
                                        <p:cTn id="178" dur="500" fill="hold"/>
                                        <p:tgtEl>
                                          <p:spTgt spid="51"/>
                                        </p:tgtEl>
                                        <p:attrNameLst>
                                          <p:attrName>ppt_y</p:attrName>
                                        </p:attrNameLst>
                                      </p:cBhvr>
                                      <p:tavLst>
                                        <p:tav tm="0">
                                          <p:val>
                                            <p:strVal val="1+#ppt_h/2"/>
                                          </p:val>
                                        </p:tav>
                                        <p:tav tm="100000">
                                          <p:val>
                                            <p:strVal val="#ppt_y"/>
                                          </p:val>
                                        </p:tav>
                                      </p:tavLst>
                                    </p:anim>
                                  </p:childTnLst>
                                </p:cTn>
                              </p:par>
                              <p:par>
                                <p:cTn id="179" presetID="2" presetClass="entr" presetSubtype="4" fill="hold" nodeType="withEffect">
                                  <p:stCondLst>
                                    <p:cond delay="0"/>
                                  </p:stCondLst>
                                  <p:childTnLst>
                                    <p:set>
                                      <p:cBhvr>
                                        <p:cTn id="180" dur="1" fill="hold">
                                          <p:stCondLst>
                                            <p:cond delay="0"/>
                                          </p:stCondLst>
                                        </p:cTn>
                                        <p:tgtEl>
                                          <p:spTgt spid="8"/>
                                        </p:tgtEl>
                                        <p:attrNameLst>
                                          <p:attrName>style.visibility</p:attrName>
                                        </p:attrNameLst>
                                      </p:cBhvr>
                                      <p:to>
                                        <p:strVal val="visible"/>
                                      </p:to>
                                    </p:set>
                                    <p:anim calcmode="lin" valueType="num">
                                      <p:cBhvr additive="base">
                                        <p:cTn id="181" dur="500" fill="hold"/>
                                        <p:tgtEl>
                                          <p:spTgt spid="8"/>
                                        </p:tgtEl>
                                        <p:attrNameLst>
                                          <p:attrName>ppt_x</p:attrName>
                                        </p:attrNameLst>
                                      </p:cBhvr>
                                      <p:tavLst>
                                        <p:tav tm="0">
                                          <p:val>
                                            <p:strVal val="#ppt_x"/>
                                          </p:val>
                                        </p:tav>
                                        <p:tav tm="100000">
                                          <p:val>
                                            <p:strVal val="#ppt_x"/>
                                          </p:val>
                                        </p:tav>
                                      </p:tavLst>
                                    </p:anim>
                                    <p:anim calcmode="lin" valueType="num">
                                      <p:cBhvr additive="base">
                                        <p:cTn id="182" dur="500" fill="hold"/>
                                        <p:tgtEl>
                                          <p:spTgt spid="8"/>
                                        </p:tgtEl>
                                        <p:attrNameLst>
                                          <p:attrName>ppt_y</p:attrName>
                                        </p:attrNameLst>
                                      </p:cBhvr>
                                      <p:tavLst>
                                        <p:tav tm="0">
                                          <p:val>
                                            <p:strVal val="1+#ppt_h/2"/>
                                          </p:val>
                                        </p:tav>
                                        <p:tav tm="100000">
                                          <p:val>
                                            <p:strVal val="#ppt_y"/>
                                          </p:val>
                                        </p:tav>
                                      </p:tavLst>
                                    </p:anim>
                                  </p:childTnLst>
                                </p:cTn>
                              </p:par>
                              <p:par>
                                <p:cTn id="183" presetID="2" presetClass="entr" presetSubtype="4" fill="hold" nodeType="withEffect">
                                  <p:stCondLst>
                                    <p:cond delay="0"/>
                                  </p:stCondLst>
                                  <p:childTnLst>
                                    <p:set>
                                      <p:cBhvr>
                                        <p:cTn id="184" dur="1" fill="hold">
                                          <p:stCondLst>
                                            <p:cond delay="0"/>
                                          </p:stCondLst>
                                        </p:cTn>
                                        <p:tgtEl>
                                          <p:spTgt spid="83"/>
                                        </p:tgtEl>
                                        <p:attrNameLst>
                                          <p:attrName>style.visibility</p:attrName>
                                        </p:attrNameLst>
                                      </p:cBhvr>
                                      <p:to>
                                        <p:strVal val="visible"/>
                                      </p:to>
                                    </p:set>
                                    <p:anim calcmode="lin" valueType="num">
                                      <p:cBhvr additive="base">
                                        <p:cTn id="185" dur="500" fill="hold"/>
                                        <p:tgtEl>
                                          <p:spTgt spid="83"/>
                                        </p:tgtEl>
                                        <p:attrNameLst>
                                          <p:attrName>ppt_x</p:attrName>
                                        </p:attrNameLst>
                                      </p:cBhvr>
                                      <p:tavLst>
                                        <p:tav tm="0">
                                          <p:val>
                                            <p:strVal val="#ppt_x"/>
                                          </p:val>
                                        </p:tav>
                                        <p:tav tm="100000">
                                          <p:val>
                                            <p:strVal val="#ppt_x"/>
                                          </p:val>
                                        </p:tav>
                                      </p:tavLst>
                                    </p:anim>
                                    <p:anim calcmode="lin" valueType="num">
                                      <p:cBhvr additive="base">
                                        <p:cTn id="186" dur="500" fill="hold"/>
                                        <p:tgtEl>
                                          <p:spTgt spid="83"/>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49"/>
                                        </p:tgtEl>
                                        <p:attrNameLst>
                                          <p:attrName>style.visibility</p:attrName>
                                        </p:attrNameLst>
                                      </p:cBhvr>
                                      <p:to>
                                        <p:strVal val="visible"/>
                                      </p:to>
                                    </p:set>
                                    <p:anim calcmode="lin" valueType="num">
                                      <p:cBhvr additive="base">
                                        <p:cTn id="189" dur="500" fill="hold"/>
                                        <p:tgtEl>
                                          <p:spTgt spid="49"/>
                                        </p:tgtEl>
                                        <p:attrNameLst>
                                          <p:attrName>ppt_x</p:attrName>
                                        </p:attrNameLst>
                                      </p:cBhvr>
                                      <p:tavLst>
                                        <p:tav tm="0">
                                          <p:val>
                                            <p:strVal val="#ppt_x"/>
                                          </p:val>
                                        </p:tav>
                                        <p:tav tm="100000">
                                          <p:val>
                                            <p:strVal val="#ppt_x"/>
                                          </p:val>
                                        </p:tav>
                                      </p:tavLst>
                                    </p:anim>
                                    <p:anim calcmode="lin" valueType="num">
                                      <p:cBhvr additive="base">
                                        <p:cTn id="190" dur="500" fill="hold"/>
                                        <p:tgtEl>
                                          <p:spTgt spid="49"/>
                                        </p:tgtEl>
                                        <p:attrNameLst>
                                          <p:attrName>ppt_y</p:attrName>
                                        </p:attrNameLst>
                                      </p:cBhvr>
                                      <p:tavLst>
                                        <p:tav tm="0">
                                          <p:val>
                                            <p:strVal val="1+#ppt_h/2"/>
                                          </p:val>
                                        </p:tav>
                                        <p:tav tm="100000">
                                          <p:val>
                                            <p:strVal val="#ppt_y"/>
                                          </p:val>
                                        </p:tav>
                                      </p:tavLst>
                                    </p:anim>
                                  </p:childTnLst>
                                </p:cTn>
                              </p:par>
                              <p:par>
                                <p:cTn id="191" presetID="2" presetClass="entr" presetSubtype="4" fill="hold" nodeType="withEffect">
                                  <p:stCondLst>
                                    <p:cond delay="0"/>
                                  </p:stCondLst>
                                  <p:childTnLst>
                                    <p:set>
                                      <p:cBhvr>
                                        <p:cTn id="192" dur="1" fill="hold">
                                          <p:stCondLst>
                                            <p:cond delay="0"/>
                                          </p:stCondLst>
                                        </p:cTn>
                                        <p:tgtEl>
                                          <p:spTgt spid="10"/>
                                        </p:tgtEl>
                                        <p:attrNameLst>
                                          <p:attrName>style.visibility</p:attrName>
                                        </p:attrNameLst>
                                      </p:cBhvr>
                                      <p:to>
                                        <p:strVal val="visible"/>
                                      </p:to>
                                    </p:set>
                                    <p:anim calcmode="lin" valueType="num">
                                      <p:cBhvr additive="base">
                                        <p:cTn id="193" dur="500" fill="hold"/>
                                        <p:tgtEl>
                                          <p:spTgt spid="10"/>
                                        </p:tgtEl>
                                        <p:attrNameLst>
                                          <p:attrName>ppt_x</p:attrName>
                                        </p:attrNameLst>
                                      </p:cBhvr>
                                      <p:tavLst>
                                        <p:tav tm="0">
                                          <p:val>
                                            <p:strVal val="#ppt_x"/>
                                          </p:val>
                                        </p:tav>
                                        <p:tav tm="100000">
                                          <p:val>
                                            <p:strVal val="#ppt_x"/>
                                          </p:val>
                                        </p:tav>
                                      </p:tavLst>
                                    </p:anim>
                                    <p:anim calcmode="lin" valueType="num">
                                      <p:cBhvr additive="base">
                                        <p:cTn id="194" dur="500" fill="hold"/>
                                        <p:tgtEl>
                                          <p:spTgt spid="10"/>
                                        </p:tgtEl>
                                        <p:attrNameLst>
                                          <p:attrName>ppt_y</p:attrName>
                                        </p:attrNameLst>
                                      </p:cBhvr>
                                      <p:tavLst>
                                        <p:tav tm="0">
                                          <p:val>
                                            <p:strVal val="1+#ppt_h/2"/>
                                          </p:val>
                                        </p:tav>
                                        <p:tav tm="100000">
                                          <p:val>
                                            <p:strVal val="#ppt_y"/>
                                          </p:val>
                                        </p:tav>
                                      </p:tavLst>
                                    </p:anim>
                                  </p:childTnLst>
                                </p:cTn>
                              </p:par>
                              <p:par>
                                <p:cTn id="195" presetID="2" presetClass="entr" presetSubtype="4" fill="hold" nodeType="withEffect">
                                  <p:stCondLst>
                                    <p:cond delay="0"/>
                                  </p:stCondLst>
                                  <p:childTnLst>
                                    <p:set>
                                      <p:cBhvr>
                                        <p:cTn id="196" dur="1" fill="hold">
                                          <p:stCondLst>
                                            <p:cond delay="0"/>
                                          </p:stCondLst>
                                        </p:cTn>
                                        <p:tgtEl>
                                          <p:spTgt spid="9"/>
                                        </p:tgtEl>
                                        <p:attrNameLst>
                                          <p:attrName>style.visibility</p:attrName>
                                        </p:attrNameLst>
                                      </p:cBhvr>
                                      <p:to>
                                        <p:strVal val="visible"/>
                                      </p:to>
                                    </p:set>
                                    <p:anim calcmode="lin" valueType="num">
                                      <p:cBhvr additive="base">
                                        <p:cTn id="197" dur="500" fill="hold"/>
                                        <p:tgtEl>
                                          <p:spTgt spid="9"/>
                                        </p:tgtEl>
                                        <p:attrNameLst>
                                          <p:attrName>ppt_x</p:attrName>
                                        </p:attrNameLst>
                                      </p:cBhvr>
                                      <p:tavLst>
                                        <p:tav tm="0">
                                          <p:val>
                                            <p:strVal val="#ppt_x"/>
                                          </p:val>
                                        </p:tav>
                                        <p:tav tm="100000">
                                          <p:val>
                                            <p:strVal val="#ppt_x"/>
                                          </p:val>
                                        </p:tav>
                                      </p:tavLst>
                                    </p:anim>
                                    <p:anim calcmode="lin" valueType="num">
                                      <p:cBhvr additive="base">
                                        <p:cTn id="198" dur="500" fill="hold"/>
                                        <p:tgtEl>
                                          <p:spTgt spid="9"/>
                                        </p:tgtEl>
                                        <p:attrNameLst>
                                          <p:attrName>ppt_y</p:attrName>
                                        </p:attrNameLst>
                                      </p:cBhvr>
                                      <p:tavLst>
                                        <p:tav tm="0">
                                          <p:val>
                                            <p:strVal val="1+#ppt_h/2"/>
                                          </p:val>
                                        </p:tav>
                                        <p:tav tm="100000">
                                          <p:val>
                                            <p:strVal val="#ppt_y"/>
                                          </p:val>
                                        </p:tav>
                                      </p:tavLst>
                                    </p:anim>
                                  </p:childTnLst>
                                </p:cTn>
                              </p:par>
                              <p:par>
                                <p:cTn id="199" presetID="2" presetClass="entr" presetSubtype="4" fill="hold" nodeType="withEffect">
                                  <p:stCondLst>
                                    <p:cond delay="0"/>
                                  </p:stCondLst>
                                  <p:childTnLst>
                                    <p:set>
                                      <p:cBhvr>
                                        <p:cTn id="200" dur="1" fill="hold">
                                          <p:stCondLst>
                                            <p:cond delay="0"/>
                                          </p:stCondLst>
                                        </p:cTn>
                                        <p:tgtEl>
                                          <p:spTgt spid="65"/>
                                        </p:tgtEl>
                                        <p:attrNameLst>
                                          <p:attrName>style.visibility</p:attrName>
                                        </p:attrNameLst>
                                      </p:cBhvr>
                                      <p:to>
                                        <p:strVal val="visible"/>
                                      </p:to>
                                    </p:set>
                                    <p:anim calcmode="lin" valueType="num">
                                      <p:cBhvr additive="base">
                                        <p:cTn id="201" dur="500" fill="hold"/>
                                        <p:tgtEl>
                                          <p:spTgt spid="65"/>
                                        </p:tgtEl>
                                        <p:attrNameLst>
                                          <p:attrName>ppt_x</p:attrName>
                                        </p:attrNameLst>
                                      </p:cBhvr>
                                      <p:tavLst>
                                        <p:tav tm="0">
                                          <p:val>
                                            <p:strVal val="#ppt_x"/>
                                          </p:val>
                                        </p:tav>
                                        <p:tav tm="100000">
                                          <p:val>
                                            <p:strVal val="#ppt_x"/>
                                          </p:val>
                                        </p:tav>
                                      </p:tavLst>
                                    </p:anim>
                                    <p:anim calcmode="lin" valueType="num">
                                      <p:cBhvr additive="base">
                                        <p:cTn id="202"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203" fill="hold">
                      <p:stCondLst>
                        <p:cond delay="indefinite"/>
                      </p:stCondLst>
                      <p:childTnLst>
                        <p:par>
                          <p:cTn id="204" fill="hold">
                            <p:stCondLst>
                              <p:cond delay="0"/>
                            </p:stCondLst>
                            <p:childTnLst>
                              <p:par>
                                <p:cTn id="205" presetID="2" presetClass="entr" presetSubtype="4" fill="hold" nodeType="clickEffect">
                                  <p:stCondLst>
                                    <p:cond delay="0"/>
                                  </p:stCondLst>
                                  <p:childTnLst>
                                    <p:set>
                                      <p:cBhvr>
                                        <p:cTn id="206" dur="1" fill="hold">
                                          <p:stCondLst>
                                            <p:cond delay="0"/>
                                          </p:stCondLst>
                                        </p:cTn>
                                        <p:tgtEl>
                                          <p:spTgt spid="30"/>
                                        </p:tgtEl>
                                        <p:attrNameLst>
                                          <p:attrName>style.visibility</p:attrName>
                                        </p:attrNameLst>
                                      </p:cBhvr>
                                      <p:to>
                                        <p:strVal val="visible"/>
                                      </p:to>
                                    </p:set>
                                    <p:anim calcmode="lin" valueType="num">
                                      <p:cBhvr additive="base">
                                        <p:cTn id="207" dur="500" fill="hold"/>
                                        <p:tgtEl>
                                          <p:spTgt spid="30"/>
                                        </p:tgtEl>
                                        <p:attrNameLst>
                                          <p:attrName>ppt_x</p:attrName>
                                        </p:attrNameLst>
                                      </p:cBhvr>
                                      <p:tavLst>
                                        <p:tav tm="0">
                                          <p:val>
                                            <p:strVal val="#ppt_x"/>
                                          </p:val>
                                        </p:tav>
                                        <p:tav tm="100000">
                                          <p:val>
                                            <p:strVal val="#ppt_x"/>
                                          </p:val>
                                        </p:tav>
                                      </p:tavLst>
                                    </p:anim>
                                    <p:anim calcmode="lin" valueType="num">
                                      <p:cBhvr additive="base">
                                        <p:cTn id="208" dur="500" fill="hold"/>
                                        <p:tgtEl>
                                          <p:spTgt spid="30"/>
                                        </p:tgtEl>
                                        <p:attrNameLst>
                                          <p:attrName>ppt_y</p:attrName>
                                        </p:attrNameLst>
                                      </p:cBhvr>
                                      <p:tavLst>
                                        <p:tav tm="0">
                                          <p:val>
                                            <p:strVal val="1+#ppt_h/2"/>
                                          </p:val>
                                        </p:tav>
                                        <p:tav tm="100000">
                                          <p:val>
                                            <p:strVal val="#ppt_y"/>
                                          </p:val>
                                        </p:tav>
                                      </p:tavLst>
                                    </p:anim>
                                  </p:childTnLst>
                                </p:cTn>
                              </p:par>
                              <p:par>
                                <p:cTn id="209" presetID="2" presetClass="entr" presetSubtype="4" fill="hold" nodeType="withEffect">
                                  <p:stCondLst>
                                    <p:cond delay="0"/>
                                  </p:stCondLst>
                                  <p:childTnLst>
                                    <p:set>
                                      <p:cBhvr>
                                        <p:cTn id="210" dur="1" fill="hold">
                                          <p:stCondLst>
                                            <p:cond delay="0"/>
                                          </p:stCondLst>
                                        </p:cTn>
                                        <p:tgtEl>
                                          <p:spTgt spid="22"/>
                                        </p:tgtEl>
                                        <p:attrNameLst>
                                          <p:attrName>style.visibility</p:attrName>
                                        </p:attrNameLst>
                                      </p:cBhvr>
                                      <p:to>
                                        <p:strVal val="visible"/>
                                      </p:to>
                                    </p:set>
                                    <p:anim calcmode="lin" valueType="num">
                                      <p:cBhvr additive="base">
                                        <p:cTn id="211" dur="500" fill="hold"/>
                                        <p:tgtEl>
                                          <p:spTgt spid="22"/>
                                        </p:tgtEl>
                                        <p:attrNameLst>
                                          <p:attrName>ppt_x</p:attrName>
                                        </p:attrNameLst>
                                      </p:cBhvr>
                                      <p:tavLst>
                                        <p:tav tm="0">
                                          <p:val>
                                            <p:strVal val="#ppt_x"/>
                                          </p:val>
                                        </p:tav>
                                        <p:tav tm="100000">
                                          <p:val>
                                            <p:strVal val="#ppt_x"/>
                                          </p:val>
                                        </p:tav>
                                      </p:tavLst>
                                    </p:anim>
                                    <p:anim calcmode="lin" valueType="num">
                                      <p:cBhvr additive="base">
                                        <p:cTn id="212" dur="500" fill="hold"/>
                                        <p:tgtEl>
                                          <p:spTgt spid="22"/>
                                        </p:tgtEl>
                                        <p:attrNameLst>
                                          <p:attrName>ppt_y</p:attrName>
                                        </p:attrNameLst>
                                      </p:cBhvr>
                                      <p:tavLst>
                                        <p:tav tm="0">
                                          <p:val>
                                            <p:strVal val="1+#ppt_h/2"/>
                                          </p:val>
                                        </p:tav>
                                        <p:tav tm="100000">
                                          <p:val>
                                            <p:strVal val="#ppt_y"/>
                                          </p:val>
                                        </p:tav>
                                      </p:tavLst>
                                    </p:anim>
                                  </p:childTnLst>
                                </p:cTn>
                              </p:par>
                              <p:par>
                                <p:cTn id="213" presetID="2" presetClass="entr" presetSubtype="4" fill="hold" nodeType="withEffect">
                                  <p:stCondLst>
                                    <p:cond delay="0"/>
                                  </p:stCondLst>
                                  <p:childTnLst>
                                    <p:set>
                                      <p:cBhvr>
                                        <p:cTn id="214" dur="1" fill="hold">
                                          <p:stCondLst>
                                            <p:cond delay="0"/>
                                          </p:stCondLst>
                                        </p:cTn>
                                        <p:tgtEl>
                                          <p:spTgt spid="72"/>
                                        </p:tgtEl>
                                        <p:attrNameLst>
                                          <p:attrName>style.visibility</p:attrName>
                                        </p:attrNameLst>
                                      </p:cBhvr>
                                      <p:to>
                                        <p:strVal val="visible"/>
                                      </p:to>
                                    </p:set>
                                    <p:anim calcmode="lin" valueType="num">
                                      <p:cBhvr additive="base">
                                        <p:cTn id="215" dur="500" fill="hold"/>
                                        <p:tgtEl>
                                          <p:spTgt spid="72"/>
                                        </p:tgtEl>
                                        <p:attrNameLst>
                                          <p:attrName>ppt_x</p:attrName>
                                        </p:attrNameLst>
                                      </p:cBhvr>
                                      <p:tavLst>
                                        <p:tav tm="0">
                                          <p:val>
                                            <p:strVal val="#ppt_x"/>
                                          </p:val>
                                        </p:tav>
                                        <p:tav tm="100000">
                                          <p:val>
                                            <p:strVal val="#ppt_x"/>
                                          </p:val>
                                        </p:tav>
                                      </p:tavLst>
                                    </p:anim>
                                    <p:anim calcmode="lin" valueType="num">
                                      <p:cBhvr additive="base">
                                        <p:cTn id="216" dur="500" fill="hold"/>
                                        <p:tgtEl>
                                          <p:spTgt spid="72"/>
                                        </p:tgtEl>
                                        <p:attrNameLst>
                                          <p:attrName>ppt_y</p:attrName>
                                        </p:attrNameLst>
                                      </p:cBhvr>
                                      <p:tavLst>
                                        <p:tav tm="0">
                                          <p:val>
                                            <p:strVal val="1+#ppt_h/2"/>
                                          </p:val>
                                        </p:tav>
                                        <p:tav tm="100000">
                                          <p:val>
                                            <p:strVal val="#ppt_y"/>
                                          </p:val>
                                        </p:tav>
                                      </p:tavLst>
                                    </p:anim>
                                  </p:childTnLst>
                                </p:cTn>
                              </p:par>
                              <p:par>
                                <p:cTn id="217" presetID="2" presetClass="entr" presetSubtype="4" fill="hold" nodeType="withEffect">
                                  <p:stCondLst>
                                    <p:cond delay="0"/>
                                  </p:stCondLst>
                                  <p:childTnLst>
                                    <p:set>
                                      <p:cBhvr>
                                        <p:cTn id="218" dur="1" fill="hold">
                                          <p:stCondLst>
                                            <p:cond delay="0"/>
                                          </p:stCondLst>
                                        </p:cTn>
                                        <p:tgtEl>
                                          <p:spTgt spid="57"/>
                                        </p:tgtEl>
                                        <p:attrNameLst>
                                          <p:attrName>style.visibility</p:attrName>
                                        </p:attrNameLst>
                                      </p:cBhvr>
                                      <p:to>
                                        <p:strVal val="visible"/>
                                      </p:to>
                                    </p:set>
                                    <p:anim calcmode="lin" valueType="num">
                                      <p:cBhvr additive="base">
                                        <p:cTn id="219" dur="500" fill="hold"/>
                                        <p:tgtEl>
                                          <p:spTgt spid="57"/>
                                        </p:tgtEl>
                                        <p:attrNameLst>
                                          <p:attrName>ppt_x</p:attrName>
                                        </p:attrNameLst>
                                      </p:cBhvr>
                                      <p:tavLst>
                                        <p:tav tm="0">
                                          <p:val>
                                            <p:strVal val="#ppt_x"/>
                                          </p:val>
                                        </p:tav>
                                        <p:tav tm="100000">
                                          <p:val>
                                            <p:strVal val="#ppt_x"/>
                                          </p:val>
                                        </p:tav>
                                      </p:tavLst>
                                    </p:anim>
                                    <p:anim calcmode="lin" valueType="num">
                                      <p:cBhvr additive="base">
                                        <p:cTn id="220" dur="500" fill="hold"/>
                                        <p:tgtEl>
                                          <p:spTgt spid="57"/>
                                        </p:tgtEl>
                                        <p:attrNameLst>
                                          <p:attrName>ppt_y</p:attrName>
                                        </p:attrNameLst>
                                      </p:cBhvr>
                                      <p:tavLst>
                                        <p:tav tm="0">
                                          <p:val>
                                            <p:strVal val="1+#ppt_h/2"/>
                                          </p:val>
                                        </p:tav>
                                        <p:tav tm="100000">
                                          <p:val>
                                            <p:strVal val="#ppt_y"/>
                                          </p:val>
                                        </p:tav>
                                      </p:tavLst>
                                    </p:anim>
                                  </p:childTnLst>
                                </p:cTn>
                              </p:par>
                              <p:par>
                                <p:cTn id="221" presetID="2" presetClass="entr" presetSubtype="4" fill="hold" nodeType="withEffect">
                                  <p:stCondLst>
                                    <p:cond delay="0"/>
                                  </p:stCondLst>
                                  <p:childTnLst>
                                    <p:set>
                                      <p:cBhvr>
                                        <p:cTn id="222" dur="1" fill="hold">
                                          <p:stCondLst>
                                            <p:cond delay="0"/>
                                          </p:stCondLst>
                                        </p:cTn>
                                        <p:tgtEl>
                                          <p:spTgt spid="27"/>
                                        </p:tgtEl>
                                        <p:attrNameLst>
                                          <p:attrName>style.visibility</p:attrName>
                                        </p:attrNameLst>
                                      </p:cBhvr>
                                      <p:to>
                                        <p:strVal val="visible"/>
                                      </p:to>
                                    </p:set>
                                    <p:anim calcmode="lin" valueType="num">
                                      <p:cBhvr additive="base">
                                        <p:cTn id="223" dur="500" fill="hold"/>
                                        <p:tgtEl>
                                          <p:spTgt spid="27"/>
                                        </p:tgtEl>
                                        <p:attrNameLst>
                                          <p:attrName>ppt_x</p:attrName>
                                        </p:attrNameLst>
                                      </p:cBhvr>
                                      <p:tavLst>
                                        <p:tav tm="0">
                                          <p:val>
                                            <p:strVal val="#ppt_x"/>
                                          </p:val>
                                        </p:tav>
                                        <p:tav tm="100000">
                                          <p:val>
                                            <p:strVal val="#ppt_x"/>
                                          </p:val>
                                        </p:tav>
                                      </p:tavLst>
                                    </p:anim>
                                    <p:anim calcmode="lin" valueType="num">
                                      <p:cBhvr additive="base">
                                        <p:cTn id="224" dur="500" fill="hold"/>
                                        <p:tgtEl>
                                          <p:spTgt spid="27"/>
                                        </p:tgtEl>
                                        <p:attrNameLst>
                                          <p:attrName>ppt_y</p:attrName>
                                        </p:attrNameLst>
                                      </p:cBhvr>
                                      <p:tavLst>
                                        <p:tav tm="0">
                                          <p:val>
                                            <p:strVal val="1+#ppt_h/2"/>
                                          </p:val>
                                        </p:tav>
                                        <p:tav tm="100000">
                                          <p:val>
                                            <p:strVal val="#ppt_y"/>
                                          </p:val>
                                        </p:tav>
                                      </p:tavLst>
                                    </p:anim>
                                  </p:childTnLst>
                                </p:cTn>
                              </p:par>
                              <p:par>
                                <p:cTn id="225" presetID="2" presetClass="entr" presetSubtype="4" fill="hold" nodeType="withEffect">
                                  <p:stCondLst>
                                    <p:cond delay="0"/>
                                  </p:stCondLst>
                                  <p:childTnLst>
                                    <p:set>
                                      <p:cBhvr>
                                        <p:cTn id="226" dur="1" fill="hold">
                                          <p:stCondLst>
                                            <p:cond delay="0"/>
                                          </p:stCondLst>
                                        </p:cTn>
                                        <p:tgtEl>
                                          <p:spTgt spid="119"/>
                                        </p:tgtEl>
                                        <p:attrNameLst>
                                          <p:attrName>style.visibility</p:attrName>
                                        </p:attrNameLst>
                                      </p:cBhvr>
                                      <p:to>
                                        <p:strVal val="visible"/>
                                      </p:to>
                                    </p:set>
                                    <p:anim calcmode="lin" valueType="num">
                                      <p:cBhvr additive="base">
                                        <p:cTn id="227" dur="500" fill="hold"/>
                                        <p:tgtEl>
                                          <p:spTgt spid="119"/>
                                        </p:tgtEl>
                                        <p:attrNameLst>
                                          <p:attrName>ppt_x</p:attrName>
                                        </p:attrNameLst>
                                      </p:cBhvr>
                                      <p:tavLst>
                                        <p:tav tm="0">
                                          <p:val>
                                            <p:strVal val="#ppt_x"/>
                                          </p:val>
                                        </p:tav>
                                        <p:tav tm="100000">
                                          <p:val>
                                            <p:strVal val="#ppt_x"/>
                                          </p:val>
                                        </p:tav>
                                      </p:tavLst>
                                    </p:anim>
                                    <p:anim calcmode="lin" valueType="num">
                                      <p:cBhvr additive="base">
                                        <p:cTn id="228"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9" grpId="0" animBg="1"/>
      <p:bldP spid="16" grpId="0" animBg="1"/>
      <p:bldP spid="4" grpId="0"/>
      <p:bldP spid="20" grpId="0" animBg="1"/>
      <p:bldP spid="37" grpId="0"/>
      <p:bldP spid="14" grpId="0" animBg="1"/>
      <p:bldP spid="36" grpId="0"/>
      <p:bldP spid="97" grpId="0" animBg="1"/>
      <p:bldP spid="15" grpId="0" animBg="1"/>
      <p:bldP spid="104" grpId="0"/>
      <p:bldP spid="106" grpId="0" animBg="1"/>
      <p:bldP spid="95" grpId="0" animBg="1"/>
      <p:bldP spid="17" grpId="0" animBg="1"/>
      <p:bldP spid="123" grpId="0"/>
      <p:bldP spid="109" grpId="0" animBg="1"/>
      <p:bldP spid="19" grpId="0" animBg="1"/>
      <p:bldP spid="110" grpId="0"/>
      <p:bldP spid="111" grpId="0" animBg="1"/>
      <p:bldP spid="21" grpId="0" animBg="1"/>
      <p:bldP spid="112" grpId="0"/>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1B6E8A-E0CB-4FE2-BBF2-A9CD976E1598}"/>
              </a:ext>
            </a:extLst>
          </p:cNvPr>
          <p:cNvSpPr>
            <a:spLocks noGrp="1"/>
          </p:cNvSpPr>
          <p:nvPr>
            <p:ph type="title"/>
          </p:nvPr>
        </p:nvSpPr>
        <p:spPr/>
        <p:txBody>
          <a:bodyPr/>
          <a:lstStyle/>
          <a:p>
            <a:r>
              <a:rPr lang="en-US" dirty="0" err="1"/>
              <a:t>Bulletinboard</a:t>
            </a:r>
            <a:r>
              <a:rPr lang="en-US" dirty="0"/>
              <a:t> in K8s: Target picture overall</a:t>
            </a:r>
            <a:endParaRPr lang="de-DE" dirty="0"/>
          </a:p>
        </p:txBody>
      </p:sp>
      <p:sp>
        <p:nvSpPr>
          <p:cNvPr id="114" name="Rounded Rectangle 5">
            <a:extLst>
              <a:ext uri="{FF2B5EF4-FFF2-40B4-BE49-F238E27FC236}">
                <a16:creationId xmlns:a16="http://schemas.microsoft.com/office/drawing/2014/main" id="{689C4764-3AC1-4024-9DC2-2783C037FAD1}"/>
              </a:ext>
            </a:extLst>
          </p:cNvPr>
          <p:cNvSpPr/>
          <p:nvPr/>
        </p:nvSpPr>
        <p:spPr bwMode="gray">
          <a:xfrm>
            <a:off x="4075464" y="1262990"/>
            <a:ext cx="7768091" cy="5231504"/>
          </a:xfrm>
          <a:prstGeom prst="roundRect">
            <a:avLst/>
          </a:prstGeom>
          <a:solidFill>
            <a:srgbClr val="FFFFFF">
              <a:lumMod val="75000"/>
              <a:alpha val="97000"/>
            </a:srgbClr>
          </a:solidFill>
          <a:ln w="19050" cap="flat" cmpd="sng" algn="ctr">
            <a:solidFill>
              <a:srgbClr val="FFFFFF"/>
            </a:solidFill>
            <a:prstDash val="dash"/>
            <a:headEnd/>
            <a:tailEnd/>
          </a:ln>
          <a:effectLst/>
        </p:spPr>
        <p:txBody>
          <a:bodyPr lIns="89979" tIns="0" rIns="89979" bIns="71983" rtlCol="0" anchor="t" anchorCtr="0"/>
          <a:lstStyle/>
          <a:p>
            <a:pPr marL="0" marR="0" lvl="0" indent="0" algn="ctr" defTabSz="914217" eaLnBrk="1" fontAlgn="base" latinLnBrk="0" hangingPunct="1">
              <a:lnSpc>
                <a:spcPct val="100000"/>
              </a:lnSpc>
              <a:spcBef>
                <a:spcPct val="50000"/>
              </a:spcBef>
              <a:spcAft>
                <a:spcPct val="0"/>
              </a:spcAft>
              <a:buClr>
                <a:srgbClr val="F0AB00"/>
              </a:buClr>
              <a:buSzPct val="80000"/>
              <a:buFontTx/>
              <a:buNone/>
              <a:tabLst/>
              <a:defRPr/>
            </a:pPr>
            <a:endParaRPr kumimoji="0" sz="1800" b="0" i="0" u="none" strike="noStrike" kern="0" cap="none" spc="0" normalizeH="0" baseline="0" noProof="0" dirty="0">
              <a:ln>
                <a:noFill/>
              </a:ln>
              <a:solidFill>
                <a:srgbClr val="002060"/>
              </a:solidFill>
              <a:effectLst/>
              <a:uLnTx/>
              <a:uFillTx/>
              <a:latin typeface="Arial"/>
              <a:ea typeface="Arial Unicode MS" pitchFamily="34" charset="-128"/>
              <a:cs typeface="Arial Unicode MS" pitchFamily="34" charset="-128"/>
            </a:endParaRPr>
          </a:p>
        </p:txBody>
      </p:sp>
      <p:pic>
        <p:nvPicPr>
          <p:cNvPr id="115" name="Picture 114">
            <a:extLst>
              <a:ext uri="{FF2B5EF4-FFF2-40B4-BE49-F238E27FC236}">
                <a16:creationId xmlns:a16="http://schemas.microsoft.com/office/drawing/2014/main" id="{3CA640B1-6B6A-46F4-9BAC-C96585B91C75}"/>
              </a:ext>
            </a:extLst>
          </p:cNvPr>
          <p:cNvPicPr>
            <a:picLocks noChangeAspect="1"/>
          </p:cNvPicPr>
          <p:nvPr/>
        </p:nvPicPr>
        <p:blipFill>
          <a:blip r:embed="rId2"/>
          <a:stretch>
            <a:fillRect/>
          </a:stretch>
        </p:blipFill>
        <p:spPr>
          <a:xfrm>
            <a:off x="1380006" y="1438304"/>
            <a:ext cx="1373810" cy="1097619"/>
          </a:xfrm>
          <a:prstGeom prst="rect">
            <a:avLst/>
          </a:prstGeom>
        </p:spPr>
      </p:pic>
      <p:grpSp>
        <p:nvGrpSpPr>
          <p:cNvPr id="116" name="Group 115">
            <a:extLst>
              <a:ext uri="{FF2B5EF4-FFF2-40B4-BE49-F238E27FC236}">
                <a16:creationId xmlns:a16="http://schemas.microsoft.com/office/drawing/2014/main" id="{1C94EC8F-C612-4853-B7E8-75DCC6458BE0}"/>
              </a:ext>
            </a:extLst>
          </p:cNvPr>
          <p:cNvGrpSpPr/>
          <p:nvPr/>
        </p:nvGrpSpPr>
        <p:grpSpPr>
          <a:xfrm>
            <a:off x="5344701" y="4627070"/>
            <a:ext cx="2306841" cy="1567299"/>
            <a:chOff x="5344701" y="4706006"/>
            <a:chExt cx="2306841" cy="1567299"/>
          </a:xfrm>
        </p:grpSpPr>
        <p:sp>
          <p:nvSpPr>
            <p:cNvPr id="117" name="Rounded Rectangle 14">
              <a:extLst>
                <a:ext uri="{FF2B5EF4-FFF2-40B4-BE49-F238E27FC236}">
                  <a16:creationId xmlns:a16="http://schemas.microsoft.com/office/drawing/2014/main" id="{AEE85F8D-37D1-4077-912F-D49A394CD1FA}"/>
                </a:ext>
              </a:extLst>
            </p:cNvPr>
            <p:cNvSpPr/>
            <p:nvPr/>
          </p:nvSpPr>
          <p:spPr bwMode="gray">
            <a:xfrm>
              <a:off x="5344701" y="4706006"/>
              <a:ext cx="2306841" cy="1567299"/>
            </a:xfrm>
            <a:prstGeom prst="roundRect">
              <a:avLst/>
            </a:prstGeom>
            <a:solidFill>
              <a:srgbClr val="FFFFFF">
                <a:lumMod val="50000"/>
              </a:srgbClr>
            </a:solidFill>
            <a:ln w="10000" cap="flat" cmpd="sng" algn="ctr">
              <a:solidFill>
                <a:srgbClr val="000000"/>
              </a:solidFill>
              <a:prstDash val="solid"/>
              <a:headEnd/>
              <a:tailEnd/>
            </a:ln>
            <a:effectLst/>
          </p:spPr>
          <p:txBody>
            <a:bodyPr lIns="107138" tIns="85710" rIns="107138" bIns="85710" rtlCol="0" anchor="t" anchorCtr="0"/>
            <a:lstStyle/>
            <a:p>
              <a:pPr marL="0" marR="0" lvl="0" indent="0" algn="ctr" defTabSz="1088558"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18" name="TextBox 117">
              <a:extLst>
                <a:ext uri="{FF2B5EF4-FFF2-40B4-BE49-F238E27FC236}">
                  <a16:creationId xmlns:a16="http://schemas.microsoft.com/office/drawing/2014/main" id="{C98D72E9-0DAF-4D2D-A062-9EC94A4305FA}"/>
                </a:ext>
              </a:extLst>
            </p:cNvPr>
            <p:cNvSpPr txBox="1"/>
            <p:nvPr/>
          </p:nvSpPr>
          <p:spPr>
            <a:xfrm>
              <a:off x="5635995" y="6066976"/>
              <a:ext cx="1040525" cy="184666"/>
            </a:xfrm>
            <a:prstGeom prst="rect">
              <a:avLst/>
            </a:prstGeom>
            <a:noFill/>
            <a:ln>
              <a:noFill/>
            </a:ln>
          </p:spPr>
          <p:txBody>
            <a:bodyPr wrap="square" lIns="0" tIns="0" rIns="0" bIns="0" rtlCol="0">
              <a:spAutoFit/>
            </a:bodyPr>
            <a:lstStyle/>
            <a:p>
              <a:pPr marL="0" marR="0" lvl="0" indent="0" defTabSz="914400" eaLnBrk="1" fontAlgn="base" latinLnBrk="0" hangingPunct="1">
                <a:lnSpc>
                  <a:spcPct val="100000"/>
                </a:lnSpc>
                <a:spcBef>
                  <a:spcPct val="50000"/>
                </a:spcBef>
                <a:spcAft>
                  <a:spcPct val="0"/>
                </a:spcAft>
                <a:buClr>
                  <a:srgbClr val="F0AB00"/>
                </a:buClr>
                <a:buSzPct val="80000"/>
                <a:buFontTx/>
                <a:buNone/>
                <a:tabLst/>
                <a:defRPr/>
              </a:pPr>
              <a:r>
                <a:rPr kumimoji="0" sz="1200" b="0" i="0" u="none" strike="noStrike" kern="0" cap="none" spc="0" normalizeH="0" baseline="0" noProof="0" dirty="0" err="1">
                  <a:ln>
                    <a:noFill/>
                  </a:ln>
                  <a:solidFill>
                    <a:srgbClr val="FFFFFF"/>
                  </a:solidFill>
                  <a:effectLst/>
                  <a:uLnTx/>
                  <a:uFillTx/>
                  <a:ea typeface="Arial Unicode MS" pitchFamily="34" charset="-128"/>
                  <a:cs typeface="Arial Unicode MS" pitchFamily="34" charset="-128"/>
                </a:rPr>
                <a:t>statefulset</a:t>
              </a:r>
              <a:endParaRPr kumimoji="0" sz="1200" b="0" i="0" u="none" strike="noStrike" kern="0" cap="none" spc="0" normalizeH="0" baseline="0" noProof="0" dirty="0">
                <a:ln>
                  <a:noFill/>
                </a:ln>
                <a:solidFill>
                  <a:srgbClr val="FFFFFF"/>
                </a:solidFill>
                <a:effectLst/>
                <a:uLnTx/>
                <a:uFillTx/>
                <a:ea typeface="Arial Unicode MS" pitchFamily="34" charset="-128"/>
                <a:cs typeface="Arial Unicode MS" pitchFamily="34" charset="-128"/>
              </a:endParaRPr>
            </a:p>
          </p:txBody>
        </p:sp>
      </p:grpSp>
      <p:sp>
        <p:nvSpPr>
          <p:cNvPr id="119" name="Rounded Rectangle 14">
            <a:extLst>
              <a:ext uri="{FF2B5EF4-FFF2-40B4-BE49-F238E27FC236}">
                <a16:creationId xmlns:a16="http://schemas.microsoft.com/office/drawing/2014/main" id="{05D8C0C5-A03B-4ACD-A34D-B68EA60BCEEF}"/>
              </a:ext>
            </a:extLst>
          </p:cNvPr>
          <p:cNvSpPr/>
          <p:nvPr/>
        </p:nvSpPr>
        <p:spPr bwMode="gray">
          <a:xfrm>
            <a:off x="9879398" y="1488882"/>
            <a:ext cx="548827" cy="464564"/>
          </a:xfrm>
          <a:prstGeom prst="roundRect">
            <a:avLst/>
          </a:prstGeom>
          <a:solidFill>
            <a:srgbClr val="4FB81C"/>
          </a:solidFill>
          <a:ln w="10000" cap="flat" cmpd="sng" algn="ctr">
            <a:solidFill>
              <a:srgbClr val="000000"/>
            </a:solidFill>
            <a:prstDash val="solid"/>
            <a:headEnd/>
            <a:tailEnd/>
          </a:ln>
          <a:effectLst/>
        </p:spPr>
        <p:txBody>
          <a:bodyPr lIns="107138" tIns="85710" rIns="107138" bIns="85710" rtlCol="0" anchor="t" anchorCtr="0"/>
          <a:lstStyle/>
          <a:p>
            <a:pPr marL="0" marR="0" lvl="0" indent="0" algn="ctr" defTabSz="1088558"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svc</a:t>
            </a:r>
          </a:p>
        </p:txBody>
      </p:sp>
      <p:grpSp>
        <p:nvGrpSpPr>
          <p:cNvPr id="120" name="Group 119">
            <a:extLst>
              <a:ext uri="{FF2B5EF4-FFF2-40B4-BE49-F238E27FC236}">
                <a16:creationId xmlns:a16="http://schemas.microsoft.com/office/drawing/2014/main" id="{09892EAD-82E0-4FFB-99A3-0E4816086BC2}"/>
              </a:ext>
            </a:extLst>
          </p:cNvPr>
          <p:cNvGrpSpPr/>
          <p:nvPr/>
        </p:nvGrpSpPr>
        <p:grpSpPr>
          <a:xfrm>
            <a:off x="2753816" y="1446709"/>
            <a:ext cx="3433413" cy="523220"/>
            <a:chOff x="2753816" y="1525645"/>
            <a:chExt cx="4720958" cy="523220"/>
          </a:xfrm>
        </p:grpSpPr>
        <p:sp>
          <p:nvSpPr>
            <p:cNvPr id="121" name="TextBox 120">
              <a:extLst>
                <a:ext uri="{FF2B5EF4-FFF2-40B4-BE49-F238E27FC236}">
                  <a16:creationId xmlns:a16="http://schemas.microsoft.com/office/drawing/2014/main" id="{DA2C618F-0928-4E2C-9AAD-3C7469EC26FD}"/>
                </a:ext>
              </a:extLst>
            </p:cNvPr>
            <p:cNvSpPr txBox="1"/>
            <p:nvPr/>
          </p:nvSpPr>
          <p:spPr>
            <a:xfrm>
              <a:off x="3283843" y="1525645"/>
              <a:ext cx="1316370" cy="523220"/>
            </a:xfrm>
            <a:prstGeom prst="rect">
              <a:avLst/>
            </a:prstGeom>
            <a:noFill/>
          </p:spPr>
          <p:txBody>
            <a:bodyPr wrap="square" rtlCol="0">
              <a:spAutoFit/>
            </a:bodyPr>
            <a:lstStyle/>
            <a:p>
              <a:pPr marL="0" marR="0" lvl="0" indent="0" defTabSz="1088558" eaLnBrk="1" fontAlgn="base" latinLnBrk="0" hangingPunct="1">
                <a:lnSpc>
                  <a:spcPct val="100000"/>
                </a:lnSpc>
                <a:spcBef>
                  <a:spcPct val="50000"/>
                </a:spcBef>
                <a:spcAft>
                  <a:spcPct val="0"/>
                </a:spcAft>
                <a:buClr>
                  <a:srgbClr val="F0AB00"/>
                </a:buClr>
                <a:buSzPct val="80000"/>
                <a:buFontTx/>
                <a:buNone/>
                <a:tabLst/>
                <a:defRPr/>
              </a:pPr>
              <a:r>
                <a:rPr kumimoji="0" sz="1400" b="0" i="0" u="none" strike="noStrike" kern="0" cap="none" spc="0" normalizeH="0" baseline="0" noProof="0" dirty="0">
                  <a:ln>
                    <a:noFill/>
                  </a:ln>
                  <a:solidFill>
                    <a:srgbClr val="E35500"/>
                  </a:solidFill>
                  <a:effectLst/>
                  <a:uLnTx/>
                  <a:uFillTx/>
                  <a:ea typeface="Arial Unicode MS" pitchFamily="34" charset="-128"/>
                  <a:cs typeface="Arial Unicode MS" pitchFamily="34" charset="-128"/>
                </a:rPr>
                <a:t>HTTPS/ REST</a:t>
              </a:r>
              <a:endParaRPr kumimoji="0" sz="1800" b="0" i="0" u="none" strike="noStrike" kern="0" cap="none" spc="0" normalizeH="0" baseline="0" noProof="0" dirty="0">
                <a:ln>
                  <a:noFill/>
                </a:ln>
                <a:solidFill>
                  <a:srgbClr val="E35500"/>
                </a:solidFill>
                <a:effectLst/>
                <a:uLnTx/>
                <a:uFillTx/>
                <a:ea typeface="Arial Unicode MS" pitchFamily="34" charset="-128"/>
                <a:cs typeface="Arial Unicode MS" pitchFamily="34" charset="-128"/>
              </a:endParaRPr>
            </a:p>
          </p:txBody>
        </p:sp>
        <p:cxnSp>
          <p:nvCxnSpPr>
            <p:cNvPr id="122" name="Connector: Elbow 121">
              <a:extLst>
                <a:ext uri="{FF2B5EF4-FFF2-40B4-BE49-F238E27FC236}">
                  <a16:creationId xmlns:a16="http://schemas.microsoft.com/office/drawing/2014/main" id="{91EEA711-66ED-4739-A432-ABC9C949BC16}"/>
                </a:ext>
              </a:extLst>
            </p:cNvPr>
            <p:cNvCxnSpPr>
              <a:stCxn id="115" idx="3"/>
            </p:cNvCxnSpPr>
            <p:nvPr/>
          </p:nvCxnSpPr>
          <p:spPr>
            <a:xfrm flipV="1">
              <a:off x="2753816" y="1740548"/>
              <a:ext cx="4720958" cy="246566"/>
            </a:xfrm>
            <a:prstGeom prst="bentConnector3">
              <a:avLst/>
            </a:prstGeom>
            <a:noFill/>
            <a:ln w="44450" cap="flat" cmpd="sng" algn="ctr">
              <a:solidFill>
                <a:srgbClr val="E35500"/>
              </a:solidFill>
              <a:prstDash val="solid"/>
              <a:headEnd type="triangle" w="med" len="med"/>
              <a:tailEnd type="triangle"/>
            </a:ln>
            <a:effectLst/>
          </p:spPr>
        </p:cxnSp>
      </p:grpSp>
      <p:pic>
        <p:nvPicPr>
          <p:cNvPr id="123" name="Picture 122">
            <a:extLst>
              <a:ext uri="{FF2B5EF4-FFF2-40B4-BE49-F238E27FC236}">
                <a16:creationId xmlns:a16="http://schemas.microsoft.com/office/drawing/2014/main" id="{FCD908E5-741C-4C03-BDE8-F747C6509D4F}"/>
              </a:ext>
            </a:extLst>
          </p:cNvPr>
          <p:cNvPicPr>
            <a:picLocks noChangeAspect="1"/>
          </p:cNvPicPr>
          <p:nvPr/>
        </p:nvPicPr>
        <p:blipFill>
          <a:blip r:embed="rId3"/>
          <a:stretch>
            <a:fillRect/>
          </a:stretch>
        </p:blipFill>
        <p:spPr>
          <a:xfrm>
            <a:off x="11313100" y="1262990"/>
            <a:ext cx="501015" cy="487680"/>
          </a:xfrm>
          <a:prstGeom prst="rect">
            <a:avLst/>
          </a:prstGeom>
        </p:spPr>
      </p:pic>
      <p:pic>
        <p:nvPicPr>
          <p:cNvPr id="124" name="Picture 123">
            <a:extLst>
              <a:ext uri="{FF2B5EF4-FFF2-40B4-BE49-F238E27FC236}">
                <a16:creationId xmlns:a16="http://schemas.microsoft.com/office/drawing/2014/main" id="{2BDC76CE-91BD-499E-9A1C-CE607A6B834F}"/>
              </a:ext>
            </a:extLst>
          </p:cNvPr>
          <p:cNvPicPr>
            <a:picLocks noChangeAspect="1"/>
          </p:cNvPicPr>
          <p:nvPr/>
        </p:nvPicPr>
        <p:blipFill>
          <a:blip r:embed="rId3"/>
          <a:stretch>
            <a:fillRect/>
          </a:stretch>
        </p:blipFill>
        <p:spPr>
          <a:xfrm>
            <a:off x="7448770" y="4567720"/>
            <a:ext cx="250508" cy="243840"/>
          </a:xfrm>
          <a:prstGeom prst="rect">
            <a:avLst/>
          </a:prstGeom>
        </p:spPr>
      </p:pic>
      <p:grpSp>
        <p:nvGrpSpPr>
          <p:cNvPr id="125" name="Group 124">
            <a:extLst>
              <a:ext uri="{FF2B5EF4-FFF2-40B4-BE49-F238E27FC236}">
                <a16:creationId xmlns:a16="http://schemas.microsoft.com/office/drawing/2014/main" id="{611A237D-51EE-4A88-B0EE-79571941588F}"/>
              </a:ext>
            </a:extLst>
          </p:cNvPr>
          <p:cNvGrpSpPr/>
          <p:nvPr/>
        </p:nvGrpSpPr>
        <p:grpSpPr>
          <a:xfrm>
            <a:off x="6229093" y="1455486"/>
            <a:ext cx="618593" cy="514443"/>
            <a:chOff x="6229093" y="1534422"/>
            <a:chExt cx="618593" cy="514443"/>
          </a:xfrm>
        </p:grpSpPr>
        <p:sp>
          <p:nvSpPr>
            <p:cNvPr id="126" name="Rounded Rectangle 14">
              <a:extLst>
                <a:ext uri="{FF2B5EF4-FFF2-40B4-BE49-F238E27FC236}">
                  <a16:creationId xmlns:a16="http://schemas.microsoft.com/office/drawing/2014/main" id="{9232D27A-3F7E-40B8-8024-F46E7D14FE18}"/>
                </a:ext>
              </a:extLst>
            </p:cNvPr>
            <p:cNvSpPr/>
            <p:nvPr/>
          </p:nvSpPr>
          <p:spPr bwMode="gray">
            <a:xfrm>
              <a:off x="6229093" y="1584301"/>
              <a:ext cx="548827" cy="464564"/>
            </a:xfrm>
            <a:prstGeom prst="roundRect">
              <a:avLst/>
            </a:prstGeom>
            <a:solidFill>
              <a:srgbClr val="4FB81C"/>
            </a:solidFill>
            <a:ln w="10000" cap="flat" cmpd="sng" algn="ctr">
              <a:solidFill>
                <a:srgbClr val="000000"/>
              </a:solidFill>
              <a:prstDash val="solid"/>
              <a:headEnd/>
              <a:tailEnd/>
            </a:ln>
            <a:effectLst/>
          </p:spPr>
          <p:txBody>
            <a:bodyPr lIns="107138" tIns="85710" rIns="107138" bIns="85710" rtlCol="0" anchor="t" anchorCtr="0"/>
            <a:lstStyle/>
            <a:p>
              <a:pPr marL="0" marR="0" lvl="0" indent="0" algn="ctr" defTabSz="1088558"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ingr</a:t>
              </a: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svc</a:t>
              </a:r>
            </a:p>
          </p:txBody>
        </p:sp>
        <p:pic>
          <p:nvPicPr>
            <p:cNvPr id="127" name="Picture 126">
              <a:extLst>
                <a:ext uri="{FF2B5EF4-FFF2-40B4-BE49-F238E27FC236}">
                  <a16:creationId xmlns:a16="http://schemas.microsoft.com/office/drawing/2014/main" id="{A9871810-74F1-46E6-8CC1-5625EA618FC0}"/>
                </a:ext>
              </a:extLst>
            </p:cNvPr>
            <p:cNvPicPr>
              <a:picLocks noChangeAspect="1"/>
            </p:cNvPicPr>
            <p:nvPr/>
          </p:nvPicPr>
          <p:blipFill>
            <a:blip r:embed="rId3"/>
            <a:stretch>
              <a:fillRect/>
            </a:stretch>
          </p:blipFill>
          <p:spPr>
            <a:xfrm>
              <a:off x="6697381" y="1534422"/>
              <a:ext cx="150305" cy="146304"/>
            </a:xfrm>
            <a:prstGeom prst="rect">
              <a:avLst/>
            </a:prstGeom>
          </p:spPr>
        </p:pic>
      </p:grpSp>
      <p:pic>
        <p:nvPicPr>
          <p:cNvPr id="128" name="Picture 127">
            <a:extLst>
              <a:ext uri="{FF2B5EF4-FFF2-40B4-BE49-F238E27FC236}">
                <a16:creationId xmlns:a16="http://schemas.microsoft.com/office/drawing/2014/main" id="{406D64E1-5F26-4032-8D9C-AD99B6D26BF6}"/>
              </a:ext>
            </a:extLst>
          </p:cNvPr>
          <p:cNvPicPr>
            <a:picLocks noChangeAspect="1"/>
          </p:cNvPicPr>
          <p:nvPr/>
        </p:nvPicPr>
        <p:blipFill>
          <a:blip r:embed="rId3"/>
          <a:stretch>
            <a:fillRect/>
          </a:stretch>
        </p:blipFill>
        <p:spPr>
          <a:xfrm>
            <a:off x="10319784" y="1432213"/>
            <a:ext cx="150305" cy="146304"/>
          </a:xfrm>
          <a:prstGeom prst="rect">
            <a:avLst/>
          </a:prstGeom>
        </p:spPr>
      </p:pic>
      <p:grpSp>
        <p:nvGrpSpPr>
          <p:cNvPr id="129" name="Group 128">
            <a:extLst>
              <a:ext uri="{FF2B5EF4-FFF2-40B4-BE49-F238E27FC236}">
                <a16:creationId xmlns:a16="http://schemas.microsoft.com/office/drawing/2014/main" id="{F41F4103-216E-471F-A5F7-7DCB8BF58049}"/>
              </a:ext>
            </a:extLst>
          </p:cNvPr>
          <p:cNvGrpSpPr/>
          <p:nvPr/>
        </p:nvGrpSpPr>
        <p:grpSpPr>
          <a:xfrm>
            <a:off x="8304509" y="1987390"/>
            <a:ext cx="677593" cy="760946"/>
            <a:chOff x="8310706" y="2257284"/>
            <a:chExt cx="677593" cy="760946"/>
          </a:xfrm>
        </p:grpSpPr>
        <p:sp>
          <p:nvSpPr>
            <p:cNvPr id="130" name="Rounded Rectangle 14">
              <a:extLst>
                <a:ext uri="{FF2B5EF4-FFF2-40B4-BE49-F238E27FC236}">
                  <a16:creationId xmlns:a16="http://schemas.microsoft.com/office/drawing/2014/main" id="{96DDBAE7-F558-43F5-85DF-17BD36F4136E}"/>
                </a:ext>
              </a:extLst>
            </p:cNvPr>
            <p:cNvSpPr/>
            <p:nvPr/>
          </p:nvSpPr>
          <p:spPr bwMode="gray">
            <a:xfrm>
              <a:off x="8310706" y="2553666"/>
              <a:ext cx="548827" cy="464564"/>
            </a:xfrm>
            <a:prstGeom prst="roundRect">
              <a:avLst/>
            </a:prstGeom>
            <a:solidFill>
              <a:srgbClr val="008FD3"/>
            </a:solidFill>
            <a:ln w="10000" cap="flat" cmpd="sng" algn="ctr">
              <a:solidFill>
                <a:srgbClr val="000000"/>
              </a:solidFill>
              <a:prstDash val="solid"/>
              <a:headEnd/>
              <a:tailEnd/>
            </a:ln>
            <a:effectLst/>
          </p:spPr>
          <p:txBody>
            <a:bodyPr lIns="107138" tIns="85710" rIns="107138" bIns="85710" rtlCol="0" anchor="t" anchorCtr="0"/>
            <a:lstStyle/>
            <a:p>
              <a:pPr marL="0" marR="0" lvl="0" indent="0" algn="ctr" defTabSz="1088558"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a:ln>
                    <a:noFill/>
                  </a:ln>
                  <a:solidFill>
                    <a:srgbClr val="000000"/>
                  </a:solidFill>
                  <a:effectLst/>
                  <a:uLnTx/>
                  <a:uFillTx/>
                  <a:latin typeface="Arial"/>
                  <a:ea typeface="Arial Unicode MS" pitchFamily="34" charset="-128"/>
                  <a:cs typeface="Arial Unicode MS" pitchFamily="34" charset="-128"/>
                </a:rPr>
                <a:t>nwp</a:t>
              </a:r>
              <a:endPar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131" name="Straight Connector 130">
              <a:extLst>
                <a:ext uri="{FF2B5EF4-FFF2-40B4-BE49-F238E27FC236}">
                  <a16:creationId xmlns:a16="http://schemas.microsoft.com/office/drawing/2014/main" id="{1FA03841-8F17-4335-8730-98256B8EBACE}"/>
                </a:ext>
              </a:extLst>
            </p:cNvPr>
            <p:cNvCxnSpPr/>
            <p:nvPr/>
          </p:nvCxnSpPr>
          <p:spPr>
            <a:xfrm>
              <a:off x="8859533" y="2810876"/>
              <a:ext cx="128766" cy="0"/>
            </a:xfrm>
            <a:prstGeom prst="line">
              <a:avLst/>
            </a:prstGeom>
            <a:noFill/>
            <a:ln w="9525" cap="flat" cmpd="sng" algn="ctr">
              <a:solidFill>
                <a:srgbClr val="000000"/>
              </a:solidFill>
              <a:prstDash val="solid"/>
              <a:headEnd type="none" w="med" len="med"/>
              <a:tailEnd type="none" w="med" len="med"/>
            </a:ln>
            <a:effectLst/>
          </p:spPr>
        </p:cxnSp>
        <p:pic>
          <p:nvPicPr>
            <p:cNvPr id="132" name="Graphic 131" descr="Fence">
              <a:extLst>
                <a:ext uri="{FF2B5EF4-FFF2-40B4-BE49-F238E27FC236}">
                  <a16:creationId xmlns:a16="http://schemas.microsoft.com/office/drawing/2014/main" id="{DA7AA3BE-2535-4514-BC29-DD2ADAED85C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133" name="Picture 132">
              <a:extLst>
                <a:ext uri="{FF2B5EF4-FFF2-40B4-BE49-F238E27FC236}">
                  <a16:creationId xmlns:a16="http://schemas.microsoft.com/office/drawing/2014/main" id="{F26A6B22-2D38-41A2-A84D-CDF9081E9193}"/>
                </a:ext>
              </a:extLst>
            </p:cNvPr>
            <p:cNvPicPr>
              <a:picLocks noChangeAspect="1"/>
            </p:cNvPicPr>
            <p:nvPr/>
          </p:nvPicPr>
          <p:blipFill>
            <a:blip r:embed="rId3"/>
            <a:stretch>
              <a:fillRect/>
            </a:stretch>
          </p:blipFill>
          <p:spPr>
            <a:xfrm>
              <a:off x="8788195" y="2483258"/>
              <a:ext cx="150305" cy="146304"/>
            </a:xfrm>
            <a:prstGeom prst="rect">
              <a:avLst/>
            </a:prstGeom>
          </p:spPr>
        </p:pic>
      </p:grpSp>
      <p:grpSp>
        <p:nvGrpSpPr>
          <p:cNvPr id="134" name="Group 133">
            <a:extLst>
              <a:ext uri="{FF2B5EF4-FFF2-40B4-BE49-F238E27FC236}">
                <a16:creationId xmlns:a16="http://schemas.microsoft.com/office/drawing/2014/main" id="{531D199A-B3D3-4E2C-96FA-85EDF20FB033}"/>
              </a:ext>
            </a:extLst>
          </p:cNvPr>
          <p:cNvGrpSpPr/>
          <p:nvPr/>
        </p:nvGrpSpPr>
        <p:grpSpPr>
          <a:xfrm>
            <a:off x="8336634" y="4411097"/>
            <a:ext cx="675893" cy="760946"/>
            <a:chOff x="8336634" y="4490033"/>
            <a:chExt cx="675893" cy="760946"/>
          </a:xfrm>
        </p:grpSpPr>
        <p:grpSp>
          <p:nvGrpSpPr>
            <p:cNvPr id="135" name="Group 134">
              <a:extLst>
                <a:ext uri="{FF2B5EF4-FFF2-40B4-BE49-F238E27FC236}">
                  <a16:creationId xmlns:a16="http://schemas.microsoft.com/office/drawing/2014/main" id="{0977F094-53BF-4E0E-9642-BE4219833FE7}"/>
                </a:ext>
              </a:extLst>
            </p:cNvPr>
            <p:cNvGrpSpPr/>
            <p:nvPr/>
          </p:nvGrpSpPr>
          <p:grpSpPr>
            <a:xfrm>
              <a:off x="8336634" y="4490033"/>
              <a:ext cx="675893" cy="760946"/>
              <a:chOff x="8336634" y="4490033"/>
              <a:chExt cx="675893" cy="760946"/>
            </a:xfrm>
          </p:grpSpPr>
          <p:sp>
            <p:nvSpPr>
              <p:cNvPr id="137" name="Rounded Rectangle 14">
                <a:extLst>
                  <a:ext uri="{FF2B5EF4-FFF2-40B4-BE49-F238E27FC236}">
                    <a16:creationId xmlns:a16="http://schemas.microsoft.com/office/drawing/2014/main" id="{187C213B-FB54-4739-BF75-144A43154BD5}"/>
                  </a:ext>
                </a:extLst>
              </p:cNvPr>
              <p:cNvSpPr/>
              <p:nvPr/>
            </p:nvSpPr>
            <p:spPr bwMode="gray">
              <a:xfrm>
                <a:off x="8336634" y="4786415"/>
                <a:ext cx="548827" cy="464564"/>
              </a:xfrm>
              <a:prstGeom prst="roundRect">
                <a:avLst/>
              </a:prstGeom>
              <a:solidFill>
                <a:srgbClr val="008FD3"/>
              </a:solidFill>
              <a:ln w="10000" cap="flat" cmpd="sng" algn="ctr">
                <a:solidFill>
                  <a:srgbClr val="000000"/>
                </a:solidFill>
                <a:prstDash val="solid"/>
                <a:headEnd/>
                <a:tailEnd/>
              </a:ln>
              <a:effectLst/>
            </p:spPr>
            <p:txBody>
              <a:bodyPr lIns="107138" tIns="85710" rIns="107138" bIns="85710" rtlCol="0" anchor="t" anchorCtr="0"/>
              <a:lstStyle/>
              <a:p>
                <a:pPr marL="0" marR="0" lvl="0" indent="0" algn="ctr" defTabSz="1088558"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nwp</a:t>
                </a:r>
                <a:endPar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38" name="Graphic 137" descr="Fence">
                <a:extLst>
                  <a:ext uri="{FF2B5EF4-FFF2-40B4-BE49-F238E27FC236}">
                    <a16:creationId xmlns:a16="http://schemas.microsoft.com/office/drawing/2014/main" id="{EE302326-70F4-4DDF-B175-1E3505FCDAE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139" name="Straight Connector 138">
                <a:extLst>
                  <a:ext uri="{FF2B5EF4-FFF2-40B4-BE49-F238E27FC236}">
                    <a16:creationId xmlns:a16="http://schemas.microsoft.com/office/drawing/2014/main" id="{2F5A9A59-117A-4D12-8BDF-46FEF57765CB}"/>
                  </a:ext>
                </a:extLst>
              </p:cNvPr>
              <p:cNvCxnSpPr/>
              <p:nvPr/>
            </p:nvCxnSpPr>
            <p:spPr>
              <a:xfrm>
                <a:off x="8883761" y="5037029"/>
                <a:ext cx="128766" cy="0"/>
              </a:xfrm>
              <a:prstGeom prst="line">
                <a:avLst/>
              </a:prstGeom>
              <a:noFill/>
              <a:ln w="9525" cap="flat" cmpd="sng" algn="ctr">
                <a:solidFill>
                  <a:srgbClr val="000000"/>
                </a:solidFill>
                <a:prstDash val="solid"/>
                <a:headEnd type="none" w="med" len="med"/>
                <a:tailEnd type="none" w="med" len="med"/>
              </a:ln>
              <a:effectLst/>
            </p:spPr>
          </p:cxnSp>
        </p:grpSp>
        <p:pic>
          <p:nvPicPr>
            <p:cNvPr id="136" name="Picture 135">
              <a:extLst>
                <a:ext uri="{FF2B5EF4-FFF2-40B4-BE49-F238E27FC236}">
                  <a16:creationId xmlns:a16="http://schemas.microsoft.com/office/drawing/2014/main" id="{1C658F23-F9C8-43F0-B027-87866B1E7D77}"/>
                </a:ext>
              </a:extLst>
            </p:cNvPr>
            <p:cNvPicPr>
              <a:picLocks noChangeAspect="1"/>
            </p:cNvPicPr>
            <p:nvPr/>
          </p:nvPicPr>
          <p:blipFill>
            <a:blip r:embed="rId3"/>
            <a:stretch>
              <a:fillRect/>
            </a:stretch>
          </p:blipFill>
          <p:spPr>
            <a:xfrm>
              <a:off x="8804961" y="4729104"/>
              <a:ext cx="150305" cy="146304"/>
            </a:xfrm>
            <a:prstGeom prst="rect">
              <a:avLst/>
            </a:prstGeom>
          </p:spPr>
        </p:pic>
      </p:grpSp>
      <p:grpSp>
        <p:nvGrpSpPr>
          <p:cNvPr id="140" name="Group 139">
            <a:extLst>
              <a:ext uri="{FF2B5EF4-FFF2-40B4-BE49-F238E27FC236}">
                <a16:creationId xmlns:a16="http://schemas.microsoft.com/office/drawing/2014/main" id="{2746FAE4-4E0E-4C04-AE09-CC42ACF2B42D}"/>
              </a:ext>
            </a:extLst>
          </p:cNvPr>
          <p:cNvGrpSpPr/>
          <p:nvPr/>
        </p:nvGrpSpPr>
        <p:grpSpPr>
          <a:xfrm>
            <a:off x="4666510" y="1983283"/>
            <a:ext cx="677593" cy="760946"/>
            <a:chOff x="4666510" y="2246408"/>
            <a:chExt cx="677593" cy="760946"/>
          </a:xfrm>
        </p:grpSpPr>
        <p:cxnSp>
          <p:nvCxnSpPr>
            <p:cNvPr id="141" name="Straight Connector 140">
              <a:extLst>
                <a:ext uri="{FF2B5EF4-FFF2-40B4-BE49-F238E27FC236}">
                  <a16:creationId xmlns:a16="http://schemas.microsoft.com/office/drawing/2014/main" id="{2603E7CC-217B-4311-A3D2-C5ACC6EAA142}"/>
                </a:ext>
              </a:extLst>
            </p:cNvPr>
            <p:cNvCxnSpPr/>
            <p:nvPr/>
          </p:nvCxnSpPr>
          <p:spPr>
            <a:xfrm>
              <a:off x="5215337" y="2800000"/>
              <a:ext cx="128766" cy="0"/>
            </a:xfrm>
            <a:prstGeom prst="line">
              <a:avLst/>
            </a:prstGeom>
            <a:noFill/>
            <a:ln w="9525" cap="flat" cmpd="sng" algn="ctr">
              <a:solidFill>
                <a:srgbClr val="000000"/>
              </a:solidFill>
              <a:prstDash val="solid"/>
              <a:headEnd type="none" w="med" len="med"/>
              <a:tailEnd type="none" w="med" len="med"/>
            </a:ln>
            <a:effectLst/>
          </p:spPr>
        </p:cxnSp>
        <p:sp>
          <p:nvSpPr>
            <p:cNvPr id="142" name="Rounded Rectangle 14">
              <a:extLst>
                <a:ext uri="{FF2B5EF4-FFF2-40B4-BE49-F238E27FC236}">
                  <a16:creationId xmlns:a16="http://schemas.microsoft.com/office/drawing/2014/main" id="{89993727-FE5C-493E-820B-E3464BF6442F}"/>
                </a:ext>
              </a:extLst>
            </p:cNvPr>
            <p:cNvSpPr/>
            <p:nvPr/>
          </p:nvSpPr>
          <p:spPr bwMode="gray">
            <a:xfrm>
              <a:off x="4666510" y="2542790"/>
              <a:ext cx="548827" cy="464564"/>
            </a:xfrm>
            <a:prstGeom prst="roundRect">
              <a:avLst/>
            </a:prstGeom>
            <a:solidFill>
              <a:srgbClr val="008FD3"/>
            </a:solidFill>
            <a:ln w="10000" cap="flat" cmpd="sng" algn="ctr">
              <a:solidFill>
                <a:srgbClr val="000000"/>
              </a:solidFill>
              <a:prstDash val="solid"/>
              <a:headEnd/>
              <a:tailEnd/>
            </a:ln>
            <a:effectLst/>
          </p:spPr>
          <p:txBody>
            <a:bodyPr lIns="107138" tIns="85710" rIns="107138" bIns="85710" rtlCol="0" anchor="t" anchorCtr="0"/>
            <a:lstStyle/>
            <a:p>
              <a:pPr marL="0" marR="0" lvl="0" indent="0" algn="ctr" defTabSz="1088558"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nwp</a:t>
              </a:r>
              <a:endPar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43" name="Graphic 142" descr="Fence">
              <a:extLst>
                <a:ext uri="{FF2B5EF4-FFF2-40B4-BE49-F238E27FC236}">
                  <a16:creationId xmlns:a16="http://schemas.microsoft.com/office/drawing/2014/main" id="{48097B78-CD79-4EDA-941F-1B5407A4D5F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144" name="Picture 143">
              <a:extLst>
                <a:ext uri="{FF2B5EF4-FFF2-40B4-BE49-F238E27FC236}">
                  <a16:creationId xmlns:a16="http://schemas.microsoft.com/office/drawing/2014/main" id="{6F8B1208-8D1D-4C85-A20A-3F60F507F70E}"/>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145" name="Group 144">
            <a:extLst>
              <a:ext uri="{FF2B5EF4-FFF2-40B4-BE49-F238E27FC236}">
                <a16:creationId xmlns:a16="http://schemas.microsoft.com/office/drawing/2014/main" id="{75BA890F-ADB4-4914-B791-C967982B2BDE}"/>
              </a:ext>
            </a:extLst>
          </p:cNvPr>
          <p:cNvGrpSpPr/>
          <p:nvPr/>
        </p:nvGrpSpPr>
        <p:grpSpPr>
          <a:xfrm>
            <a:off x="4661309" y="4411097"/>
            <a:ext cx="677593" cy="760946"/>
            <a:chOff x="4661309" y="4490033"/>
            <a:chExt cx="677593" cy="760946"/>
          </a:xfrm>
        </p:grpSpPr>
        <p:grpSp>
          <p:nvGrpSpPr>
            <p:cNvPr id="146" name="Group 145">
              <a:extLst>
                <a:ext uri="{FF2B5EF4-FFF2-40B4-BE49-F238E27FC236}">
                  <a16:creationId xmlns:a16="http://schemas.microsoft.com/office/drawing/2014/main" id="{5A5885C3-9786-4DB9-A852-E6907345359A}"/>
                </a:ext>
              </a:extLst>
            </p:cNvPr>
            <p:cNvGrpSpPr/>
            <p:nvPr/>
          </p:nvGrpSpPr>
          <p:grpSpPr>
            <a:xfrm>
              <a:off x="4661309" y="4490033"/>
              <a:ext cx="677593" cy="760946"/>
              <a:chOff x="4661309" y="4490033"/>
              <a:chExt cx="677593" cy="760946"/>
            </a:xfrm>
          </p:grpSpPr>
          <p:sp>
            <p:nvSpPr>
              <p:cNvPr id="148" name="Rounded Rectangle 14">
                <a:extLst>
                  <a:ext uri="{FF2B5EF4-FFF2-40B4-BE49-F238E27FC236}">
                    <a16:creationId xmlns:a16="http://schemas.microsoft.com/office/drawing/2014/main" id="{3DC05821-B459-4EB3-AC9C-7082CF4E9EFA}"/>
                  </a:ext>
                </a:extLst>
              </p:cNvPr>
              <p:cNvSpPr/>
              <p:nvPr/>
            </p:nvSpPr>
            <p:spPr bwMode="gray">
              <a:xfrm>
                <a:off x="4661309" y="4786415"/>
                <a:ext cx="548827" cy="464564"/>
              </a:xfrm>
              <a:prstGeom prst="roundRect">
                <a:avLst/>
              </a:prstGeom>
              <a:solidFill>
                <a:srgbClr val="008FD3"/>
              </a:solidFill>
              <a:ln w="10000" cap="flat" cmpd="sng" algn="ctr">
                <a:solidFill>
                  <a:srgbClr val="000000"/>
                </a:solidFill>
                <a:prstDash val="solid"/>
                <a:headEnd/>
                <a:tailEnd/>
              </a:ln>
              <a:effectLst/>
            </p:spPr>
            <p:txBody>
              <a:bodyPr lIns="107138" tIns="85710" rIns="107138" bIns="85710" rtlCol="0" anchor="t" anchorCtr="0"/>
              <a:lstStyle/>
              <a:p>
                <a:pPr marL="0" marR="0" lvl="0" indent="0" algn="ctr" defTabSz="1088558"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nwp</a:t>
                </a:r>
                <a:endPar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149" name="Straight Connector 148">
                <a:extLst>
                  <a:ext uri="{FF2B5EF4-FFF2-40B4-BE49-F238E27FC236}">
                    <a16:creationId xmlns:a16="http://schemas.microsoft.com/office/drawing/2014/main" id="{EBD953E4-8C5C-4F1D-BCF6-8292B779D7DA}"/>
                  </a:ext>
                </a:extLst>
              </p:cNvPr>
              <p:cNvCxnSpPr/>
              <p:nvPr/>
            </p:nvCxnSpPr>
            <p:spPr>
              <a:xfrm>
                <a:off x="5210136" y="5043625"/>
                <a:ext cx="128766" cy="0"/>
              </a:xfrm>
              <a:prstGeom prst="line">
                <a:avLst/>
              </a:prstGeom>
              <a:noFill/>
              <a:ln w="9525" cap="flat" cmpd="sng" algn="ctr">
                <a:solidFill>
                  <a:srgbClr val="000000"/>
                </a:solidFill>
                <a:prstDash val="solid"/>
                <a:headEnd type="none" w="med" len="med"/>
                <a:tailEnd type="none" w="med" len="med"/>
              </a:ln>
              <a:effectLst/>
            </p:spPr>
          </p:cxnSp>
          <p:pic>
            <p:nvPicPr>
              <p:cNvPr id="150" name="Graphic 149" descr="Fence">
                <a:extLst>
                  <a:ext uri="{FF2B5EF4-FFF2-40B4-BE49-F238E27FC236}">
                    <a16:creationId xmlns:a16="http://schemas.microsoft.com/office/drawing/2014/main" id="{84D3B0FD-656D-4BE2-B3B2-9BE6B59B385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147" name="Picture 146">
              <a:extLst>
                <a:ext uri="{FF2B5EF4-FFF2-40B4-BE49-F238E27FC236}">
                  <a16:creationId xmlns:a16="http://schemas.microsoft.com/office/drawing/2014/main" id="{03987CFE-C266-4022-B7EF-98E86FBA9A8D}"/>
                </a:ext>
              </a:extLst>
            </p:cNvPr>
            <p:cNvPicPr>
              <a:picLocks noChangeAspect="1"/>
            </p:cNvPicPr>
            <p:nvPr/>
          </p:nvPicPr>
          <p:blipFill>
            <a:blip r:embed="rId3"/>
            <a:stretch>
              <a:fillRect/>
            </a:stretch>
          </p:blipFill>
          <p:spPr>
            <a:xfrm>
              <a:off x="5119243" y="4738192"/>
              <a:ext cx="150305" cy="146304"/>
            </a:xfrm>
            <a:prstGeom prst="rect">
              <a:avLst/>
            </a:prstGeom>
          </p:spPr>
        </p:pic>
      </p:grpSp>
      <p:sp>
        <p:nvSpPr>
          <p:cNvPr id="151" name="Rounded Rectangle 14">
            <a:extLst>
              <a:ext uri="{FF2B5EF4-FFF2-40B4-BE49-F238E27FC236}">
                <a16:creationId xmlns:a16="http://schemas.microsoft.com/office/drawing/2014/main" id="{5C4F12CA-5663-4ACC-9328-418FA2D6E0FB}"/>
              </a:ext>
            </a:extLst>
          </p:cNvPr>
          <p:cNvSpPr/>
          <p:nvPr/>
        </p:nvSpPr>
        <p:spPr bwMode="gray">
          <a:xfrm>
            <a:off x="5344703" y="2066678"/>
            <a:ext cx="2306840" cy="1681404"/>
          </a:xfrm>
          <a:prstGeom prst="roundRect">
            <a:avLst/>
          </a:prstGeom>
          <a:solidFill>
            <a:srgbClr val="FFFFFF">
              <a:lumMod val="50000"/>
            </a:srgbClr>
          </a:solidFill>
          <a:ln w="10000" cap="flat" cmpd="sng" algn="ctr">
            <a:solidFill>
              <a:srgbClr val="000000"/>
            </a:solidFill>
            <a:prstDash val="solid"/>
            <a:headEnd/>
            <a:tailEnd/>
          </a:ln>
          <a:effectLst/>
        </p:spPr>
        <p:txBody>
          <a:bodyPr lIns="107138" tIns="85710" rIns="107138" bIns="85710" rtlCol="0" anchor="t" anchorCtr="0"/>
          <a:lstStyle/>
          <a:p>
            <a:pPr marL="0" marR="0" lvl="0" indent="0" algn="ctr" defTabSz="1088558"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2" name="TextBox 151">
            <a:extLst>
              <a:ext uri="{FF2B5EF4-FFF2-40B4-BE49-F238E27FC236}">
                <a16:creationId xmlns:a16="http://schemas.microsoft.com/office/drawing/2014/main" id="{B188C4C1-7AF5-475C-A7D5-00FB1CED4D38}"/>
              </a:ext>
            </a:extLst>
          </p:cNvPr>
          <p:cNvSpPr txBox="1"/>
          <p:nvPr/>
        </p:nvSpPr>
        <p:spPr>
          <a:xfrm>
            <a:off x="5616261" y="352815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sz="1200" kern="0" dirty="0" err="1">
                <a:solidFill>
                  <a:srgbClr val="FFFFFF"/>
                </a:solidFill>
                <a:ea typeface="Arial Unicode MS" pitchFamily="34" charset="-128"/>
                <a:cs typeface="Arial Unicode MS" pitchFamily="34" charset="-128"/>
              </a:rPr>
              <a:t>deployment</a:t>
            </a:r>
            <a:endParaRPr sz="1200" kern="0" dirty="0">
              <a:solidFill>
                <a:srgbClr val="FFFFFF"/>
              </a:solidFill>
              <a:ea typeface="Arial Unicode MS" pitchFamily="34" charset="-128"/>
              <a:cs typeface="Arial Unicode MS" pitchFamily="34" charset="-128"/>
            </a:endParaRPr>
          </a:p>
        </p:txBody>
      </p:sp>
      <p:pic>
        <p:nvPicPr>
          <p:cNvPr id="153" name="Picture 152">
            <a:extLst>
              <a:ext uri="{FF2B5EF4-FFF2-40B4-BE49-F238E27FC236}">
                <a16:creationId xmlns:a16="http://schemas.microsoft.com/office/drawing/2014/main" id="{4BBC4FE5-BFCD-4574-BE5E-633950BCA297}"/>
              </a:ext>
            </a:extLst>
          </p:cNvPr>
          <p:cNvPicPr>
            <a:picLocks noChangeAspect="1"/>
          </p:cNvPicPr>
          <p:nvPr/>
        </p:nvPicPr>
        <p:blipFill>
          <a:blip r:embed="rId3"/>
          <a:stretch>
            <a:fillRect/>
          </a:stretch>
        </p:blipFill>
        <p:spPr>
          <a:xfrm>
            <a:off x="7422010" y="1970802"/>
            <a:ext cx="250508" cy="243840"/>
          </a:xfrm>
          <a:prstGeom prst="rect">
            <a:avLst/>
          </a:prstGeom>
        </p:spPr>
      </p:pic>
      <p:sp>
        <p:nvSpPr>
          <p:cNvPr id="154" name="Rounded Rectangle 14">
            <a:extLst>
              <a:ext uri="{FF2B5EF4-FFF2-40B4-BE49-F238E27FC236}">
                <a16:creationId xmlns:a16="http://schemas.microsoft.com/office/drawing/2014/main" id="{ECC017FB-EF55-4E96-ADBD-A34643ACAB47}"/>
              </a:ext>
            </a:extLst>
          </p:cNvPr>
          <p:cNvSpPr/>
          <p:nvPr/>
        </p:nvSpPr>
        <p:spPr bwMode="gray">
          <a:xfrm>
            <a:off x="8983899" y="4627070"/>
            <a:ext cx="2306840" cy="1567299"/>
          </a:xfrm>
          <a:prstGeom prst="roundRect">
            <a:avLst/>
          </a:prstGeom>
          <a:solidFill>
            <a:srgbClr val="FFFFFF">
              <a:lumMod val="50000"/>
            </a:srgbClr>
          </a:solidFill>
          <a:ln w="10000" cap="flat" cmpd="sng" algn="ctr">
            <a:solidFill>
              <a:srgbClr val="000000"/>
            </a:solidFill>
            <a:prstDash val="solid"/>
            <a:headEnd/>
            <a:tailEnd/>
          </a:ln>
          <a:effectLst/>
        </p:spPr>
        <p:txBody>
          <a:bodyPr lIns="107138" tIns="85710" rIns="107138" bIns="85710" rtlCol="0" anchor="t" anchorCtr="0"/>
          <a:lstStyle/>
          <a:p>
            <a:pPr marL="0" marR="0" lvl="0" indent="0" algn="ctr" defTabSz="1088558"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5" name="TextBox 154">
            <a:extLst>
              <a:ext uri="{FF2B5EF4-FFF2-40B4-BE49-F238E27FC236}">
                <a16:creationId xmlns:a16="http://schemas.microsoft.com/office/drawing/2014/main" id="{3590DC06-12FD-48DC-B167-838FB5D81DAB}"/>
              </a:ext>
            </a:extLst>
          </p:cNvPr>
          <p:cNvSpPr txBox="1"/>
          <p:nvPr/>
        </p:nvSpPr>
        <p:spPr>
          <a:xfrm>
            <a:off x="9270444" y="598998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sz="1200" kern="0" dirty="0" err="1">
                <a:solidFill>
                  <a:srgbClr val="FFFFFF"/>
                </a:solidFill>
                <a:ea typeface="Arial Unicode MS" pitchFamily="34" charset="-128"/>
                <a:cs typeface="Arial Unicode MS" pitchFamily="34" charset="-128"/>
              </a:rPr>
              <a:t>statefulset</a:t>
            </a:r>
            <a:endParaRPr sz="1200" kern="0" dirty="0">
              <a:solidFill>
                <a:srgbClr val="FFFFFF"/>
              </a:solidFill>
              <a:ea typeface="Arial Unicode MS" pitchFamily="34" charset="-128"/>
              <a:cs typeface="Arial Unicode MS" pitchFamily="34" charset="-128"/>
            </a:endParaRPr>
          </a:p>
        </p:txBody>
      </p:sp>
      <p:pic>
        <p:nvPicPr>
          <p:cNvPr id="156" name="Picture 155">
            <a:extLst>
              <a:ext uri="{FF2B5EF4-FFF2-40B4-BE49-F238E27FC236}">
                <a16:creationId xmlns:a16="http://schemas.microsoft.com/office/drawing/2014/main" id="{8E77E06A-4D9E-4F98-9B79-F6D2875DE601}"/>
              </a:ext>
            </a:extLst>
          </p:cNvPr>
          <p:cNvPicPr>
            <a:picLocks noChangeAspect="1"/>
          </p:cNvPicPr>
          <p:nvPr/>
        </p:nvPicPr>
        <p:blipFill>
          <a:blip r:embed="rId3"/>
          <a:stretch>
            <a:fillRect/>
          </a:stretch>
        </p:blipFill>
        <p:spPr>
          <a:xfrm>
            <a:off x="11093586" y="4545597"/>
            <a:ext cx="250508" cy="243840"/>
          </a:xfrm>
          <a:prstGeom prst="rect">
            <a:avLst/>
          </a:prstGeom>
        </p:spPr>
      </p:pic>
      <p:sp>
        <p:nvSpPr>
          <p:cNvPr id="157" name="Rounded Rectangle 14">
            <a:extLst>
              <a:ext uri="{FF2B5EF4-FFF2-40B4-BE49-F238E27FC236}">
                <a16:creationId xmlns:a16="http://schemas.microsoft.com/office/drawing/2014/main" id="{2631D695-52AB-4C0E-8110-0B5DBFBAA3F3}"/>
              </a:ext>
            </a:extLst>
          </p:cNvPr>
          <p:cNvSpPr/>
          <p:nvPr/>
        </p:nvSpPr>
        <p:spPr bwMode="gray">
          <a:xfrm>
            <a:off x="8983899" y="2070685"/>
            <a:ext cx="2306840" cy="1681404"/>
          </a:xfrm>
          <a:prstGeom prst="roundRect">
            <a:avLst/>
          </a:prstGeom>
          <a:solidFill>
            <a:srgbClr val="FFFFFF">
              <a:lumMod val="50000"/>
            </a:srgbClr>
          </a:solidFill>
          <a:ln w="10000" cap="flat" cmpd="sng" algn="ctr">
            <a:solidFill>
              <a:srgbClr val="000000"/>
            </a:solidFill>
            <a:prstDash val="solid"/>
            <a:headEnd/>
            <a:tailEnd/>
          </a:ln>
          <a:effectLst/>
        </p:spPr>
        <p:txBody>
          <a:bodyPr lIns="107138" tIns="85710" rIns="107138" bIns="85710" rtlCol="0" anchor="t" anchorCtr="0"/>
          <a:lstStyle/>
          <a:p>
            <a:pPr marL="0" marR="0" lvl="0" indent="0" algn="ctr" defTabSz="1088558"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8" name="TextBox 157">
            <a:extLst>
              <a:ext uri="{FF2B5EF4-FFF2-40B4-BE49-F238E27FC236}">
                <a16:creationId xmlns:a16="http://schemas.microsoft.com/office/drawing/2014/main" id="{B7A1ED9E-1028-4E9C-B2E8-68A8FE47E46A}"/>
              </a:ext>
            </a:extLst>
          </p:cNvPr>
          <p:cNvSpPr txBox="1"/>
          <p:nvPr/>
        </p:nvSpPr>
        <p:spPr>
          <a:xfrm>
            <a:off x="9250995" y="3532733"/>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sz="1200" kern="0" dirty="0" err="1">
                <a:solidFill>
                  <a:srgbClr val="FFFFFF"/>
                </a:solidFill>
                <a:ea typeface="Arial Unicode MS" pitchFamily="34" charset="-128"/>
                <a:cs typeface="Arial Unicode MS" pitchFamily="34" charset="-128"/>
              </a:rPr>
              <a:t>deployment</a:t>
            </a:r>
            <a:endParaRPr sz="1200" kern="0" dirty="0">
              <a:solidFill>
                <a:srgbClr val="FFFFFF"/>
              </a:solidFill>
              <a:ea typeface="Arial Unicode MS" pitchFamily="34" charset="-128"/>
              <a:cs typeface="Arial Unicode MS" pitchFamily="34" charset="-128"/>
            </a:endParaRPr>
          </a:p>
        </p:txBody>
      </p:sp>
      <p:pic>
        <p:nvPicPr>
          <p:cNvPr id="159" name="Picture 158">
            <a:extLst>
              <a:ext uri="{FF2B5EF4-FFF2-40B4-BE49-F238E27FC236}">
                <a16:creationId xmlns:a16="http://schemas.microsoft.com/office/drawing/2014/main" id="{DA943CDE-B8CC-430C-8D76-5D77BEA39871}"/>
              </a:ext>
            </a:extLst>
          </p:cNvPr>
          <p:cNvPicPr>
            <a:picLocks noChangeAspect="1"/>
          </p:cNvPicPr>
          <p:nvPr/>
        </p:nvPicPr>
        <p:blipFill>
          <a:blip r:embed="rId3"/>
          <a:stretch>
            <a:fillRect/>
          </a:stretch>
        </p:blipFill>
        <p:spPr>
          <a:xfrm>
            <a:off x="11054251" y="1981564"/>
            <a:ext cx="250508" cy="243840"/>
          </a:xfrm>
          <a:prstGeom prst="rect">
            <a:avLst/>
          </a:prstGeom>
        </p:spPr>
      </p:pic>
      <p:sp>
        <p:nvSpPr>
          <p:cNvPr id="160" name="Rounded Rectangle 14">
            <a:extLst>
              <a:ext uri="{FF2B5EF4-FFF2-40B4-BE49-F238E27FC236}">
                <a16:creationId xmlns:a16="http://schemas.microsoft.com/office/drawing/2014/main" id="{79F82358-4DD6-43CB-A9AF-8AD91B6062FD}"/>
              </a:ext>
            </a:extLst>
          </p:cNvPr>
          <p:cNvSpPr/>
          <p:nvPr/>
        </p:nvSpPr>
        <p:spPr bwMode="gray">
          <a:xfrm>
            <a:off x="9216605" y="2293484"/>
            <a:ext cx="1857337" cy="1197304"/>
          </a:xfrm>
          <a:prstGeom prst="roundRect">
            <a:avLst/>
          </a:prstGeom>
          <a:solidFill>
            <a:srgbClr val="000000">
              <a:lumMod val="65000"/>
              <a:lumOff val="35000"/>
            </a:srgbClr>
          </a:solidFill>
          <a:ln w="10000" cap="flat" cmpd="sng" algn="ctr">
            <a:solidFill>
              <a:srgbClr val="000000"/>
            </a:solidFill>
            <a:prstDash val="solid"/>
            <a:headEnd/>
            <a:tailEnd/>
          </a:ln>
          <a:effectLst/>
        </p:spPr>
        <p:txBody>
          <a:bodyPr lIns="107138" tIns="85710" rIns="107138" bIns="85710" rtlCol="0" anchor="t" anchorCtr="0"/>
          <a:lstStyle/>
          <a:p>
            <a:pPr marL="0" marR="0" lvl="0" indent="0" algn="ctr" defTabSz="1088558"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1" name="Rectangle 160">
            <a:extLst>
              <a:ext uri="{FF2B5EF4-FFF2-40B4-BE49-F238E27FC236}">
                <a16:creationId xmlns:a16="http://schemas.microsoft.com/office/drawing/2014/main" id="{FFE03402-14C0-474D-95EE-EEBF616B9092}"/>
              </a:ext>
            </a:extLst>
          </p:cNvPr>
          <p:cNvSpPr/>
          <p:nvPr/>
        </p:nvSpPr>
        <p:spPr bwMode="gray">
          <a:xfrm>
            <a:off x="9468608" y="2513330"/>
            <a:ext cx="1346561" cy="721906"/>
          </a:xfrm>
          <a:prstGeom prst="rect">
            <a:avLst/>
          </a:prstGeom>
          <a:solidFill>
            <a:srgbClr val="FFC000"/>
          </a:solidFill>
          <a:ln w="19050" cap="flat" cmpd="sng" algn="ctr">
            <a:solidFill>
              <a:srgbClr val="000000"/>
            </a:solidFill>
            <a:prstDash val="solid"/>
            <a:headEnd/>
            <a:tailEnd/>
          </a:ln>
          <a:effectLst/>
        </p:spPr>
        <p:txBody>
          <a:bodyPr lIns="90000" tIns="72000" rIns="90000" bIns="72000" rtlCol="0" anchor="ct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r>
              <a:rPr kumimoji="0" sz="14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bulletinboard</a:t>
            </a:r>
            <a:r>
              <a:rPr kumimoji="0"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-users</a:t>
            </a:r>
          </a:p>
        </p:txBody>
      </p:sp>
      <p:pic>
        <p:nvPicPr>
          <p:cNvPr id="162" name="Picture 161">
            <a:extLst>
              <a:ext uri="{FF2B5EF4-FFF2-40B4-BE49-F238E27FC236}">
                <a16:creationId xmlns:a16="http://schemas.microsoft.com/office/drawing/2014/main" id="{BF451B49-6D88-4708-A608-5F9106A20BD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69530" y="3095490"/>
            <a:ext cx="292622" cy="292622"/>
          </a:xfrm>
          <a:prstGeom prst="rect">
            <a:avLst/>
          </a:prstGeom>
        </p:spPr>
      </p:pic>
      <p:sp>
        <p:nvSpPr>
          <p:cNvPr id="163" name="TextBox 162">
            <a:extLst>
              <a:ext uri="{FF2B5EF4-FFF2-40B4-BE49-F238E27FC236}">
                <a16:creationId xmlns:a16="http://schemas.microsoft.com/office/drawing/2014/main" id="{6270EFB4-7D9E-4C31-B049-ADF955A0EDBD}"/>
              </a:ext>
            </a:extLst>
          </p:cNvPr>
          <p:cNvSpPr txBox="1"/>
          <p:nvPr/>
        </p:nvSpPr>
        <p:spPr>
          <a:xfrm>
            <a:off x="9446357" y="327956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sz="1200" kern="0" dirty="0" err="1">
                <a:solidFill>
                  <a:srgbClr val="FFFFFF"/>
                </a:solidFill>
                <a:ea typeface="Arial Unicode MS" pitchFamily="34" charset="-128"/>
                <a:cs typeface="Arial Unicode MS" pitchFamily="34" charset="-128"/>
              </a:rPr>
              <a:t>pod</a:t>
            </a:r>
            <a:endParaRPr sz="1200" kern="0" dirty="0">
              <a:solidFill>
                <a:srgbClr val="FFFFFF"/>
              </a:solidFill>
              <a:ea typeface="Arial Unicode MS" pitchFamily="34" charset="-128"/>
              <a:cs typeface="Arial Unicode MS" pitchFamily="34" charset="-128"/>
            </a:endParaRPr>
          </a:p>
        </p:txBody>
      </p:sp>
      <p:sp>
        <p:nvSpPr>
          <p:cNvPr id="165" name="Rounded Rectangle 14">
            <a:extLst>
              <a:ext uri="{FF2B5EF4-FFF2-40B4-BE49-F238E27FC236}">
                <a16:creationId xmlns:a16="http://schemas.microsoft.com/office/drawing/2014/main" id="{BFC2F2B9-F412-4CC6-A791-9AF7C5F1D6B7}"/>
              </a:ext>
            </a:extLst>
          </p:cNvPr>
          <p:cNvSpPr/>
          <p:nvPr/>
        </p:nvSpPr>
        <p:spPr bwMode="gray">
          <a:xfrm>
            <a:off x="5609430" y="2222054"/>
            <a:ext cx="1857337" cy="1197304"/>
          </a:xfrm>
          <a:prstGeom prst="roundRect">
            <a:avLst/>
          </a:prstGeom>
          <a:solidFill>
            <a:srgbClr val="000000">
              <a:lumMod val="65000"/>
              <a:lumOff val="35000"/>
            </a:srgbClr>
          </a:solidFill>
          <a:ln w="10000" cap="flat" cmpd="sng" algn="ctr">
            <a:solidFill>
              <a:srgbClr val="000000"/>
            </a:solidFill>
            <a:prstDash val="solid"/>
            <a:headEnd/>
            <a:tailEnd/>
          </a:ln>
          <a:effectLst/>
        </p:spPr>
        <p:txBody>
          <a:bodyPr lIns="107138" tIns="85710" rIns="107138" bIns="85710" rtlCol="0" anchor="t" anchorCtr="0"/>
          <a:lstStyle/>
          <a:p>
            <a:pPr marL="0" marR="0" lvl="0" indent="0" algn="ctr" defTabSz="1088558"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6" name="Rounded Rectangle 14">
            <a:extLst>
              <a:ext uri="{FF2B5EF4-FFF2-40B4-BE49-F238E27FC236}">
                <a16:creationId xmlns:a16="http://schemas.microsoft.com/office/drawing/2014/main" id="{411DE29B-E6DD-4D9C-9AF4-482B82044194}"/>
              </a:ext>
            </a:extLst>
          </p:cNvPr>
          <p:cNvSpPr/>
          <p:nvPr/>
        </p:nvSpPr>
        <p:spPr bwMode="gray">
          <a:xfrm>
            <a:off x="5549877" y="2274482"/>
            <a:ext cx="1857337" cy="1197304"/>
          </a:xfrm>
          <a:prstGeom prst="roundRect">
            <a:avLst/>
          </a:prstGeom>
          <a:solidFill>
            <a:srgbClr val="000000">
              <a:lumMod val="65000"/>
              <a:lumOff val="35000"/>
            </a:srgbClr>
          </a:solidFill>
          <a:ln w="10000" cap="flat" cmpd="sng" algn="ctr">
            <a:solidFill>
              <a:srgbClr val="000000"/>
            </a:solidFill>
            <a:prstDash val="solid"/>
            <a:headEnd/>
            <a:tailEnd/>
          </a:ln>
          <a:effectLst/>
        </p:spPr>
        <p:txBody>
          <a:bodyPr lIns="107138" tIns="85710" rIns="107138" bIns="85710" rtlCol="0" anchor="t" anchorCtr="0"/>
          <a:lstStyle/>
          <a:p>
            <a:pPr marL="0" marR="0" lvl="0" indent="0" algn="ctr" defTabSz="1088558"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7" name="Rectangle 166">
            <a:extLst>
              <a:ext uri="{FF2B5EF4-FFF2-40B4-BE49-F238E27FC236}">
                <a16:creationId xmlns:a16="http://schemas.microsoft.com/office/drawing/2014/main" id="{4601F1FE-5C6B-41EA-8A45-F4F87E2604A0}"/>
              </a:ext>
            </a:extLst>
          </p:cNvPr>
          <p:cNvSpPr/>
          <p:nvPr/>
        </p:nvSpPr>
        <p:spPr bwMode="gray">
          <a:xfrm>
            <a:off x="5829934" y="2464769"/>
            <a:ext cx="1346561" cy="736567"/>
          </a:xfrm>
          <a:prstGeom prst="rect">
            <a:avLst/>
          </a:prstGeom>
          <a:solidFill>
            <a:srgbClr val="FFC000"/>
          </a:solidFill>
          <a:ln w="19050" cap="flat" cmpd="sng" algn="ctr">
            <a:solidFill>
              <a:srgbClr val="000000"/>
            </a:solidFill>
            <a:prstDash val="solid"/>
            <a:headEnd/>
            <a:tailEnd/>
          </a:ln>
          <a:effectLst/>
        </p:spPr>
        <p:txBody>
          <a:bodyPr lIns="90000" tIns="72000" rIns="90000" bIns="72000" rtlCol="0" anchor="ct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r>
              <a:rPr kumimoji="0" sz="14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bulletinboard</a:t>
            </a:r>
            <a:r>
              <a:rPr kumimoji="0"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sz="14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ads</a:t>
            </a:r>
            <a:endParaRPr kumimoji="0"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68" name="Picture 167">
            <a:extLst>
              <a:ext uri="{FF2B5EF4-FFF2-40B4-BE49-F238E27FC236}">
                <a16:creationId xmlns:a16="http://schemas.microsoft.com/office/drawing/2014/main" id="{D2EDF868-CE53-487A-9698-F5E977240DF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40672" y="3027954"/>
            <a:ext cx="292622" cy="292622"/>
          </a:xfrm>
          <a:prstGeom prst="rect">
            <a:avLst/>
          </a:prstGeom>
        </p:spPr>
      </p:pic>
      <p:sp>
        <p:nvSpPr>
          <p:cNvPr id="169" name="TextBox 168">
            <a:extLst>
              <a:ext uri="{FF2B5EF4-FFF2-40B4-BE49-F238E27FC236}">
                <a16:creationId xmlns:a16="http://schemas.microsoft.com/office/drawing/2014/main" id="{E8F2AAD9-7218-4AE6-A600-1DE1A3F808D4}"/>
              </a:ext>
            </a:extLst>
          </p:cNvPr>
          <p:cNvSpPr txBox="1"/>
          <p:nvPr/>
        </p:nvSpPr>
        <p:spPr>
          <a:xfrm>
            <a:off x="5732008" y="325003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sz="1200" kern="0" dirty="0" err="1">
                <a:solidFill>
                  <a:srgbClr val="FFFFFF"/>
                </a:solidFill>
                <a:ea typeface="Arial Unicode MS" pitchFamily="34" charset="-128"/>
                <a:cs typeface="Arial Unicode MS" pitchFamily="34" charset="-128"/>
              </a:rPr>
              <a:t>pod</a:t>
            </a:r>
            <a:endParaRPr sz="1200" kern="0" dirty="0">
              <a:solidFill>
                <a:srgbClr val="FFFFFF"/>
              </a:solidFill>
              <a:ea typeface="Arial Unicode MS" pitchFamily="34" charset="-128"/>
              <a:cs typeface="Arial Unicode MS" pitchFamily="34" charset="-128"/>
            </a:endParaRPr>
          </a:p>
        </p:txBody>
      </p:sp>
      <p:grpSp>
        <p:nvGrpSpPr>
          <p:cNvPr id="170" name="Group 169">
            <a:extLst>
              <a:ext uri="{FF2B5EF4-FFF2-40B4-BE49-F238E27FC236}">
                <a16:creationId xmlns:a16="http://schemas.microsoft.com/office/drawing/2014/main" id="{BA20B817-666E-47D3-98BC-CE3DB3233C93}"/>
              </a:ext>
            </a:extLst>
          </p:cNvPr>
          <p:cNvGrpSpPr/>
          <p:nvPr/>
        </p:nvGrpSpPr>
        <p:grpSpPr>
          <a:xfrm>
            <a:off x="7407214" y="1455007"/>
            <a:ext cx="2472184" cy="1339191"/>
            <a:chOff x="7407214" y="1533943"/>
            <a:chExt cx="2472184" cy="1339191"/>
          </a:xfrm>
        </p:grpSpPr>
        <p:sp>
          <p:nvSpPr>
            <p:cNvPr id="171" name="TextBox 170">
              <a:extLst>
                <a:ext uri="{FF2B5EF4-FFF2-40B4-BE49-F238E27FC236}">
                  <a16:creationId xmlns:a16="http://schemas.microsoft.com/office/drawing/2014/main" id="{017043B5-C894-47BC-BDB9-33BDF8AA2042}"/>
                </a:ext>
              </a:extLst>
            </p:cNvPr>
            <p:cNvSpPr txBox="1"/>
            <p:nvPr/>
          </p:nvSpPr>
          <p:spPr>
            <a:xfrm>
              <a:off x="8561280" y="1533943"/>
              <a:ext cx="1316370" cy="523220"/>
            </a:xfrm>
            <a:prstGeom prst="rect">
              <a:avLst/>
            </a:prstGeom>
            <a:noFill/>
          </p:spPr>
          <p:txBody>
            <a:bodyPr wrap="square" rtlCol="0">
              <a:spAutoFit/>
            </a:bodyPr>
            <a:lstStyle/>
            <a:p>
              <a:pPr marL="0" marR="0" lvl="0" indent="0" defTabSz="1088558" eaLnBrk="1" fontAlgn="base" latinLnBrk="0" hangingPunct="1">
                <a:lnSpc>
                  <a:spcPct val="100000"/>
                </a:lnSpc>
                <a:spcBef>
                  <a:spcPct val="50000"/>
                </a:spcBef>
                <a:spcAft>
                  <a:spcPct val="0"/>
                </a:spcAft>
                <a:buClr>
                  <a:srgbClr val="F0AB00"/>
                </a:buClr>
                <a:buSzPct val="80000"/>
                <a:buFontTx/>
                <a:buNone/>
                <a:tabLst/>
                <a:defRPr/>
              </a:pPr>
              <a:r>
                <a:rPr kumimoji="0" sz="1400" b="0" i="0" u="none" strike="noStrike" kern="0" cap="none" spc="0" normalizeH="0" baseline="0" noProof="0" dirty="0">
                  <a:ln>
                    <a:noFill/>
                  </a:ln>
                  <a:solidFill>
                    <a:srgbClr val="E35500"/>
                  </a:solidFill>
                  <a:effectLst/>
                  <a:uLnTx/>
                  <a:uFillTx/>
                  <a:ea typeface="Arial Unicode MS" pitchFamily="34" charset="-128"/>
                  <a:cs typeface="Arial Unicode MS" pitchFamily="34" charset="-128"/>
                </a:rPr>
                <a:t>HTTP/</a:t>
              </a:r>
              <a:br>
                <a:rPr kumimoji="0" sz="1400" b="0" i="0" u="none" strike="noStrike" kern="0" cap="none" spc="0" normalizeH="0" baseline="0" noProof="0" dirty="0">
                  <a:ln>
                    <a:noFill/>
                  </a:ln>
                  <a:solidFill>
                    <a:srgbClr val="E35500"/>
                  </a:solidFill>
                  <a:effectLst/>
                  <a:uLnTx/>
                  <a:uFillTx/>
                  <a:ea typeface="Arial Unicode MS" pitchFamily="34" charset="-128"/>
                  <a:cs typeface="Arial Unicode MS" pitchFamily="34" charset="-128"/>
                </a:rPr>
              </a:br>
              <a:r>
                <a:rPr kumimoji="0" sz="1400" b="0" i="0" u="none" strike="noStrike" kern="0" cap="none" spc="0" normalizeH="0" baseline="0" noProof="0" dirty="0">
                  <a:ln>
                    <a:noFill/>
                  </a:ln>
                  <a:solidFill>
                    <a:srgbClr val="E35500"/>
                  </a:solidFill>
                  <a:effectLst/>
                  <a:uLnTx/>
                  <a:uFillTx/>
                  <a:ea typeface="Arial Unicode MS" pitchFamily="34" charset="-128"/>
                  <a:cs typeface="Arial Unicode MS" pitchFamily="34" charset="-128"/>
                </a:rPr>
                <a:t>REST</a:t>
              </a:r>
              <a:endParaRPr kumimoji="0" sz="1800" b="0" i="0" u="none" strike="noStrike" kern="0" cap="none" spc="0" normalizeH="0" baseline="0" noProof="0" dirty="0">
                <a:ln>
                  <a:noFill/>
                </a:ln>
                <a:solidFill>
                  <a:srgbClr val="E35500"/>
                </a:solidFill>
                <a:effectLst/>
                <a:uLnTx/>
                <a:uFillTx/>
                <a:ea typeface="Arial Unicode MS" pitchFamily="34" charset="-128"/>
                <a:cs typeface="Arial Unicode MS" pitchFamily="34" charset="-128"/>
              </a:endParaRPr>
            </a:p>
          </p:txBody>
        </p:sp>
        <p:cxnSp>
          <p:nvCxnSpPr>
            <p:cNvPr id="172" name="Connector: Elbow 171">
              <a:extLst>
                <a:ext uri="{FF2B5EF4-FFF2-40B4-BE49-F238E27FC236}">
                  <a16:creationId xmlns:a16="http://schemas.microsoft.com/office/drawing/2014/main" id="{57FF9AE8-0B89-4FF1-AF47-D71010589204}"/>
                </a:ext>
              </a:extLst>
            </p:cNvPr>
            <p:cNvCxnSpPr>
              <a:cxnSpLocks/>
              <a:stCxn id="166" idx="3"/>
            </p:cNvCxnSpPr>
            <p:nvPr/>
          </p:nvCxnSpPr>
          <p:spPr>
            <a:xfrm flipV="1">
              <a:off x="7407214" y="1701096"/>
              <a:ext cx="2472184" cy="1172038"/>
            </a:xfrm>
            <a:prstGeom prst="bentConnector3">
              <a:avLst>
                <a:gd name="adj1" fmla="val 31639"/>
              </a:avLst>
            </a:prstGeom>
            <a:noFill/>
            <a:ln w="44450" cap="flat" cmpd="sng" algn="ctr">
              <a:solidFill>
                <a:srgbClr val="E35500"/>
              </a:solidFill>
              <a:prstDash val="solid"/>
              <a:headEnd type="triangle" w="med" len="med"/>
              <a:tailEnd type="triangle"/>
            </a:ln>
            <a:effectLst/>
          </p:spPr>
        </p:cxnSp>
      </p:grpSp>
      <p:sp>
        <p:nvSpPr>
          <p:cNvPr id="173" name="Rounded Rectangle 14">
            <a:extLst>
              <a:ext uri="{FF2B5EF4-FFF2-40B4-BE49-F238E27FC236}">
                <a16:creationId xmlns:a16="http://schemas.microsoft.com/office/drawing/2014/main" id="{747783F9-A1BB-41F9-9FFF-5A17B563615D}"/>
              </a:ext>
            </a:extLst>
          </p:cNvPr>
          <p:cNvSpPr/>
          <p:nvPr/>
        </p:nvSpPr>
        <p:spPr bwMode="gray">
          <a:xfrm>
            <a:off x="5571350" y="4749469"/>
            <a:ext cx="1857337" cy="1197304"/>
          </a:xfrm>
          <a:prstGeom prst="roundRect">
            <a:avLst/>
          </a:prstGeom>
          <a:solidFill>
            <a:srgbClr val="000000">
              <a:lumMod val="65000"/>
              <a:lumOff val="35000"/>
            </a:srgbClr>
          </a:solidFill>
          <a:ln w="10000" cap="flat" cmpd="sng" algn="ctr">
            <a:solidFill>
              <a:srgbClr val="000000"/>
            </a:solidFill>
            <a:prstDash val="solid"/>
            <a:headEnd/>
            <a:tailEnd/>
          </a:ln>
          <a:effectLst/>
        </p:spPr>
        <p:txBody>
          <a:bodyPr lIns="107138" tIns="85710" rIns="107138" bIns="85710" rtlCol="0" anchor="t" anchorCtr="0"/>
          <a:lstStyle/>
          <a:p>
            <a:pPr marL="0" marR="0" lvl="0" indent="0" algn="ctr" defTabSz="1088558"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74" name="Cylinder 173">
            <a:extLst>
              <a:ext uri="{FF2B5EF4-FFF2-40B4-BE49-F238E27FC236}">
                <a16:creationId xmlns:a16="http://schemas.microsoft.com/office/drawing/2014/main" id="{05F70C46-D824-42E2-A6FD-8E716E905FC7}"/>
              </a:ext>
            </a:extLst>
          </p:cNvPr>
          <p:cNvSpPr/>
          <p:nvPr/>
        </p:nvSpPr>
        <p:spPr bwMode="gray">
          <a:xfrm>
            <a:off x="5999012" y="4790293"/>
            <a:ext cx="998220" cy="1004248"/>
          </a:xfrm>
          <a:prstGeom prst="can">
            <a:avLst/>
          </a:prstGeom>
          <a:solidFill>
            <a:srgbClr val="FFFFFF"/>
          </a:solidFill>
          <a:ln w="19050" cap="flat" cmpd="sng" algn="ctr">
            <a:solidFill>
              <a:srgbClr val="000000"/>
            </a:solidFill>
            <a:prstDash val="solid"/>
            <a:headEnd/>
            <a:tailEnd/>
          </a:ln>
          <a:effectLst/>
        </p:spPr>
        <p:txBody>
          <a:bodyPr lIns="90000" tIns="72000" rIns="90000" bIns="72000" rtlCol="0" anchor="ct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r>
              <a:rPr kumimoji="0" sz="14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endParaRPr kumimoji="0"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75" name="Picture 174">
            <a:extLst>
              <a:ext uri="{FF2B5EF4-FFF2-40B4-BE49-F238E27FC236}">
                <a16:creationId xmlns:a16="http://schemas.microsoft.com/office/drawing/2014/main" id="{6488EA50-B9DF-4C47-B353-3BE9D96C00D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67770" y="5571441"/>
            <a:ext cx="292622" cy="292622"/>
          </a:xfrm>
          <a:prstGeom prst="rect">
            <a:avLst/>
          </a:prstGeom>
        </p:spPr>
      </p:pic>
      <p:cxnSp>
        <p:nvCxnSpPr>
          <p:cNvPr id="176" name="Straight Connector 175">
            <a:extLst>
              <a:ext uri="{FF2B5EF4-FFF2-40B4-BE49-F238E27FC236}">
                <a16:creationId xmlns:a16="http://schemas.microsoft.com/office/drawing/2014/main" id="{649F5CA6-A4D1-47E8-9348-D6A258F423EA}"/>
              </a:ext>
            </a:extLst>
          </p:cNvPr>
          <p:cNvCxnSpPr>
            <a:cxnSpLocks/>
            <a:stCxn id="167" idx="2"/>
            <a:endCxn id="173" idx="0"/>
          </p:cNvCxnSpPr>
          <p:nvPr/>
        </p:nvCxnSpPr>
        <p:spPr>
          <a:xfrm flipH="1">
            <a:off x="6500019" y="3201336"/>
            <a:ext cx="3196" cy="1548133"/>
          </a:xfrm>
          <a:prstGeom prst="line">
            <a:avLst/>
          </a:prstGeom>
          <a:noFill/>
          <a:ln w="38100" cap="flat" cmpd="sng" algn="ctr">
            <a:solidFill>
              <a:srgbClr val="E35500"/>
            </a:solidFill>
            <a:prstDash val="solid"/>
            <a:headEnd type="none" w="med" len="med"/>
            <a:tailEnd type="none" w="med" len="med"/>
          </a:ln>
          <a:effectLst/>
        </p:spPr>
      </p:cxnSp>
      <p:sp>
        <p:nvSpPr>
          <p:cNvPr id="177" name="TextBox 176">
            <a:extLst>
              <a:ext uri="{FF2B5EF4-FFF2-40B4-BE49-F238E27FC236}">
                <a16:creationId xmlns:a16="http://schemas.microsoft.com/office/drawing/2014/main" id="{E7C9AD75-3E96-41DB-B81A-D88480E2D1C9}"/>
              </a:ext>
            </a:extLst>
          </p:cNvPr>
          <p:cNvSpPr txBox="1"/>
          <p:nvPr/>
        </p:nvSpPr>
        <p:spPr>
          <a:xfrm>
            <a:off x="5727107" y="57113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sz="1200" kern="0" dirty="0" err="1">
                <a:solidFill>
                  <a:srgbClr val="FFFFFF"/>
                </a:solidFill>
                <a:ea typeface="Arial Unicode MS" pitchFamily="34" charset="-128"/>
                <a:cs typeface="Arial Unicode MS" pitchFamily="34" charset="-128"/>
              </a:rPr>
              <a:t>pod</a:t>
            </a:r>
            <a:endParaRPr sz="1200" kern="0" dirty="0">
              <a:solidFill>
                <a:srgbClr val="FFFFFF"/>
              </a:solidFill>
              <a:ea typeface="Arial Unicode MS" pitchFamily="34" charset="-128"/>
              <a:cs typeface="Arial Unicode MS" pitchFamily="34" charset="-128"/>
            </a:endParaRPr>
          </a:p>
        </p:txBody>
      </p:sp>
      <p:grpSp>
        <p:nvGrpSpPr>
          <p:cNvPr id="178" name="Group 177">
            <a:extLst>
              <a:ext uri="{FF2B5EF4-FFF2-40B4-BE49-F238E27FC236}">
                <a16:creationId xmlns:a16="http://schemas.microsoft.com/office/drawing/2014/main" id="{0FBFAB9A-949F-4142-BC54-4340ACD14EFE}"/>
              </a:ext>
            </a:extLst>
          </p:cNvPr>
          <p:cNvGrpSpPr/>
          <p:nvPr/>
        </p:nvGrpSpPr>
        <p:grpSpPr>
          <a:xfrm>
            <a:off x="6223707" y="4055313"/>
            <a:ext cx="599123" cy="513263"/>
            <a:chOff x="6223707" y="4134249"/>
            <a:chExt cx="599123" cy="513263"/>
          </a:xfrm>
        </p:grpSpPr>
        <p:sp>
          <p:nvSpPr>
            <p:cNvPr id="179" name="Rounded Rectangle 14">
              <a:extLst>
                <a:ext uri="{FF2B5EF4-FFF2-40B4-BE49-F238E27FC236}">
                  <a16:creationId xmlns:a16="http://schemas.microsoft.com/office/drawing/2014/main" id="{0DE199F8-25B0-47B3-B6DD-509CEDD78474}"/>
                </a:ext>
              </a:extLst>
            </p:cNvPr>
            <p:cNvSpPr/>
            <p:nvPr/>
          </p:nvSpPr>
          <p:spPr bwMode="gray">
            <a:xfrm>
              <a:off x="6223707" y="4182948"/>
              <a:ext cx="548827" cy="464564"/>
            </a:xfrm>
            <a:prstGeom prst="roundRect">
              <a:avLst/>
            </a:prstGeom>
            <a:solidFill>
              <a:srgbClr val="4FB81C"/>
            </a:solidFill>
            <a:ln w="10000" cap="flat" cmpd="sng" algn="ctr">
              <a:solidFill>
                <a:srgbClr val="000000"/>
              </a:solidFill>
              <a:prstDash val="solid"/>
              <a:headEnd/>
              <a:tailEnd/>
            </a:ln>
            <a:effectLst/>
          </p:spPr>
          <p:txBody>
            <a:bodyPr lIns="107138" tIns="85710" rIns="107138" bIns="85710" rtlCol="0" anchor="t" anchorCtr="0"/>
            <a:lstStyle/>
            <a:p>
              <a:pPr marL="0" marR="0" lvl="0" indent="0" algn="ctr" defTabSz="1088558"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svc</a:t>
              </a:r>
            </a:p>
          </p:txBody>
        </p:sp>
        <p:pic>
          <p:nvPicPr>
            <p:cNvPr id="180" name="Picture 179">
              <a:extLst>
                <a:ext uri="{FF2B5EF4-FFF2-40B4-BE49-F238E27FC236}">
                  <a16:creationId xmlns:a16="http://schemas.microsoft.com/office/drawing/2014/main" id="{31FAA3DA-97BF-40CC-BB54-55B1D791C795}"/>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81" name="Rounded Rectangle 14">
            <a:extLst>
              <a:ext uri="{FF2B5EF4-FFF2-40B4-BE49-F238E27FC236}">
                <a16:creationId xmlns:a16="http://schemas.microsoft.com/office/drawing/2014/main" id="{54DBE2E1-35FE-4BC3-8D60-257DE9CB6D02}"/>
              </a:ext>
            </a:extLst>
          </p:cNvPr>
          <p:cNvSpPr/>
          <p:nvPr/>
        </p:nvSpPr>
        <p:spPr bwMode="gray">
          <a:xfrm>
            <a:off x="9236248" y="4753112"/>
            <a:ext cx="1857337" cy="1197304"/>
          </a:xfrm>
          <a:prstGeom prst="roundRect">
            <a:avLst/>
          </a:prstGeom>
          <a:solidFill>
            <a:srgbClr val="000000">
              <a:lumMod val="65000"/>
              <a:lumOff val="35000"/>
            </a:srgbClr>
          </a:solidFill>
          <a:ln w="10000" cap="flat" cmpd="sng" algn="ctr">
            <a:solidFill>
              <a:srgbClr val="000000"/>
            </a:solidFill>
            <a:prstDash val="solid"/>
            <a:headEnd/>
            <a:tailEnd/>
          </a:ln>
          <a:effectLst/>
        </p:spPr>
        <p:txBody>
          <a:bodyPr lIns="107138" tIns="85710" rIns="107138" bIns="85710" rtlCol="0" anchor="t" anchorCtr="0"/>
          <a:lstStyle/>
          <a:p>
            <a:pPr marL="0" marR="0" lvl="0" indent="0" algn="ctr" defTabSz="1088558"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2" name="Cylinder 181">
            <a:extLst>
              <a:ext uri="{FF2B5EF4-FFF2-40B4-BE49-F238E27FC236}">
                <a16:creationId xmlns:a16="http://schemas.microsoft.com/office/drawing/2014/main" id="{B1D56AD4-349B-43EE-B94B-18686A31FBC7}"/>
              </a:ext>
            </a:extLst>
          </p:cNvPr>
          <p:cNvSpPr/>
          <p:nvPr/>
        </p:nvSpPr>
        <p:spPr bwMode="gray">
          <a:xfrm>
            <a:off x="9638209" y="4790293"/>
            <a:ext cx="998220" cy="1004248"/>
          </a:xfrm>
          <a:prstGeom prst="can">
            <a:avLst/>
          </a:prstGeom>
          <a:solidFill>
            <a:srgbClr val="FFFFFF"/>
          </a:solidFill>
          <a:ln w="19050" cap="flat" cmpd="sng" algn="ctr">
            <a:solidFill>
              <a:srgbClr val="000000"/>
            </a:solidFill>
            <a:prstDash val="solid"/>
            <a:headEnd/>
            <a:tailEnd/>
          </a:ln>
          <a:effectLst/>
        </p:spPr>
        <p:txBody>
          <a:bodyPr lIns="90000" tIns="72000" rIns="90000" bIns="72000" rtlCol="0" anchor="ct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r>
              <a:rPr kumimoji="0" sz="14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endParaRPr kumimoji="0"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83" name="Picture 182">
            <a:extLst>
              <a:ext uri="{FF2B5EF4-FFF2-40B4-BE49-F238E27FC236}">
                <a16:creationId xmlns:a16="http://schemas.microsoft.com/office/drawing/2014/main" id="{1E479D74-6B20-4844-A524-27CFC345B73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90118" y="5579335"/>
            <a:ext cx="292622" cy="292622"/>
          </a:xfrm>
          <a:prstGeom prst="rect">
            <a:avLst/>
          </a:prstGeom>
        </p:spPr>
      </p:pic>
      <p:cxnSp>
        <p:nvCxnSpPr>
          <p:cNvPr id="184" name="Straight Connector 183">
            <a:extLst>
              <a:ext uri="{FF2B5EF4-FFF2-40B4-BE49-F238E27FC236}">
                <a16:creationId xmlns:a16="http://schemas.microsoft.com/office/drawing/2014/main" id="{1F2AB874-81A3-44FD-8BBF-64AFAAEA172D}"/>
              </a:ext>
            </a:extLst>
          </p:cNvPr>
          <p:cNvCxnSpPr>
            <a:cxnSpLocks/>
            <a:stCxn id="161" idx="2"/>
          </p:cNvCxnSpPr>
          <p:nvPr/>
        </p:nvCxnSpPr>
        <p:spPr>
          <a:xfrm>
            <a:off x="10141889" y="3235236"/>
            <a:ext cx="0" cy="1514233"/>
          </a:xfrm>
          <a:prstGeom prst="line">
            <a:avLst/>
          </a:prstGeom>
          <a:noFill/>
          <a:ln w="38100" cap="flat" cmpd="sng" algn="ctr">
            <a:solidFill>
              <a:srgbClr val="E35500"/>
            </a:solidFill>
            <a:prstDash val="solid"/>
            <a:headEnd type="none" w="med" len="med"/>
            <a:tailEnd type="none" w="med" len="med"/>
          </a:ln>
          <a:effectLst/>
        </p:spPr>
      </p:cxnSp>
      <p:grpSp>
        <p:nvGrpSpPr>
          <p:cNvPr id="185" name="Group 184">
            <a:extLst>
              <a:ext uri="{FF2B5EF4-FFF2-40B4-BE49-F238E27FC236}">
                <a16:creationId xmlns:a16="http://schemas.microsoft.com/office/drawing/2014/main" id="{501C2B9C-7B8C-43BC-AD11-6E1F598C51EC}"/>
              </a:ext>
            </a:extLst>
          </p:cNvPr>
          <p:cNvGrpSpPr/>
          <p:nvPr/>
        </p:nvGrpSpPr>
        <p:grpSpPr>
          <a:xfrm>
            <a:off x="9879398" y="4055313"/>
            <a:ext cx="607484" cy="529571"/>
            <a:chOff x="9879398" y="4134249"/>
            <a:chExt cx="607484" cy="529571"/>
          </a:xfrm>
        </p:grpSpPr>
        <p:sp>
          <p:nvSpPr>
            <p:cNvPr id="186" name="Rounded Rectangle 14">
              <a:extLst>
                <a:ext uri="{FF2B5EF4-FFF2-40B4-BE49-F238E27FC236}">
                  <a16:creationId xmlns:a16="http://schemas.microsoft.com/office/drawing/2014/main" id="{5E36B8C1-9672-4868-A9F8-872F121DC71F}"/>
                </a:ext>
              </a:extLst>
            </p:cNvPr>
            <p:cNvSpPr/>
            <p:nvPr/>
          </p:nvSpPr>
          <p:spPr bwMode="gray">
            <a:xfrm>
              <a:off x="9879398" y="4199256"/>
              <a:ext cx="548827" cy="464564"/>
            </a:xfrm>
            <a:prstGeom prst="roundRect">
              <a:avLst/>
            </a:prstGeom>
            <a:solidFill>
              <a:srgbClr val="4FB81C"/>
            </a:solidFill>
            <a:ln w="10000" cap="flat" cmpd="sng" algn="ctr">
              <a:solidFill>
                <a:srgbClr val="000000"/>
              </a:solidFill>
              <a:prstDash val="solid"/>
              <a:headEnd/>
              <a:tailEnd/>
            </a:ln>
            <a:effectLst/>
          </p:spPr>
          <p:txBody>
            <a:bodyPr lIns="107138" tIns="85710" rIns="107138" bIns="85710" rtlCol="0" anchor="t" anchorCtr="0"/>
            <a:lstStyle/>
            <a:p>
              <a:pPr marL="0" marR="0" lvl="0" indent="0" algn="ctr" defTabSz="1088558"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svc</a:t>
              </a:r>
            </a:p>
          </p:txBody>
        </p:sp>
        <p:pic>
          <p:nvPicPr>
            <p:cNvPr id="187" name="Picture 186">
              <a:extLst>
                <a:ext uri="{FF2B5EF4-FFF2-40B4-BE49-F238E27FC236}">
                  <a16:creationId xmlns:a16="http://schemas.microsoft.com/office/drawing/2014/main" id="{D59282EF-FE17-49B0-8754-B3906BD9FFF7}"/>
                </a:ext>
              </a:extLst>
            </p:cNvPr>
            <p:cNvPicPr>
              <a:picLocks noChangeAspect="1"/>
            </p:cNvPicPr>
            <p:nvPr/>
          </p:nvPicPr>
          <p:blipFill>
            <a:blip r:embed="rId3"/>
            <a:stretch>
              <a:fillRect/>
            </a:stretch>
          </p:blipFill>
          <p:spPr>
            <a:xfrm>
              <a:off x="10336577" y="4134249"/>
              <a:ext cx="150305" cy="146304"/>
            </a:xfrm>
            <a:prstGeom prst="rect">
              <a:avLst/>
            </a:prstGeom>
          </p:spPr>
        </p:pic>
      </p:grpSp>
      <p:sp>
        <p:nvSpPr>
          <p:cNvPr id="188" name="TextBox 187">
            <a:extLst>
              <a:ext uri="{FF2B5EF4-FFF2-40B4-BE49-F238E27FC236}">
                <a16:creationId xmlns:a16="http://schemas.microsoft.com/office/drawing/2014/main" id="{F7EE6801-45A7-44C7-A1A4-52D28EDCAFDC}"/>
              </a:ext>
            </a:extLst>
          </p:cNvPr>
          <p:cNvSpPr txBox="1"/>
          <p:nvPr/>
        </p:nvSpPr>
        <p:spPr>
          <a:xfrm>
            <a:off x="9417039" y="5717752"/>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sz="1200" kern="0" dirty="0" err="1">
                <a:solidFill>
                  <a:srgbClr val="FFFFFF"/>
                </a:solidFill>
                <a:ea typeface="Arial Unicode MS" pitchFamily="34" charset="-128"/>
                <a:cs typeface="Arial Unicode MS" pitchFamily="34" charset="-128"/>
              </a:rPr>
              <a:t>pod</a:t>
            </a:r>
            <a:endParaRPr sz="1200" kern="0" dirty="0">
              <a:solidFill>
                <a:srgbClr val="FFFFFF"/>
              </a:solidFill>
              <a:ea typeface="Arial Unicode MS" pitchFamily="34" charset="-128"/>
              <a:cs typeface="Arial Unicode MS" pitchFamily="34" charset="-128"/>
            </a:endParaRPr>
          </a:p>
        </p:txBody>
      </p:sp>
      <p:grpSp>
        <p:nvGrpSpPr>
          <p:cNvPr id="189" name="Group 188">
            <a:extLst>
              <a:ext uri="{FF2B5EF4-FFF2-40B4-BE49-F238E27FC236}">
                <a16:creationId xmlns:a16="http://schemas.microsoft.com/office/drawing/2014/main" id="{4681A812-ACD0-4921-9E15-54088E094EEC}"/>
              </a:ext>
            </a:extLst>
          </p:cNvPr>
          <p:cNvGrpSpPr/>
          <p:nvPr/>
        </p:nvGrpSpPr>
        <p:grpSpPr>
          <a:xfrm>
            <a:off x="4670008" y="5251116"/>
            <a:ext cx="671794" cy="695657"/>
            <a:chOff x="4667108" y="5343683"/>
            <a:chExt cx="671794" cy="695657"/>
          </a:xfrm>
        </p:grpSpPr>
        <p:sp>
          <p:nvSpPr>
            <p:cNvPr id="190" name="Rounded Rectangle 14">
              <a:extLst>
                <a:ext uri="{FF2B5EF4-FFF2-40B4-BE49-F238E27FC236}">
                  <a16:creationId xmlns:a16="http://schemas.microsoft.com/office/drawing/2014/main" id="{48741B53-85C0-46E2-A04A-0FCE2AE60A22}"/>
                </a:ext>
              </a:extLst>
            </p:cNvPr>
            <p:cNvSpPr/>
            <p:nvPr/>
          </p:nvSpPr>
          <p:spPr bwMode="gray">
            <a:xfrm>
              <a:off x="4667108" y="5391906"/>
              <a:ext cx="548827" cy="296202"/>
            </a:xfrm>
            <a:prstGeom prst="roundRect">
              <a:avLst/>
            </a:prstGeom>
            <a:solidFill>
              <a:srgbClr val="4CC5FF"/>
            </a:solidFill>
            <a:ln w="10000" cap="flat" cmpd="sng" algn="ctr">
              <a:solidFill>
                <a:srgbClr val="000000"/>
              </a:solidFill>
              <a:prstDash val="solid"/>
              <a:headEnd/>
              <a:tailEnd/>
            </a:ln>
            <a:effectLst/>
          </p:spPr>
          <p:txBody>
            <a:bodyPr lIns="107138" tIns="85710" rIns="107138" bIns="85710" rtlCol="0" anchor="t" anchorCtr="0"/>
            <a:lstStyle/>
            <a:p>
              <a:pPr marL="0" marR="0" lvl="0" indent="0" algn="ctr" defTabSz="1088558"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cm</a:t>
              </a:r>
            </a:p>
          </p:txBody>
        </p:sp>
        <p:cxnSp>
          <p:nvCxnSpPr>
            <p:cNvPr id="191" name="Straight Connector 190">
              <a:extLst>
                <a:ext uri="{FF2B5EF4-FFF2-40B4-BE49-F238E27FC236}">
                  <a16:creationId xmlns:a16="http://schemas.microsoft.com/office/drawing/2014/main" id="{A38228F1-4805-41C6-961E-68C840B48A59}"/>
                </a:ext>
              </a:extLst>
            </p:cNvPr>
            <p:cNvCxnSpPr>
              <a:cxnSpLocks/>
            </p:cNvCxnSpPr>
            <p:nvPr/>
          </p:nvCxnSpPr>
          <p:spPr>
            <a:xfrm>
              <a:off x="5218991" y="5881941"/>
              <a:ext cx="119911" cy="0"/>
            </a:xfrm>
            <a:prstGeom prst="line">
              <a:avLst/>
            </a:prstGeom>
            <a:noFill/>
            <a:ln w="9525" cap="flat" cmpd="sng" algn="ctr">
              <a:solidFill>
                <a:srgbClr val="000000"/>
              </a:solidFill>
              <a:prstDash val="solid"/>
              <a:headEnd type="none" w="med" len="med"/>
              <a:tailEnd type="none" w="med" len="med"/>
            </a:ln>
            <a:effectLst/>
          </p:spPr>
        </p:cxnSp>
        <p:pic>
          <p:nvPicPr>
            <p:cNvPr id="192" name="Picture 191">
              <a:extLst>
                <a:ext uri="{FF2B5EF4-FFF2-40B4-BE49-F238E27FC236}">
                  <a16:creationId xmlns:a16="http://schemas.microsoft.com/office/drawing/2014/main" id="{5611E7CA-9AEF-479D-84D1-1FA4638141B5}"/>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93" name="Rounded Rectangle 14">
              <a:extLst>
                <a:ext uri="{FF2B5EF4-FFF2-40B4-BE49-F238E27FC236}">
                  <a16:creationId xmlns:a16="http://schemas.microsoft.com/office/drawing/2014/main" id="{5311E1FD-A919-4D06-A1BC-31121D211261}"/>
                </a:ext>
              </a:extLst>
            </p:cNvPr>
            <p:cNvSpPr/>
            <p:nvPr/>
          </p:nvSpPr>
          <p:spPr bwMode="gray">
            <a:xfrm>
              <a:off x="4675477" y="5744870"/>
              <a:ext cx="548827" cy="294470"/>
            </a:xfrm>
            <a:prstGeom prst="roundRect">
              <a:avLst/>
            </a:prstGeom>
            <a:solidFill>
              <a:srgbClr val="008FD3">
                <a:lumMod val="20000"/>
                <a:lumOff val="80000"/>
              </a:srgbClr>
            </a:solidFill>
            <a:ln w="10000" cap="flat" cmpd="sng" algn="ctr">
              <a:solidFill>
                <a:srgbClr val="000000"/>
              </a:solidFill>
              <a:prstDash val="solid"/>
              <a:headEnd/>
              <a:tailEnd/>
            </a:ln>
            <a:effectLst/>
          </p:spPr>
          <p:txBody>
            <a:bodyPr lIns="107138" tIns="85710" rIns="107138" bIns="85710" rtlCol="0" anchor="t" anchorCtr="0"/>
            <a:lstStyle/>
            <a:p>
              <a:pPr marL="0" marR="0" lvl="0" indent="0" algn="ctr" defTabSz="1088558"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sec</a:t>
              </a:r>
            </a:p>
          </p:txBody>
        </p:sp>
        <p:cxnSp>
          <p:nvCxnSpPr>
            <p:cNvPr id="194" name="Straight Connector 193">
              <a:extLst>
                <a:ext uri="{FF2B5EF4-FFF2-40B4-BE49-F238E27FC236}">
                  <a16:creationId xmlns:a16="http://schemas.microsoft.com/office/drawing/2014/main" id="{FD1A670A-4A44-4A43-A267-B67316F18DD2}"/>
                </a:ext>
              </a:extLst>
            </p:cNvPr>
            <p:cNvCxnSpPr>
              <a:cxnSpLocks/>
            </p:cNvCxnSpPr>
            <p:nvPr/>
          </p:nvCxnSpPr>
          <p:spPr>
            <a:xfrm flipV="1">
              <a:off x="5219293" y="5551036"/>
              <a:ext cx="112028" cy="1"/>
            </a:xfrm>
            <a:prstGeom prst="line">
              <a:avLst/>
            </a:prstGeom>
            <a:noFill/>
            <a:ln w="9525" cap="flat" cmpd="sng" algn="ctr">
              <a:solidFill>
                <a:srgbClr val="000000"/>
              </a:solidFill>
              <a:prstDash val="solid"/>
              <a:headEnd type="none" w="med" len="med"/>
              <a:tailEnd type="none" w="med" len="med"/>
            </a:ln>
            <a:effectLst/>
          </p:spPr>
        </p:cxnSp>
        <p:pic>
          <p:nvPicPr>
            <p:cNvPr id="195" name="Picture 194">
              <a:extLst>
                <a:ext uri="{FF2B5EF4-FFF2-40B4-BE49-F238E27FC236}">
                  <a16:creationId xmlns:a16="http://schemas.microsoft.com/office/drawing/2014/main" id="{0B7841A2-F9C8-4712-BD9B-C176823BE958}"/>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96" name="Group 195">
            <a:extLst>
              <a:ext uri="{FF2B5EF4-FFF2-40B4-BE49-F238E27FC236}">
                <a16:creationId xmlns:a16="http://schemas.microsoft.com/office/drawing/2014/main" id="{0401ECEE-58DB-405E-B069-52E409F18DE9}"/>
              </a:ext>
            </a:extLst>
          </p:cNvPr>
          <p:cNvGrpSpPr/>
          <p:nvPr/>
        </p:nvGrpSpPr>
        <p:grpSpPr>
          <a:xfrm>
            <a:off x="4656663" y="2831792"/>
            <a:ext cx="671794" cy="695657"/>
            <a:chOff x="4667108" y="5343683"/>
            <a:chExt cx="671794" cy="695657"/>
          </a:xfrm>
        </p:grpSpPr>
        <p:sp>
          <p:nvSpPr>
            <p:cNvPr id="197" name="Rounded Rectangle 14">
              <a:extLst>
                <a:ext uri="{FF2B5EF4-FFF2-40B4-BE49-F238E27FC236}">
                  <a16:creationId xmlns:a16="http://schemas.microsoft.com/office/drawing/2014/main" id="{4E548C23-F9FD-4A81-8AF3-A3D660E49F35}"/>
                </a:ext>
              </a:extLst>
            </p:cNvPr>
            <p:cNvSpPr/>
            <p:nvPr/>
          </p:nvSpPr>
          <p:spPr bwMode="gray">
            <a:xfrm>
              <a:off x="4667108" y="5391906"/>
              <a:ext cx="548827" cy="296202"/>
            </a:xfrm>
            <a:prstGeom prst="roundRect">
              <a:avLst/>
            </a:prstGeom>
            <a:solidFill>
              <a:srgbClr val="4CC5FF"/>
            </a:solidFill>
            <a:ln w="10000" cap="flat" cmpd="sng" algn="ctr">
              <a:solidFill>
                <a:srgbClr val="000000"/>
              </a:solidFill>
              <a:prstDash val="solid"/>
              <a:headEnd/>
              <a:tailEnd/>
            </a:ln>
            <a:effectLst/>
          </p:spPr>
          <p:txBody>
            <a:bodyPr lIns="107138" tIns="85710" rIns="107138" bIns="85710" rtlCol="0" anchor="t" anchorCtr="0"/>
            <a:lstStyle/>
            <a:p>
              <a:pPr marL="0" marR="0" lvl="0" indent="0" algn="ctr" defTabSz="1088558"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cm</a:t>
              </a:r>
            </a:p>
          </p:txBody>
        </p:sp>
        <p:cxnSp>
          <p:nvCxnSpPr>
            <p:cNvPr id="198" name="Straight Connector 197">
              <a:extLst>
                <a:ext uri="{FF2B5EF4-FFF2-40B4-BE49-F238E27FC236}">
                  <a16:creationId xmlns:a16="http://schemas.microsoft.com/office/drawing/2014/main" id="{3C378297-C3A0-4812-8879-972927CA8554}"/>
                </a:ext>
              </a:extLst>
            </p:cNvPr>
            <p:cNvCxnSpPr>
              <a:cxnSpLocks/>
            </p:cNvCxnSpPr>
            <p:nvPr/>
          </p:nvCxnSpPr>
          <p:spPr>
            <a:xfrm>
              <a:off x="5218991" y="5881941"/>
              <a:ext cx="119911" cy="0"/>
            </a:xfrm>
            <a:prstGeom prst="line">
              <a:avLst/>
            </a:prstGeom>
            <a:noFill/>
            <a:ln w="9525" cap="flat" cmpd="sng" algn="ctr">
              <a:solidFill>
                <a:srgbClr val="000000"/>
              </a:solidFill>
              <a:prstDash val="solid"/>
              <a:headEnd type="none" w="med" len="med"/>
              <a:tailEnd type="none" w="med" len="med"/>
            </a:ln>
            <a:effectLst/>
          </p:spPr>
        </p:cxnSp>
        <p:pic>
          <p:nvPicPr>
            <p:cNvPr id="199" name="Picture 198">
              <a:extLst>
                <a:ext uri="{FF2B5EF4-FFF2-40B4-BE49-F238E27FC236}">
                  <a16:creationId xmlns:a16="http://schemas.microsoft.com/office/drawing/2014/main" id="{5AB9EF5B-60CD-41EB-A148-4D32DAB6CBB5}"/>
                </a:ext>
              </a:extLst>
            </p:cNvPr>
            <p:cNvPicPr>
              <a:picLocks noChangeAspect="1"/>
            </p:cNvPicPr>
            <p:nvPr/>
          </p:nvPicPr>
          <p:blipFill>
            <a:blip r:embed="rId3"/>
            <a:stretch>
              <a:fillRect/>
            </a:stretch>
          </p:blipFill>
          <p:spPr>
            <a:xfrm>
              <a:off x="5131580" y="5343683"/>
              <a:ext cx="150305" cy="146304"/>
            </a:xfrm>
            <a:prstGeom prst="rect">
              <a:avLst/>
            </a:prstGeom>
          </p:spPr>
        </p:pic>
        <p:sp>
          <p:nvSpPr>
            <p:cNvPr id="200" name="Rounded Rectangle 14">
              <a:extLst>
                <a:ext uri="{FF2B5EF4-FFF2-40B4-BE49-F238E27FC236}">
                  <a16:creationId xmlns:a16="http://schemas.microsoft.com/office/drawing/2014/main" id="{D5DEAF61-329B-4C95-8450-C5C4DF1071FB}"/>
                </a:ext>
              </a:extLst>
            </p:cNvPr>
            <p:cNvSpPr/>
            <p:nvPr/>
          </p:nvSpPr>
          <p:spPr bwMode="gray">
            <a:xfrm>
              <a:off x="4675477" y="5744870"/>
              <a:ext cx="548827" cy="294470"/>
            </a:xfrm>
            <a:prstGeom prst="roundRect">
              <a:avLst/>
            </a:prstGeom>
            <a:solidFill>
              <a:srgbClr val="008FD3">
                <a:lumMod val="20000"/>
                <a:lumOff val="80000"/>
              </a:srgbClr>
            </a:solidFill>
            <a:ln w="10000" cap="flat" cmpd="sng" algn="ctr">
              <a:solidFill>
                <a:srgbClr val="000000"/>
              </a:solidFill>
              <a:prstDash val="solid"/>
              <a:headEnd/>
              <a:tailEnd/>
            </a:ln>
            <a:effectLst/>
          </p:spPr>
          <p:txBody>
            <a:bodyPr lIns="107138" tIns="85710" rIns="107138" bIns="85710" rtlCol="0" anchor="t" anchorCtr="0"/>
            <a:lstStyle/>
            <a:p>
              <a:pPr marL="0" marR="0" lvl="0" indent="0" algn="ctr" defTabSz="1088558"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sec</a:t>
              </a:r>
            </a:p>
          </p:txBody>
        </p:sp>
        <p:cxnSp>
          <p:nvCxnSpPr>
            <p:cNvPr id="201" name="Straight Connector 200">
              <a:extLst>
                <a:ext uri="{FF2B5EF4-FFF2-40B4-BE49-F238E27FC236}">
                  <a16:creationId xmlns:a16="http://schemas.microsoft.com/office/drawing/2014/main" id="{EAA9FEB4-F319-439C-8E86-72ADEB875E84}"/>
                </a:ext>
              </a:extLst>
            </p:cNvPr>
            <p:cNvCxnSpPr>
              <a:cxnSpLocks/>
            </p:cNvCxnSpPr>
            <p:nvPr/>
          </p:nvCxnSpPr>
          <p:spPr>
            <a:xfrm flipV="1">
              <a:off x="5219293" y="5551036"/>
              <a:ext cx="112028" cy="1"/>
            </a:xfrm>
            <a:prstGeom prst="line">
              <a:avLst/>
            </a:prstGeom>
            <a:noFill/>
            <a:ln w="9525" cap="flat" cmpd="sng" algn="ctr">
              <a:solidFill>
                <a:srgbClr val="000000"/>
              </a:solidFill>
              <a:prstDash val="solid"/>
              <a:headEnd type="none" w="med" len="med"/>
              <a:tailEnd type="none" w="med" len="med"/>
            </a:ln>
            <a:effectLst/>
          </p:spPr>
        </p:cxnSp>
        <p:pic>
          <p:nvPicPr>
            <p:cNvPr id="202" name="Picture 201">
              <a:extLst>
                <a:ext uri="{FF2B5EF4-FFF2-40B4-BE49-F238E27FC236}">
                  <a16:creationId xmlns:a16="http://schemas.microsoft.com/office/drawing/2014/main" id="{69E10999-49CA-4749-8569-7FAFA7A6978F}"/>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203" name="Group 202">
            <a:extLst>
              <a:ext uri="{FF2B5EF4-FFF2-40B4-BE49-F238E27FC236}">
                <a16:creationId xmlns:a16="http://schemas.microsoft.com/office/drawing/2014/main" id="{34269B7B-58D9-4D68-95E8-A228C923C7F8}"/>
              </a:ext>
            </a:extLst>
          </p:cNvPr>
          <p:cNvGrpSpPr/>
          <p:nvPr/>
        </p:nvGrpSpPr>
        <p:grpSpPr>
          <a:xfrm>
            <a:off x="8307703" y="2836402"/>
            <a:ext cx="671794" cy="695657"/>
            <a:chOff x="4667108" y="5343683"/>
            <a:chExt cx="671794" cy="695657"/>
          </a:xfrm>
        </p:grpSpPr>
        <p:sp>
          <p:nvSpPr>
            <p:cNvPr id="204" name="Rounded Rectangle 14">
              <a:extLst>
                <a:ext uri="{FF2B5EF4-FFF2-40B4-BE49-F238E27FC236}">
                  <a16:creationId xmlns:a16="http://schemas.microsoft.com/office/drawing/2014/main" id="{92F34A89-15FB-477E-A777-9D59B2108BF3}"/>
                </a:ext>
              </a:extLst>
            </p:cNvPr>
            <p:cNvSpPr/>
            <p:nvPr/>
          </p:nvSpPr>
          <p:spPr bwMode="gray">
            <a:xfrm>
              <a:off x="4667108" y="5391906"/>
              <a:ext cx="548827" cy="296202"/>
            </a:xfrm>
            <a:prstGeom prst="roundRect">
              <a:avLst/>
            </a:prstGeom>
            <a:solidFill>
              <a:srgbClr val="4CC5FF"/>
            </a:solidFill>
            <a:ln w="10000" cap="flat" cmpd="sng" algn="ctr">
              <a:solidFill>
                <a:srgbClr val="000000"/>
              </a:solidFill>
              <a:prstDash val="solid"/>
              <a:headEnd/>
              <a:tailEnd/>
            </a:ln>
            <a:effectLst/>
          </p:spPr>
          <p:txBody>
            <a:bodyPr lIns="107138" tIns="85710" rIns="107138" bIns="85710" rtlCol="0" anchor="t" anchorCtr="0"/>
            <a:lstStyle/>
            <a:p>
              <a:pPr marL="0" marR="0" lvl="0" indent="0" algn="ctr" defTabSz="1088558"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cm</a:t>
              </a:r>
            </a:p>
          </p:txBody>
        </p:sp>
        <p:cxnSp>
          <p:nvCxnSpPr>
            <p:cNvPr id="205" name="Straight Connector 204">
              <a:extLst>
                <a:ext uri="{FF2B5EF4-FFF2-40B4-BE49-F238E27FC236}">
                  <a16:creationId xmlns:a16="http://schemas.microsoft.com/office/drawing/2014/main" id="{35C6DBDB-DFE4-4EE8-98AC-B4FD304854CB}"/>
                </a:ext>
              </a:extLst>
            </p:cNvPr>
            <p:cNvCxnSpPr>
              <a:cxnSpLocks/>
            </p:cNvCxnSpPr>
            <p:nvPr/>
          </p:nvCxnSpPr>
          <p:spPr>
            <a:xfrm>
              <a:off x="5218991" y="5881941"/>
              <a:ext cx="119911" cy="0"/>
            </a:xfrm>
            <a:prstGeom prst="line">
              <a:avLst/>
            </a:prstGeom>
            <a:noFill/>
            <a:ln w="9525" cap="flat" cmpd="sng" algn="ctr">
              <a:solidFill>
                <a:srgbClr val="000000"/>
              </a:solidFill>
              <a:prstDash val="solid"/>
              <a:headEnd type="none" w="med" len="med"/>
              <a:tailEnd type="none" w="med" len="med"/>
            </a:ln>
            <a:effectLst/>
          </p:spPr>
        </p:cxnSp>
        <p:pic>
          <p:nvPicPr>
            <p:cNvPr id="206" name="Picture 205">
              <a:extLst>
                <a:ext uri="{FF2B5EF4-FFF2-40B4-BE49-F238E27FC236}">
                  <a16:creationId xmlns:a16="http://schemas.microsoft.com/office/drawing/2014/main" id="{7350C87D-B451-4489-9F10-76DD60852C37}"/>
                </a:ext>
              </a:extLst>
            </p:cNvPr>
            <p:cNvPicPr>
              <a:picLocks noChangeAspect="1"/>
            </p:cNvPicPr>
            <p:nvPr/>
          </p:nvPicPr>
          <p:blipFill>
            <a:blip r:embed="rId3"/>
            <a:stretch>
              <a:fillRect/>
            </a:stretch>
          </p:blipFill>
          <p:spPr>
            <a:xfrm>
              <a:off x="5131580" y="5343683"/>
              <a:ext cx="150305" cy="146304"/>
            </a:xfrm>
            <a:prstGeom prst="rect">
              <a:avLst/>
            </a:prstGeom>
          </p:spPr>
        </p:pic>
        <p:sp>
          <p:nvSpPr>
            <p:cNvPr id="207" name="Rounded Rectangle 14">
              <a:extLst>
                <a:ext uri="{FF2B5EF4-FFF2-40B4-BE49-F238E27FC236}">
                  <a16:creationId xmlns:a16="http://schemas.microsoft.com/office/drawing/2014/main" id="{42586321-772A-4882-86CF-CA520020D21D}"/>
                </a:ext>
              </a:extLst>
            </p:cNvPr>
            <p:cNvSpPr/>
            <p:nvPr/>
          </p:nvSpPr>
          <p:spPr bwMode="gray">
            <a:xfrm>
              <a:off x="4675477" y="5744870"/>
              <a:ext cx="548827" cy="294470"/>
            </a:xfrm>
            <a:prstGeom prst="roundRect">
              <a:avLst/>
            </a:prstGeom>
            <a:solidFill>
              <a:srgbClr val="008FD3">
                <a:lumMod val="20000"/>
                <a:lumOff val="80000"/>
              </a:srgbClr>
            </a:solidFill>
            <a:ln w="10000" cap="flat" cmpd="sng" algn="ctr">
              <a:solidFill>
                <a:srgbClr val="000000"/>
              </a:solidFill>
              <a:prstDash val="solid"/>
              <a:headEnd/>
              <a:tailEnd/>
            </a:ln>
            <a:effectLst/>
          </p:spPr>
          <p:txBody>
            <a:bodyPr lIns="107138" tIns="85710" rIns="107138" bIns="85710" rtlCol="0" anchor="t" anchorCtr="0"/>
            <a:lstStyle/>
            <a:p>
              <a:pPr marL="0" marR="0" lvl="0" indent="0" algn="ctr" defTabSz="1088558"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sec</a:t>
              </a:r>
            </a:p>
          </p:txBody>
        </p:sp>
        <p:cxnSp>
          <p:nvCxnSpPr>
            <p:cNvPr id="208" name="Straight Connector 207">
              <a:extLst>
                <a:ext uri="{FF2B5EF4-FFF2-40B4-BE49-F238E27FC236}">
                  <a16:creationId xmlns:a16="http://schemas.microsoft.com/office/drawing/2014/main" id="{764BF1AC-367F-4733-BD90-4BE3C4616846}"/>
                </a:ext>
              </a:extLst>
            </p:cNvPr>
            <p:cNvCxnSpPr>
              <a:cxnSpLocks/>
            </p:cNvCxnSpPr>
            <p:nvPr/>
          </p:nvCxnSpPr>
          <p:spPr>
            <a:xfrm flipV="1">
              <a:off x="5219293" y="5551036"/>
              <a:ext cx="112028" cy="1"/>
            </a:xfrm>
            <a:prstGeom prst="line">
              <a:avLst/>
            </a:prstGeom>
            <a:noFill/>
            <a:ln w="9525" cap="flat" cmpd="sng" algn="ctr">
              <a:solidFill>
                <a:srgbClr val="000000"/>
              </a:solidFill>
              <a:prstDash val="solid"/>
              <a:headEnd type="none" w="med" len="med"/>
              <a:tailEnd type="none" w="med" len="med"/>
            </a:ln>
            <a:effectLst/>
          </p:spPr>
        </p:cxnSp>
        <p:pic>
          <p:nvPicPr>
            <p:cNvPr id="209" name="Picture 208">
              <a:extLst>
                <a:ext uri="{FF2B5EF4-FFF2-40B4-BE49-F238E27FC236}">
                  <a16:creationId xmlns:a16="http://schemas.microsoft.com/office/drawing/2014/main" id="{52360F19-068C-4E1C-ADB5-C66447738CC1}"/>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210" name="Group 209">
            <a:extLst>
              <a:ext uri="{FF2B5EF4-FFF2-40B4-BE49-F238E27FC236}">
                <a16:creationId xmlns:a16="http://schemas.microsoft.com/office/drawing/2014/main" id="{F339CF5D-73C4-4074-AC37-EE186059BBD6}"/>
              </a:ext>
            </a:extLst>
          </p:cNvPr>
          <p:cNvGrpSpPr/>
          <p:nvPr/>
        </p:nvGrpSpPr>
        <p:grpSpPr>
          <a:xfrm>
            <a:off x="8315284" y="5261343"/>
            <a:ext cx="671794" cy="695657"/>
            <a:chOff x="4667108" y="5343683"/>
            <a:chExt cx="671794" cy="695657"/>
          </a:xfrm>
        </p:grpSpPr>
        <p:sp>
          <p:nvSpPr>
            <p:cNvPr id="211" name="Rounded Rectangle 14">
              <a:extLst>
                <a:ext uri="{FF2B5EF4-FFF2-40B4-BE49-F238E27FC236}">
                  <a16:creationId xmlns:a16="http://schemas.microsoft.com/office/drawing/2014/main" id="{D4C9D27D-F001-4F44-8E7D-708983B6F761}"/>
                </a:ext>
              </a:extLst>
            </p:cNvPr>
            <p:cNvSpPr/>
            <p:nvPr/>
          </p:nvSpPr>
          <p:spPr bwMode="gray">
            <a:xfrm>
              <a:off x="4667108" y="5391906"/>
              <a:ext cx="548827" cy="296202"/>
            </a:xfrm>
            <a:prstGeom prst="roundRect">
              <a:avLst/>
            </a:prstGeom>
            <a:solidFill>
              <a:srgbClr val="4CC5FF"/>
            </a:solidFill>
            <a:ln w="10000" cap="flat" cmpd="sng" algn="ctr">
              <a:solidFill>
                <a:srgbClr val="000000"/>
              </a:solidFill>
              <a:prstDash val="solid"/>
              <a:headEnd/>
              <a:tailEnd/>
            </a:ln>
            <a:effectLst/>
          </p:spPr>
          <p:txBody>
            <a:bodyPr lIns="107138" tIns="85710" rIns="107138" bIns="85710" rtlCol="0" anchor="t" anchorCtr="0"/>
            <a:lstStyle/>
            <a:p>
              <a:pPr marL="0" marR="0" lvl="0" indent="0" algn="ctr" defTabSz="1088558"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cm</a:t>
              </a:r>
            </a:p>
          </p:txBody>
        </p:sp>
        <p:cxnSp>
          <p:nvCxnSpPr>
            <p:cNvPr id="212" name="Straight Connector 211">
              <a:extLst>
                <a:ext uri="{FF2B5EF4-FFF2-40B4-BE49-F238E27FC236}">
                  <a16:creationId xmlns:a16="http://schemas.microsoft.com/office/drawing/2014/main" id="{A76C2CE6-5A4A-4ED0-8DE4-C8574B3D4CA2}"/>
                </a:ext>
              </a:extLst>
            </p:cNvPr>
            <p:cNvCxnSpPr>
              <a:cxnSpLocks/>
            </p:cNvCxnSpPr>
            <p:nvPr/>
          </p:nvCxnSpPr>
          <p:spPr>
            <a:xfrm>
              <a:off x="5218991" y="5881941"/>
              <a:ext cx="119911" cy="0"/>
            </a:xfrm>
            <a:prstGeom prst="line">
              <a:avLst/>
            </a:prstGeom>
            <a:noFill/>
            <a:ln w="9525" cap="flat" cmpd="sng" algn="ctr">
              <a:solidFill>
                <a:srgbClr val="000000"/>
              </a:solidFill>
              <a:prstDash val="solid"/>
              <a:headEnd type="none" w="med" len="med"/>
              <a:tailEnd type="none" w="med" len="med"/>
            </a:ln>
            <a:effectLst/>
          </p:spPr>
        </p:cxnSp>
        <p:pic>
          <p:nvPicPr>
            <p:cNvPr id="213" name="Picture 212">
              <a:extLst>
                <a:ext uri="{FF2B5EF4-FFF2-40B4-BE49-F238E27FC236}">
                  <a16:creationId xmlns:a16="http://schemas.microsoft.com/office/drawing/2014/main" id="{1D43772A-821B-4B9A-BC3C-745B8E7C2390}"/>
                </a:ext>
              </a:extLst>
            </p:cNvPr>
            <p:cNvPicPr>
              <a:picLocks noChangeAspect="1"/>
            </p:cNvPicPr>
            <p:nvPr/>
          </p:nvPicPr>
          <p:blipFill>
            <a:blip r:embed="rId3"/>
            <a:stretch>
              <a:fillRect/>
            </a:stretch>
          </p:blipFill>
          <p:spPr>
            <a:xfrm>
              <a:off x="5131580" y="5343683"/>
              <a:ext cx="150305" cy="146304"/>
            </a:xfrm>
            <a:prstGeom prst="rect">
              <a:avLst/>
            </a:prstGeom>
          </p:spPr>
        </p:pic>
        <p:sp>
          <p:nvSpPr>
            <p:cNvPr id="214" name="Rounded Rectangle 14">
              <a:extLst>
                <a:ext uri="{FF2B5EF4-FFF2-40B4-BE49-F238E27FC236}">
                  <a16:creationId xmlns:a16="http://schemas.microsoft.com/office/drawing/2014/main" id="{BFFC7DCD-A93A-454C-AC02-B7E0EDE974A3}"/>
                </a:ext>
              </a:extLst>
            </p:cNvPr>
            <p:cNvSpPr/>
            <p:nvPr/>
          </p:nvSpPr>
          <p:spPr bwMode="gray">
            <a:xfrm>
              <a:off x="4675477" y="5744870"/>
              <a:ext cx="548827" cy="294470"/>
            </a:xfrm>
            <a:prstGeom prst="roundRect">
              <a:avLst/>
            </a:prstGeom>
            <a:solidFill>
              <a:srgbClr val="008FD3">
                <a:lumMod val="20000"/>
                <a:lumOff val="80000"/>
              </a:srgbClr>
            </a:solidFill>
            <a:ln w="10000" cap="flat" cmpd="sng" algn="ctr">
              <a:solidFill>
                <a:srgbClr val="000000"/>
              </a:solidFill>
              <a:prstDash val="solid"/>
              <a:headEnd/>
              <a:tailEnd/>
            </a:ln>
            <a:effectLst/>
          </p:spPr>
          <p:txBody>
            <a:bodyPr lIns="107138" tIns="85710" rIns="107138" bIns="85710" rtlCol="0" anchor="t" anchorCtr="0"/>
            <a:lstStyle/>
            <a:p>
              <a:pPr marL="0" marR="0" lvl="0" indent="0" algn="ctr" defTabSz="1088558"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sec</a:t>
              </a:r>
            </a:p>
          </p:txBody>
        </p:sp>
        <p:cxnSp>
          <p:nvCxnSpPr>
            <p:cNvPr id="215" name="Straight Connector 214">
              <a:extLst>
                <a:ext uri="{FF2B5EF4-FFF2-40B4-BE49-F238E27FC236}">
                  <a16:creationId xmlns:a16="http://schemas.microsoft.com/office/drawing/2014/main" id="{1E027EB5-14EC-4C4E-B253-F914D02C2CDD}"/>
                </a:ext>
              </a:extLst>
            </p:cNvPr>
            <p:cNvCxnSpPr>
              <a:cxnSpLocks/>
            </p:cNvCxnSpPr>
            <p:nvPr/>
          </p:nvCxnSpPr>
          <p:spPr>
            <a:xfrm flipV="1">
              <a:off x="5219293" y="5551036"/>
              <a:ext cx="112028" cy="1"/>
            </a:xfrm>
            <a:prstGeom prst="line">
              <a:avLst/>
            </a:prstGeom>
            <a:noFill/>
            <a:ln w="9525" cap="flat" cmpd="sng" algn="ctr">
              <a:solidFill>
                <a:srgbClr val="000000"/>
              </a:solidFill>
              <a:prstDash val="solid"/>
              <a:headEnd type="none" w="med" len="med"/>
              <a:tailEnd type="none" w="med" len="med"/>
            </a:ln>
            <a:effectLst/>
          </p:spPr>
        </p:cxnSp>
        <p:pic>
          <p:nvPicPr>
            <p:cNvPr id="216" name="Picture 215">
              <a:extLst>
                <a:ext uri="{FF2B5EF4-FFF2-40B4-BE49-F238E27FC236}">
                  <a16:creationId xmlns:a16="http://schemas.microsoft.com/office/drawing/2014/main" id="{BABAE9CE-8B66-4DF1-A936-32B3B111359B}"/>
                </a:ext>
              </a:extLst>
            </p:cNvPr>
            <p:cNvPicPr>
              <a:picLocks noChangeAspect="1"/>
            </p:cNvPicPr>
            <p:nvPr/>
          </p:nvPicPr>
          <p:blipFill>
            <a:blip r:embed="rId3"/>
            <a:stretch>
              <a:fillRect/>
            </a:stretch>
          </p:blipFill>
          <p:spPr>
            <a:xfrm>
              <a:off x="5146581" y="5680941"/>
              <a:ext cx="150305" cy="146304"/>
            </a:xfrm>
            <a:prstGeom prst="rect">
              <a:avLst/>
            </a:prstGeom>
          </p:spPr>
        </p:pic>
      </p:grpSp>
      <p:pic>
        <p:nvPicPr>
          <p:cNvPr id="217" name="Graphic 216" descr="Lock">
            <a:extLst>
              <a:ext uri="{FF2B5EF4-FFF2-40B4-BE49-F238E27FC236}">
                <a16:creationId xmlns:a16="http://schemas.microsoft.com/office/drawing/2014/main" id="{863B90CF-A42D-4A3B-A233-3501FD51E76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20050" y="1253827"/>
            <a:ext cx="403319" cy="403319"/>
          </a:xfrm>
          <a:prstGeom prst="rect">
            <a:avLst/>
          </a:prstGeom>
        </p:spPr>
      </p:pic>
      <p:cxnSp>
        <p:nvCxnSpPr>
          <p:cNvPr id="218" name="Straight Connector 217">
            <a:extLst>
              <a:ext uri="{FF2B5EF4-FFF2-40B4-BE49-F238E27FC236}">
                <a16:creationId xmlns:a16="http://schemas.microsoft.com/office/drawing/2014/main" id="{556B2B9A-B97B-45A1-88B2-1C0F52911FA8}"/>
              </a:ext>
            </a:extLst>
          </p:cNvPr>
          <p:cNvCxnSpPr>
            <a:cxnSpLocks/>
          </p:cNvCxnSpPr>
          <p:nvPr/>
        </p:nvCxnSpPr>
        <p:spPr>
          <a:xfrm>
            <a:off x="10165488" y="1973509"/>
            <a:ext cx="0" cy="300973"/>
          </a:xfrm>
          <a:prstGeom prst="line">
            <a:avLst/>
          </a:prstGeom>
          <a:noFill/>
          <a:ln w="38100" cap="flat" cmpd="sng" algn="ctr">
            <a:solidFill>
              <a:srgbClr val="E35500"/>
            </a:solidFill>
            <a:prstDash val="solid"/>
            <a:headEnd type="none" w="med" len="med"/>
            <a:tailEnd type="none" w="med" len="med"/>
          </a:ln>
          <a:effectLst/>
        </p:spPr>
      </p:cxnSp>
      <p:cxnSp>
        <p:nvCxnSpPr>
          <p:cNvPr id="219" name="Straight Connector 218">
            <a:extLst>
              <a:ext uri="{FF2B5EF4-FFF2-40B4-BE49-F238E27FC236}">
                <a16:creationId xmlns:a16="http://schemas.microsoft.com/office/drawing/2014/main" id="{A63B2ADC-EBC4-4791-BDB6-D675498F856D}"/>
              </a:ext>
            </a:extLst>
          </p:cNvPr>
          <p:cNvCxnSpPr>
            <a:cxnSpLocks/>
          </p:cNvCxnSpPr>
          <p:nvPr/>
        </p:nvCxnSpPr>
        <p:spPr>
          <a:xfrm>
            <a:off x="6498122" y="1973509"/>
            <a:ext cx="0" cy="300973"/>
          </a:xfrm>
          <a:prstGeom prst="line">
            <a:avLst/>
          </a:prstGeom>
          <a:noFill/>
          <a:ln w="38100" cap="flat" cmpd="sng" algn="ctr">
            <a:solidFill>
              <a:srgbClr val="E35500"/>
            </a:solidFill>
            <a:prstDash val="solid"/>
            <a:headEnd type="none" w="med" len="med"/>
            <a:tailEnd type="none" w="med" len="med"/>
          </a:ln>
          <a:effectLst/>
        </p:spPr>
      </p:cxnSp>
      <p:pic>
        <p:nvPicPr>
          <p:cNvPr id="220" name="Picture 219">
            <a:extLst>
              <a:ext uri="{FF2B5EF4-FFF2-40B4-BE49-F238E27FC236}">
                <a16:creationId xmlns:a16="http://schemas.microsoft.com/office/drawing/2014/main" id="{AD035EE0-0830-49F8-8746-C0E51E4FBCEB}"/>
              </a:ext>
            </a:extLst>
          </p:cNvPr>
          <p:cNvPicPr>
            <a:picLocks noChangeAspect="1"/>
          </p:cNvPicPr>
          <p:nvPr/>
        </p:nvPicPr>
        <p:blipFill>
          <a:blip r:embed="rId3"/>
          <a:stretch>
            <a:fillRect/>
          </a:stretch>
        </p:blipFill>
        <p:spPr>
          <a:xfrm>
            <a:off x="7281164" y="4735821"/>
            <a:ext cx="150305" cy="146304"/>
          </a:xfrm>
          <a:prstGeom prst="rect">
            <a:avLst/>
          </a:prstGeom>
        </p:spPr>
      </p:pic>
      <p:pic>
        <p:nvPicPr>
          <p:cNvPr id="221" name="Picture 220">
            <a:extLst>
              <a:ext uri="{FF2B5EF4-FFF2-40B4-BE49-F238E27FC236}">
                <a16:creationId xmlns:a16="http://schemas.microsoft.com/office/drawing/2014/main" id="{7F855446-358E-4EFD-8C6E-47CE6A353018}"/>
              </a:ext>
            </a:extLst>
          </p:cNvPr>
          <p:cNvPicPr>
            <a:picLocks noChangeAspect="1"/>
          </p:cNvPicPr>
          <p:nvPr/>
        </p:nvPicPr>
        <p:blipFill>
          <a:blip r:embed="rId3"/>
          <a:stretch>
            <a:fillRect/>
          </a:stretch>
        </p:blipFill>
        <p:spPr>
          <a:xfrm>
            <a:off x="7222438" y="2239443"/>
            <a:ext cx="150305" cy="146304"/>
          </a:xfrm>
          <a:prstGeom prst="rect">
            <a:avLst/>
          </a:prstGeom>
        </p:spPr>
      </p:pic>
      <p:pic>
        <p:nvPicPr>
          <p:cNvPr id="222" name="Picture 221">
            <a:extLst>
              <a:ext uri="{FF2B5EF4-FFF2-40B4-BE49-F238E27FC236}">
                <a16:creationId xmlns:a16="http://schemas.microsoft.com/office/drawing/2014/main" id="{F17A5168-A6B8-4966-986A-23A4E64982AC}"/>
              </a:ext>
            </a:extLst>
          </p:cNvPr>
          <p:cNvPicPr>
            <a:picLocks noChangeAspect="1"/>
          </p:cNvPicPr>
          <p:nvPr/>
        </p:nvPicPr>
        <p:blipFill>
          <a:blip r:embed="rId3"/>
          <a:stretch>
            <a:fillRect/>
          </a:stretch>
        </p:blipFill>
        <p:spPr>
          <a:xfrm>
            <a:off x="10935620" y="2257070"/>
            <a:ext cx="150305" cy="146304"/>
          </a:xfrm>
          <a:prstGeom prst="rect">
            <a:avLst/>
          </a:prstGeom>
        </p:spPr>
      </p:pic>
      <p:pic>
        <p:nvPicPr>
          <p:cNvPr id="223" name="Picture 222">
            <a:extLst>
              <a:ext uri="{FF2B5EF4-FFF2-40B4-BE49-F238E27FC236}">
                <a16:creationId xmlns:a16="http://schemas.microsoft.com/office/drawing/2014/main" id="{BA5A23CE-6DEC-4984-A3DF-1422476B7279}"/>
              </a:ext>
            </a:extLst>
          </p:cNvPr>
          <p:cNvPicPr>
            <a:picLocks noChangeAspect="1"/>
          </p:cNvPicPr>
          <p:nvPr/>
        </p:nvPicPr>
        <p:blipFill>
          <a:blip r:embed="rId3"/>
          <a:stretch>
            <a:fillRect/>
          </a:stretch>
        </p:blipFill>
        <p:spPr>
          <a:xfrm>
            <a:off x="10952989" y="4731773"/>
            <a:ext cx="150305" cy="146304"/>
          </a:xfrm>
          <a:prstGeom prst="rect">
            <a:avLst/>
          </a:prstGeom>
        </p:spPr>
      </p:pic>
    </p:spTree>
    <p:extLst>
      <p:ext uri="{BB962C8B-B14F-4D97-AF65-F5344CB8AC3E}">
        <p14:creationId xmlns:p14="http://schemas.microsoft.com/office/powerpoint/2010/main" val="39810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pic>
        <p:nvPicPr>
          <p:cNvPr id="119" name="Picture 118">
            <a:extLst>
              <a:ext uri="{FF2B5EF4-FFF2-40B4-BE49-F238E27FC236}">
                <a16:creationId xmlns:a16="http://schemas.microsoft.com/office/drawing/2014/main" id="{F41D4064-C621-4611-8159-A5CBE56EFF91}"/>
              </a:ext>
            </a:extLst>
          </p:cNvPr>
          <p:cNvPicPr>
            <a:picLocks noChangeAspect="1"/>
          </p:cNvPicPr>
          <p:nvPr/>
        </p:nvPicPr>
        <p:blipFill>
          <a:blip r:embed="rId4"/>
          <a:stretch>
            <a:fillRect/>
          </a:stretch>
        </p:blipFill>
        <p:spPr>
          <a:xfrm>
            <a:off x="11313100" y="1341926"/>
            <a:ext cx="501015" cy="487680"/>
          </a:xfrm>
          <a:prstGeom prst="rect">
            <a:avLst/>
          </a:prstGeom>
        </p:spPr>
      </p:pic>
    </p:spTree>
    <p:extLst>
      <p:ext uri="{BB962C8B-B14F-4D97-AF65-F5344CB8AC3E}">
        <p14:creationId xmlns:p14="http://schemas.microsoft.com/office/powerpoint/2010/main" val="1982099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Cloud Curriculum: Docker &amp; K8s Fundamentals training</a:t>
            </a:r>
          </a:p>
        </p:txBody>
      </p:sp>
      <p:pic>
        <p:nvPicPr>
          <p:cNvPr id="2" name="Picture 1">
            <a:extLst>
              <a:ext uri="{FF2B5EF4-FFF2-40B4-BE49-F238E27FC236}">
                <a16:creationId xmlns:a16="http://schemas.microsoft.com/office/drawing/2014/main" id="{C993BDE4-4030-417D-8D50-C026B7FAB4B6}"/>
              </a:ext>
            </a:extLst>
          </p:cNvPr>
          <p:cNvPicPr>
            <a:picLocks noChangeAspect="1"/>
          </p:cNvPicPr>
          <p:nvPr/>
        </p:nvPicPr>
        <p:blipFill>
          <a:blip r:embed="rId3"/>
          <a:stretch>
            <a:fillRect/>
          </a:stretch>
        </p:blipFill>
        <p:spPr>
          <a:xfrm>
            <a:off x="504001" y="1006498"/>
            <a:ext cx="5190000" cy="5464286"/>
          </a:xfrm>
          <a:prstGeom prst="rect">
            <a:avLst/>
          </a:prstGeom>
        </p:spPr>
      </p:pic>
      <p:pic>
        <p:nvPicPr>
          <p:cNvPr id="4" name="Picture 3">
            <a:extLst>
              <a:ext uri="{FF2B5EF4-FFF2-40B4-BE49-F238E27FC236}">
                <a16:creationId xmlns:a16="http://schemas.microsoft.com/office/drawing/2014/main" id="{6F16BDAA-F7A1-4631-B81B-EBEEBC753744}"/>
              </a:ext>
            </a:extLst>
          </p:cNvPr>
          <p:cNvPicPr>
            <a:picLocks noChangeAspect="1"/>
          </p:cNvPicPr>
          <p:nvPr/>
        </p:nvPicPr>
        <p:blipFill>
          <a:blip r:embed="rId4"/>
          <a:stretch>
            <a:fillRect/>
          </a:stretch>
        </p:blipFill>
        <p:spPr>
          <a:xfrm>
            <a:off x="5920021" y="1006498"/>
            <a:ext cx="5172857" cy="4735714"/>
          </a:xfrm>
          <a:prstGeom prst="rect">
            <a:avLst/>
          </a:prstGeom>
        </p:spPr>
      </p:pic>
      <p:pic>
        <p:nvPicPr>
          <p:cNvPr id="3" name="Picture 2">
            <a:extLst>
              <a:ext uri="{FF2B5EF4-FFF2-40B4-BE49-F238E27FC236}">
                <a16:creationId xmlns:a16="http://schemas.microsoft.com/office/drawing/2014/main" id="{9F55A5E1-6C82-491F-B16D-4E20D8E5D084}"/>
              </a:ext>
            </a:extLst>
          </p:cNvPr>
          <p:cNvPicPr>
            <a:picLocks noChangeAspect="1"/>
          </p:cNvPicPr>
          <p:nvPr/>
        </p:nvPicPr>
        <p:blipFill>
          <a:blip r:embed="rId5"/>
          <a:stretch>
            <a:fillRect/>
          </a:stretch>
        </p:blipFill>
        <p:spPr>
          <a:xfrm>
            <a:off x="6966601" y="1434000"/>
            <a:ext cx="4302857" cy="4920000"/>
          </a:xfrm>
          <a:prstGeom prst="rect">
            <a:avLst/>
          </a:prstGeom>
        </p:spPr>
      </p:pic>
    </p:spTree>
    <p:extLst>
      <p:ext uri="{BB962C8B-B14F-4D97-AF65-F5344CB8AC3E}">
        <p14:creationId xmlns:p14="http://schemas.microsoft.com/office/powerpoint/2010/main" val="4261790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35994" y="1384647"/>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DB“</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HTTPS/ REST</a:t>
              </a:r>
              <a:endParaRPr lang="de-DE" kern="0" dirty="0">
                <a:solidFill>
                  <a:schemeClr val="bg2">
                    <a:lumMod val="50000"/>
                  </a:schemeClr>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a:solidFill>
            <a:schemeClr val="bg2">
              <a:lumMod val="90000"/>
            </a:schemeClr>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a:grpFill/>
            <a:ln>
              <a:solidFill>
                <a:schemeClr val="bg2">
                  <a:lumMod val="50000"/>
                </a:schemeClr>
              </a:solidFill>
            </a:ln>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04509" y="236270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3336" y="2619918"/>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1040" y="2066326"/>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1998" y="2292300"/>
            <a:ext cx="150305" cy="146304"/>
          </a:xfrm>
          <a:prstGeom prst="rect">
            <a:avLst/>
          </a:prstGeom>
          <a:noFill/>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319160"/>
            <a:ext cx="150305" cy="146304"/>
          </a:xfrm>
          <a:prstGeom prst="rect">
            <a:avLst/>
          </a:prstGeom>
        </p:spPr>
      </p:pic>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noFill/>
          <a:ln>
            <a:noFill/>
            <a:headEnd/>
            <a:tailEnd/>
          </a:ln>
          <a:effectLst/>
        </p:spPr>
      </p:pic>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tx1">
              <a:lumMod val="75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ln>
              <a:noFill/>
            </a:ln>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sp>
        <p:nvSpPr>
          <p:cNvPr id="121" name="Rounded Rectangle 14">
            <a:extLst>
              <a:ext uri="{FF2B5EF4-FFF2-40B4-BE49-F238E27FC236}">
                <a16:creationId xmlns:a16="http://schemas.microsoft.com/office/drawing/2014/main" id="{E683ACFD-3A5A-4DC8-A247-C3BC21A60B25}"/>
              </a:ext>
            </a:extLst>
          </p:cNvPr>
          <p:cNvSpPr/>
          <p:nvPr/>
        </p:nvSpPr>
        <p:spPr bwMode="gray">
          <a:xfrm>
            <a:off x="4656663" y="2958951"/>
            <a:ext cx="548827" cy="296202"/>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08546" y="3448986"/>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21135" y="2910728"/>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032" y="3311915"/>
            <a:ext cx="548827" cy="294470"/>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08848" y="3118081"/>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36136" y="3247986"/>
            <a:ext cx="150305" cy="146304"/>
          </a:xfrm>
          <a:prstGeom prst="rect">
            <a:avLst/>
          </a:prstGeom>
        </p:spPr>
      </p:pic>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noFill/>
            <a:ln>
              <a:noFill/>
            </a:ln>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noFill/>
            <a:ln>
              <a:noFill/>
            </a:ln>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noFill/>
            <a:ln>
              <a:noFill/>
            </a:ln>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noFill/>
            <a:ln>
              <a:noFill/>
            </a:ln>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cxnSp>
        <p:nvCxnSpPr>
          <p:cNvPr id="119" name="Straight Connector 118">
            <a:extLst>
              <a:ext uri="{FF2B5EF4-FFF2-40B4-BE49-F238E27FC236}">
                <a16:creationId xmlns:a16="http://schemas.microsoft.com/office/drawing/2014/main" id="{78DF7868-D858-4548-9E66-03C7D100E546}"/>
              </a:ext>
            </a:extLst>
          </p:cNvPr>
          <p:cNvCxnSpPr>
            <a:cxnSpLocks/>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42" name="Rectangle 141">
            <a:extLst>
              <a:ext uri="{FF2B5EF4-FFF2-40B4-BE49-F238E27FC236}">
                <a16:creationId xmlns:a16="http://schemas.microsoft.com/office/drawing/2014/main" id="{7C38D67C-2321-4695-9C65-7D593DC2A7BA}"/>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0" name="Cylinder 119">
            <a:extLst>
              <a:ext uri="{FF2B5EF4-FFF2-40B4-BE49-F238E27FC236}">
                <a16:creationId xmlns:a16="http://schemas.microsoft.com/office/drawing/2014/main" id="{1E094E06-3458-41A4-AFDE-195A86316545}"/>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pic>
        <p:nvPicPr>
          <p:cNvPr id="143" name="Picture 142">
            <a:extLst>
              <a:ext uri="{FF2B5EF4-FFF2-40B4-BE49-F238E27FC236}">
                <a16:creationId xmlns:a16="http://schemas.microsoft.com/office/drawing/2014/main" id="{28ACED14-B010-47D4-BF9E-C01DF64101CF}"/>
              </a:ext>
            </a:extLst>
          </p:cNvPr>
          <p:cNvPicPr>
            <a:picLocks noChangeAspect="1"/>
          </p:cNvPicPr>
          <p:nvPr/>
        </p:nvPicPr>
        <p:blipFill>
          <a:blip r:embed="rId4"/>
          <a:stretch>
            <a:fillRect/>
          </a:stretch>
        </p:blipFill>
        <p:spPr>
          <a:xfrm>
            <a:off x="11248678" y="1355318"/>
            <a:ext cx="501015" cy="487680"/>
          </a:xfrm>
          <a:prstGeom prst="rect">
            <a:avLst/>
          </a:prstGeom>
        </p:spPr>
      </p:pic>
      <p:pic>
        <p:nvPicPr>
          <p:cNvPr id="144" name="Picture 143">
            <a:extLst>
              <a:ext uri="{FF2B5EF4-FFF2-40B4-BE49-F238E27FC236}">
                <a16:creationId xmlns:a16="http://schemas.microsoft.com/office/drawing/2014/main" id="{F38B3E22-FCC8-4B33-BE1D-05BB9E771A52}"/>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45" name="Picture 144">
            <a:extLst>
              <a:ext uri="{FF2B5EF4-FFF2-40B4-BE49-F238E27FC236}">
                <a16:creationId xmlns:a16="http://schemas.microsoft.com/office/drawing/2014/main" id="{7A7707EB-2B34-4F33-A4FC-C49A7F735F2A}"/>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46" name="Picture 145">
            <a:extLst>
              <a:ext uri="{FF2B5EF4-FFF2-40B4-BE49-F238E27FC236}">
                <a16:creationId xmlns:a16="http://schemas.microsoft.com/office/drawing/2014/main" id="{AC0B47EE-08AC-4056-805C-CFFB9AFA7FFF}"/>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47" name="Picture 146">
            <a:extLst>
              <a:ext uri="{FF2B5EF4-FFF2-40B4-BE49-F238E27FC236}">
                <a16:creationId xmlns:a16="http://schemas.microsoft.com/office/drawing/2014/main" id="{53299AC6-C3C1-476C-B0FA-B340DF9CE975}"/>
              </a:ext>
            </a:extLst>
          </p:cNvPr>
          <p:cNvPicPr>
            <a:picLocks noChangeAspect="1"/>
          </p:cNvPicPr>
          <p:nvPr/>
        </p:nvPicPr>
        <p:blipFill>
          <a:blip r:embed="rId4"/>
          <a:stretch>
            <a:fillRect/>
          </a:stretch>
        </p:blipFill>
        <p:spPr>
          <a:xfrm>
            <a:off x="10952989" y="4810709"/>
            <a:ext cx="150305" cy="146304"/>
          </a:xfrm>
          <a:prstGeom prst="rect">
            <a:avLst/>
          </a:prstGeom>
        </p:spPr>
      </p:pic>
    </p:spTree>
    <p:extLst>
      <p:ext uri="{BB962C8B-B14F-4D97-AF65-F5344CB8AC3E}">
        <p14:creationId xmlns:p14="http://schemas.microsoft.com/office/powerpoint/2010/main" val="2448425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516684"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038323" y="6000207"/>
            <a:ext cx="2191506"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ads-db-statefulset</a:t>
            </a:r>
            <a:endParaRPr lang="de-DE" sz="1200" kern="0" dirty="0">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3068481"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401256" y="5530645"/>
            <a:ext cx="176936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758219"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0128"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760857"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278839" y="3957671"/>
            <a:ext cx="250508" cy="243840"/>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823008" y="4550369"/>
            <a:ext cx="130180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2124815"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2036409"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823009" y="5108324"/>
            <a:ext cx="1301808"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2124815"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2047666"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26B7D9E3-46E0-4070-AAFB-8ED9BF46BAA7}"/>
              </a:ext>
            </a:extLst>
          </p:cNvPr>
          <p:cNvPicPr>
            <a:picLocks noChangeAspect="1"/>
          </p:cNvPicPr>
          <p:nvPr/>
        </p:nvPicPr>
        <p:blipFill>
          <a:blip r:embed="rId4"/>
          <a:stretch>
            <a:fillRect/>
          </a:stretch>
        </p:blipFill>
        <p:spPr>
          <a:xfrm>
            <a:off x="7714706" y="1230093"/>
            <a:ext cx="501015" cy="487680"/>
          </a:xfrm>
          <a:prstGeom prst="rect">
            <a:avLst/>
          </a:prstGeom>
        </p:spPr>
      </p:pic>
      <p:sp>
        <p:nvSpPr>
          <p:cNvPr id="20" name="Text Placeholder 2">
            <a:extLst>
              <a:ext uri="{FF2B5EF4-FFF2-40B4-BE49-F238E27FC236}">
                <a16:creationId xmlns:a16="http://schemas.microsoft.com/office/drawing/2014/main" id="{73C02A8E-935D-4B3E-BF8D-E57B409061D5}"/>
              </a:ext>
            </a:extLst>
          </p:cNvPr>
          <p:cNvSpPr txBox="1">
            <a:spLocks/>
          </p:cNvSpPr>
          <p:nvPr/>
        </p:nvSpPr>
        <p:spPr>
          <a:xfrm>
            <a:off x="9030953" y="1415786"/>
            <a:ext cx="2711521"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sz="1600" dirty="0" err="1"/>
              <a:t>Configmap</a:t>
            </a:r>
            <a:r>
              <a:rPr lang="en-US" sz="1600" dirty="0"/>
              <a:t>:</a:t>
            </a:r>
            <a:br>
              <a:rPr lang="en-US" sz="1600" dirty="0"/>
            </a:br>
            <a:r>
              <a:rPr lang="en-US" sz="1600" dirty="0">
                <a:solidFill>
                  <a:schemeClr val="accent1"/>
                </a:solidFill>
              </a:rPr>
              <a:t>- </a:t>
            </a:r>
            <a:r>
              <a:rPr lang="en-US" sz="1600" dirty="0" err="1">
                <a:solidFill>
                  <a:srgbClr val="FFC000"/>
                </a:solidFill>
              </a:rPr>
              <a:t>postgres</a:t>
            </a:r>
            <a:r>
              <a:rPr lang="en-US" sz="1600" dirty="0">
                <a:solidFill>
                  <a:srgbClr val="FFC000"/>
                </a:solidFill>
              </a:rPr>
              <a:t> </a:t>
            </a:r>
            <a:r>
              <a:rPr lang="en-US" sz="1600" dirty="0" err="1">
                <a:solidFill>
                  <a:srgbClr val="FFC000"/>
                </a:solidFill>
              </a:rPr>
              <a:t>db</a:t>
            </a:r>
            <a:r>
              <a:rPr lang="en-US" sz="1600" dirty="0">
                <a:solidFill>
                  <a:srgbClr val="FFC000"/>
                </a:solidFill>
              </a:rPr>
              <a:t> files path</a:t>
            </a:r>
          </a:p>
          <a:p>
            <a:pPr lvl="1"/>
            <a:endParaRPr lang="en-US" sz="1600" dirty="0"/>
          </a:p>
          <a:p>
            <a:pPr lvl="1"/>
            <a:r>
              <a:rPr lang="en-US" sz="1600" dirty="0"/>
              <a:t>Secret:</a:t>
            </a:r>
            <a:br>
              <a:rPr lang="en-US" sz="1600" dirty="0"/>
            </a:br>
            <a:r>
              <a:rPr lang="en-US" sz="1600" dirty="0">
                <a:solidFill>
                  <a:schemeClr val="accent1"/>
                </a:solidFill>
              </a:rPr>
              <a:t>- </a:t>
            </a:r>
            <a:r>
              <a:rPr lang="en-US" sz="1600" dirty="0" err="1">
                <a:solidFill>
                  <a:srgbClr val="FFC000"/>
                </a:solidFill>
              </a:rPr>
              <a:t>initdb.sql</a:t>
            </a:r>
            <a:r>
              <a:rPr lang="en-US" sz="1600" dirty="0">
                <a:solidFill>
                  <a:srgbClr val="FFC000"/>
                </a:solidFill>
              </a:rPr>
              <a:t> script</a:t>
            </a:r>
            <a:br>
              <a:rPr lang="en-US" sz="1600" dirty="0">
                <a:solidFill>
                  <a:srgbClr val="FFC000"/>
                </a:solidFill>
              </a:rPr>
            </a:br>
            <a:r>
              <a:rPr lang="en-US" sz="1600" dirty="0">
                <a:solidFill>
                  <a:srgbClr val="FFC000"/>
                </a:solidFill>
              </a:rPr>
              <a:t>- </a:t>
            </a:r>
            <a:r>
              <a:rPr lang="en-US" sz="1600" dirty="0" err="1">
                <a:solidFill>
                  <a:srgbClr val="FFC000"/>
                </a:solidFill>
              </a:rPr>
              <a:t>postgres</a:t>
            </a:r>
            <a:r>
              <a:rPr lang="en-US" sz="1600" dirty="0">
                <a:solidFill>
                  <a:srgbClr val="FFC000"/>
                </a:solidFill>
              </a:rPr>
              <a:t> superuser pw</a:t>
            </a:r>
            <a:endParaRPr lang="en-US" sz="1600" dirty="0"/>
          </a:p>
        </p:txBody>
      </p:sp>
    </p:spTree>
    <p:extLst>
      <p:ext uri="{BB962C8B-B14F-4D97-AF65-F5344CB8AC3E}">
        <p14:creationId xmlns:p14="http://schemas.microsoft.com/office/powerpoint/2010/main" val="1774803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516682"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038321" y="6000207"/>
            <a:ext cx="2015992"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ads-db-statefulset</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499702"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-service</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3068479"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401254" y="5530645"/>
            <a:ext cx="180883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758217"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277008"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0126"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760855"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278837"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4"/>
          <a:stretch>
            <a:fillRect/>
          </a:stretch>
        </p:blipFill>
        <p:spPr>
          <a:xfrm>
            <a:off x="4902748"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256663"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389052" y="1770398"/>
            <a:ext cx="377493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ads-db-statefulset-0.</a:t>
            </a:r>
            <a:r>
              <a:rPr lang="de-DE" sz="1200" kern="0" dirty="0">
                <a:solidFill>
                  <a:srgbClr val="4FB81C"/>
                </a:solidFill>
                <a:ea typeface="Arial Unicode MS" pitchFamily="34" charset="-128"/>
                <a:cs typeface="Arial Unicode MS" pitchFamily="34" charset="-128"/>
              </a:rPr>
              <a:t>ads-db-service</a:t>
            </a:r>
          </a:p>
        </p:txBody>
      </p:sp>
      <p:sp>
        <p:nvSpPr>
          <p:cNvPr id="33" name="Rounded Rectangle 14">
            <a:extLst>
              <a:ext uri="{FF2B5EF4-FFF2-40B4-BE49-F238E27FC236}">
                <a16:creationId xmlns:a16="http://schemas.microsoft.com/office/drawing/2014/main" id="{3ECB9392-578B-4196-B974-206D271B927A}"/>
              </a:ext>
            </a:extLst>
          </p:cNvPr>
          <p:cNvSpPr/>
          <p:nvPr/>
        </p:nvSpPr>
        <p:spPr bwMode="gray">
          <a:xfrm>
            <a:off x="823009" y="5108324"/>
            <a:ext cx="1288650"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2111657"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2034508"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74564037-843F-4A34-B32A-4C8423D524E2}"/>
              </a:ext>
            </a:extLst>
          </p:cNvPr>
          <p:cNvPicPr>
            <a:picLocks noChangeAspect="1"/>
          </p:cNvPicPr>
          <p:nvPr/>
        </p:nvPicPr>
        <p:blipFill>
          <a:blip r:embed="rId4"/>
          <a:stretch>
            <a:fillRect/>
          </a:stretch>
        </p:blipFill>
        <p:spPr>
          <a:xfrm>
            <a:off x="7714706" y="1230093"/>
            <a:ext cx="501015" cy="487680"/>
          </a:xfrm>
          <a:prstGeom prst="rect">
            <a:avLst/>
          </a:prstGeom>
        </p:spPr>
      </p:pic>
      <p:sp>
        <p:nvSpPr>
          <p:cNvPr id="37" name="Rounded Rectangle 14">
            <a:extLst>
              <a:ext uri="{FF2B5EF4-FFF2-40B4-BE49-F238E27FC236}">
                <a16:creationId xmlns:a16="http://schemas.microsoft.com/office/drawing/2014/main" id="{67700621-72D1-42D1-8A6B-BB909296E813}"/>
              </a:ext>
            </a:extLst>
          </p:cNvPr>
          <p:cNvSpPr/>
          <p:nvPr/>
        </p:nvSpPr>
        <p:spPr bwMode="gray">
          <a:xfrm>
            <a:off x="823008" y="4550369"/>
            <a:ext cx="130180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38" name="Straight Connector 37">
            <a:extLst>
              <a:ext uri="{FF2B5EF4-FFF2-40B4-BE49-F238E27FC236}">
                <a16:creationId xmlns:a16="http://schemas.microsoft.com/office/drawing/2014/main" id="{7BB444F0-87DC-4C84-8C8F-502C497CF5AA}"/>
              </a:ext>
            </a:extLst>
          </p:cNvPr>
          <p:cNvCxnSpPr>
            <a:cxnSpLocks/>
          </p:cNvCxnSpPr>
          <p:nvPr/>
        </p:nvCxnSpPr>
        <p:spPr>
          <a:xfrm>
            <a:off x="2118230"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id="{B774DB39-B431-445E-8D8F-F57E04315E92}"/>
              </a:ext>
            </a:extLst>
          </p:cNvPr>
          <p:cNvPicPr>
            <a:picLocks noChangeAspect="1"/>
          </p:cNvPicPr>
          <p:nvPr/>
        </p:nvPicPr>
        <p:blipFill>
          <a:blip r:embed="rId4"/>
          <a:stretch>
            <a:fillRect/>
          </a:stretch>
        </p:blipFill>
        <p:spPr>
          <a:xfrm>
            <a:off x="2016668" y="4497097"/>
            <a:ext cx="150305" cy="146304"/>
          </a:xfrm>
          <a:prstGeom prst="rect">
            <a:avLst/>
          </a:prstGeom>
        </p:spPr>
      </p:pic>
    </p:spTree>
    <p:extLst>
      <p:ext uri="{BB962C8B-B14F-4D97-AF65-F5344CB8AC3E}">
        <p14:creationId xmlns:p14="http://schemas.microsoft.com/office/powerpoint/2010/main" val="2846438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ads DB</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 (headless):</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-service’</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4272661"/>
            <a:ext cx="1291726" cy="842914"/>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3711704"/>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702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510105"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031744" y="6000207"/>
            <a:ext cx="2240516"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ads-db-statefulset</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493125"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-service</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3061902"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394677" y="5530645"/>
            <a:ext cx="18220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751640"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270431"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3549"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754278"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272260"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4"/>
          <a:stretch>
            <a:fillRect/>
          </a:stretch>
        </p:blipFill>
        <p:spPr>
          <a:xfrm>
            <a:off x="4896171"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250086"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356151" y="1770398"/>
            <a:ext cx="378807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ads-db-statefulset-0.</a:t>
            </a:r>
            <a:r>
              <a:rPr lang="de-DE" sz="1200" kern="0" dirty="0">
                <a:solidFill>
                  <a:srgbClr val="4FB81C"/>
                </a:solidFill>
                <a:ea typeface="Arial Unicode MS" pitchFamily="34" charset="-128"/>
                <a:cs typeface="Arial Unicode MS" pitchFamily="34" charset="-128"/>
              </a:rPr>
              <a:t>ads-db-service</a:t>
            </a:r>
          </a:p>
        </p:txBody>
      </p:sp>
      <p:cxnSp>
        <p:nvCxnSpPr>
          <p:cNvPr id="29" name="Straight Connector 28">
            <a:extLst>
              <a:ext uri="{FF2B5EF4-FFF2-40B4-BE49-F238E27FC236}">
                <a16:creationId xmlns:a16="http://schemas.microsoft.com/office/drawing/2014/main" id="{EA39D4B4-CA18-4D7D-9ED7-9D8BECAC060E}"/>
              </a:ext>
            </a:extLst>
          </p:cNvPr>
          <p:cNvCxnSpPr>
            <a:cxnSpLocks/>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951113"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438594"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983504"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64" name="Picture 63">
            <a:extLst>
              <a:ext uri="{FF2B5EF4-FFF2-40B4-BE49-F238E27FC236}">
                <a16:creationId xmlns:a16="http://schemas.microsoft.com/office/drawing/2014/main" id="{639DFB97-1F9A-4C92-B42C-7346B66B6D89}"/>
              </a:ext>
            </a:extLst>
          </p:cNvPr>
          <p:cNvPicPr>
            <a:picLocks noChangeAspect="1"/>
          </p:cNvPicPr>
          <p:nvPr/>
        </p:nvPicPr>
        <p:blipFill>
          <a:blip r:embed="rId4"/>
          <a:stretch>
            <a:fillRect/>
          </a:stretch>
        </p:blipFill>
        <p:spPr>
          <a:xfrm>
            <a:off x="7714706" y="1230093"/>
            <a:ext cx="501015" cy="487680"/>
          </a:xfrm>
          <a:prstGeom prst="rect">
            <a:avLst/>
          </a:prstGeom>
        </p:spPr>
      </p:pic>
      <p:sp>
        <p:nvSpPr>
          <p:cNvPr id="71" name="Rounded Rectangle 14">
            <a:extLst>
              <a:ext uri="{FF2B5EF4-FFF2-40B4-BE49-F238E27FC236}">
                <a16:creationId xmlns:a16="http://schemas.microsoft.com/office/drawing/2014/main" id="{D731D7F0-30EE-4D1A-A98A-54E6636DFF3F}"/>
              </a:ext>
            </a:extLst>
          </p:cNvPr>
          <p:cNvSpPr/>
          <p:nvPr/>
        </p:nvSpPr>
        <p:spPr bwMode="gray">
          <a:xfrm>
            <a:off x="829580" y="5097711"/>
            <a:ext cx="1288650"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72" name="Straight Connector 71">
            <a:extLst>
              <a:ext uri="{FF2B5EF4-FFF2-40B4-BE49-F238E27FC236}">
                <a16:creationId xmlns:a16="http://schemas.microsoft.com/office/drawing/2014/main" id="{C63884F3-2FC9-4BB5-A88F-5A9A9E78D8F6}"/>
              </a:ext>
            </a:extLst>
          </p:cNvPr>
          <p:cNvCxnSpPr>
            <a:cxnSpLocks/>
          </p:cNvCxnSpPr>
          <p:nvPr/>
        </p:nvCxnSpPr>
        <p:spPr>
          <a:xfrm>
            <a:off x="2111657"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3" name="Picture 72">
            <a:extLst>
              <a:ext uri="{FF2B5EF4-FFF2-40B4-BE49-F238E27FC236}">
                <a16:creationId xmlns:a16="http://schemas.microsoft.com/office/drawing/2014/main" id="{824DB891-DDD0-4BB5-A93F-C370CFF9EF75}"/>
              </a:ext>
            </a:extLst>
          </p:cNvPr>
          <p:cNvPicPr>
            <a:picLocks noChangeAspect="1"/>
          </p:cNvPicPr>
          <p:nvPr/>
        </p:nvPicPr>
        <p:blipFill>
          <a:blip r:embed="rId4"/>
          <a:stretch>
            <a:fillRect/>
          </a:stretch>
        </p:blipFill>
        <p:spPr>
          <a:xfrm>
            <a:off x="2021337" y="5057930"/>
            <a:ext cx="150305" cy="146304"/>
          </a:xfrm>
          <a:prstGeom prst="rect">
            <a:avLst/>
          </a:prstGeom>
        </p:spPr>
      </p:pic>
      <p:sp>
        <p:nvSpPr>
          <p:cNvPr id="74" name="Rounded Rectangle 14">
            <a:extLst>
              <a:ext uri="{FF2B5EF4-FFF2-40B4-BE49-F238E27FC236}">
                <a16:creationId xmlns:a16="http://schemas.microsoft.com/office/drawing/2014/main" id="{E8AE83E4-3906-4DE6-83DE-7BC7AA900A6F}"/>
              </a:ext>
            </a:extLst>
          </p:cNvPr>
          <p:cNvSpPr/>
          <p:nvPr/>
        </p:nvSpPr>
        <p:spPr bwMode="gray">
          <a:xfrm>
            <a:off x="816430" y="4542600"/>
            <a:ext cx="130180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75" name="Straight Connector 74">
            <a:extLst>
              <a:ext uri="{FF2B5EF4-FFF2-40B4-BE49-F238E27FC236}">
                <a16:creationId xmlns:a16="http://schemas.microsoft.com/office/drawing/2014/main" id="{2C6D7FDB-AE90-4F35-9033-3BC75D15ECAF}"/>
              </a:ext>
            </a:extLst>
          </p:cNvPr>
          <p:cNvCxnSpPr>
            <a:cxnSpLocks/>
          </p:cNvCxnSpPr>
          <p:nvPr/>
        </p:nvCxnSpPr>
        <p:spPr>
          <a:xfrm>
            <a:off x="2118230"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6" name="Picture 75">
            <a:extLst>
              <a:ext uri="{FF2B5EF4-FFF2-40B4-BE49-F238E27FC236}">
                <a16:creationId xmlns:a16="http://schemas.microsoft.com/office/drawing/2014/main" id="{251C4F35-D97B-488D-AC6C-7877B3B92BBE}"/>
              </a:ext>
            </a:extLst>
          </p:cNvPr>
          <p:cNvPicPr>
            <a:picLocks noChangeAspect="1"/>
          </p:cNvPicPr>
          <p:nvPr/>
        </p:nvPicPr>
        <p:blipFill>
          <a:blip r:embed="rId4"/>
          <a:stretch>
            <a:fillRect/>
          </a:stretch>
        </p:blipFill>
        <p:spPr>
          <a:xfrm>
            <a:off x="2003497" y="4497097"/>
            <a:ext cx="150305" cy="146304"/>
          </a:xfrm>
          <a:prstGeom prst="rect">
            <a:avLst/>
          </a:prstGeom>
        </p:spPr>
      </p:pic>
      <p:grpSp>
        <p:nvGrpSpPr>
          <p:cNvPr id="58" name="Group 57">
            <a:extLst>
              <a:ext uri="{FF2B5EF4-FFF2-40B4-BE49-F238E27FC236}">
                <a16:creationId xmlns:a16="http://schemas.microsoft.com/office/drawing/2014/main" id="{D757138E-00C9-4D23-A374-9FB3AAC27BEC}"/>
              </a:ext>
            </a:extLst>
          </p:cNvPr>
          <p:cNvGrpSpPr/>
          <p:nvPr/>
        </p:nvGrpSpPr>
        <p:grpSpPr>
          <a:xfrm>
            <a:off x="2057109"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2065217"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21027837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details labels &amp; selector</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1443884" y="2178392"/>
            <a:ext cx="5502925" cy="358981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802134" y="2261695"/>
            <a:ext cx="2151334"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ads-db-statefulset</a:t>
            </a:r>
            <a:endParaRPr lang="de-DE" sz="1200" kern="0" dirty="0">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779875" y="276948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779961" y="310560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316292" y="3657596"/>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4021807" y="385484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4021893" y="419096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2758534" y="4122496"/>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0443" y="4885457"/>
            <a:ext cx="292622" cy="292622"/>
          </a:xfrm>
          <a:prstGeom prst="rect">
            <a:avLst/>
          </a:prstGeom>
        </p:spPr>
      </p:pic>
      <p:sp>
        <p:nvSpPr>
          <p:cNvPr id="95" name="TextBox 94">
            <a:extLst>
              <a:ext uri="{FF2B5EF4-FFF2-40B4-BE49-F238E27FC236}">
                <a16:creationId xmlns:a16="http://schemas.microsoft.com/office/drawing/2014/main" id="{EBAA4D23-0B10-4510-9A89-D3B5BDE8CB86}"/>
              </a:ext>
            </a:extLst>
          </p:cNvPr>
          <p:cNvSpPr txBox="1"/>
          <p:nvPr/>
        </p:nvSpPr>
        <p:spPr>
          <a:xfrm>
            <a:off x="2556010" y="3720724"/>
            <a:ext cx="1778560"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a:ea typeface="Arial Unicode MS" pitchFamily="34" charset="-128"/>
                <a:cs typeface="Arial Unicode MS" pitchFamily="34" charset="-128"/>
              </a:rPr>
              <a:t>ads-db-statefulset-0 </a:t>
            </a:r>
          </a:p>
        </p:txBody>
      </p:sp>
      <p:sp>
        <p:nvSpPr>
          <p:cNvPr id="4" name="Flowchart: Document 3">
            <a:extLst>
              <a:ext uri="{FF2B5EF4-FFF2-40B4-BE49-F238E27FC236}">
                <a16:creationId xmlns:a16="http://schemas.microsoft.com/office/drawing/2014/main" id="{784CEC2C-E6C9-412F-857D-5736D7ADFB27}"/>
              </a:ext>
            </a:extLst>
          </p:cNvPr>
          <p:cNvSpPr/>
          <p:nvPr/>
        </p:nvSpPr>
        <p:spPr bwMode="gray">
          <a:xfrm>
            <a:off x="1966946" y="2303888"/>
            <a:ext cx="1212621" cy="692435"/>
          </a:xfrm>
          <a:prstGeom prst="flowChartDocument">
            <a:avLst/>
          </a:prstGeom>
          <a:solidFill>
            <a:srgbClr val="FFFFCC"/>
          </a:solidFill>
          <a:ln w="9525" algn="ctr">
            <a:solidFill>
              <a:schemeClr val="bg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solidFill>
                  <a:schemeClr val="bg1"/>
                </a:solidFill>
                <a:ea typeface="Arial Unicode MS" pitchFamily="34" charset="-128"/>
                <a:cs typeface="Arial Unicode MS" pitchFamily="34" charset="-128"/>
              </a:rPr>
              <a:t>s</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69" name="Picture 68">
            <a:extLst>
              <a:ext uri="{FF2B5EF4-FFF2-40B4-BE49-F238E27FC236}">
                <a16:creationId xmlns:a16="http://schemas.microsoft.com/office/drawing/2014/main" id="{5B4D6F10-5D39-4F96-9628-C1781D332074}"/>
              </a:ext>
            </a:extLst>
          </p:cNvPr>
          <p:cNvPicPr>
            <a:picLocks noChangeAspect="1"/>
          </p:cNvPicPr>
          <p:nvPr/>
        </p:nvPicPr>
        <p:blipFill>
          <a:blip r:embed="rId4"/>
          <a:stretch>
            <a:fillRect/>
          </a:stretch>
        </p:blipFill>
        <p:spPr>
          <a:xfrm>
            <a:off x="4690063" y="3785730"/>
            <a:ext cx="150305" cy="146304"/>
          </a:xfrm>
          <a:prstGeom prst="rect">
            <a:avLst/>
          </a:prstGeom>
        </p:spPr>
      </p:pic>
      <p:pic>
        <p:nvPicPr>
          <p:cNvPr id="70" name="Picture 69">
            <a:extLst>
              <a:ext uri="{FF2B5EF4-FFF2-40B4-BE49-F238E27FC236}">
                <a16:creationId xmlns:a16="http://schemas.microsoft.com/office/drawing/2014/main" id="{B1530BC0-E894-4A5F-A1E8-539772AF89E6}"/>
              </a:ext>
            </a:extLst>
          </p:cNvPr>
          <p:cNvPicPr>
            <a:picLocks noChangeAspect="1"/>
          </p:cNvPicPr>
          <p:nvPr/>
        </p:nvPicPr>
        <p:blipFill>
          <a:blip r:embed="rId4"/>
          <a:stretch>
            <a:fillRect/>
          </a:stretch>
        </p:blipFill>
        <p:spPr>
          <a:xfrm>
            <a:off x="4689632" y="4122496"/>
            <a:ext cx="150305" cy="146304"/>
          </a:xfrm>
          <a:prstGeom prst="rect">
            <a:avLst/>
          </a:prstGeom>
        </p:spPr>
      </p:pic>
      <p:pic>
        <p:nvPicPr>
          <p:cNvPr id="71" name="Picture 70">
            <a:extLst>
              <a:ext uri="{FF2B5EF4-FFF2-40B4-BE49-F238E27FC236}">
                <a16:creationId xmlns:a16="http://schemas.microsoft.com/office/drawing/2014/main" id="{D280D108-D8FB-4B5A-B27E-7E85D67F9C9A}"/>
              </a:ext>
            </a:extLst>
          </p:cNvPr>
          <p:cNvPicPr>
            <a:picLocks noChangeAspect="1"/>
          </p:cNvPicPr>
          <p:nvPr/>
        </p:nvPicPr>
        <p:blipFill>
          <a:blip r:embed="rId4"/>
          <a:stretch>
            <a:fillRect/>
          </a:stretch>
        </p:blipFill>
        <p:spPr>
          <a:xfrm>
            <a:off x="7469871" y="2707772"/>
            <a:ext cx="150305" cy="146304"/>
          </a:xfrm>
          <a:prstGeom prst="rect">
            <a:avLst/>
          </a:prstGeom>
        </p:spPr>
      </p:pic>
      <p:pic>
        <p:nvPicPr>
          <p:cNvPr id="72" name="Picture 71">
            <a:extLst>
              <a:ext uri="{FF2B5EF4-FFF2-40B4-BE49-F238E27FC236}">
                <a16:creationId xmlns:a16="http://schemas.microsoft.com/office/drawing/2014/main" id="{AD836BC0-CFBF-4AB2-AB7C-361C1EEF4176}"/>
              </a:ext>
            </a:extLst>
          </p:cNvPr>
          <p:cNvPicPr>
            <a:picLocks noChangeAspect="1"/>
          </p:cNvPicPr>
          <p:nvPr/>
        </p:nvPicPr>
        <p:blipFill>
          <a:blip r:embed="rId4"/>
          <a:stretch>
            <a:fillRect/>
          </a:stretch>
        </p:blipFill>
        <p:spPr>
          <a:xfrm>
            <a:off x="7448087" y="3032456"/>
            <a:ext cx="150305" cy="146304"/>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3986892" y="3569350"/>
            <a:ext cx="250508" cy="243840"/>
          </a:xfrm>
          <a:prstGeom prst="rect">
            <a:avLst/>
          </a:prstGeom>
        </p:spPr>
      </p:pic>
      <p:pic>
        <p:nvPicPr>
          <p:cNvPr id="22" name="Picture 21">
            <a:extLst>
              <a:ext uri="{FF2B5EF4-FFF2-40B4-BE49-F238E27FC236}">
                <a16:creationId xmlns:a16="http://schemas.microsoft.com/office/drawing/2014/main" id="{828AD81E-771C-483A-8964-B044208CF632}"/>
              </a:ext>
            </a:extLst>
          </p:cNvPr>
          <p:cNvPicPr>
            <a:picLocks noChangeAspect="1"/>
          </p:cNvPicPr>
          <p:nvPr/>
        </p:nvPicPr>
        <p:blipFill>
          <a:blip r:embed="rId4"/>
          <a:stretch>
            <a:fillRect/>
          </a:stretch>
        </p:blipFill>
        <p:spPr>
          <a:xfrm>
            <a:off x="6612911" y="2168377"/>
            <a:ext cx="250508" cy="243840"/>
          </a:xfrm>
          <a:prstGeom prst="rect">
            <a:avLst/>
          </a:prstGeom>
        </p:spPr>
      </p:pic>
      <p:pic>
        <p:nvPicPr>
          <p:cNvPr id="23" name="Picture 22">
            <a:extLst>
              <a:ext uri="{FF2B5EF4-FFF2-40B4-BE49-F238E27FC236}">
                <a16:creationId xmlns:a16="http://schemas.microsoft.com/office/drawing/2014/main" id="{CA928D7D-D8E6-4EF8-8FDD-AEBE0C1C5BF2}"/>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766757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5" name="Picture 4">
            <a:extLst>
              <a:ext uri="{FF2B5EF4-FFF2-40B4-BE49-F238E27FC236}">
                <a16:creationId xmlns:a16="http://schemas.microsoft.com/office/drawing/2014/main" id="{FF3FBEBD-1025-46F9-9BB2-DE55037074F0}"/>
              </a:ext>
            </a:extLst>
          </p:cNvPr>
          <p:cNvPicPr>
            <a:picLocks noChangeAspect="1"/>
          </p:cNvPicPr>
          <p:nvPr/>
        </p:nvPicPr>
        <p:blipFill>
          <a:blip r:embed="rId5"/>
          <a:stretch>
            <a:fillRect/>
          </a:stretch>
        </p:blipFill>
        <p:spPr>
          <a:xfrm>
            <a:off x="409116" y="1044583"/>
            <a:ext cx="10285714" cy="1495238"/>
          </a:xfrm>
          <a:prstGeom prst="rect">
            <a:avLst/>
          </a:prstGeom>
          <a:ln w="12700">
            <a:solidFill>
              <a:schemeClr val="bg1">
                <a:lumMod val="50000"/>
                <a:lumOff val="50000"/>
              </a:schemeClr>
            </a:solidFill>
          </a:ln>
        </p:spPr>
      </p:pic>
      <p:pic>
        <p:nvPicPr>
          <p:cNvPr id="2" name="Picture 1">
            <a:extLst>
              <a:ext uri="{FF2B5EF4-FFF2-40B4-BE49-F238E27FC236}">
                <a16:creationId xmlns:a16="http://schemas.microsoft.com/office/drawing/2014/main" id="{02E96712-019B-4B35-9AB3-E545CBEFB11E}"/>
              </a:ext>
            </a:extLst>
          </p:cNvPr>
          <p:cNvPicPr>
            <a:picLocks noChangeAspect="1"/>
          </p:cNvPicPr>
          <p:nvPr/>
        </p:nvPicPr>
        <p:blipFill>
          <a:blip r:embed="rId6"/>
          <a:stretch>
            <a:fillRect/>
          </a:stretch>
        </p:blipFill>
        <p:spPr>
          <a:xfrm>
            <a:off x="823695" y="929398"/>
            <a:ext cx="5720000" cy="5371429"/>
          </a:xfrm>
          <a:prstGeom prst="rect">
            <a:avLst/>
          </a:prstGeom>
          <a:ln>
            <a:solidFill>
              <a:schemeClr val="bg1">
                <a:lumMod val="50000"/>
                <a:lumOff val="50000"/>
              </a:schemeClr>
            </a:solidFill>
          </a:ln>
        </p:spPr>
      </p:pic>
      <p:pic>
        <p:nvPicPr>
          <p:cNvPr id="3" name="Picture 2">
            <a:extLst>
              <a:ext uri="{FF2B5EF4-FFF2-40B4-BE49-F238E27FC236}">
                <a16:creationId xmlns:a16="http://schemas.microsoft.com/office/drawing/2014/main" id="{F071F0CC-70AE-4642-97F8-994BF236D03D}"/>
              </a:ext>
            </a:extLst>
          </p:cNvPr>
          <p:cNvPicPr>
            <a:picLocks noChangeAspect="1"/>
          </p:cNvPicPr>
          <p:nvPr/>
        </p:nvPicPr>
        <p:blipFill>
          <a:blip r:embed="rId7"/>
          <a:stretch>
            <a:fillRect/>
          </a:stretch>
        </p:blipFill>
        <p:spPr>
          <a:xfrm>
            <a:off x="3151685" y="1380051"/>
            <a:ext cx="5771429" cy="4920000"/>
          </a:xfrm>
          <a:prstGeom prst="rect">
            <a:avLst/>
          </a:prstGeom>
          <a:ln>
            <a:solidFill>
              <a:schemeClr val="bg1">
                <a:lumMod val="50000"/>
                <a:lumOff val="50000"/>
              </a:schemeClr>
            </a:solidFill>
          </a:ln>
        </p:spPr>
      </p:pic>
      <p:pic>
        <p:nvPicPr>
          <p:cNvPr id="4" name="Picture 3">
            <a:extLst>
              <a:ext uri="{FF2B5EF4-FFF2-40B4-BE49-F238E27FC236}">
                <a16:creationId xmlns:a16="http://schemas.microsoft.com/office/drawing/2014/main" id="{7281217D-A2F4-4931-AE4F-A49E29FEADE0}"/>
              </a:ext>
            </a:extLst>
          </p:cNvPr>
          <p:cNvPicPr>
            <a:picLocks noChangeAspect="1"/>
          </p:cNvPicPr>
          <p:nvPr/>
        </p:nvPicPr>
        <p:blipFill>
          <a:blip r:embed="rId8"/>
          <a:stretch>
            <a:fillRect/>
          </a:stretch>
        </p:blipFill>
        <p:spPr>
          <a:xfrm>
            <a:off x="6210478" y="1561093"/>
            <a:ext cx="5731429" cy="5102857"/>
          </a:xfrm>
          <a:prstGeom prst="rect">
            <a:avLst/>
          </a:prstGeom>
          <a:ln>
            <a:solidFill>
              <a:schemeClr val="bg1">
                <a:lumMod val="50000"/>
                <a:lumOff val="50000"/>
              </a:schemeClr>
            </a:solidFill>
          </a:ln>
        </p:spPr>
      </p:pic>
    </p:spTree>
    <p:extLst>
      <p:ext uri="{BB962C8B-B14F-4D97-AF65-F5344CB8AC3E}">
        <p14:creationId xmlns:p14="http://schemas.microsoft.com/office/powerpoint/2010/main" val="312643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t>
            </a:r>
            <a:r>
              <a:rPr lang="en-US" dirty="0" err="1"/>
              <a:t>Ads:DB</a:t>
            </a:r>
            <a:r>
              <a:rPr lang="en-US" dirty="0"/>
              <a:t>, Dependencies across entities - 2</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37456" y="1347279"/>
            <a:ext cx="2245714" cy="4954286"/>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858263"/>
            <a:ext cx="3394286" cy="1525714"/>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657544"/>
            <a:ext cx="1440000" cy="861429"/>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785970"/>
            <a:ext cx="1710000" cy="925714"/>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1249458"/>
            <a:ext cx="1148571" cy="1354286"/>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a:cxnSpLocks/>
          </p:cNvCxnSpPr>
          <p:nvPr/>
        </p:nvCxnSpPr>
        <p:spPr>
          <a:xfrm flipV="1">
            <a:off x="1727947" y="1624869"/>
            <a:ext cx="4128247" cy="508302"/>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527494" y="3230003"/>
            <a:ext cx="4328700" cy="199001"/>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793879"/>
            <a:ext cx="4047565" cy="251767"/>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808629" y="5251076"/>
            <a:ext cx="4047565" cy="906323"/>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96307EB-07E7-43FE-ACE8-2B5F21B06A93}"/>
              </a:ext>
            </a:extLst>
          </p:cNvPr>
          <p:cNvSpPr txBox="1"/>
          <p:nvPr/>
        </p:nvSpPr>
        <p:spPr>
          <a:xfrm>
            <a:off x="437456" y="1176061"/>
            <a:ext cx="2245714"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ads-db.yaml</a:t>
            </a:r>
            <a:endParaRPr lang="de-DE" sz="1100" kern="0" dirty="0">
              <a:solidFill>
                <a:schemeClr val="bg1"/>
              </a:solidFill>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1C3CB69F-46F9-4538-8723-0FA6B7692259}"/>
              </a:ext>
            </a:extLst>
          </p:cNvPr>
          <p:cNvSpPr txBox="1"/>
          <p:nvPr/>
        </p:nvSpPr>
        <p:spPr>
          <a:xfrm>
            <a:off x="5658008" y="893464"/>
            <a:ext cx="1148571" cy="353943"/>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ads-db-service</a:t>
            </a:r>
            <a:r>
              <a:rPr lang="de-DE" sz="1200" kern="0" dirty="0" err="1">
                <a:solidFill>
                  <a:schemeClr val="bg1"/>
                </a:solidFill>
                <a:ea typeface="Arial Unicode MS" pitchFamily="34" charset="-128"/>
                <a:cs typeface="Arial Unicode MS" pitchFamily="34" charset="-128"/>
              </a:rPr>
              <a:t>.yaml</a:t>
            </a:r>
            <a:endParaRPr lang="de-DE" sz="1200" kern="0" dirty="0">
              <a:solidFill>
                <a:schemeClr val="bg1"/>
              </a:solidFill>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E838FD71-AC4C-4771-880B-A4CAAD153099}"/>
              </a:ext>
            </a:extLst>
          </p:cNvPr>
          <p:cNvSpPr txBox="1"/>
          <p:nvPr/>
        </p:nvSpPr>
        <p:spPr>
          <a:xfrm>
            <a:off x="5658008" y="2699459"/>
            <a:ext cx="3394286"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ads-db-init.yaml</a:t>
            </a:r>
            <a:endParaRPr lang="de-DE" sz="1100" kern="0" dirty="0">
              <a:solidFill>
                <a:schemeClr val="bg1"/>
              </a:solidFil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64141" y="4488173"/>
            <a:ext cx="143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ads-db-config.yaml</a:t>
            </a:r>
            <a:endParaRPr lang="de-DE" sz="1100" kern="0" dirty="0">
              <a:solidFill>
                <a:schemeClr val="bg1"/>
              </a:solidFill>
              <a:ea typeface="Arial Unicode MS" pitchFamily="34" charset="-128"/>
              <a:cs typeface="Arial Unicode MS" pitchFamily="34" charset="-128"/>
            </a:endParaRPr>
          </a:p>
        </p:txBody>
      </p:sp>
      <p:sp>
        <p:nvSpPr>
          <p:cNvPr id="18" name="TextBox 17">
            <a:extLst>
              <a:ext uri="{FF2B5EF4-FFF2-40B4-BE49-F238E27FC236}">
                <a16:creationId xmlns:a16="http://schemas.microsoft.com/office/drawing/2014/main" id="{8F4291AB-B194-428E-8DF4-FD9064D1632E}"/>
              </a:ext>
            </a:extLst>
          </p:cNvPr>
          <p:cNvSpPr txBox="1"/>
          <p:nvPr/>
        </p:nvSpPr>
        <p:spPr>
          <a:xfrm>
            <a:off x="5664141" y="5628400"/>
            <a:ext cx="170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ads-db-secret.yaml</a:t>
            </a:r>
            <a:endParaRPr lang="de-DE" sz="1100" kern="0" dirty="0">
              <a:solidFill>
                <a:schemeClr val="bg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576A49F1-1558-4BB8-A734-715D56A0AF5F}"/>
              </a:ext>
            </a:extLst>
          </p:cNvPr>
          <p:cNvSpPr txBox="1"/>
          <p:nvPr/>
        </p:nvSpPr>
        <p:spPr>
          <a:xfrm>
            <a:off x="3322670" y="1401122"/>
            <a:ext cx="1148571" cy="276999"/>
          </a:xfrm>
          <a:prstGeom prst="rect">
            <a:avLst/>
          </a:prstGeom>
          <a:solidFill>
            <a:schemeClr val="accent1"/>
          </a:solidFill>
        </p:spPr>
        <p:txBody>
          <a:bodyPr wrap="squar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old</a:t>
            </a:r>
            <a:r>
              <a:rPr lang="de-DE" sz="1800" kern="0" dirty="0">
                <a:ea typeface="Arial Unicode MS" pitchFamily="34" charset="-128"/>
                <a:cs typeface="Arial Unicode MS" pitchFamily="34" charset="-128"/>
              </a:rPr>
              <a:t> !</a:t>
            </a:r>
          </a:p>
        </p:txBody>
      </p:sp>
    </p:spTree>
    <p:extLst>
      <p:ext uri="{BB962C8B-B14F-4D97-AF65-F5344CB8AC3E}">
        <p14:creationId xmlns:p14="http://schemas.microsoft.com/office/powerpoint/2010/main" val="28851816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39C25D-8E94-499C-9605-F93512370860}"/>
              </a:ext>
            </a:extLst>
          </p:cNvPr>
          <p:cNvPicPr>
            <a:picLocks noChangeAspect="1"/>
          </p:cNvPicPr>
          <p:nvPr/>
        </p:nvPicPr>
        <p:blipFill>
          <a:blip r:embed="rId3"/>
          <a:stretch>
            <a:fillRect/>
          </a:stretch>
        </p:blipFill>
        <p:spPr>
          <a:xfrm>
            <a:off x="406934" y="1247407"/>
            <a:ext cx="1834286" cy="5220000"/>
          </a:xfrm>
          <a:prstGeom prst="rect">
            <a:avLst/>
          </a:prstGeom>
        </p:spPr>
      </p:pic>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t>
            </a:r>
            <a:r>
              <a:rPr lang="en-US" dirty="0" err="1"/>
              <a:t>Ads:DB</a:t>
            </a:r>
            <a:r>
              <a:rPr lang="en-US" dirty="0"/>
              <a:t>, Dependencies across entities - 2</a:t>
            </a:r>
          </a:p>
        </p:txBody>
      </p:sp>
      <p:sp>
        <p:nvSpPr>
          <p:cNvPr id="2" name="TextBox 1">
            <a:extLst>
              <a:ext uri="{FF2B5EF4-FFF2-40B4-BE49-F238E27FC236}">
                <a16:creationId xmlns:a16="http://schemas.microsoft.com/office/drawing/2014/main" id="{296307EB-07E7-43FE-ACE8-2B5F21B06A93}"/>
              </a:ext>
            </a:extLst>
          </p:cNvPr>
          <p:cNvSpPr txBox="1"/>
          <p:nvPr/>
        </p:nvSpPr>
        <p:spPr>
          <a:xfrm>
            <a:off x="406934" y="1095078"/>
            <a:ext cx="1834286"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ads-db-statefulset.yaml</a:t>
            </a:r>
            <a:endParaRPr lang="de-DE" sz="1100" kern="0" dirty="0">
              <a:solidFill>
                <a:schemeClr val="bg1"/>
              </a:solidFill>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1C3CB69F-46F9-4538-8723-0FA6B7692259}"/>
              </a:ext>
            </a:extLst>
          </p:cNvPr>
          <p:cNvSpPr txBox="1"/>
          <p:nvPr/>
        </p:nvSpPr>
        <p:spPr>
          <a:xfrm>
            <a:off x="5658008" y="893464"/>
            <a:ext cx="1159651" cy="353943"/>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ads-db-service</a:t>
            </a:r>
            <a:r>
              <a:rPr lang="de-DE" sz="1200" kern="0" dirty="0" err="1">
                <a:solidFill>
                  <a:schemeClr val="bg1"/>
                </a:solidFill>
                <a:ea typeface="Arial Unicode MS" pitchFamily="34" charset="-128"/>
                <a:cs typeface="Arial Unicode MS" pitchFamily="34" charset="-128"/>
              </a:rPr>
              <a:t>.yaml</a:t>
            </a:r>
            <a:endParaRPr lang="de-DE" sz="1200" kern="0" dirty="0">
              <a:solidFill>
                <a:schemeClr val="bg1"/>
              </a:solidFil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58008" y="5518735"/>
            <a:ext cx="1866667"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ads-db-configmap.yaml</a:t>
            </a:r>
            <a:endParaRPr lang="de-DE" sz="1100" kern="0" dirty="0">
              <a:solidFill>
                <a:schemeClr val="bg1"/>
              </a:solidFill>
              <a:ea typeface="Arial Unicode MS" pitchFamily="34" charset="-128"/>
              <a:cs typeface="Arial Unicode MS" pitchFamily="34" charset="-128"/>
            </a:endParaRPr>
          </a:p>
        </p:txBody>
      </p:sp>
      <p:sp>
        <p:nvSpPr>
          <p:cNvPr id="18" name="TextBox 17">
            <a:extLst>
              <a:ext uri="{FF2B5EF4-FFF2-40B4-BE49-F238E27FC236}">
                <a16:creationId xmlns:a16="http://schemas.microsoft.com/office/drawing/2014/main" id="{8F4291AB-B194-428E-8DF4-FD9064D1632E}"/>
              </a:ext>
            </a:extLst>
          </p:cNvPr>
          <p:cNvSpPr txBox="1"/>
          <p:nvPr/>
        </p:nvSpPr>
        <p:spPr>
          <a:xfrm>
            <a:off x="5664141" y="2911430"/>
            <a:ext cx="3579581"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ads-db-secret.yaml</a:t>
            </a:r>
            <a:endParaRPr lang="de-DE" sz="1100" kern="0" dirty="0">
              <a:solidFill>
                <a:schemeClr val="bg1"/>
              </a:solidFill>
              <a:ea typeface="Arial Unicode MS" pitchFamily="34" charset="-128"/>
              <a:cs typeface="Arial Unicode MS" pitchFamily="34" charset="-128"/>
            </a:endParaRPr>
          </a:p>
        </p:txBody>
      </p:sp>
      <p:pic>
        <p:nvPicPr>
          <p:cNvPr id="5" name="Picture 4">
            <a:extLst>
              <a:ext uri="{FF2B5EF4-FFF2-40B4-BE49-F238E27FC236}">
                <a16:creationId xmlns:a16="http://schemas.microsoft.com/office/drawing/2014/main" id="{8F1F31B1-9E93-40E3-8B08-4766BF9B3BFB}"/>
              </a:ext>
            </a:extLst>
          </p:cNvPr>
          <p:cNvPicPr>
            <a:picLocks noChangeAspect="1"/>
          </p:cNvPicPr>
          <p:nvPr/>
        </p:nvPicPr>
        <p:blipFill>
          <a:blip r:embed="rId4"/>
          <a:stretch>
            <a:fillRect/>
          </a:stretch>
        </p:blipFill>
        <p:spPr>
          <a:xfrm>
            <a:off x="5658008" y="1247940"/>
            <a:ext cx="1161905" cy="1514286"/>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a:cxnSpLocks/>
          </p:cNvCxnSpPr>
          <p:nvPr/>
        </p:nvCxnSpPr>
        <p:spPr>
          <a:xfrm flipV="1">
            <a:off x="1527494" y="1680882"/>
            <a:ext cx="4402659" cy="389965"/>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8E9ADDA6-E1C3-421E-8D71-EAEEAAFC14B3}"/>
              </a:ext>
            </a:extLst>
          </p:cNvPr>
          <p:cNvPicPr>
            <a:picLocks noChangeAspect="1"/>
          </p:cNvPicPr>
          <p:nvPr/>
        </p:nvPicPr>
        <p:blipFill>
          <a:blip r:embed="rId5"/>
          <a:stretch>
            <a:fillRect/>
          </a:stretch>
        </p:blipFill>
        <p:spPr>
          <a:xfrm>
            <a:off x="5658008" y="3080601"/>
            <a:ext cx="3585714" cy="2114286"/>
          </a:xfrm>
          <a:prstGeom prst="rect">
            <a:avLst/>
          </a:prstGeom>
        </p:spPr>
      </p:pic>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a:off x="1754841" y="3361766"/>
            <a:ext cx="4047565" cy="166529"/>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flipV="1">
            <a:off x="1754841" y="3630706"/>
            <a:ext cx="4047565" cy="1761565"/>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FF177315-74D9-466E-B6E7-6F5B47E04F83}"/>
              </a:ext>
            </a:extLst>
          </p:cNvPr>
          <p:cNvPicPr>
            <a:picLocks noChangeAspect="1"/>
          </p:cNvPicPr>
          <p:nvPr/>
        </p:nvPicPr>
        <p:blipFill>
          <a:blip r:embed="rId6"/>
          <a:stretch>
            <a:fillRect/>
          </a:stretch>
        </p:blipFill>
        <p:spPr>
          <a:xfrm>
            <a:off x="5658008" y="5688106"/>
            <a:ext cx="1866667" cy="952381"/>
          </a:xfrm>
          <a:prstGeom prst="rect">
            <a:avLst/>
          </a:prstGeom>
        </p:spPr>
      </p:pic>
      <p:sp>
        <p:nvSpPr>
          <p:cNvPr id="29" name="Rectangle 28">
            <a:extLst>
              <a:ext uri="{FF2B5EF4-FFF2-40B4-BE49-F238E27FC236}">
                <a16:creationId xmlns:a16="http://schemas.microsoft.com/office/drawing/2014/main" id="{C3DCB81E-9EBF-487C-A6B2-EA0FD2E3E04D}"/>
              </a:ext>
            </a:extLst>
          </p:cNvPr>
          <p:cNvSpPr/>
          <p:nvPr/>
        </p:nvSpPr>
        <p:spPr>
          <a:xfrm>
            <a:off x="8001000" y="6063194"/>
            <a:ext cx="4108076" cy="400110"/>
          </a:xfrm>
          <a:prstGeom prst="rect">
            <a:avLst/>
          </a:prstGeom>
        </p:spPr>
        <p:txBody>
          <a:bodyPr wrap="square">
            <a:spAutoFit/>
          </a:bodyPr>
          <a:lstStyle/>
          <a:p>
            <a:r>
              <a:rPr lang="de-DE" sz="1000" dirty="0">
                <a:hlinkClick r:id="rId7"/>
              </a:rPr>
              <a:t>https://github.wdf.sap.corp/slvi/docker-k8s-training/tree/k8s-bulletinboard/kubernetes/k8s-bulletinboard/solutions/ads</a:t>
            </a:r>
            <a:endParaRPr lang="de-DE" sz="1000" dirty="0"/>
          </a:p>
        </p:txBody>
      </p: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960408"/>
            <a:ext cx="3993777" cy="1151280"/>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7315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50759F-2384-44D3-A429-C0370D9507E0}"/>
              </a:ext>
            </a:extLst>
          </p:cNvPr>
          <p:cNvSpPr>
            <a:spLocks noGrp="1"/>
          </p:cNvSpPr>
          <p:nvPr>
            <p:ph type="ctrTitle"/>
          </p:nvPr>
        </p:nvSpPr>
        <p:spPr/>
        <p:txBody>
          <a:bodyPr/>
          <a:lstStyle/>
          <a:p>
            <a:r>
              <a:rPr lang="en-US" dirty="0"/>
              <a:t>Exercise 1: </a:t>
            </a:r>
            <a:r>
              <a:rPr lang="en-US" dirty="0" err="1"/>
              <a:t>bulletinboard</a:t>
            </a:r>
            <a:r>
              <a:rPr lang="en-US" dirty="0"/>
              <a:t>-ads DB</a:t>
            </a:r>
          </a:p>
        </p:txBody>
      </p:sp>
    </p:spTree>
    <p:extLst>
      <p:ext uri="{BB962C8B-B14F-4D97-AF65-F5344CB8AC3E}">
        <p14:creationId xmlns:p14="http://schemas.microsoft.com/office/powerpoint/2010/main" val="2149771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10913300" cy="4727460"/>
          </a:xfrm>
        </p:spPr>
        <p:txBody>
          <a:bodyPr/>
          <a:lstStyle/>
          <a:p>
            <a:pPr lvl="1"/>
            <a:r>
              <a:rPr lang="en-US" sz="2800" dirty="0"/>
              <a:t>Apply what you learned in day 1-3 on Docker &amp; K8s, based on a sample application/microservices with connected database and communication across to other microservice</a:t>
            </a:r>
          </a:p>
          <a:p>
            <a:pPr lvl="2"/>
            <a:r>
              <a:rPr lang="en-US" sz="2800" dirty="0"/>
              <a:t> </a:t>
            </a:r>
            <a:r>
              <a:rPr lang="en-US" sz="2800" dirty="0">
                <a:solidFill>
                  <a:srgbClr val="E35500"/>
                </a:solidFill>
              </a:rPr>
              <a:t>Cloud Curriculum </a:t>
            </a:r>
            <a:r>
              <a:rPr lang="en-US" sz="2800" dirty="0" err="1">
                <a:solidFill>
                  <a:srgbClr val="E35500"/>
                </a:solidFill>
              </a:rPr>
              <a:t>Bulletinboard</a:t>
            </a:r>
            <a:endParaRPr lang="en-US" sz="2800" dirty="0">
              <a:solidFill>
                <a:srgbClr val="E35500"/>
              </a:solidFill>
            </a:endParaRPr>
          </a:p>
          <a:p>
            <a:pPr lvl="2"/>
            <a:endParaRPr lang="en-US" sz="2800" dirty="0"/>
          </a:p>
          <a:p>
            <a:pPr lvl="2">
              <a:buFont typeface="Wingdings" panose="05000000000000000000" pitchFamily="2" charset="2"/>
              <a:buChar char="§"/>
            </a:pPr>
            <a:r>
              <a:rPr lang="en-US" sz="2400" dirty="0"/>
              <a:t> Keep it simple:</a:t>
            </a:r>
          </a:p>
          <a:p>
            <a:pPr lvl="2"/>
            <a:r>
              <a:rPr lang="en-US" sz="2400" dirty="0"/>
              <a:t> </a:t>
            </a:r>
            <a:r>
              <a:rPr lang="en-US" sz="2400" dirty="0" err="1"/>
              <a:t>Bulletinboard</a:t>
            </a:r>
            <a:r>
              <a:rPr lang="en-US" sz="2400" dirty="0"/>
              <a:t>: no security, </a:t>
            </a:r>
            <a:r>
              <a:rPr lang="en-US" sz="2400" dirty="0" err="1"/>
              <a:t>Approuter</a:t>
            </a:r>
            <a:r>
              <a:rPr lang="en-US" sz="2400" dirty="0"/>
              <a:t>, UAA, Multi Tenancy, etc.</a:t>
            </a:r>
          </a:p>
          <a:p>
            <a:pPr lvl="2"/>
            <a:r>
              <a:rPr lang="en-US" sz="2400" dirty="0"/>
              <a:t> Only basics K8s scenarios</a:t>
            </a:r>
          </a:p>
          <a:p>
            <a:pPr lvl="2">
              <a:buFont typeface="Wingdings" panose="05000000000000000000" pitchFamily="2" charset="2"/>
              <a:buChar char="§"/>
            </a:pPr>
            <a:r>
              <a:rPr lang="en-US" sz="2400" dirty="0"/>
              <a:t> No CD pipeline/ Docker image build, no upload to Docker Registry (e.g. SAP Artifactory) as part of the exercises </a:t>
            </a:r>
            <a:r>
              <a:rPr lang="en-US" dirty="0"/>
              <a:t>(of course as demo)</a:t>
            </a:r>
            <a:endParaRPr lang="en-US" sz="2400" dirty="0"/>
          </a:p>
          <a:p>
            <a:pPr marL="180576" lvl="2" indent="0">
              <a:buNone/>
            </a:pPr>
            <a:endParaRPr lang="en-US" sz="2400" dirty="0"/>
          </a:p>
          <a:p>
            <a:pPr marL="180576" lvl="2" indent="0">
              <a:buNone/>
            </a:pPr>
            <a:r>
              <a:rPr lang="en-US" sz="2400" dirty="0"/>
              <a:t>Not 100% reference for later productive usage ! </a:t>
            </a:r>
            <a:r>
              <a:rPr lang="en-US" dirty="0"/>
              <a:t>(Will be done in other training)</a:t>
            </a:r>
            <a:endParaRPr lang="en-US" sz="2800" dirty="0"/>
          </a:p>
          <a:p>
            <a:pPr marL="180576" lvl="2" indent="0">
              <a:buNone/>
            </a:pPr>
            <a:endParaRPr lang="en-US" sz="2800" dirty="0"/>
          </a:p>
          <a:p>
            <a:pPr lvl="1"/>
            <a:endParaRPr lang="en-US" sz="2800" dirty="0"/>
          </a:p>
        </p:txBody>
      </p:sp>
      <p:sp>
        <p:nvSpPr>
          <p:cNvPr id="2" name="Title 1"/>
          <p:cNvSpPr>
            <a:spLocks noGrp="1"/>
          </p:cNvSpPr>
          <p:nvPr>
            <p:ph type="title"/>
          </p:nvPr>
        </p:nvSpPr>
        <p:spPr/>
        <p:txBody>
          <a:bodyPr/>
          <a:lstStyle/>
          <a:p>
            <a:r>
              <a:rPr lang="en-US" dirty="0"/>
              <a:t>Goal of Day 4</a:t>
            </a:r>
          </a:p>
        </p:txBody>
      </p:sp>
    </p:spTree>
    <p:extLst>
      <p:ext uri="{BB962C8B-B14F-4D97-AF65-F5344CB8AC3E}">
        <p14:creationId xmlns:p14="http://schemas.microsoft.com/office/powerpoint/2010/main" val="339406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App”</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a:grp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a:grpFill/>
          </p:spPr>
        </p:pic>
      </p:grpSp>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7"/>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grp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grp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grp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sp>
        <p:nvSpPr>
          <p:cNvPr id="119" name="Rectangle 118">
            <a:extLst>
              <a:ext uri="{FF2B5EF4-FFF2-40B4-BE49-F238E27FC236}">
                <a16:creationId xmlns:a16="http://schemas.microsoft.com/office/drawing/2014/main" id="{7ACDECDF-0A8A-4E66-91B8-9BE90F58778E}"/>
              </a:ext>
            </a:extLst>
          </p:cNvPr>
          <p:cNvSpPr/>
          <p:nvPr/>
        </p:nvSpPr>
        <p:spPr bwMode="gray">
          <a:xfrm>
            <a:off x="4531911" y="1497520"/>
            <a:ext cx="3345866" cy="2456868"/>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2" name="TextBox 141">
            <a:extLst>
              <a:ext uri="{FF2B5EF4-FFF2-40B4-BE49-F238E27FC236}">
                <a16:creationId xmlns:a16="http://schemas.microsoft.com/office/drawing/2014/main" id="{30F49010-3B37-4E97-8EA0-32DF02CDC44D}"/>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3" name="Rectangle 142">
            <a:extLst>
              <a:ext uri="{FF2B5EF4-FFF2-40B4-BE49-F238E27FC236}">
                <a16:creationId xmlns:a16="http://schemas.microsoft.com/office/drawing/2014/main" id="{C33E5695-D890-459A-97D0-978B32EE87E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4" name="Picture 143">
            <a:extLst>
              <a:ext uri="{FF2B5EF4-FFF2-40B4-BE49-F238E27FC236}">
                <a16:creationId xmlns:a16="http://schemas.microsoft.com/office/drawing/2014/main" id="{23B8BABE-019D-49E4-95A5-846C4110354D}"/>
              </a:ext>
            </a:extLst>
          </p:cNvPr>
          <p:cNvPicPr>
            <a:picLocks noChangeAspect="1"/>
          </p:cNvPicPr>
          <p:nvPr/>
        </p:nvPicPr>
        <p:blipFill>
          <a:blip r:embed="rId4"/>
          <a:stretch>
            <a:fillRect/>
          </a:stretch>
        </p:blipFill>
        <p:spPr>
          <a:xfrm>
            <a:off x="11269308" y="1338523"/>
            <a:ext cx="501015" cy="487680"/>
          </a:xfrm>
          <a:prstGeom prst="rect">
            <a:avLst/>
          </a:prstGeom>
        </p:spPr>
      </p:pic>
      <p:pic>
        <p:nvPicPr>
          <p:cNvPr id="145" name="Picture 144">
            <a:extLst>
              <a:ext uri="{FF2B5EF4-FFF2-40B4-BE49-F238E27FC236}">
                <a16:creationId xmlns:a16="http://schemas.microsoft.com/office/drawing/2014/main" id="{83038297-3DC9-48F8-8180-D6077835929E}"/>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46" name="Picture 145">
            <a:extLst>
              <a:ext uri="{FF2B5EF4-FFF2-40B4-BE49-F238E27FC236}">
                <a16:creationId xmlns:a16="http://schemas.microsoft.com/office/drawing/2014/main" id="{59D90E29-FB27-409C-AC4B-98C95D673097}"/>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47" name="Picture 146">
            <a:extLst>
              <a:ext uri="{FF2B5EF4-FFF2-40B4-BE49-F238E27FC236}">
                <a16:creationId xmlns:a16="http://schemas.microsoft.com/office/drawing/2014/main" id="{487DE055-719E-4C76-958D-50EF2ED12599}"/>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48" name="Picture 147">
            <a:extLst>
              <a:ext uri="{FF2B5EF4-FFF2-40B4-BE49-F238E27FC236}">
                <a16:creationId xmlns:a16="http://schemas.microsoft.com/office/drawing/2014/main" id="{C5EF1BB7-9963-4484-BC4C-8EFB1490EFE5}"/>
              </a:ext>
            </a:extLst>
          </p:cNvPr>
          <p:cNvPicPr>
            <a:picLocks noChangeAspect="1"/>
          </p:cNvPicPr>
          <p:nvPr/>
        </p:nvPicPr>
        <p:blipFill>
          <a:blip r:embed="rId4"/>
          <a:stretch>
            <a:fillRect/>
          </a:stretch>
        </p:blipFill>
        <p:spPr>
          <a:xfrm>
            <a:off x="10952989" y="4810709"/>
            <a:ext cx="150305" cy="146304"/>
          </a:xfrm>
          <a:prstGeom prst="rect">
            <a:avLst/>
          </a:prstGeom>
        </p:spPr>
      </p:pic>
    </p:spTree>
    <p:extLst>
      <p:ext uri="{BB962C8B-B14F-4D97-AF65-F5344CB8AC3E}">
        <p14:creationId xmlns:p14="http://schemas.microsoft.com/office/powerpoint/2010/main" val="845362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app”</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a:grp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a:grpFill/>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a:grp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grp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a:grp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a:grp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grp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a:grp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a:grp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a:grp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sp>
        <p:nvSpPr>
          <p:cNvPr id="119" name="Rectangle 118">
            <a:extLst>
              <a:ext uri="{FF2B5EF4-FFF2-40B4-BE49-F238E27FC236}">
                <a16:creationId xmlns:a16="http://schemas.microsoft.com/office/drawing/2014/main" id="{7ACDECDF-0A8A-4E66-91B8-9BE90F58778E}"/>
              </a:ext>
            </a:extLst>
          </p:cNvPr>
          <p:cNvSpPr/>
          <p:nvPr/>
        </p:nvSpPr>
        <p:spPr bwMode="gray">
          <a:xfrm>
            <a:off x="4531911" y="1497520"/>
            <a:ext cx="3345866" cy="2456868"/>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2" name="TextBox 141">
            <a:extLst>
              <a:ext uri="{FF2B5EF4-FFF2-40B4-BE49-F238E27FC236}">
                <a16:creationId xmlns:a16="http://schemas.microsoft.com/office/drawing/2014/main" id="{30F49010-3B37-4E97-8EA0-32DF02CDC44D}"/>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3" name="Rectangle 142">
            <a:extLst>
              <a:ext uri="{FF2B5EF4-FFF2-40B4-BE49-F238E27FC236}">
                <a16:creationId xmlns:a16="http://schemas.microsoft.com/office/drawing/2014/main" id="{C33E5695-D890-459A-97D0-978B32EE87E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4" name="Picture 143">
            <a:extLst>
              <a:ext uri="{FF2B5EF4-FFF2-40B4-BE49-F238E27FC236}">
                <a16:creationId xmlns:a16="http://schemas.microsoft.com/office/drawing/2014/main" id="{BFB3D287-B0E2-4BB2-815C-7E4AC2FB8A30}"/>
              </a:ext>
            </a:extLst>
          </p:cNvPr>
          <p:cNvPicPr>
            <a:picLocks noChangeAspect="1"/>
          </p:cNvPicPr>
          <p:nvPr/>
        </p:nvPicPr>
        <p:blipFill>
          <a:blip r:embed="rId3"/>
          <a:stretch>
            <a:fillRect/>
          </a:stretch>
        </p:blipFill>
        <p:spPr>
          <a:xfrm>
            <a:off x="11252362" y="1331958"/>
            <a:ext cx="501015" cy="487680"/>
          </a:xfrm>
          <a:prstGeom prst="rect">
            <a:avLst/>
          </a:prstGeom>
        </p:spPr>
      </p:pic>
    </p:spTree>
    <p:extLst>
      <p:ext uri="{BB962C8B-B14F-4D97-AF65-F5344CB8AC3E}">
        <p14:creationId xmlns:p14="http://schemas.microsoft.com/office/powerpoint/2010/main" val="20585473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2672111"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465862"/>
            <a:ext cx="391869" cy="0"/>
          </a:xfrm>
          <a:prstGeom prst="line">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036604"/>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3"/>
            <a:ext cx="1113617" cy="751973"/>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ads-app-secret</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2025060"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pic>
        <p:nvPicPr>
          <p:cNvPr id="103" name="Picture 102">
            <a:extLst>
              <a:ext uri="{FF2B5EF4-FFF2-40B4-BE49-F238E27FC236}">
                <a16:creationId xmlns:a16="http://schemas.microsoft.com/office/drawing/2014/main" id="{DD678622-BCCC-4588-B16D-505049D20BA6}"/>
              </a:ext>
            </a:extLst>
          </p:cNvPr>
          <p:cNvPicPr>
            <a:picLocks noChangeAspect="1"/>
          </p:cNvPicPr>
          <p:nvPr/>
        </p:nvPicPr>
        <p:blipFill>
          <a:blip r:embed="rId3"/>
          <a:stretch>
            <a:fillRect/>
          </a:stretch>
        </p:blipFill>
        <p:spPr>
          <a:xfrm>
            <a:off x="7714706" y="1230093"/>
            <a:ext cx="501015" cy="487680"/>
          </a:xfrm>
          <a:prstGeom prst="rect">
            <a:avLst/>
          </a:prstGeom>
        </p:spPr>
      </p:pic>
      <p:sp>
        <p:nvSpPr>
          <p:cNvPr id="25" name="Text Placeholder 2">
            <a:extLst>
              <a:ext uri="{FF2B5EF4-FFF2-40B4-BE49-F238E27FC236}">
                <a16:creationId xmlns:a16="http://schemas.microsoft.com/office/drawing/2014/main" id="{93980D84-ED34-437E-AD5E-C26C0F0F549C}"/>
              </a:ext>
            </a:extLst>
          </p:cNvPr>
          <p:cNvSpPr txBox="1">
            <a:spLocks/>
          </p:cNvSpPr>
          <p:nvPr/>
        </p:nvSpPr>
        <p:spPr>
          <a:xfrm>
            <a:off x="9030953" y="1415786"/>
            <a:ext cx="2711521"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sz="1600" dirty="0" err="1"/>
              <a:t>Configmap</a:t>
            </a:r>
            <a:r>
              <a:rPr lang="en-US" sz="1600" dirty="0"/>
              <a:t>:</a:t>
            </a:r>
            <a:br>
              <a:rPr lang="en-US" sz="1600" dirty="0"/>
            </a:br>
            <a:r>
              <a:rPr lang="en-US" sz="1600" dirty="0">
                <a:solidFill>
                  <a:schemeClr val="accent1"/>
                </a:solidFill>
              </a:rPr>
              <a:t>- environment variables: </a:t>
            </a:r>
            <a:r>
              <a:rPr lang="en-US" sz="1600" dirty="0" err="1">
                <a:solidFill>
                  <a:schemeClr val="accent1"/>
                </a:solidFill>
              </a:rPr>
              <a:t>user_route</a:t>
            </a:r>
            <a:r>
              <a:rPr lang="en-US" sz="1600" dirty="0">
                <a:solidFill>
                  <a:schemeClr val="accent1"/>
                </a:solidFill>
              </a:rPr>
              <a:t>, </a:t>
            </a:r>
            <a:r>
              <a:rPr lang="en-US" sz="1600" dirty="0" err="1">
                <a:solidFill>
                  <a:schemeClr val="accent1"/>
                </a:solidFill>
              </a:rPr>
              <a:t>spring_profile_active</a:t>
            </a:r>
            <a:r>
              <a:rPr lang="en-US" sz="1600" dirty="0">
                <a:solidFill>
                  <a:schemeClr val="accent1"/>
                </a:solidFill>
              </a:rPr>
              <a:t>, </a:t>
            </a:r>
            <a:r>
              <a:rPr lang="de-DE" sz="1600" dirty="0" err="1">
                <a:solidFill>
                  <a:schemeClr val="accent1"/>
                </a:solidFill>
              </a:rPr>
              <a:t>post_user_check</a:t>
            </a:r>
            <a:endParaRPr lang="en-US" sz="1600" dirty="0"/>
          </a:p>
          <a:p>
            <a:pPr lvl="1"/>
            <a:endParaRPr lang="en-US" sz="1600" dirty="0"/>
          </a:p>
          <a:p>
            <a:pPr lvl="1"/>
            <a:r>
              <a:rPr lang="en-US" sz="1600" dirty="0"/>
              <a:t>Secret:</a:t>
            </a:r>
            <a:br>
              <a:rPr lang="en-US" sz="1600" dirty="0"/>
            </a:br>
            <a:r>
              <a:rPr lang="en-US" sz="1600" dirty="0">
                <a:solidFill>
                  <a:schemeClr val="accent1"/>
                </a:solidFill>
              </a:rPr>
              <a:t>- application-k8s.yml</a:t>
            </a:r>
          </a:p>
        </p:txBody>
      </p:sp>
      <p:pic>
        <p:nvPicPr>
          <p:cNvPr id="5" name="Picture 4">
            <a:extLst>
              <a:ext uri="{FF2B5EF4-FFF2-40B4-BE49-F238E27FC236}">
                <a16:creationId xmlns:a16="http://schemas.microsoft.com/office/drawing/2014/main" id="{9F632171-0A92-4BF7-816A-6F503B156E04}"/>
              </a:ext>
            </a:extLst>
          </p:cNvPr>
          <p:cNvPicPr>
            <a:picLocks noChangeAspect="1"/>
          </p:cNvPicPr>
          <p:nvPr/>
        </p:nvPicPr>
        <p:blipFill>
          <a:blip r:embed="rId5"/>
          <a:stretch>
            <a:fillRect/>
          </a:stretch>
        </p:blipFill>
        <p:spPr>
          <a:xfrm>
            <a:off x="8088608" y="4026091"/>
            <a:ext cx="3692857" cy="850000"/>
          </a:xfrm>
          <a:prstGeom prst="rect">
            <a:avLst/>
          </a:prstGeom>
        </p:spPr>
      </p:pic>
    </p:spTree>
    <p:extLst>
      <p:ext uri="{BB962C8B-B14F-4D97-AF65-F5344CB8AC3E}">
        <p14:creationId xmlns:p14="http://schemas.microsoft.com/office/powerpoint/2010/main" val="183887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273755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7478" y="1552498"/>
            <a:ext cx="5077" cy="53253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1941424" y="1357845"/>
            <a:ext cx="5773281"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solidFill>
                  <a:schemeClr val="bg1"/>
                </a:solidFill>
                <a:ea typeface="Arial Unicode MS" pitchFamily="34" charset="-128"/>
                <a:cs typeface="Arial Unicode MS" pitchFamily="34" charset="-128"/>
              </a:rPr>
              <a:t>…</a:t>
            </a:r>
            <a:r>
              <a:rPr lang="de-DE" sz="1200" b="1" kern="0" dirty="0" err="1">
                <a:solidFill>
                  <a:srgbClr val="4FB81C"/>
                </a:solidFill>
                <a:ea typeface="Arial Unicode MS" pitchFamily="34" charset="-128"/>
                <a:cs typeface="Arial Unicode MS" pitchFamily="34" charset="-128"/>
              </a:rPr>
              <a:t>ingress</a:t>
            </a:r>
            <a:r>
              <a:rPr lang="de-DE" sz="1200" kern="0" dirty="0">
                <a:solidFill>
                  <a:schemeClr val="bg1"/>
                </a:solidFill>
                <a:ea typeface="Arial Unicode MS" pitchFamily="34" charset="-128"/>
                <a:cs typeface="Arial Unicode MS" pitchFamily="34" charset="-128"/>
              </a:rPr>
              <a:t>.&lt;</a:t>
            </a:r>
            <a:r>
              <a:rPr lang="de-DE" sz="1200" kern="0" dirty="0" err="1">
                <a:solidFill>
                  <a:schemeClr val="bg1"/>
                </a:solidFill>
                <a:ea typeface="Arial Unicode MS" pitchFamily="34" charset="-128"/>
                <a:cs typeface="Arial Unicode MS" pitchFamily="34" charset="-128"/>
              </a:rPr>
              <a:t>cluster</a:t>
            </a:r>
            <a:r>
              <a:rPr lang="de-DE" sz="1200" kern="0" dirty="0">
                <a:solidFill>
                  <a:schemeClr val="bg1"/>
                </a:solidFill>
                <a:ea typeface="Arial Unicode MS" pitchFamily="34" charset="-128"/>
                <a:cs typeface="Arial Unicode MS" pitchFamily="34" charset="-128"/>
              </a:rPr>
              <a:t>&gt;.k8s-train.shoot.canary.k8s-hana.ondemand.com/</a:t>
            </a:r>
            <a:r>
              <a:rPr lang="de-DE" sz="1200" b="1" kern="0" dirty="0" err="1">
                <a:solidFill>
                  <a:schemeClr val="bg1"/>
                </a:solidFill>
                <a:ea typeface="Arial Unicode MS" pitchFamily="34" charset="-128"/>
                <a:cs typeface="Arial Unicode MS" pitchFamily="34" charset="-128"/>
              </a:rPr>
              <a:t>ads</a:t>
            </a:r>
            <a:endParaRPr lang="de-DE" sz="1200" b="1" kern="0" dirty="0">
              <a:solidFill>
                <a:schemeClr val="bg1"/>
              </a:solidFill>
              <a:ea typeface="Arial Unicode MS" pitchFamily="34" charset="-128"/>
              <a:cs typeface="Arial Unicode MS" pitchFamily="34" charset="-128"/>
            </a:endParaRPr>
          </a:p>
        </p:txBody>
      </p:sp>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465862"/>
            <a:ext cx="391869" cy="0"/>
          </a:xfrm>
          <a:prstGeom prst="line">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036604"/>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3"/>
            <a:ext cx="1113617" cy="751973"/>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ads-app-secret</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endCxn id="94" idx="0"/>
          </p:cNvCxnSpPr>
          <p:nvPr/>
        </p:nvCxnSpPr>
        <p:spPr>
          <a:xfrm flipH="1">
            <a:off x="4021436" y="2453287"/>
            <a:ext cx="5431" cy="1803725"/>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7" y="5591630"/>
            <a:ext cx="186257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sp>
        <p:nvSpPr>
          <p:cNvPr id="98" name="Rounded Rectangle 14">
            <a:extLst>
              <a:ext uri="{FF2B5EF4-FFF2-40B4-BE49-F238E27FC236}">
                <a16:creationId xmlns:a16="http://schemas.microsoft.com/office/drawing/2014/main" id="{DEB5F13B-3B5B-42D8-8002-5330D7CA649A}"/>
              </a:ext>
            </a:extLst>
          </p:cNvPr>
          <p:cNvSpPr/>
          <p:nvPr/>
        </p:nvSpPr>
        <p:spPr bwMode="gray">
          <a:xfrm>
            <a:off x="3260513" y="1992943"/>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ingress:</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ads-app-ingress</a:t>
            </a:r>
            <a:endParaRPr lang="en-US" sz="1000" kern="0" dirty="0">
              <a:solidFill>
                <a:srgbClr val="000000"/>
              </a:solidFill>
              <a:latin typeface="Arial"/>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965027"/>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ads-app-service</a:t>
            </a:r>
            <a:endParaRPr lang="en-US" sz="1000" kern="0" dirty="0">
              <a:solidFill>
                <a:srgbClr val="000000"/>
              </a:solidFill>
              <a:latin typeface="Arial"/>
              <a:ea typeface="Arial Unicode MS" pitchFamily="34" charset="-128"/>
              <a:cs typeface="Arial Unicode MS" pitchFamily="34" charset="-128"/>
            </a:endParaRPr>
          </a:p>
        </p:txBody>
      </p:sp>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867690"/>
            <a:ext cx="250508" cy="243840"/>
          </a:xfrm>
          <a:prstGeom prst="rect">
            <a:avLst/>
          </a:prstGeom>
        </p:spPr>
      </p:pic>
      <p:pic>
        <p:nvPicPr>
          <p:cNvPr id="99" name="Picture 98">
            <a:extLst>
              <a:ext uri="{FF2B5EF4-FFF2-40B4-BE49-F238E27FC236}">
                <a16:creationId xmlns:a16="http://schemas.microsoft.com/office/drawing/2014/main" id="{88795C02-ECDB-48EC-9764-4648A9A33FAF}"/>
              </a:ext>
            </a:extLst>
          </p:cNvPr>
          <p:cNvPicPr>
            <a:picLocks noChangeAspect="1"/>
          </p:cNvPicPr>
          <p:nvPr/>
        </p:nvPicPr>
        <p:blipFill>
          <a:blip r:embed="rId3"/>
          <a:stretch>
            <a:fillRect/>
          </a:stretch>
        </p:blipFill>
        <p:spPr>
          <a:xfrm>
            <a:off x="4665545" y="1900553"/>
            <a:ext cx="250508" cy="243840"/>
          </a:xfrm>
          <a:prstGeom prst="rect">
            <a:avLst/>
          </a:prstGeom>
        </p:spPr>
      </p:pic>
      <p:pic>
        <p:nvPicPr>
          <p:cNvPr id="103" name="Picture 102">
            <a:extLst>
              <a:ext uri="{FF2B5EF4-FFF2-40B4-BE49-F238E27FC236}">
                <a16:creationId xmlns:a16="http://schemas.microsoft.com/office/drawing/2014/main" id="{DD678622-BCCC-4588-B16D-505049D20BA6}"/>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22965668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Ads app</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deployment: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‘ads-app-deployment’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2850153"/>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3811381"/>
            <a:ext cx="1291726" cy="842914"/>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‘ads-app-secret’</a:t>
            </a:r>
          </a:p>
        </p:txBody>
      </p: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343327"/>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283575"/>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0530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273755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7478" y="1552498"/>
            <a:ext cx="5077" cy="53253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1408577" y="1357845"/>
            <a:ext cx="521342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solidFill>
                  <a:schemeClr val="bg1"/>
                </a:solidFill>
                <a:ea typeface="Arial Unicode MS" pitchFamily="34" charset="-128"/>
                <a:cs typeface="Arial Unicode MS" pitchFamily="34" charset="-128"/>
              </a:rPr>
              <a:t>…</a:t>
            </a:r>
            <a:r>
              <a:rPr lang="de-DE" sz="1200" kern="0" dirty="0">
                <a:solidFill>
                  <a:srgbClr val="4FB81C"/>
                </a:solidFill>
                <a:ea typeface="Arial Unicode MS" pitchFamily="34" charset="-128"/>
                <a:cs typeface="Arial Unicode MS" pitchFamily="34" charset="-128"/>
              </a:rPr>
              <a:t>.</a:t>
            </a:r>
            <a:r>
              <a:rPr lang="de-DE" sz="1200" b="1" kern="0" dirty="0" err="1">
                <a:solidFill>
                  <a:srgbClr val="4FB81C"/>
                </a:solidFill>
                <a:ea typeface="Arial Unicode MS" pitchFamily="34" charset="-128"/>
                <a:cs typeface="Arial Unicode MS" pitchFamily="34" charset="-128"/>
              </a:rPr>
              <a:t>ingress</a:t>
            </a:r>
            <a:r>
              <a:rPr lang="de-DE" sz="1200" kern="0" dirty="0">
                <a:solidFill>
                  <a:schemeClr val="bg1"/>
                </a:solidFill>
                <a:ea typeface="Arial Unicode MS" pitchFamily="34" charset="-128"/>
                <a:cs typeface="Arial Unicode MS" pitchFamily="34" charset="-128"/>
              </a:rPr>
              <a:t>.&lt;</a:t>
            </a:r>
            <a:r>
              <a:rPr lang="de-DE" sz="1200" kern="0" dirty="0" err="1">
                <a:solidFill>
                  <a:schemeClr val="bg1"/>
                </a:solidFill>
                <a:ea typeface="Arial Unicode MS" pitchFamily="34" charset="-128"/>
                <a:cs typeface="Arial Unicode MS" pitchFamily="34" charset="-128"/>
              </a:rPr>
              <a:t>cluster</a:t>
            </a:r>
            <a:r>
              <a:rPr lang="de-DE" sz="1200" kern="0" dirty="0">
                <a:solidFill>
                  <a:schemeClr val="bg1"/>
                </a:solidFill>
                <a:ea typeface="Arial Unicode MS" pitchFamily="34" charset="-128"/>
                <a:cs typeface="Arial Unicode MS" pitchFamily="34" charset="-128"/>
              </a:rPr>
              <a:t>&gt;.k8s-train.shoot.canary.k8s-hana.ondemand.com/</a:t>
            </a:r>
            <a:r>
              <a:rPr lang="de-DE" sz="1200" b="1" kern="0" dirty="0" err="1">
                <a:solidFill>
                  <a:schemeClr val="bg1"/>
                </a:solidFill>
                <a:ea typeface="Arial Unicode MS" pitchFamily="34" charset="-128"/>
                <a:cs typeface="Arial Unicode MS" pitchFamily="34" charset="-128"/>
              </a:rPr>
              <a:t>ads</a:t>
            </a:r>
            <a:endParaRPr lang="de-DE" sz="1200" b="1" kern="0" dirty="0">
              <a:solidFill>
                <a:schemeClr val="bg1"/>
              </a:solidFill>
              <a:ea typeface="Arial Unicode MS" pitchFamily="34" charset="-128"/>
              <a:cs typeface="Arial Unicode MS" pitchFamily="34" charset="-128"/>
            </a:endParaRPr>
          </a:p>
        </p:txBody>
      </p:sp>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175641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09253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700" b="1" kern="0" dirty="0" err="1">
                <a:solidFill>
                  <a:schemeClr val="bg1"/>
                </a:solidFill>
                <a:ea typeface="Arial Unicode MS" pitchFamily="34" charset="-128"/>
                <a:cs typeface="Arial Unicode MS" pitchFamily="34" charset="-128"/>
              </a:rPr>
              <a:t>app</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763054"/>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endCxn id="94" idx="0"/>
          </p:cNvCxnSpPr>
          <p:nvPr/>
        </p:nvCxnSpPr>
        <p:spPr>
          <a:xfrm flipH="1">
            <a:off x="4021436" y="2453287"/>
            <a:ext cx="5431" cy="1803725"/>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7D1792C1-9AC9-42B0-A470-D4EB5114FDB6}"/>
              </a:ext>
            </a:extLst>
          </p:cNvPr>
          <p:cNvGrpSpPr/>
          <p:nvPr/>
        </p:nvGrpSpPr>
        <p:grpSpPr>
          <a:xfrm>
            <a:off x="5188627" y="5451441"/>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2015532"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grpSp>
        <p:nvGrpSpPr>
          <p:cNvPr id="88" name="Group 87">
            <a:extLst>
              <a:ext uri="{FF2B5EF4-FFF2-40B4-BE49-F238E27FC236}">
                <a16:creationId xmlns:a16="http://schemas.microsoft.com/office/drawing/2014/main" id="{06B2DD49-5C1E-419E-B785-5B67B7DDE1C0}"/>
              </a:ext>
            </a:extLst>
          </p:cNvPr>
          <p:cNvGrpSpPr/>
          <p:nvPr/>
        </p:nvGrpSpPr>
        <p:grpSpPr>
          <a:xfrm>
            <a:off x="5288400" y="5248610"/>
            <a:ext cx="163175" cy="194488"/>
            <a:chOff x="6717848" y="3493140"/>
            <a:chExt cx="163175" cy="194488"/>
          </a:xfrm>
        </p:grpSpPr>
        <p:sp>
          <p:nvSpPr>
            <p:cNvPr id="89" name="Arrow: Pentagon 88">
              <a:extLst>
                <a:ext uri="{FF2B5EF4-FFF2-40B4-BE49-F238E27FC236}">
                  <a16:creationId xmlns:a16="http://schemas.microsoft.com/office/drawing/2014/main" id="{2D1FB9CF-46A4-404B-8D28-FDE829C07E1A}"/>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0" name="Arrow: Pentagon 89">
              <a:extLst>
                <a:ext uri="{FF2B5EF4-FFF2-40B4-BE49-F238E27FC236}">
                  <a16:creationId xmlns:a16="http://schemas.microsoft.com/office/drawing/2014/main" id="{85952000-6BFB-4391-9565-F5ED7677DF2E}"/>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91" name="Group 90">
            <a:extLst>
              <a:ext uri="{FF2B5EF4-FFF2-40B4-BE49-F238E27FC236}">
                <a16:creationId xmlns:a16="http://schemas.microsoft.com/office/drawing/2014/main" id="{136CC2CC-5D5C-4B9B-8330-D81A33605682}"/>
              </a:ext>
            </a:extLst>
          </p:cNvPr>
          <p:cNvGrpSpPr/>
          <p:nvPr/>
        </p:nvGrpSpPr>
        <p:grpSpPr>
          <a:xfrm>
            <a:off x="5400231" y="5044678"/>
            <a:ext cx="163175" cy="194488"/>
            <a:chOff x="6717848" y="3493140"/>
            <a:chExt cx="163175" cy="194488"/>
          </a:xfrm>
        </p:grpSpPr>
        <p:sp>
          <p:nvSpPr>
            <p:cNvPr id="92" name="Arrow: Pentagon 91">
              <a:extLst>
                <a:ext uri="{FF2B5EF4-FFF2-40B4-BE49-F238E27FC236}">
                  <a16:creationId xmlns:a16="http://schemas.microsoft.com/office/drawing/2014/main" id="{0B7B8EDB-6371-4B1D-8E2F-08C76385996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3" name="Arrow: Pentagon 92">
              <a:extLst>
                <a:ext uri="{FF2B5EF4-FFF2-40B4-BE49-F238E27FC236}">
                  <a16:creationId xmlns:a16="http://schemas.microsoft.com/office/drawing/2014/main" id="{D37D570C-6681-4808-988F-1153CC1DD48C}"/>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98" name="Rounded Rectangle 14">
            <a:extLst>
              <a:ext uri="{FF2B5EF4-FFF2-40B4-BE49-F238E27FC236}">
                <a16:creationId xmlns:a16="http://schemas.microsoft.com/office/drawing/2014/main" id="{DEB5F13B-3B5B-42D8-8002-5330D7CA649A}"/>
              </a:ext>
            </a:extLst>
          </p:cNvPr>
          <p:cNvSpPr/>
          <p:nvPr/>
        </p:nvSpPr>
        <p:spPr bwMode="gray">
          <a:xfrm>
            <a:off x="3260513" y="1992943"/>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ingress:</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ads-app-ingress</a:t>
            </a:r>
            <a:endParaRPr lang="en-US" sz="1000" kern="0" dirty="0">
              <a:solidFill>
                <a:srgbClr val="000000"/>
              </a:solidFill>
              <a:latin typeface="Arial"/>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965027"/>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ads-app-service</a:t>
            </a:r>
            <a:endParaRPr lang="en-US" sz="1000" kern="0" dirty="0">
              <a:solidFill>
                <a:srgbClr val="000000"/>
              </a:solidFill>
              <a:latin typeface="Arial"/>
              <a:ea typeface="Arial Unicode MS" pitchFamily="34" charset="-128"/>
              <a:cs typeface="Arial Unicode MS" pitchFamily="34" charset="-128"/>
            </a:endParaRPr>
          </a:p>
        </p:txBody>
      </p:sp>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867690"/>
            <a:ext cx="250508" cy="243840"/>
          </a:xfrm>
          <a:prstGeom prst="rect">
            <a:avLst/>
          </a:prstGeom>
        </p:spPr>
      </p:pic>
      <p:grpSp>
        <p:nvGrpSpPr>
          <p:cNvPr id="52" name="Group 51">
            <a:extLst>
              <a:ext uri="{FF2B5EF4-FFF2-40B4-BE49-F238E27FC236}">
                <a16:creationId xmlns:a16="http://schemas.microsoft.com/office/drawing/2014/main" id="{E47DDA2C-1BB6-4E06-9E8E-F5E2F5D8FC37}"/>
              </a:ext>
            </a:extLst>
          </p:cNvPr>
          <p:cNvGrpSpPr/>
          <p:nvPr/>
        </p:nvGrpSpPr>
        <p:grpSpPr>
          <a:xfrm>
            <a:off x="4733537" y="3324173"/>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99" name="Picture 98">
            <a:extLst>
              <a:ext uri="{FF2B5EF4-FFF2-40B4-BE49-F238E27FC236}">
                <a16:creationId xmlns:a16="http://schemas.microsoft.com/office/drawing/2014/main" id="{88795C02-ECDB-48EC-9764-4648A9A33FAF}"/>
              </a:ext>
            </a:extLst>
          </p:cNvPr>
          <p:cNvPicPr>
            <a:picLocks noChangeAspect="1"/>
          </p:cNvPicPr>
          <p:nvPr/>
        </p:nvPicPr>
        <p:blipFill>
          <a:blip r:embed="rId3"/>
          <a:stretch>
            <a:fillRect/>
          </a:stretch>
        </p:blipFill>
        <p:spPr>
          <a:xfrm>
            <a:off x="4665545" y="1900553"/>
            <a:ext cx="250508" cy="243840"/>
          </a:xfrm>
          <a:prstGeom prst="rect">
            <a:avLst/>
          </a:prstGeom>
        </p:spPr>
      </p:pic>
      <p:grpSp>
        <p:nvGrpSpPr>
          <p:cNvPr id="100" name="Group 99">
            <a:extLst>
              <a:ext uri="{FF2B5EF4-FFF2-40B4-BE49-F238E27FC236}">
                <a16:creationId xmlns:a16="http://schemas.microsoft.com/office/drawing/2014/main" id="{276AF346-4F24-45D2-A759-ECBBE43432A1}"/>
              </a:ext>
            </a:extLst>
          </p:cNvPr>
          <p:cNvGrpSpPr/>
          <p:nvPr/>
        </p:nvGrpSpPr>
        <p:grpSpPr>
          <a:xfrm>
            <a:off x="4752878" y="2357036"/>
            <a:ext cx="163175" cy="194488"/>
            <a:chOff x="6717848" y="3493140"/>
            <a:chExt cx="163175" cy="194488"/>
          </a:xfrm>
        </p:grpSpPr>
        <p:sp>
          <p:nvSpPr>
            <p:cNvPr id="101" name="Arrow: Pentagon 100">
              <a:extLst>
                <a:ext uri="{FF2B5EF4-FFF2-40B4-BE49-F238E27FC236}">
                  <a16:creationId xmlns:a16="http://schemas.microsoft.com/office/drawing/2014/main" id="{AD0D8402-9017-4D60-B4A4-722A573E98D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02" name="Arrow: Pentagon 101">
              <a:extLst>
                <a:ext uri="{FF2B5EF4-FFF2-40B4-BE49-F238E27FC236}">
                  <a16:creationId xmlns:a16="http://schemas.microsoft.com/office/drawing/2014/main" id="{782CF548-91A8-43C5-AF31-BFB37FD487D8}"/>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64" name="Rounded Rectangle 14">
            <a:extLst>
              <a:ext uri="{FF2B5EF4-FFF2-40B4-BE49-F238E27FC236}">
                <a16:creationId xmlns:a16="http://schemas.microsoft.com/office/drawing/2014/main" id="{2F19E92B-F70A-40AA-BB43-E44FF0202E6A}"/>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65" name="Straight Connector 64">
            <a:extLst>
              <a:ext uri="{FF2B5EF4-FFF2-40B4-BE49-F238E27FC236}">
                <a16:creationId xmlns:a16="http://schemas.microsoft.com/office/drawing/2014/main" id="{E2123450-7AD8-4DC8-B692-4DA45C06CFD9}"/>
              </a:ext>
            </a:extLst>
          </p:cNvPr>
          <p:cNvCxnSpPr>
            <a:cxnSpLocks/>
            <a:stCxn id="64" idx="3"/>
          </p:cNvCxnSpPr>
          <p:nvPr/>
        </p:nvCxnSpPr>
        <p:spPr>
          <a:xfrm>
            <a:off x="1868269" y="4465862"/>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Picture 65">
            <a:extLst>
              <a:ext uri="{FF2B5EF4-FFF2-40B4-BE49-F238E27FC236}">
                <a16:creationId xmlns:a16="http://schemas.microsoft.com/office/drawing/2014/main" id="{8EF1F78E-47A2-4460-9E67-6C014542765C}"/>
              </a:ext>
            </a:extLst>
          </p:cNvPr>
          <p:cNvPicPr>
            <a:picLocks noChangeAspect="1"/>
          </p:cNvPicPr>
          <p:nvPr/>
        </p:nvPicPr>
        <p:blipFill>
          <a:blip r:embed="rId3"/>
          <a:stretch>
            <a:fillRect/>
          </a:stretch>
        </p:blipFill>
        <p:spPr>
          <a:xfrm>
            <a:off x="1779863" y="4036604"/>
            <a:ext cx="150305" cy="146304"/>
          </a:xfrm>
          <a:prstGeom prst="rect">
            <a:avLst/>
          </a:prstGeom>
        </p:spPr>
      </p:pic>
      <p:sp>
        <p:nvSpPr>
          <p:cNvPr id="67" name="Rounded Rectangle 14">
            <a:extLst>
              <a:ext uri="{FF2B5EF4-FFF2-40B4-BE49-F238E27FC236}">
                <a16:creationId xmlns:a16="http://schemas.microsoft.com/office/drawing/2014/main" id="{63541D54-54BA-4AC9-919E-2F7AE765A366}"/>
              </a:ext>
            </a:extLst>
          </p:cNvPr>
          <p:cNvSpPr/>
          <p:nvPr/>
        </p:nvSpPr>
        <p:spPr bwMode="gray">
          <a:xfrm>
            <a:off x="754653" y="5108323"/>
            <a:ext cx="1113617" cy="751973"/>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ads-app-secret</a:t>
            </a:r>
          </a:p>
        </p:txBody>
      </p:sp>
      <p:cxnSp>
        <p:nvCxnSpPr>
          <p:cNvPr id="68" name="Straight Connector 67">
            <a:extLst>
              <a:ext uri="{FF2B5EF4-FFF2-40B4-BE49-F238E27FC236}">
                <a16:creationId xmlns:a16="http://schemas.microsoft.com/office/drawing/2014/main" id="{7AC422D9-30B2-426A-8DE5-DB529D32617E}"/>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9" name="Picture 68">
            <a:extLst>
              <a:ext uri="{FF2B5EF4-FFF2-40B4-BE49-F238E27FC236}">
                <a16:creationId xmlns:a16="http://schemas.microsoft.com/office/drawing/2014/main" id="{DB33823E-AF87-4187-9EE7-EC92220F3277}"/>
              </a:ext>
            </a:extLst>
          </p:cNvPr>
          <p:cNvPicPr>
            <a:picLocks noChangeAspect="1"/>
          </p:cNvPicPr>
          <p:nvPr/>
        </p:nvPicPr>
        <p:blipFill>
          <a:blip r:embed="rId3"/>
          <a:stretch>
            <a:fillRect/>
          </a:stretch>
        </p:blipFill>
        <p:spPr>
          <a:xfrm>
            <a:off x="1791120" y="5057930"/>
            <a:ext cx="150305" cy="146304"/>
          </a:xfrm>
          <a:prstGeom prst="rect">
            <a:avLst/>
          </a:prstGeom>
        </p:spPr>
      </p:pic>
      <p:grpSp>
        <p:nvGrpSpPr>
          <p:cNvPr id="58" name="Group 57">
            <a:extLst>
              <a:ext uri="{FF2B5EF4-FFF2-40B4-BE49-F238E27FC236}">
                <a16:creationId xmlns:a16="http://schemas.microsoft.com/office/drawing/2014/main" id="{D757138E-00C9-4D23-A374-9FB3AAC27BEC}"/>
              </a:ext>
            </a:extLst>
          </p:cNvPr>
          <p:cNvGrpSpPr/>
          <p:nvPr/>
        </p:nvGrpSpPr>
        <p:grpSpPr>
          <a:xfrm>
            <a:off x="1806944" y="4537850"/>
            <a:ext cx="169753" cy="194488"/>
            <a:chOff x="6717848" y="3493140"/>
            <a:chExt cx="169753"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24426"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3260" y="5546231"/>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70" name="Picture 69">
            <a:extLst>
              <a:ext uri="{FF2B5EF4-FFF2-40B4-BE49-F238E27FC236}">
                <a16:creationId xmlns:a16="http://schemas.microsoft.com/office/drawing/2014/main" id="{1CCDE151-395E-4452-AC05-D1A8E7A75347}"/>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9682453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289112" y="1230093"/>
            <a:ext cx="11685493"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753024" y="2178391"/>
            <a:ext cx="10172700" cy="3953467"/>
          </a:xfrm>
          <a:prstGeom prst="roundRect">
            <a:avLst/>
          </a:prstGeom>
          <a:solidFill>
            <a:schemeClr val="tx1">
              <a:lumMod val="50000"/>
            </a:schemeClr>
          </a:solidFill>
          <a:ln w="12700">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4639110" y="2225890"/>
            <a:ext cx="2328891"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10535228" y="2155548"/>
            <a:ext cx="250508" cy="243840"/>
          </a:xfrm>
          <a:prstGeom prst="rect">
            <a:avLst/>
          </a:prstGeom>
        </p:spPr>
      </p:pic>
      <p:sp>
        <p:nvSpPr>
          <p:cNvPr id="40" name="Arrow: Pentagon 39">
            <a:extLst>
              <a:ext uri="{FF2B5EF4-FFF2-40B4-BE49-F238E27FC236}">
                <a16:creationId xmlns:a16="http://schemas.microsoft.com/office/drawing/2014/main" id="{D8CBEAFD-7CBC-48F3-8FE3-7FAA14650BC0}"/>
              </a:ext>
            </a:extLst>
          </p:cNvPr>
          <p:cNvSpPr/>
          <p:nvPr/>
        </p:nvSpPr>
        <p:spPr bwMode="gray">
          <a:xfrm flipH="1">
            <a:off x="10785736" y="269968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10785822" y="303580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600" b="1" kern="0" dirty="0" err="1">
                <a:solidFill>
                  <a:schemeClr val="bg1"/>
                </a:solidFill>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 name="Rectangle 2">
            <a:extLst>
              <a:ext uri="{FF2B5EF4-FFF2-40B4-BE49-F238E27FC236}">
                <a16:creationId xmlns:a16="http://schemas.microsoft.com/office/drawing/2014/main" id="{D35E94DC-3D6D-4B0D-B435-0EC6EE20E5C3}"/>
              </a:ext>
            </a:extLst>
          </p:cNvPr>
          <p:cNvSpPr/>
          <p:nvPr/>
        </p:nvSpPr>
        <p:spPr bwMode="gray">
          <a:xfrm>
            <a:off x="1260964" y="3173506"/>
            <a:ext cx="8629347" cy="2642667"/>
          </a:xfrm>
          <a:prstGeom prst="rect">
            <a:avLst/>
          </a:prstGeom>
          <a:solidFill>
            <a:schemeClr val="bg1">
              <a:lumMod val="50000"/>
              <a:lumOff val="50000"/>
            </a:schemeClr>
          </a:solidFill>
          <a:ln w="127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6" name="Arrow: Pentagon 65">
            <a:extLst>
              <a:ext uri="{FF2B5EF4-FFF2-40B4-BE49-F238E27FC236}">
                <a16:creationId xmlns:a16="http://schemas.microsoft.com/office/drawing/2014/main" id="{33F78888-6938-4194-A41F-61E279DCE88A}"/>
              </a:ext>
            </a:extLst>
          </p:cNvPr>
          <p:cNvSpPr/>
          <p:nvPr/>
        </p:nvSpPr>
        <p:spPr bwMode="gray">
          <a:xfrm flipH="1">
            <a:off x="9721589" y="342900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7" name="Arrow: Pentagon 66">
            <a:extLst>
              <a:ext uri="{FF2B5EF4-FFF2-40B4-BE49-F238E27FC236}">
                <a16:creationId xmlns:a16="http://schemas.microsoft.com/office/drawing/2014/main" id="{2BE0DB7D-1DFA-47E2-9E4D-CFCE9F410070}"/>
              </a:ext>
            </a:extLst>
          </p:cNvPr>
          <p:cNvSpPr/>
          <p:nvPr/>
        </p:nvSpPr>
        <p:spPr bwMode="gray">
          <a:xfrm flipH="1">
            <a:off x="9721675" y="376512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600" b="1" kern="0" dirty="0" err="1">
                <a:solidFill>
                  <a:schemeClr val="bg1"/>
                </a:solidFill>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8" name="TextBox 67">
            <a:extLst>
              <a:ext uri="{FF2B5EF4-FFF2-40B4-BE49-F238E27FC236}">
                <a16:creationId xmlns:a16="http://schemas.microsoft.com/office/drawing/2014/main" id="{A6BF7251-342B-47C7-B9EC-EE5DFB5C034F}"/>
              </a:ext>
            </a:extLst>
          </p:cNvPr>
          <p:cNvSpPr txBox="1"/>
          <p:nvPr/>
        </p:nvSpPr>
        <p:spPr>
          <a:xfrm>
            <a:off x="4303356" y="3202167"/>
            <a:ext cx="2446100"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replicaset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-xx</a:t>
            </a:r>
          </a:p>
        </p:txBody>
      </p:sp>
      <p:sp>
        <p:nvSpPr>
          <p:cNvPr id="22" name="Flowchart: Document 21">
            <a:extLst>
              <a:ext uri="{FF2B5EF4-FFF2-40B4-BE49-F238E27FC236}">
                <a16:creationId xmlns:a16="http://schemas.microsoft.com/office/drawing/2014/main" id="{89FED040-74FB-459F-B142-C5EADDEABFC7}"/>
              </a:ext>
            </a:extLst>
          </p:cNvPr>
          <p:cNvSpPr/>
          <p:nvPr/>
        </p:nvSpPr>
        <p:spPr bwMode="gray">
          <a:xfrm>
            <a:off x="1260965" y="2303888"/>
            <a:ext cx="1212621" cy="692435"/>
          </a:xfrm>
          <a:prstGeom prst="flowChartDocument">
            <a:avLst/>
          </a:prstGeom>
          <a:solidFill>
            <a:srgbClr val="FFFFCC"/>
          </a:solidFill>
          <a:ln w="9525" algn="ctr">
            <a:solidFill>
              <a:schemeClr val="bg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solidFill>
                  <a:schemeClr val="bg1"/>
                </a:solidFill>
                <a:ea typeface="Arial Unicode MS" pitchFamily="34" charset="-128"/>
                <a:cs typeface="Arial Unicode MS" pitchFamily="34" charset="-128"/>
              </a:rPr>
              <a:t>s</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1457318"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3162833"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3162919"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1753618" y="4110080"/>
            <a:ext cx="1355183"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yx</a:t>
            </a:r>
            <a:r>
              <a:rPr lang="de-DE" sz="1200" kern="0" dirty="0">
                <a:ea typeface="Arial Unicode MS" pitchFamily="34" charset="-128"/>
                <a:cs typeface="Arial Unicode MS" pitchFamily="34" charset="-128"/>
              </a:rPr>
              <a:t> </a:t>
            </a:r>
          </a:p>
        </p:txBody>
      </p:sp>
      <p:sp>
        <p:nvSpPr>
          <p:cNvPr id="23" name="Rectangle 22">
            <a:extLst>
              <a:ext uri="{FF2B5EF4-FFF2-40B4-BE49-F238E27FC236}">
                <a16:creationId xmlns:a16="http://schemas.microsoft.com/office/drawing/2014/main" id="{8F638E9E-A5FA-431C-9717-7D66AC15EF59}"/>
              </a:ext>
            </a:extLst>
          </p:cNvPr>
          <p:cNvSpPr/>
          <p:nvPr/>
        </p:nvSpPr>
        <p:spPr bwMode="gray">
          <a:xfrm>
            <a:off x="1666020"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6270" y="5206897"/>
            <a:ext cx="292622" cy="292622"/>
          </a:xfrm>
          <a:prstGeom prst="rect">
            <a:avLst/>
          </a:prstGeom>
        </p:spPr>
      </p:pic>
      <p:sp>
        <p:nvSpPr>
          <p:cNvPr id="26" name="Rounded Rectangle 14">
            <a:extLst>
              <a:ext uri="{FF2B5EF4-FFF2-40B4-BE49-F238E27FC236}">
                <a16:creationId xmlns:a16="http://schemas.microsoft.com/office/drawing/2014/main" id="{75441862-44AE-43C4-A17A-3D4F97CA5396}"/>
              </a:ext>
            </a:extLst>
          </p:cNvPr>
          <p:cNvSpPr/>
          <p:nvPr/>
        </p:nvSpPr>
        <p:spPr bwMode="gray">
          <a:xfrm>
            <a:off x="4041055"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7" name="Arrow: Pentagon 26">
            <a:extLst>
              <a:ext uri="{FF2B5EF4-FFF2-40B4-BE49-F238E27FC236}">
                <a16:creationId xmlns:a16="http://schemas.microsoft.com/office/drawing/2014/main" id="{8F6A15E4-D28A-4EF8-8FBA-4D27D67BE70E}"/>
              </a:ext>
            </a:extLst>
          </p:cNvPr>
          <p:cNvSpPr/>
          <p:nvPr/>
        </p:nvSpPr>
        <p:spPr bwMode="gray">
          <a:xfrm flipH="1">
            <a:off x="5746570"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8" name="Arrow: Pentagon 27">
            <a:extLst>
              <a:ext uri="{FF2B5EF4-FFF2-40B4-BE49-F238E27FC236}">
                <a16:creationId xmlns:a16="http://schemas.microsoft.com/office/drawing/2014/main" id="{C5BFCA34-83BE-43BC-86C8-F13ED1CB5BC8}"/>
              </a:ext>
            </a:extLst>
          </p:cNvPr>
          <p:cNvSpPr/>
          <p:nvPr/>
        </p:nvSpPr>
        <p:spPr bwMode="gray">
          <a:xfrm flipH="1">
            <a:off x="5746656"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9" name="TextBox 28">
            <a:extLst>
              <a:ext uri="{FF2B5EF4-FFF2-40B4-BE49-F238E27FC236}">
                <a16:creationId xmlns:a16="http://schemas.microsoft.com/office/drawing/2014/main" id="{E947967A-789C-47D1-B3A6-3C87CAB37C2D}"/>
              </a:ext>
            </a:extLst>
          </p:cNvPr>
          <p:cNvSpPr txBox="1"/>
          <p:nvPr/>
        </p:nvSpPr>
        <p:spPr>
          <a:xfrm>
            <a:off x="4337355" y="4110080"/>
            <a:ext cx="1355183"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sp>
        <p:nvSpPr>
          <p:cNvPr id="30" name="Rectangle 29">
            <a:extLst>
              <a:ext uri="{FF2B5EF4-FFF2-40B4-BE49-F238E27FC236}">
                <a16:creationId xmlns:a16="http://schemas.microsoft.com/office/drawing/2014/main" id="{B8269BCB-22AF-4A75-819C-ABCE732E7693}"/>
              </a:ext>
            </a:extLst>
          </p:cNvPr>
          <p:cNvSpPr/>
          <p:nvPr/>
        </p:nvSpPr>
        <p:spPr bwMode="gray">
          <a:xfrm>
            <a:off x="4249757"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4406D392-4978-4A10-8036-646B454E38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50007" y="5206897"/>
            <a:ext cx="292622" cy="292622"/>
          </a:xfrm>
          <a:prstGeom prst="rect">
            <a:avLst/>
          </a:prstGeom>
        </p:spPr>
      </p:pic>
      <p:sp>
        <p:nvSpPr>
          <p:cNvPr id="34" name="Rounded Rectangle 14">
            <a:extLst>
              <a:ext uri="{FF2B5EF4-FFF2-40B4-BE49-F238E27FC236}">
                <a16:creationId xmlns:a16="http://schemas.microsoft.com/office/drawing/2014/main" id="{9FBFCA2B-7F06-4BFE-B533-0C353DD4FF04}"/>
              </a:ext>
            </a:extLst>
          </p:cNvPr>
          <p:cNvSpPr/>
          <p:nvPr/>
        </p:nvSpPr>
        <p:spPr bwMode="gray">
          <a:xfrm>
            <a:off x="6671702"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Arrow: Pentagon 35">
            <a:extLst>
              <a:ext uri="{FF2B5EF4-FFF2-40B4-BE49-F238E27FC236}">
                <a16:creationId xmlns:a16="http://schemas.microsoft.com/office/drawing/2014/main" id="{A272CB8C-849F-45F1-91B2-31D672E985E9}"/>
              </a:ext>
            </a:extLst>
          </p:cNvPr>
          <p:cNvSpPr/>
          <p:nvPr/>
        </p:nvSpPr>
        <p:spPr bwMode="gray">
          <a:xfrm flipH="1">
            <a:off x="8377217"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7" name="Arrow: Pentagon 36">
            <a:extLst>
              <a:ext uri="{FF2B5EF4-FFF2-40B4-BE49-F238E27FC236}">
                <a16:creationId xmlns:a16="http://schemas.microsoft.com/office/drawing/2014/main" id="{46D57CEF-AC0C-442F-AB0D-DCD59495EECB}"/>
              </a:ext>
            </a:extLst>
          </p:cNvPr>
          <p:cNvSpPr/>
          <p:nvPr/>
        </p:nvSpPr>
        <p:spPr bwMode="gray">
          <a:xfrm flipH="1">
            <a:off x="8377303"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8" name="TextBox 37">
            <a:extLst>
              <a:ext uri="{FF2B5EF4-FFF2-40B4-BE49-F238E27FC236}">
                <a16:creationId xmlns:a16="http://schemas.microsoft.com/office/drawing/2014/main" id="{10721797-95A5-42E1-9C4A-520E9ED5DD8A}"/>
              </a:ext>
            </a:extLst>
          </p:cNvPr>
          <p:cNvSpPr txBox="1"/>
          <p:nvPr/>
        </p:nvSpPr>
        <p:spPr>
          <a:xfrm>
            <a:off x="6968002" y="4110080"/>
            <a:ext cx="1355183"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yz</a:t>
            </a:r>
            <a:r>
              <a:rPr lang="de-DE" sz="1200" kern="0" dirty="0">
                <a:ea typeface="Arial Unicode MS" pitchFamily="34" charset="-128"/>
                <a:cs typeface="Arial Unicode MS" pitchFamily="34" charset="-128"/>
              </a:rPr>
              <a:t> </a:t>
            </a:r>
          </a:p>
        </p:txBody>
      </p:sp>
      <p:sp>
        <p:nvSpPr>
          <p:cNvPr id="39" name="Rectangle 38">
            <a:extLst>
              <a:ext uri="{FF2B5EF4-FFF2-40B4-BE49-F238E27FC236}">
                <a16:creationId xmlns:a16="http://schemas.microsoft.com/office/drawing/2014/main" id="{66C5A635-D9B7-41E6-91F2-FD06DAB747FD}"/>
              </a:ext>
            </a:extLst>
          </p:cNvPr>
          <p:cNvSpPr/>
          <p:nvPr/>
        </p:nvSpPr>
        <p:spPr bwMode="gray">
          <a:xfrm>
            <a:off x="6880404"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42" name="Picture 41">
            <a:extLst>
              <a:ext uri="{FF2B5EF4-FFF2-40B4-BE49-F238E27FC236}">
                <a16:creationId xmlns:a16="http://schemas.microsoft.com/office/drawing/2014/main" id="{1F61A9F0-9537-4CC8-83B7-24ECC2ED0D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80654" y="5206897"/>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9765057" y="3035788"/>
            <a:ext cx="250508" cy="243840"/>
          </a:xfrm>
          <a:prstGeom prst="rect">
            <a:avLst/>
          </a:prstGeom>
        </p:spPr>
      </p:pic>
      <p:pic>
        <p:nvPicPr>
          <p:cNvPr id="43" name="Picture 42">
            <a:extLst>
              <a:ext uri="{FF2B5EF4-FFF2-40B4-BE49-F238E27FC236}">
                <a16:creationId xmlns:a16="http://schemas.microsoft.com/office/drawing/2014/main" id="{375BCB48-B1E9-4F17-8F9E-C9DEA4FC5197}"/>
              </a:ext>
            </a:extLst>
          </p:cNvPr>
          <p:cNvPicPr>
            <a:picLocks noChangeAspect="1"/>
          </p:cNvPicPr>
          <p:nvPr/>
        </p:nvPicPr>
        <p:blipFill>
          <a:blip r:embed="rId3"/>
          <a:stretch>
            <a:fillRect/>
          </a:stretch>
        </p:blipFill>
        <p:spPr>
          <a:xfrm>
            <a:off x="3108801" y="3947999"/>
            <a:ext cx="250508" cy="243840"/>
          </a:xfrm>
          <a:prstGeom prst="rect">
            <a:avLst/>
          </a:prstGeom>
        </p:spPr>
      </p:pic>
      <p:pic>
        <p:nvPicPr>
          <p:cNvPr id="44" name="Picture 43">
            <a:extLst>
              <a:ext uri="{FF2B5EF4-FFF2-40B4-BE49-F238E27FC236}">
                <a16:creationId xmlns:a16="http://schemas.microsoft.com/office/drawing/2014/main" id="{5BC46577-74EA-47AD-A887-E35ABE06653C}"/>
              </a:ext>
            </a:extLst>
          </p:cNvPr>
          <p:cNvPicPr>
            <a:picLocks noChangeAspect="1"/>
          </p:cNvPicPr>
          <p:nvPr/>
        </p:nvPicPr>
        <p:blipFill>
          <a:blip r:embed="rId3"/>
          <a:stretch>
            <a:fillRect/>
          </a:stretch>
        </p:blipFill>
        <p:spPr>
          <a:xfrm>
            <a:off x="5695986" y="3939835"/>
            <a:ext cx="250508" cy="243840"/>
          </a:xfrm>
          <a:prstGeom prst="rect">
            <a:avLst/>
          </a:prstGeom>
        </p:spPr>
      </p:pic>
      <p:pic>
        <p:nvPicPr>
          <p:cNvPr id="45" name="Picture 44">
            <a:extLst>
              <a:ext uri="{FF2B5EF4-FFF2-40B4-BE49-F238E27FC236}">
                <a16:creationId xmlns:a16="http://schemas.microsoft.com/office/drawing/2014/main" id="{BD83AB4D-5DE9-4A1A-8C04-76A25652469B}"/>
              </a:ext>
            </a:extLst>
          </p:cNvPr>
          <p:cNvPicPr>
            <a:picLocks noChangeAspect="1"/>
          </p:cNvPicPr>
          <p:nvPr/>
        </p:nvPicPr>
        <p:blipFill>
          <a:blip r:embed="rId3"/>
          <a:stretch>
            <a:fillRect/>
          </a:stretch>
        </p:blipFill>
        <p:spPr>
          <a:xfrm>
            <a:off x="8335489" y="3957119"/>
            <a:ext cx="250508" cy="243840"/>
          </a:xfrm>
          <a:prstGeom prst="rect">
            <a:avLst/>
          </a:prstGeom>
        </p:spPr>
      </p:pic>
      <p:pic>
        <p:nvPicPr>
          <p:cNvPr id="46" name="Picture 45">
            <a:extLst>
              <a:ext uri="{FF2B5EF4-FFF2-40B4-BE49-F238E27FC236}">
                <a16:creationId xmlns:a16="http://schemas.microsoft.com/office/drawing/2014/main" id="{326F0329-5CCD-43F8-992E-9FDA0D09EDF8}"/>
              </a:ext>
            </a:extLst>
          </p:cNvPr>
          <p:cNvPicPr>
            <a:picLocks noChangeAspect="1"/>
          </p:cNvPicPr>
          <p:nvPr/>
        </p:nvPicPr>
        <p:blipFill>
          <a:blip r:embed="rId3"/>
          <a:stretch>
            <a:fillRect/>
          </a:stretch>
        </p:blipFill>
        <p:spPr>
          <a:xfrm>
            <a:off x="11405048" y="1230093"/>
            <a:ext cx="501015" cy="487680"/>
          </a:xfrm>
          <a:prstGeom prst="rect">
            <a:avLst/>
          </a:prstGeom>
        </p:spPr>
      </p:pic>
    </p:spTree>
    <p:extLst>
      <p:ext uri="{BB962C8B-B14F-4D97-AF65-F5344CB8AC3E}">
        <p14:creationId xmlns:p14="http://schemas.microsoft.com/office/powerpoint/2010/main" val="9898787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289113" y="1230093"/>
            <a:ext cx="9144338"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753024" y="2178391"/>
            <a:ext cx="7733134" cy="3953467"/>
          </a:xfrm>
          <a:prstGeom prst="roundRect">
            <a:avLst/>
          </a:prstGeom>
          <a:solidFill>
            <a:schemeClr val="tx1">
              <a:lumMod val="50000"/>
            </a:schemeClr>
          </a:solidFill>
          <a:ln w="12700">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448419" y="2225890"/>
            <a:ext cx="2328891"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8068331" y="2155548"/>
            <a:ext cx="250508" cy="243840"/>
          </a:xfrm>
          <a:prstGeom prst="rect">
            <a:avLst/>
          </a:prstGeom>
        </p:spPr>
      </p:pic>
      <p:sp>
        <p:nvSpPr>
          <p:cNvPr id="40" name="Arrow: Pentagon 39">
            <a:extLst>
              <a:ext uri="{FF2B5EF4-FFF2-40B4-BE49-F238E27FC236}">
                <a16:creationId xmlns:a16="http://schemas.microsoft.com/office/drawing/2014/main" id="{D8CBEAFD-7CBC-48F3-8FE3-7FAA14650BC0}"/>
              </a:ext>
            </a:extLst>
          </p:cNvPr>
          <p:cNvSpPr/>
          <p:nvPr/>
        </p:nvSpPr>
        <p:spPr bwMode="gray">
          <a:xfrm flipH="1">
            <a:off x="8318839" y="269968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8318925" y="303580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600" b="1" kern="0" dirty="0" err="1">
                <a:solidFill>
                  <a:schemeClr val="bg1"/>
                </a:solidFill>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 name="Rectangle 2">
            <a:extLst>
              <a:ext uri="{FF2B5EF4-FFF2-40B4-BE49-F238E27FC236}">
                <a16:creationId xmlns:a16="http://schemas.microsoft.com/office/drawing/2014/main" id="{D35E94DC-3D6D-4B0D-B435-0EC6EE20E5C3}"/>
              </a:ext>
            </a:extLst>
          </p:cNvPr>
          <p:cNvSpPr/>
          <p:nvPr/>
        </p:nvSpPr>
        <p:spPr bwMode="gray">
          <a:xfrm>
            <a:off x="1260965" y="3173506"/>
            <a:ext cx="5922668" cy="2642667"/>
          </a:xfrm>
          <a:prstGeom prst="rect">
            <a:avLst/>
          </a:prstGeom>
          <a:solidFill>
            <a:schemeClr val="bg1">
              <a:lumMod val="50000"/>
              <a:lumOff val="50000"/>
            </a:schemeClr>
          </a:solidFill>
          <a:ln w="127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6" name="Arrow: Pentagon 65">
            <a:extLst>
              <a:ext uri="{FF2B5EF4-FFF2-40B4-BE49-F238E27FC236}">
                <a16:creationId xmlns:a16="http://schemas.microsoft.com/office/drawing/2014/main" id="{33F78888-6938-4194-A41F-61E279DCE88A}"/>
              </a:ext>
            </a:extLst>
          </p:cNvPr>
          <p:cNvSpPr/>
          <p:nvPr/>
        </p:nvSpPr>
        <p:spPr bwMode="gray">
          <a:xfrm flipH="1">
            <a:off x="7031026" y="342900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7" name="Arrow: Pentagon 66">
            <a:extLst>
              <a:ext uri="{FF2B5EF4-FFF2-40B4-BE49-F238E27FC236}">
                <a16:creationId xmlns:a16="http://schemas.microsoft.com/office/drawing/2014/main" id="{2BE0DB7D-1DFA-47E2-9E4D-CFCE9F410070}"/>
              </a:ext>
            </a:extLst>
          </p:cNvPr>
          <p:cNvSpPr/>
          <p:nvPr/>
        </p:nvSpPr>
        <p:spPr bwMode="gray">
          <a:xfrm flipH="1">
            <a:off x="7031112" y="376512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600" b="1" kern="0" dirty="0" err="1">
                <a:solidFill>
                  <a:schemeClr val="bg1"/>
                </a:solidFill>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8" name="TextBox 67">
            <a:extLst>
              <a:ext uri="{FF2B5EF4-FFF2-40B4-BE49-F238E27FC236}">
                <a16:creationId xmlns:a16="http://schemas.microsoft.com/office/drawing/2014/main" id="{A6BF7251-342B-47C7-B9EC-EE5DFB5C034F}"/>
              </a:ext>
            </a:extLst>
          </p:cNvPr>
          <p:cNvSpPr txBox="1"/>
          <p:nvPr/>
        </p:nvSpPr>
        <p:spPr>
          <a:xfrm>
            <a:off x="3053458" y="3202167"/>
            <a:ext cx="2446100"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replicaset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-xx</a:t>
            </a:r>
          </a:p>
        </p:txBody>
      </p:sp>
      <p:sp>
        <p:nvSpPr>
          <p:cNvPr id="22" name="Flowchart: Document 21">
            <a:extLst>
              <a:ext uri="{FF2B5EF4-FFF2-40B4-BE49-F238E27FC236}">
                <a16:creationId xmlns:a16="http://schemas.microsoft.com/office/drawing/2014/main" id="{89FED040-74FB-459F-B142-C5EADDEABFC7}"/>
              </a:ext>
            </a:extLst>
          </p:cNvPr>
          <p:cNvSpPr/>
          <p:nvPr/>
        </p:nvSpPr>
        <p:spPr bwMode="gray">
          <a:xfrm>
            <a:off x="1260965" y="2303888"/>
            <a:ext cx="1212621" cy="692435"/>
          </a:xfrm>
          <a:prstGeom prst="flowChartDocument">
            <a:avLst/>
          </a:prstGeom>
          <a:solidFill>
            <a:srgbClr val="FFFFCC"/>
          </a:solidFill>
          <a:ln w="9525" algn="ctr">
            <a:solidFill>
              <a:schemeClr val="bg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solidFill>
                  <a:schemeClr val="bg1"/>
                </a:solidFill>
                <a:ea typeface="Arial Unicode MS" pitchFamily="34" charset="-128"/>
                <a:cs typeface="Arial Unicode MS" pitchFamily="34" charset="-128"/>
              </a:rPr>
              <a:t>s</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1457318"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3162833"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3162919"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1753618" y="4110080"/>
            <a:ext cx="1355183"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yx</a:t>
            </a:r>
            <a:r>
              <a:rPr lang="de-DE" sz="1200" kern="0" dirty="0">
                <a:ea typeface="Arial Unicode MS" pitchFamily="34" charset="-128"/>
                <a:cs typeface="Arial Unicode MS" pitchFamily="34" charset="-128"/>
              </a:rPr>
              <a:t> </a:t>
            </a:r>
          </a:p>
        </p:txBody>
      </p:sp>
      <p:sp>
        <p:nvSpPr>
          <p:cNvPr id="23" name="Rectangle 22">
            <a:extLst>
              <a:ext uri="{FF2B5EF4-FFF2-40B4-BE49-F238E27FC236}">
                <a16:creationId xmlns:a16="http://schemas.microsoft.com/office/drawing/2014/main" id="{8F638E9E-A5FA-431C-9717-7D66AC15EF59}"/>
              </a:ext>
            </a:extLst>
          </p:cNvPr>
          <p:cNvSpPr/>
          <p:nvPr/>
        </p:nvSpPr>
        <p:spPr bwMode="gray">
          <a:xfrm>
            <a:off x="1666020"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6270" y="5206897"/>
            <a:ext cx="292622" cy="292622"/>
          </a:xfrm>
          <a:prstGeom prst="rect">
            <a:avLst/>
          </a:prstGeom>
        </p:spPr>
      </p:pic>
      <p:sp>
        <p:nvSpPr>
          <p:cNvPr id="26" name="Rounded Rectangle 14">
            <a:extLst>
              <a:ext uri="{FF2B5EF4-FFF2-40B4-BE49-F238E27FC236}">
                <a16:creationId xmlns:a16="http://schemas.microsoft.com/office/drawing/2014/main" id="{75441862-44AE-43C4-A17A-3D4F97CA5396}"/>
              </a:ext>
            </a:extLst>
          </p:cNvPr>
          <p:cNvSpPr/>
          <p:nvPr/>
        </p:nvSpPr>
        <p:spPr bwMode="gray">
          <a:xfrm>
            <a:off x="4041055"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7" name="Arrow: Pentagon 26">
            <a:extLst>
              <a:ext uri="{FF2B5EF4-FFF2-40B4-BE49-F238E27FC236}">
                <a16:creationId xmlns:a16="http://schemas.microsoft.com/office/drawing/2014/main" id="{8F6A15E4-D28A-4EF8-8FBA-4D27D67BE70E}"/>
              </a:ext>
            </a:extLst>
          </p:cNvPr>
          <p:cNvSpPr/>
          <p:nvPr/>
        </p:nvSpPr>
        <p:spPr bwMode="gray">
          <a:xfrm flipH="1">
            <a:off x="5746570"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8" name="Arrow: Pentagon 27">
            <a:extLst>
              <a:ext uri="{FF2B5EF4-FFF2-40B4-BE49-F238E27FC236}">
                <a16:creationId xmlns:a16="http://schemas.microsoft.com/office/drawing/2014/main" id="{C5BFCA34-83BE-43BC-86C8-F13ED1CB5BC8}"/>
              </a:ext>
            </a:extLst>
          </p:cNvPr>
          <p:cNvSpPr/>
          <p:nvPr/>
        </p:nvSpPr>
        <p:spPr bwMode="gray">
          <a:xfrm flipH="1">
            <a:off x="5746656"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9" name="TextBox 28">
            <a:extLst>
              <a:ext uri="{FF2B5EF4-FFF2-40B4-BE49-F238E27FC236}">
                <a16:creationId xmlns:a16="http://schemas.microsoft.com/office/drawing/2014/main" id="{E947967A-789C-47D1-B3A6-3C87CAB37C2D}"/>
              </a:ext>
            </a:extLst>
          </p:cNvPr>
          <p:cNvSpPr txBox="1"/>
          <p:nvPr/>
        </p:nvSpPr>
        <p:spPr>
          <a:xfrm>
            <a:off x="4337355" y="4110080"/>
            <a:ext cx="1355183"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sp>
        <p:nvSpPr>
          <p:cNvPr id="30" name="Rectangle 29">
            <a:extLst>
              <a:ext uri="{FF2B5EF4-FFF2-40B4-BE49-F238E27FC236}">
                <a16:creationId xmlns:a16="http://schemas.microsoft.com/office/drawing/2014/main" id="{B8269BCB-22AF-4A75-819C-ABCE732E7693}"/>
              </a:ext>
            </a:extLst>
          </p:cNvPr>
          <p:cNvSpPr/>
          <p:nvPr/>
        </p:nvSpPr>
        <p:spPr bwMode="gray">
          <a:xfrm>
            <a:off x="4249757"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4406D392-4978-4A10-8036-646B454E38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50007" y="5206897"/>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7074494" y="3035788"/>
            <a:ext cx="250508" cy="243840"/>
          </a:xfrm>
          <a:prstGeom prst="rect">
            <a:avLst/>
          </a:prstGeom>
        </p:spPr>
      </p:pic>
      <p:pic>
        <p:nvPicPr>
          <p:cNvPr id="43" name="Picture 42">
            <a:extLst>
              <a:ext uri="{FF2B5EF4-FFF2-40B4-BE49-F238E27FC236}">
                <a16:creationId xmlns:a16="http://schemas.microsoft.com/office/drawing/2014/main" id="{375BCB48-B1E9-4F17-8F9E-C9DEA4FC5197}"/>
              </a:ext>
            </a:extLst>
          </p:cNvPr>
          <p:cNvPicPr>
            <a:picLocks noChangeAspect="1"/>
          </p:cNvPicPr>
          <p:nvPr/>
        </p:nvPicPr>
        <p:blipFill>
          <a:blip r:embed="rId3"/>
          <a:stretch>
            <a:fillRect/>
          </a:stretch>
        </p:blipFill>
        <p:spPr>
          <a:xfrm>
            <a:off x="3108801" y="3947999"/>
            <a:ext cx="250508" cy="243840"/>
          </a:xfrm>
          <a:prstGeom prst="rect">
            <a:avLst/>
          </a:prstGeom>
        </p:spPr>
      </p:pic>
      <p:pic>
        <p:nvPicPr>
          <p:cNvPr id="44" name="Picture 43">
            <a:extLst>
              <a:ext uri="{FF2B5EF4-FFF2-40B4-BE49-F238E27FC236}">
                <a16:creationId xmlns:a16="http://schemas.microsoft.com/office/drawing/2014/main" id="{5BC46577-74EA-47AD-A887-E35ABE06653C}"/>
              </a:ext>
            </a:extLst>
          </p:cNvPr>
          <p:cNvPicPr>
            <a:picLocks noChangeAspect="1"/>
          </p:cNvPicPr>
          <p:nvPr/>
        </p:nvPicPr>
        <p:blipFill>
          <a:blip r:embed="rId3"/>
          <a:stretch>
            <a:fillRect/>
          </a:stretch>
        </p:blipFill>
        <p:spPr>
          <a:xfrm>
            <a:off x="5695986" y="3939835"/>
            <a:ext cx="250508" cy="243840"/>
          </a:xfrm>
          <a:prstGeom prst="rect">
            <a:avLst/>
          </a:prstGeom>
        </p:spPr>
      </p:pic>
      <p:pic>
        <p:nvPicPr>
          <p:cNvPr id="46" name="Picture 45">
            <a:extLst>
              <a:ext uri="{FF2B5EF4-FFF2-40B4-BE49-F238E27FC236}">
                <a16:creationId xmlns:a16="http://schemas.microsoft.com/office/drawing/2014/main" id="{326F0329-5CCD-43F8-992E-9FDA0D09EDF8}"/>
              </a:ext>
            </a:extLst>
          </p:cNvPr>
          <p:cNvPicPr>
            <a:picLocks noChangeAspect="1"/>
          </p:cNvPicPr>
          <p:nvPr/>
        </p:nvPicPr>
        <p:blipFill>
          <a:blip r:embed="rId3"/>
          <a:stretch>
            <a:fillRect/>
          </a:stretch>
        </p:blipFill>
        <p:spPr>
          <a:xfrm>
            <a:off x="8924993" y="1230093"/>
            <a:ext cx="501015" cy="487680"/>
          </a:xfrm>
          <a:prstGeom prst="rect">
            <a:avLst/>
          </a:prstGeom>
        </p:spPr>
      </p:pic>
    </p:spTree>
    <p:extLst>
      <p:ext uri="{BB962C8B-B14F-4D97-AF65-F5344CB8AC3E}">
        <p14:creationId xmlns:p14="http://schemas.microsoft.com/office/powerpoint/2010/main" val="9703269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5" name="Picture 4">
            <a:extLst>
              <a:ext uri="{FF2B5EF4-FFF2-40B4-BE49-F238E27FC236}">
                <a16:creationId xmlns:a16="http://schemas.microsoft.com/office/drawing/2014/main" id="{FF3FBEBD-1025-46F9-9BB2-DE55037074F0}"/>
              </a:ext>
            </a:extLst>
          </p:cNvPr>
          <p:cNvPicPr>
            <a:picLocks noChangeAspect="1"/>
          </p:cNvPicPr>
          <p:nvPr/>
        </p:nvPicPr>
        <p:blipFill>
          <a:blip r:embed="rId5"/>
          <a:stretch>
            <a:fillRect/>
          </a:stretch>
        </p:blipFill>
        <p:spPr>
          <a:xfrm>
            <a:off x="409116" y="1044583"/>
            <a:ext cx="10285714" cy="1495238"/>
          </a:xfrm>
          <a:prstGeom prst="rect">
            <a:avLst/>
          </a:prstGeom>
          <a:ln w="12700">
            <a:solidFill>
              <a:schemeClr val="bg1">
                <a:lumMod val="50000"/>
                <a:lumOff val="50000"/>
              </a:schemeClr>
            </a:solidFill>
          </a:ln>
        </p:spPr>
      </p:pic>
      <p:pic>
        <p:nvPicPr>
          <p:cNvPr id="2" name="Picture 1">
            <a:extLst>
              <a:ext uri="{FF2B5EF4-FFF2-40B4-BE49-F238E27FC236}">
                <a16:creationId xmlns:a16="http://schemas.microsoft.com/office/drawing/2014/main" id="{02E96712-019B-4B35-9AB3-E545CBEFB11E}"/>
              </a:ext>
            </a:extLst>
          </p:cNvPr>
          <p:cNvPicPr>
            <a:picLocks noChangeAspect="1"/>
          </p:cNvPicPr>
          <p:nvPr/>
        </p:nvPicPr>
        <p:blipFill>
          <a:blip r:embed="rId6"/>
          <a:stretch>
            <a:fillRect/>
          </a:stretch>
        </p:blipFill>
        <p:spPr>
          <a:xfrm>
            <a:off x="823695" y="929398"/>
            <a:ext cx="5720000" cy="5371429"/>
          </a:xfrm>
          <a:prstGeom prst="rect">
            <a:avLst/>
          </a:prstGeom>
          <a:ln>
            <a:solidFill>
              <a:schemeClr val="bg1">
                <a:lumMod val="50000"/>
                <a:lumOff val="50000"/>
              </a:schemeClr>
            </a:solidFill>
          </a:ln>
        </p:spPr>
      </p:pic>
      <p:pic>
        <p:nvPicPr>
          <p:cNvPr id="3" name="Picture 2">
            <a:extLst>
              <a:ext uri="{FF2B5EF4-FFF2-40B4-BE49-F238E27FC236}">
                <a16:creationId xmlns:a16="http://schemas.microsoft.com/office/drawing/2014/main" id="{F071F0CC-70AE-4642-97F8-994BF236D03D}"/>
              </a:ext>
            </a:extLst>
          </p:cNvPr>
          <p:cNvPicPr>
            <a:picLocks noChangeAspect="1"/>
          </p:cNvPicPr>
          <p:nvPr/>
        </p:nvPicPr>
        <p:blipFill>
          <a:blip r:embed="rId7"/>
          <a:stretch>
            <a:fillRect/>
          </a:stretch>
        </p:blipFill>
        <p:spPr>
          <a:xfrm>
            <a:off x="3151685" y="1380051"/>
            <a:ext cx="5771429" cy="4920000"/>
          </a:xfrm>
          <a:prstGeom prst="rect">
            <a:avLst/>
          </a:prstGeom>
          <a:ln>
            <a:solidFill>
              <a:schemeClr val="bg1">
                <a:lumMod val="50000"/>
                <a:lumOff val="50000"/>
              </a:schemeClr>
            </a:solidFill>
          </a:ln>
        </p:spPr>
      </p:pic>
      <p:pic>
        <p:nvPicPr>
          <p:cNvPr id="4" name="Picture 3">
            <a:extLst>
              <a:ext uri="{FF2B5EF4-FFF2-40B4-BE49-F238E27FC236}">
                <a16:creationId xmlns:a16="http://schemas.microsoft.com/office/drawing/2014/main" id="{7281217D-A2F4-4931-AE4F-A49E29FEADE0}"/>
              </a:ext>
            </a:extLst>
          </p:cNvPr>
          <p:cNvPicPr>
            <a:picLocks noChangeAspect="1"/>
          </p:cNvPicPr>
          <p:nvPr/>
        </p:nvPicPr>
        <p:blipFill>
          <a:blip r:embed="rId8"/>
          <a:stretch>
            <a:fillRect/>
          </a:stretch>
        </p:blipFill>
        <p:spPr>
          <a:xfrm>
            <a:off x="6210478" y="1561093"/>
            <a:ext cx="5731429" cy="5102857"/>
          </a:xfrm>
          <a:prstGeom prst="rect">
            <a:avLst/>
          </a:prstGeom>
          <a:ln>
            <a:solidFill>
              <a:schemeClr val="bg1">
                <a:lumMod val="50000"/>
                <a:lumOff val="50000"/>
              </a:schemeClr>
            </a:solidFill>
          </a:ln>
        </p:spPr>
      </p:pic>
    </p:spTree>
    <p:extLst>
      <p:ext uri="{BB962C8B-B14F-4D97-AF65-F5344CB8AC3E}">
        <p14:creationId xmlns:p14="http://schemas.microsoft.com/office/powerpoint/2010/main" val="21513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t>
            </a:r>
            <a:r>
              <a:rPr lang="en-US" dirty="0" err="1"/>
              <a:t>Ads:App</a:t>
            </a:r>
            <a:r>
              <a:rPr lang="en-US" dirty="0"/>
              <a:t>, Dependencies across entities - 2</a:t>
            </a:r>
          </a:p>
        </p:txBody>
      </p:sp>
      <p:sp>
        <p:nvSpPr>
          <p:cNvPr id="2" name="TextBox 1">
            <a:extLst>
              <a:ext uri="{FF2B5EF4-FFF2-40B4-BE49-F238E27FC236}">
                <a16:creationId xmlns:a16="http://schemas.microsoft.com/office/drawing/2014/main" id="{296307EB-07E7-43FE-ACE8-2B5F21B06A93}"/>
              </a:ext>
            </a:extLst>
          </p:cNvPr>
          <p:cNvSpPr txBox="1"/>
          <p:nvPr/>
        </p:nvSpPr>
        <p:spPr>
          <a:xfrm>
            <a:off x="437455" y="1176061"/>
            <a:ext cx="3029999"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ads-app-deployment.yaml</a:t>
            </a:r>
            <a:endParaRPr lang="de-DE" sz="1100" kern="0" dirty="0">
              <a:solidFill>
                <a:schemeClr val="bg1"/>
              </a:solidFill>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E838FD71-AC4C-4771-880B-A4CAAD153099}"/>
              </a:ext>
            </a:extLst>
          </p:cNvPr>
          <p:cNvSpPr txBox="1"/>
          <p:nvPr/>
        </p:nvSpPr>
        <p:spPr>
          <a:xfrm>
            <a:off x="5658008" y="1847862"/>
            <a:ext cx="3214285"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ads-app-secret.yaml</a:t>
            </a:r>
            <a:endParaRPr lang="de-DE" sz="1100" kern="0" dirty="0">
              <a:solidFill>
                <a:schemeClr val="bg1"/>
              </a:solidFil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57563" y="4488173"/>
            <a:ext cx="2808860"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ads-app-configmap.yaml</a:t>
            </a:r>
            <a:endParaRPr lang="de-DE" sz="1100" kern="0" dirty="0">
              <a:solidFill>
                <a:schemeClr val="bg1"/>
              </a:solidFill>
              <a:ea typeface="Arial Unicode MS" pitchFamily="34" charset="-128"/>
              <a:cs typeface="Arial Unicode MS" pitchFamily="34" charset="-128"/>
            </a:endParaRPr>
          </a:p>
        </p:txBody>
      </p:sp>
      <p:pic>
        <p:nvPicPr>
          <p:cNvPr id="11" name="Picture 10">
            <a:extLst>
              <a:ext uri="{FF2B5EF4-FFF2-40B4-BE49-F238E27FC236}">
                <a16:creationId xmlns:a16="http://schemas.microsoft.com/office/drawing/2014/main" id="{F774615D-1FB3-4EF7-AE31-93BC5F18C5F7}"/>
              </a:ext>
            </a:extLst>
          </p:cNvPr>
          <p:cNvPicPr>
            <a:picLocks noChangeAspect="1"/>
          </p:cNvPicPr>
          <p:nvPr/>
        </p:nvPicPr>
        <p:blipFill>
          <a:blip r:embed="rId3"/>
          <a:stretch>
            <a:fillRect/>
          </a:stretch>
        </p:blipFill>
        <p:spPr>
          <a:xfrm>
            <a:off x="5658007" y="2018882"/>
            <a:ext cx="3214286" cy="1819048"/>
          </a:xfrm>
          <a:prstGeom prst="rect">
            <a:avLst/>
          </a:prstGeom>
        </p:spPr>
      </p:pic>
      <p:pic>
        <p:nvPicPr>
          <p:cNvPr id="12" name="Picture 11">
            <a:extLst>
              <a:ext uri="{FF2B5EF4-FFF2-40B4-BE49-F238E27FC236}">
                <a16:creationId xmlns:a16="http://schemas.microsoft.com/office/drawing/2014/main" id="{89E73D45-61CC-4779-83BB-632EF70C7618}"/>
              </a:ext>
            </a:extLst>
          </p:cNvPr>
          <p:cNvPicPr>
            <a:picLocks noChangeAspect="1"/>
          </p:cNvPicPr>
          <p:nvPr/>
        </p:nvPicPr>
        <p:blipFill>
          <a:blip r:embed="rId4"/>
          <a:stretch>
            <a:fillRect/>
          </a:stretch>
        </p:blipFill>
        <p:spPr>
          <a:xfrm>
            <a:off x="437455" y="1345338"/>
            <a:ext cx="3030000" cy="5057143"/>
          </a:xfrm>
          <a:prstGeom prst="rect">
            <a:avLst/>
          </a:prstGeom>
        </p:spPr>
      </p:pic>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808629" y="2469107"/>
            <a:ext cx="4047565" cy="861430"/>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871D7ADF-70C5-412E-9688-9E4EB3984CBA}"/>
              </a:ext>
            </a:extLst>
          </p:cNvPr>
          <p:cNvPicPr>
            <a:picLocks noChangeAspect="1"/>
          </p:cNvPicPr>
          <p:nvPr/>
        </p:nvPicPr>
        <p:blipFill>
          <a:blip r:embed="rId5"/>
          <a:stretch>
            <a:fillRect/>
          </a:stretch>
        </p:blipFill>
        <p:spPr>
          <a:xfrm>
            <a:off x="5658007" y="4657450"/>
            <a:ext cx="2808860" cy="1157143"/>
          </a:xfrm>
          <a:prstGeom prst="rect">
            <a:avLst/>
          </a:prstGeom>
        </p:spPr>
      </p:pic>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793879"/>
            <a:ext cx="4047565" cy="278081"/>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91F0869-F14B-4BFE-B26D-B6DA2BC979FB}"/>
              </a:ext>
            </a:extLst>
          </p:cNvPr>
          <p:cNvCxnSpPr>
            <a:cxnSpLocks/>
          </p:cNvCxnSpPr>
          <p:nvPr/>
        </p:nvCxnSpPr>
        <p:spPr>
          <a:xfrm flipV="1">
            <a:off x="1808629" y="5078539"/>
            <a:ext cx="4081860" cy="184195"/>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FFEA8CC-25B4-4A28-911C-08B6DC4FD127}"/>
              </a:ext>
            </a:extLst>
          </p:cNvPr>
          <p:cNvCxnSpPr>
            <a:cxnSpLocks/>
          </p:cNvCxnSpPr>
          <p:nvPr/>
        </p:nvCxnSpPr>
        <p:spPr>
          <a:xfrm flipV="1">
            <a:off x="1842924" y="5078539"/>
            <a:ext cx="4047565" cy="609980"/>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A3AF012B-754B-47C0-814B-6C85442B6D9E}"/>
              </a:ext>
            </a:extLst>
          </p:cNvPr>
          <p:cNvSpPr/>
          <p:nvPr/>
        </p:nvSpPr>
        <p:spPr>
          <a:xfrm>
            <a:off x="8001000" y="6063194"/>
            <a:ext cx="4108076" cy="400110"/>
          </a:xfrm>
          <a:prstGeom prst="rect">
            <a:avLst/>
          </a:prstGeom>
        </p:spPr>
        <p:txBody>
          <a:bodyPr wrap="square">
            <a:spAutoFit/>
          </a:bodyPr>
          <a:lstStyle/>
          <a:p>
            <a:r>
              <a:rPr lang="de-DE" sz="1000" dirty="0">
                <a:hlinkClick r:id="rId6"/>
              </a:rPr>
              <a:t>https://github.wdf.sap.corp/slvi/docker-k8s-training/tree/k8s-bulletinboard/kubernetes/k8s-bulletinboard/solutions/ads</a:t>
            </a:r>
            <a:endParaRPr lang="de-DE" sz="1000" dirty="0"/>
          </a:p>
        </p:txBody>
      </p:sp>
    </p:spTree>
    <p:extLst>
      <p:ext uri="{BB962C8B-B14F-4D97-AF65-F5344CB8AC3E}">
        <p14:creationId xmlns:p14="http://schemas.microsoft.com/office/powerpoint/2010/main" val="4031005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9CEC13-36B6-4837-8F0A-0069B2DB2418}"/>
              </a:ext>
            </a:extLst>
          </p:cNvPr>
          <p:cNvSpPr>
            <a:spLocks noGrp="1"/>
          </p:cNvSpPr>
          <p:nvPr>
            <p:ph type="body" sz="quarter" idx="10"/>
          </p:nvPr>
        </p:nvSpPr>
        <p:spPr/>
        <p:txBody>
          <a:bodyPr/>
          <a:lstStyle/>
          <a:p>
            <a:r>
              <a:rPr lang="en-US" dirty="0">
                <a:hlinkClick r:id="rId2"/>
              </a:rPr>
              <a:t>CF </a:t>
            </a:r>
            <a:r>
              <a:rPr lang="en-US" dirty="0" err="1">
                <a:hlinkClick r:id="rId2"/>
              </a:rPr>
              <a:t>Bulletinboard</a:t>
            </a:r>
            <a:r>
              <a:rPr lang="en-US" dirty="0">
                <a:hlinkClick r:id="rId2"/>
              </a:rPr>
              <a:t> </a:t>
            </a:r>
            <a:r>
              <a:rPr lang="en-US" dirty="0" err="1">
                <a:hlinkClick r:id="rId2"/>
              </a:rPr>
              <a:t>RefApp</a:t>
            </a:r>
            <a:r>
              <a:rPr lang="en-US" dirty="0">
                <a:hlinkClick r:id="rId2"/>
              </a:rPr>
              <a:t>:</a:t>
            </a:r>
            <a:endParaRPr lang="en-US" dirty="0"/>
          </a:p>
          <a:p>
            <a:r>
              <a:rPr lang="en-US" dirty="0"/>
              <a:t>Not a complete</a:t>
            </a:r>
            <a:br>
              <a:rPr lang="en-US" dirty="0"/>
            </a:br>
            <a:r>
              <a:rPr lang="en-US" dirty="0"/>
              <a:t>business application</a:t>
            </a:r>
          </a:p>
          <a:p>
            <a:r>
              <a:rPr lang="en-US" dirty="0"/>
              <a:t>Used to show</a:t>
            </a:r>
            <a:br>
              <a:rPr lang="en-US" dirty="0"/>
            </a:br>
            <a:r>
              <a:rPr lang="en-US" dirty="0"/>
              <a:t>certain concepts</a:t>
            </a:r>
          </a:p>
          <a:p>
            <a:r>
              <a:rPr lang="en-US" dirty="0"/>
              <a:t>Start point for</a:t>
            </a:r>
            <a:br>
              <a:rPr lang="en-US" dirty="0"/>
            </a:br>
            <a:r>
              <a:rPr lang="en-US" dirty="0"/>
              <a:t>K8s-Day4-</a:t>
            </a:r>
            <a:br>
              <a:rPr lang="en-US" dirty="0"/>
            </a:br>
            <a:r>
              <a:rPr lang="en-US" dirty="0" err="1"/>
              <a:t>Bulletinboard</a:t>
            </a:r>
            <a:endParaRPr lang="en-US" dirty="0"/>
          </a:p>
          <a:p>
            <a:r>
              <a:rPr lang="en-US" dirty="0"/>
              <a:t>Still lots of </a:t>
            </a:r>
            <a:br>
              <a:rPr lang="en-US" dirty="0"/>
            </a:br>
            <a:r>
              <a:rPr lang="en-US" dirty="0"/>
              <a:t>components</a:t>
            </a:r>
          </a:p>
        </p:txBody>
      </p:sp>
      <p:sp>
        <p:nvSpPr>
          <p:cNvPr id="3" name="Title 2">
            <a:extLst>
              <a:ext uri="{FF2B5EF4-FFF2-40B4-BE49-F238E27FC236}">
                <a16:creationId xmlns:a16="http://schemas.microsoft.com/office/drawing/2014/main" id="{1633E875-2F8A-40B1-84C7-0FC41047D3DC}"/>
              </a:ext>
            </a:extLst>
          </p:cNvPr>
          <p:cNvSpPr>
            <a:spLocks noGrp="1"/>
          </p:cNvSpPr>
          <p:nvPr>
            <p:ph type="title"/>
          </p:nvPr>
        </p:nvSpPr>
        <p:spPr/>
        <p:txBody>
          <a:bodyPr/>
          <a:lstStyle/>
          <a:p>
            <a:r>
              <a:rPr lang="en-US" dirty="0"/>
              <a:t>Changes from CF </a:t>
            </a:r>
            <a:r>
              <a:rPr lang="en-US" dirty="0" err="1"/>
              <a:t>Bulletinboard</a:t>
            </a:r>
            <a:r>
              <a:rPr lang="en-US" dirty="0"/>
              <a:t> </a:t>
            </a:r>
            <a:r>
              <a:rPr lang="en-US" dirty="0" err="1"/>
              <a:t>RefApp</a:t>
            </a:r>
            <a:r>
              <a:rPr lang="en-US" dirty="0"/>
              <a:t> to K8s Day4 </a:t>
            </a:r>
            <a:r>
              <a:rPr lang="en-US" dirty="0" err="1"/>
              <a:t>Bulletinboard</a:t>
            </a:r>
            <a:endParaRPr lang="en-US" dirty="0"/>
          </a:p>
        </p:txBody>
      </p:sp>
      <p:sp>
        <p:nvSpPr>
          <p:cNvPr id="5" name="Rounded Rectangle 55">
            <a:extLst>
              <a:ext uri="{FF2B5EF4-FFF2-40B4-BE49-F238E27FC236}">
                <a16:creationId xmlns:a16="http://schemas.microsoft.com/office/drawing/2014/main" id="{6FE36D6B-4C06-45F9-87AB-778BC5A07DD6}"/>
              </a:ext>
            </a:extLst>
          </p:cNvPr>
          <p:cNvSpPr/>
          <p:nvPr/>
        </p:nvSpPr>
        <p:spPr bwMode="gray">
          <a:xfrm>
            <a:off x="3014421" y="2665938"/>
            <a:ext cx="8763448" cy="3313424"/>
          </a:xfrm>
          <a:prstGeom prst="roundRect">
            <a:avLst/>
          </a:prstGeom>
          <a:solidFill>
            <a:schemeClr val="accent1">
              <a:lumMod val="60000"/>
              <a:lumOff val="40000"/>
            </a:schemeClr>
          </a:solidFill>
          <a:ln w="6350" algn="ctr">
            <a:solidFill>
              <a:schemeClr val="tx1"/>
            </a:solidFill>
            <a:miter lim="800000"/>
            <a:headEnd/>
            <a:tailEnd/>
          </a:ln>
        </p:spPr>
        <p:txBody>
          <a:bodyPr lIns="89998" tIns="71998" rIns="89998" bIns="71998" rtlCol="0" anchor="t" anchorCtr="0"/>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de-DE" sz="2801"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Components in CF </a:t>
            </a:r>
          </a:p>
        </p:txBody>
      </p:sp>
      <p:sp>
        <p:nvSpPr>
          <p:cNvPr id="6" name="Rounded Rectangle 22">
            <a:extLst>
              <a:ext uri="{FF2B5EF4-FFF2-40B4-BE49-F238E27FC236}">
                <a16:creationId xmlns:a16="http://schemas.microsoft.com/office/drawing/2014/main" id="{82E8AEF3-0F13-44D4-945C-513DBD0D49F4}"/>
              </a:ext>
            </a:extLst>
          </p:cNvPr>
          <p:cNvSpPr/>
          <p:nvPr/>
        </p:nvSpPr>
        <p:spPr bwMode="gray">
          <a:xfrm>
            <a:off x="5293746" y="3929837"/>
            <a:ext cx="1439027" cy="384753"/>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-ads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7" name="Rounded Rectangle 31">
            <a:extLst>
              <a:ext uri="{FF2B5EF4-FFF2-40B4-BE49-F238E27FC236}">
                <a16:creationId xmlns:a16="http://schemas.microsoft.com/office/drawing/2014/main" id="{F616A8F2-6AF1-4A86-9A96-0D7A9DD6970C}"/>
              </a:ext>
            </a:extLst>
          </p:cNvPr>
          <p:cNvSpPr/>
          <p:nvPr/>
        </p:nvSpPr>
        <p:spPr bwMode="gray">
          <a:xfrm>
            <a:off x="4531815" y="5417923"/>
            <a:ext cx="1239423" cy="437501"/>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8" name="Straight Arrow Connector 7">
            <a:extLst>
              <a:ext uri="{FF2B5EF4-FFF2-40B4-BE49-F238E27FC236}">
                <a16:creationId xmlns:a16="http://schemas.microsoft.com/office/drawing/2014/main" id="{D40BCF07-A905-419C-B8BB-1BC72A86BAA8}"/>
              </a:ext>
            </a:extLst>
          </p:cNvPr>
          <p:cNvCxnSpPr>
            <a:cxnSpLocks/>
            <a:stCxn id="6" idx="2"/>
            <a:endCxn id="7" idx="0"/>
          </p:cNvCxnSpPr>
          <p:nvPr/>
        </p:nvCxnSpPr>
        <p:spPr>
          <a:xfrm flipH="1">
            <a:off x="5151527" y="4314590"/>
            <a:ext cx="861733" cy="110333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Rounded Rectangle 20">
            <a:extLst>
              <a:ext uri="{FF2B5EF4-FFF2-40B4-BE49-F238E27FC236}">
                <a16:creationId xmlns:a16="http://schemas.microsoft.com/office/drawing/2014/main" id="{50AC0C8F-EC82-4864-9C41-28042E0FDA89}"/>
              </a:ext>
            </a:extLst>
          </p:cNvPr>
          <p:cNvSpPr/>
          <p:nvPr/>
        </p:nvSpPr>
        <p:spPr bwMode="gray">
          <a:xfrm>
            <a:off x="6153237" y="5417923"/>
            <a:ext cx="1365101" cy="437501"/>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mq-bulletinboard</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10" name="Straight Arrow Connector 9">
            <a:extLst>
              <a:ext uri="{FF2B5EF4-FFF2-40B4-BE49-F238E27FC236}">
                <a16:creationId xmlns:a16="http://schemas.microsoft.com/office/drawing/2014/main" id="{DFC86FE1-45A4-4237-B63E-26A7BDAB7996}"/>
              </a:ext>
            </a:extLst>
          </p:cNvPr>
          <p:cNvCxnSpPr>
            <a:cxnSpLocks/>
            <a:stCxn id="6" idx="2"/>
            <a:endCxn id="9" idx="0"/>
          </p:cNvCxnSpPr>
          <p:nvPr/>
        </p:nvCxnSpPr>
        <p:spPr>
          <a:xfrm>
            <a:off x="6013260" y="4314590"/>
            <a:ext cx="822528" cy="110333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Rounded Rectangle 22">
            <a:extLst>
              <a:ext uri="{FF2B5EF4-FFF2-40B4-BE49-F238E27FC236}">
                <a16:creationId xmlns:a16="http://schemas.microsoft.com/office/drawing/2014/main" id="{92447126-9DEF-4851-A11F-DE3226BDC0EE}"/>
              </a:ext>
            </a:extLst>
          </p:cNvPr>
          <p:cNvSpPr/>
          <p:nvPr/>
        </p:nvSpPr>
        <p:spPr bwMode="gray">
          <a:xfrm>
            <a:off x="3647522" y="2948524"/>
            <a:ext cx="1471172" cy="386428"/>
          </a:xfrm>
          <a:prstGeom prst="roundRect">
            <a:avLst/>
          </a:prstGeom>
          <a:solidFill>
            <a:schemeClr val="accent3">
              <a:lumMod val="90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approuter</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12" name="Rounded Rectangle 22">
            <a:extLst>
              <a:ext uri="{FF2B5EF4-FFF2-40B4-BE49-F238E27FC236}">
                <a16:creationId xmlns:a16="http://schemas.microsoft.com/office/drawing/2014/main" id="{065F841B-F808-46DC-8CBB-CE22EF6B1A70}"/>
              </a:ext>
            </a:extLst>
          </p:cNvPr>
          <p:cNvSpPr/>
          <p:nvPr/>
        </p:nvSpPr>
        <p:spPr bwMode="gray">
          <a:xfrm>
            <a:off x="7209981" y="3929049"/>
            <a:ext cx="1653000" cy="376575"/>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13" name="Rounded Rectangle 31">
            <a:extLst>
              <a:ext uri="{FF2B5EF4-FFF2-40B4-BE49-F238E27FC236}">
                <a16:creationId xmlns:a16="http://schemas.microsoft.com/office/drawing/2014/main" id="{EC3353F0-211B-42DF-AD6E-9FD91451409B}"/>
              </a:ext>
            </a:extLst>
          </p:cNvPr>
          <p:cNvSpPr/>
          <p:nvPr/>
        </p:nvSpPr>
        <p:spPr bwMode="gray">
          <a:xfrm>
            <a:off x="7890183" y="5417923"/>
            <a:ext cx="1498058" cy="437500"/>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14" name="Straight Arrow Connector 13">
            <a:extLst>
              <a:ext uri="{FF2B5EF4-FFF2-40B4-BE49-F238E27FC236}">
                <a16:creationId xmlns:a16="http://schemas.microsoft.com/office/drawing/2014/main" id="{8A855078-F3A9-436A-96CD-E3A39E91A4FC}"/>
              </a:ext>
            </a:extLst>
          </p:cNvPr>
          <p:cNvCxnSpPr>
            <a:cxnSpLocks/>
            <a:stCxn id="12" idx="2"/>
            <a:endCxn id="13" idx="0"/>
          </p:cNvCxnSpPr>
          <p:nvPr/>
        </p:nvCxnSpPr>
        <p:spPr>
          <a:xfrm>
            <a:off x="8036481" y="4305624"/>
            <a:ext cx="602731" cy="111229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005D8AD-C211-4C6C-91DB-606CAB5EBABD}"/>
              </a:ext>
            </a:extLst>
          </p:cNvPr>
          <p:cNvCxnSpPr>
            <a:cxnSpLocks/>
            <a:stCxn id="11" idx="2"/>
            <a:endCxn id="21" idx="0"/>
          </p:cNvCxnSpPr>
          <p:nvPr/>
        </p:nvCxnSpPr>
        <p:spPr>
          <a:xfrm flipH="1">
            <a:off x="3890890" y="3334952"/>
            <a:ext cx="492218" cy="49860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15D34A0-7A3A-4654-A12F-77F911B492E6}"/>
              </a:ext>
            </a:extLst>
          </p:cNvPr>
          <p:cNvCxnSpPr>
            <a:cxnSpLocks/>
            <a:stCxn id="6" idx="1"/>
            <a:endCxn id="21" idx="3"/>
          </p:cNvCxnSpPr>
          <p:nvPr/>
        </p:nvCxnSpPr>
        <p:spPr>
          <a:xfrm flipH="1" flipV="1">
            <a:off x="4610403" y="4026769"/>
            <a:ext cx="683343" cy="9544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Rounded Rectangle 22">
            <a:extLst>
              <a:ext uri="{FF2B5EF4-FFF2-40B4-BE49-F238E27FC236}">
                <a16:creationId xmlns:a16="http://schemas.microsoft.com/office/drawing/2014/main" id="{B2496354-3E01-4B2F-AE95-3FF6A4FE9F11}"/>
              </a:ext>
            </a:extLst>
          </p:cNvPr>
          <p:cNvSpPr/>
          <p:nvPr/>
        </p:nvSpPr>
        <p:spPr bwMode="gray">
          <a:xfrm>
            <a:off x="3447215" y="4795605"/>
            <a:ext cx="1263091" cy="386428"/>
          </a:xfrm>
          <a:prstGeom prst="roundRect">
            <a:avLst/>
          </a:prstGeom>
          <a:solidFill>
            <a:schemeClr val="accent4">
              <a:lumMod val="75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applogs-bulletinboard</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19" name="Straight Arrow Connector 18">
            <a:extLst>
              <a:ext uri="{FF2B5EF4-FFF2-40B4-BE49-F238E27FC236}">
                <a16:creationId xmlns:a16="http://schemas.microsoft.com/office/drawing/2014/main" id="{66A784A1-6A9C-48A9-9D60-6C7A48284C2D}"/>
              </a:ext>
            </a:extLst>
          </p:cNvPr>
          <p:cNvCxnSpPr>
            <a:stCxn id="11" idx="2"/>
            <a:endCxn id="18" idx="0"/>
          </p:cNvCxnSpPr>
          <p:nvPr/>
        </p:nvCxnSpPr>
        <p:spPr>
          <a:xfrm flipH="1">
            <a:off x="4078761" y="3334952"/>
            <a:ext cx="304347" cy="146065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3D7C99-9B48-45BB-9551-8A7DC0C9CFAD}"/>
              </a:ext>
            </a:extLst>
          </p:cNvPr>
          <p:cNvCxnSpPr>
            <a:stCxn id="6" idx="2"/>
            <a:endCxn id="18" idx="3"/>
          </p:cNvCxnSpPr>
          <p:nvPr/>
        </p:nvCxnSpPr>
        <p:spPr>
          <a:xfrm flipH="1">
            <a:off x="4710306" y="4314590"/>
            <a:ext cx="1302954" cy="67422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Rounded Rectangle 22">
            <a:extLst>
              <a:ext uri="{FF2B5EF4-FFF2-40B4-BE49-F238E27FC236}">
                <a16:creationId xmlns:a16="http://schemas.microsoft.com/office/drawing/2014/main" id="{A0E29E90-1167-4D7A-9FD5-3BD1DA1CFF8C}"/>
              </a:ext>
            </a:extLst>
          </p:cNvPr>
          <p:cNvSpPr/>
          <p:nvPr/>
        </p:nvSpPr>
        <p:spPr bwMode="gray">
          <a:xfrm>
            <a:off x="3171376" y="3833555"/>
            <a:ext cx="1439027" cy="386427"/>
          </a:xfrm>
          <a:prstGeom prst="roundRect">
            <a:avLst/>
          </a:prstGeom>
          <a:solidFill>
            <a:schemeClr val="accent6">
              <a:lumMod val="50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uaa-bulletinboard</a:t>
            </a:r>
            <a:endParaRPr kumimoji="0" lang="de-DE" sz="9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2" name="TextBox 21">
            <a:extLst>
              <a:ext uri="{FF2B5EF4-FFF2-40B4-BE49-F238E27FC236}">
                <a16:creationId xmlns:a16="http://schemas.microsoft.com/office/drawing/2014/main" id="{71D7A0D6-00E7-4AF4-B358-775EAFBB2BB0}"/>
              </a:ext>
            </a:extLst>
          </p:cNvPr>
          <p:cNvSpPr txBox="1"/>
          <p:nvPr/>
        </p:nvSpPr>
        <p:spPr>
          <a:xfrm>
            <a:off x="3238565" y="4239764"/>
            <a:ext cx="795875" cy="153888"/>
          </a:xfrm>
          <a:prstGeom prst="rect">
            <a:avLst/>
          </a:prstGeom>
          <a:noFill/>
          <a:ln w="9525">
            <a:solidFill>
              <a:schemeClr val="tx1"/>
            </a:solidFill>
          </a:ln>
        </p:spPr>
        <p:txBody>
          <a:bodyPr wrap="square" lIns="0" tIns="0" rIns="0" bIns="0" rtlCol="0">
            <a:spAutoFit/>
          </a:bodyPr>
          <a:lstStyle/>
          <a:p>
            <a:pPr marL="0" marR="0" lvl="0" indent="0" algn="l" defTabSz="1088776" rtl="0" eaLnBrk="1" fontAlgn="base" latinLnBrk="0" hangingPunct="1">
              <a:lnSpc>
                <a:spcPct val="100000"/>
              </a:lnSpc>
              <a:spcBef>
                <a:spcPts val="600"/>
              </a:spcBef>
              <a:spcAft>
                <a:spcPct val="0"/>
              </a:spcAft>
              <a:buClr>
                <a:srgbClr val="F0AB00"/>
              </a:buClr>
              <a:buSzPct val="80000"/>
              <a:buFontTx/>
              <a:buNone/>
              <a:tabLst/>
              <a:defRPr/>
            </a:pPr>
            <a:r>
              <a:rPr kumimoji="0" lang="de-DE" sz="10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application</a:t>
            </a:r>
            <a:endParaRPr kumimoji="0" lang="de-DE" sz="10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23" name="Straight Arrow Connector 22">
            <a:extLst>
              <a:ext uri="{FF2B5EF4-FFF2-40B4-BE49-F238E27FC236}">
                <a16:creationId xmlns:a16="http://schemas.microsoft.com/office/drawing/2014/main" id="{DB95A599-7716-4C03-A4E5-CA14AB31A01D}"/>
              </a:ext>
            </a:extLst>
          </p:cNvPr>
          <p:cNvCxnSpPr>
            <a:cxnSpLocks/>
            <a:stCxn id="6" idx="0"/>
            <a:endCxn id="11" idx="2"/>
          </p:cNvCxnSpPr>
          <p:nvPr/>
        </p:nvCxnSpPr>
        <p:spPr>
          <a:xfrm flipH="1" flipV="1">
            <a:off x="4383108" y="3334952"/>
            <a:ext cx="1630152" cy="594885"/>
          </a:xfrm>
          <a:prstGeom prst="straightConnector1">
            <a:avLst/>
          </a:prstGeom>
          <a:ln w="19050">
            <a:solidFill>
              <a:srgbClr val="0000FF"/>
            </a:solidFill>
            <a:prstDash val="dash"/>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4AA6153-26AB-4225-B50F-A61422335D3B}"/>
              </a:ext>
            </a:extLst>
          </p:cNvPr>
          <p:cNvSpPr/>
          <p:nvPr/>
        </p:nvSpPr>
        <p:spPr bwMode="gray">
          <a:xfrm>
            <a:off x="6141631" y="4144279"/>
            <a:ext cx="760584" cy="396836"/>
          </a:xfrm>
          <a:prstGeom prst="ellipse">
            <a:avLst/>
          </a:prstGeom>
          <a:solidFill>
            <a:srgbClr val="4CC5FF"/>
          </a:solidFill>
          <a:ln w="6350" algn="ctr">
            <a:solidFill>
              <a:schemeClr val="tx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UI</a:t>
            </a:r>
          </a:p>
        </p:txBody>
      </p:sp>
      <p:cxnSp>
        <p:nvCxnSpPr>
          <p:cNvPr id="25" name="Straight Arrow Connector 24">
            <a:extLst>
              <a:ext uri="{FF2B5EF4-FFF2-40B4-BE49-F238E27FC236}">
                <a16:creationId xmlns:a16="http://schemas.microsoft.com/office/drawing/2014/main" id="{B93677E1-3E43-45E5-A57A-23CBF478AEAD}"/>
              </a:ext>
            </a:extLst>
          </p:cNvPr>
          <p:cNvCxnSpPr>
            <a:cxnSpLocks/>
            <a:stCxn id="12" idx="1"/>
            <a:endCxn id="6" idx="3"/>
          </p:cNvCxnSpPr>
          <p:nvPr/>
        </p:nvCxnSpPr>
        <p:spPr>
          <a:xfrm flipH="1">
            <a:off x="6732773" y="4117337"/>
            <a:ext cx="477208" cy="4877"/>
          </a:xfrm>
          <a:prstGeom prst="straightConnector1">
            <a:avLst/>
          </a:prstGeom>
          <a:ln w="19050">
            <a:solidFill>
              <a:srgbClr val="0000FF"/>
            </a:solidFill>
            <a:prstDash val="dash"/>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4C25D0E-AC9A-4DB9-B13E-9CB99D0FFBA1}"/>
              </a:ext>
            </a:extLst>
          </p:cNvPr>
          <p:cNvCxnSpPr>
            <a:cxnSpLocks/>
            <a:stCxn id="27" idx="2"/>
            <a:endCxn id="11" idx="0"/>
          </p:cNvCxnSpPr>
          <p:nvPr/>
        </p:nvCxnSpPr>
        <p:spPr>
          <a:xfrm>
            <a:off x="4383108" y="2457447"/>
            <a:ext cx="0" cy="491077"/>
          </a:xfrm>
          <a:prstGeom prst="straightConnector1">
            <a:avLst/>
          </a:prstGeom>
          <a:ln w="19050">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773D4A9-70A9-4305-BAD3-617D73C8B1EB}"/>
              </a:ext>
            </a:extLst>
          </p:cNvPr>
          <p:cNvSpPr txBox="1"/>
          <p:nvPr/>
        </p:nvSpPr>
        <p:spPr>
          <a:xfrm>
            <a:off x="3948051" y="2180448"/>
            <a:ext cx="870114" cy="2769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lIns="0" tIns="0" rIns="0" bIns="0" rtlCol="0">
            <a:spAutoFit/>
          </a:bodyPr>
          <a:lstStyle/>
          <a:p>
            <a:pPr marL="0" marR="0" lvl="0" indent="0" algn="ctr" defTabSz="1088776" rtl="0" eaLnBrk="1" fontAlgn="base" latinLnBrk="0" hangingPunct="1">
              <a:lnSpc>
                <a:spcPct val="100000"/>
              </a:lnSpc>
              <a:spcBef>
                <a:spcPts val="6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Client</a:t>
            </a:r>
          </a:p>
        </p:txBody>
      </p:sp>
      <p:sp>
        <p:nvSpPr>
          <p:cNvPr id="39" name="Rounded Rectangle 22">
            <a:extLst>
              <a:ext uri="{FF2B5EF4-FFF2-40B4-BE49-F238E27FC236}">
                <a16:creationId xmlns:a16="http://schemas.microsoft.com/office/drawing/2014/main" id="{F44DE06B-1AEE-4816-AC7D-65B1576B5DEA}"/>
              </a:ext>
            </a:extLst>
          </p:cNvPr>
          <p:cNvSpPr/>
          <p:nvPr/>
        </p:nvSpPr>
        <p:spPr bwMode="gray">
          <a:xfrm>
            <a:off x="9381124" y="3929049"/>
            <a:ext cx="1653000" cy="376575"/>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-statistics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43" name="Straight Arrow Connector 42">
            <a:extLst>
              <a:ext uri="{FF2B5EF4-FFF2-40B4-BE49-F238E27FC236}">
                <a16:creationId xmlns:a16="http://schemas.microsoft.com/office/drawing/2014/main" id="{13B001E7-5CE4-44DF-9A9D-41E98F7EF8FC}"/>
              </a:ext>
            </a:extLst>
          </p:cNvPr>
          <p:cNvCxnSpPr>
            <a:cxnSpLocks/>
            <a:stCxn id="39" idx="2"/>
            <a:endCxn id="9" idx="0"/>
          </p:cNvCxnSpPr>
          <p:nvPr/>
        </p:nvCxnSpPr>
        <p:spPr>
          <a:xfrm flipH="1">
            <a:off x="6835788" y="4305624"/>
            <a:ext cx="3371836" cy="111229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Rounded Rectangle 31">
            <a:extLst>
              <a:ext uri="{FF2B5EF4-FFF2-40B4-BE49-F238E27FC236}">
                <a16:creationId xmlns:a16="http://schemas.microsoft.com/office/drawing/2014/main" id="{5CFA4935-404C-4F23-9BE8-C6DA18D2F511}"/>
              </a:ext>
            </a:extLst>
          </p:cNvPr>
          <p:cNvSpPr/>
          <p:nvPr/>
        </p:nvSpPr>
        <p:spPr bwMode="gray">
          <a:xfrm>
            <a:off x="9781243" y="5408131"/>
            <a:ext cx="1498058" cy="437500"/>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48" name="Straight Arrow Connector 47">
            <a:extLst>
              <a:ext uri="{FF2B5EF4-FFF2-40B4-BE49-F238E27FC236}">
                <a16:creationId xmlns:a16="http://schemas.microsoft.com/office/drawing/2014/main" id="{CAD48C2D-A1A3-4EDF-8287-728AE3937BBA}"/>
              </a:ext>
            </a:extLst>
          </p:cNvPr>
          <p:cNvCxnSpPr>
            <a:cxnSpLocks/>
            <a:stCxn id="39" idx="2"/>
            <a:endCxn id="46" idx="0"/>
          </p:cNvCxnSpPr>
          <p:nvPr/>
        </p:nvCxnSpPr>
        <p:spPr>
          <a:xfrm>
            <a:off x="10207624" y="4305624"/>
            <a:ext cx="322648" cy="1102507"/>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235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1" grpId="0" animBg="1"/>
      <p:bldP spid="12" grpId="0" animBg="1"/>
      <p:bldP spid="13" grpId="0" animBg="1"/>
      <p:bldP spid="18" grpId="0" animBg="1"/>
      <p:bldP spid="21" grpId="0" animBg="1"/>
      <p:bldP spid="22" grpId="0" animBg="1"/>
      <p:bldP spid="24" grpId="0" animBg="1"/>
      <p:bldP spid="27" grpId="0" animBg="1"/>
      <p:bldP spid="39" grpId="0" animBg="1"/>
      <p:bldP spid="4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50759F-2384-44D3-A429-C0370D9507E0}"/>
              </a:ext>
            </a:extLst>
          </p:cNvPr>
          <p:cNvSpPr>
            <a:spLocks noGrp="1"/>
          </p:cNvSpPr>
          <p:nvPr>
            <p:ph type="ctrTitle"/>
          </p:nvPr>
        </p:nvSpPr>
        <p:spPr/>
        <p:txBody>
          <a:bodyPr/>
          <a:lstStyle/>
          <a:p>
            <a:r>
              <a:rPr lang="en-US" dirty="0"/>
              <a:t>Exercise 2: </a:t>
            </a:r>
            <a:r>
              <a:rPr lang="en-US" dirty="0" err="1"/>
              <a:t>bulletinboard</a:t>
            </a:r>
            <a:r>
              <a:rPr lang="en-US"/>
              <a:t>-ads App</a:t>
            </a:r>
            <a:endParaRPr lang="en-US" dirty="0"/>
          </a:p>
        </p:txBody>
      </p:sp>
    </p:spTree>
    <p:extLst>
      <p:ext uri="{BB962C8B-B14F-4D97-AF65-F5344CB8AC3E}">
        <p14:creationId xmlns:p14="http://schemas.microsoft.com/office/powerpoint/2010/main" val="7251875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10913300" cy="4727460"/>
          </a:xfrm>
        </p:spPr>
        <p:txBody>
          <a:bodyPr/>
          <a:lstStyle/>
          <a:p>
            <a:pPr lvl="1"/>
            <a:r>
              <a:rPr lang="en-US" sz="1600" dirty="0"/>
              <a:t>Ensure your Application is </a:t>
            </a:r>
            <a:r>
              <a:rPr lang="en-US" sz="1600" dirty="0">
                <a:solidFill>
                  <a:srgbClr val="FFC000"/>
                </a:solidFill>
              </a:rPr>
              <a:t>parameterizable/ ready for external configuration</a:t>
            </a:r>
            <a:r>
              <a:rPr lang="en-US" sz="1600" dirty="0"/>
              <a:t> (In general/ K8s specific)</a:t>
            </a:r>
          </a:p>
          <a:p>
            <a:pPr lvl="1"/>
            <a:endParaRPr lang="en-US" sz="1600" dirty="0"/>
          </a:p>
          <a:p>
            <a:pPr lvl="1"/>
            <a:r>
              <a:rPr lang="en-US" sz="1600" dirty="0"/>
              <a:t>Create a </a:t>
            </a:r>
            <a:r>
              <a:rPr lang="en-US" sz="1600" dirty="0">
                <a:solidFill>
                  <a:srgbClr val="FFC000"/>
                </a:solidFill>
              </a:rPr>
              <a:t>Docker Image for your Application</a:t>
            </a:r>
            <a:r>
              <a:rPr lang="en-US" sz="1600" dirty="0"/>
              <a:t>, considering parameterization/ external configuration</a:t>
            </a:r>
          </a:p>
          <a:p>
            <a:pPr lvl="1"/>
            <a:endParaRPr lang="en-US" sz="1600" dirty="0"/>
          </a:p>
          <a:p>
            <a:pPr lvl="1"/>
            <a:r>
              <a:rPr lang="en-US" sz="1600" dirty="0">
                <a:solidFill>
                  <a:schemeClr val="tx1">
                    <a:lumMod val="50000"/>
                  </a:schemeClr>
                </a:solidFill>
              </a:rPr>
              <a:t>Create/ use an existing Docker Image for your Database, as well parametrizable.</a:t>
            </a:r>
          </a:p>
          <a:p>
            <a:pPr lvl="1"/>
            <a:endParaRPr lang="en-US" sz="1600" dirty="0"/>
          </a:p>
          <a:p>
            <a:pPr lvl="1"/>
            <a:r>
              <a:rPr lang="en-US" sz="1600" dirty="0"/>
              <a:t>Make available </a:t>
            </a:r>
            <a:r>
              <a:rPr lang="en-US" sz="1600" dirty="0">
                <a:solidFill>
                  <a:srgbClr val="FFC000"/>
                </a:solidFill>
              </a:rPr>
              <a:t>Application Docker Image in public available Docker registry</a:t>
            </a:r>
            <a:r>
              <a:rPr lang="en-US" sz="1600" dirty="0"/>
              <a:t>, e.g. SAP Artifactory DMZ (</a:t>
            </a:r>
            <a:r>
              <a:rPr lang="en-US" sz="1600" dirty="0">
                <a:solidFill>
                  <a:schemeClr val="tx1">
                    <a:lumMod val="50000"/>
                  </a:schemeClr>
                </a:solidFill>
              </a:rPr>
              <a:t>and DB Docker Image, if not available on e.g. public Docker Hub)</a:t>
            </a:r>
          </a:p>
          <a:p>
            <a:pPr lvl="1"/>
            <a:endParaRPr lang="en-US" sz="1600" dirty="0"/>
          </a:p>
          <a:p>
            <a:pPr lvl="1"/>
            <a:r>
              <a:rPr lang="en-US" sz="1600" dirty="0"/>
              <a:t>Choose the right </a:t>
            </a:r>
            <a:r>
              <a:rPr lang="en-US" sz="1600" dirty="0">
                <a:solidFill>
                  <a:srgbClr val="E35500"/>
                </a:solidFill>
              </a:rPr>
              <a:t>K8s entities</a:t>
            </a:r>
            <a:r>
              <a:rPr lang="en-US" sz="1600" dirty="0"/>
              <a:t> for </a:t>
            </a:r>
            <a:r>
              <a:rPr lang="en-US" sz="1600" dirty="0">
                <a:solidFill>
                  <a:srgbClr val="FFC000"/>
                </a:solidFill>
              </a:rPr>
              <a:t>parameterization/ external configuration</a:t>
            </a:r>
            <a:r>
              <a:rPr lang="en-US" sz="1600" dirty="0"/>
              <a:t>: </a:t>
            </a:r>
            <a:r>
              <a:rPr lang="en-US" sz="1600" dirty="0" err="1">
                <a:solidFill>
                  <a:srgbClr val="E35500"/>
                </a:solidFill>
              </a:rPr>
              <a:t>ConfigMap</a:t>
            </a:r>
            <a:r>
              <a:rPr lang="en-US" sz="1600" dirty="0">
                <a:solidFill>
                  <a:srgbClr val="E35500"/>
                </a:solidFill>
              </a:rPr>
              <a:t> and Secret</a:t>
            </a:r>
          </a:p>
          <a:p>
            <a:pPr lvl="1"/>
            <a:endParaRPr lang="en-US" sz="1600" dirty="0"/>
          </a:p>
          <a:p>
            <a:pPr lvl="1"/>
            <a:r>
              <a:rPr lang="en-US" sz="1600" dirty="0"/>
              <a:t>Choose the right </a:t>
            </a:r>
            <a:r>
              <a:rPr lang="en-US" sz="1600" dirty="0">
                <a:solidFill>
                  <a:srgbClr val="E35500"/>
                </a:solidFill>
              </a:rPr>
              <a:t>K8s entities</a:t>
            </a:r>
            <a:r>
              <a:rPr lang="en-US" sz="1600" dirty="0"/>
              <a:t> for your scenario – </a:t>
            </a:r>
            <a:r>
              <a:rPr lang="en-US" sz="1600" dirty="0">
                <a:solidFill>
                  <a:srgbClr val="FFC000"/>
                </a:solidFill>
              </a:rPr>
              <a:t>Stateless vs. </a:t>
            </a:r>
            <a:r>
              <a:rPr lang="en-US" sz="1600" dirty="0" err="1">
                <a:solidFill>
                  <a:srgbClr val="FFC000"/>
                </a:solidFill>
              </a:rPr>
              <a:t>Statefull</a:t>
            </a:r>
            <a:r>
              <a:rPr lang="en-US" sz="1600" dirty="0"/>
              <a:t> and </a:t>
            </a:r>
            <a:r>
              <a:rPr lang="en-US" sz="1600" dirty="0">
                <a:solidFill>
                  <a:srgbClr val="FFC000"/>
                </a:solidFill>
              </a:rPr>
              <a:t>Horizontal Scaling</a:t>
            </a:r>
            <a:r>
              <a:rPr lang="en-US" sz="1600" dirty="0"/>
              <a:t>: </a:t>
            </a:r>
            <a:r>
              <a:rPr lang="en-US" sz="1600" dirty="0">
                <a:solidFill>
                  <a:srgbClr val="E35500"/>
                </a:solidFill>
              </a:rPr>
              <a:t>Deployment</a:t>
            </a:r>
            <a:r>
              <a:rPr lang="en-US" sz="1600" dirty="0"/>
              <a:t> vs </a:t>
            </a:r>
            <a:r>
              <a:rPr lang="en-US" sz="1600" dirty="0" err="1">
                <a:solidFill>
                  <a:srgbClr val="E35500"/>
                </a:solidFill>
              </a:rPr>
              <a:t>Statefulset</a:t>
            </a:r>
            <a:r>
              <a:rPr lang="en-US" sz="1600" dirty="0"/>
              <a:t>.</a:t>
            </a:r>
          </a:p>
          <a:p>
            <a:pPr lvl="1"/>
            <a:endParaRPr lang="en-US" sz="1600" dirty="0"/>
          </a:p>
          <a:p>
            <a:pPr lvl="1"/>
            <a:r>
              <a:rPr lang="en-US" sz="1600" dirty="0"/>
              <a:t>Choose the right </a:t>
            </a:r>
            <a:r>
              <a:rPr lang="en-US" sz="1600" dirty="0">
                <a:solidFill>
                  <a:srgbClr val="E35500"/>
                </a:solidFill>
              </a:rPr>
              <a:t>K8s entities</a:t>
            </a:r>
            <a:r>
              <a:rPr lang="en-US" sz="1600" dirty="0"/>
              <a:t> for </a:t>
            </a:r>
            <a:r>
              <a:rPr lang="en-US" sz="1600" dirty="0">
                <a:solidFill>
                  <a:srgbClr val="FFC000"/>
                </a:solidFill>
              </a:rPr>
              <a:t>exposing your Application internal &amp; external/Internet</a:t>
            </a:r>
            <a:r>
              <a:rPr lang="en-US" sz="1600" dirty="0"/>
              <a:t> and </a:t>
            </a:r>
            <a:r>
              <a:rPr lang="en-US" sz="1600" dirty="0">
                <a:solidFill>
                  <a:srgbClr val="FFC000"/>
                </a:solidFill>
              </a:rPr>
              <a:t>network security</a:t>
            </a:r>
            <a:r>
              <a:rPr lang="en-US" sz="1600" dirty="0"/>
              <a:t>, etc.: </a:t>
            </a:r>
            <a:r>
              <a:rPr lang="en-US" sz="1600" dirty="0">
                <a:solidFill>
                  <a:srgbClr val="E35500"/>
                </a:solidFill>
              </a:rPr>
              <a:t>Service</a:t>
            </a:r>
            <a:r>
              <a:rPr lang="en-US" sz="1600" dirty="0"/>
              <a:t>, </a:t>
            </a:r>
            <a:r>
              <a:rPr lang="en-US" sz="1600" dirty="0">
                <a:solidFill>
                  <a:srgbClr val="E35500"/>
                </a:solidFill>
              </a:rPr>
              <a:t>Ingress</a:t>
            </a:r>
            <a:r>
              <a:rPr lang="en-US" sz="1600" dirty="0"/>
              <a:t>, </a:t>
            </a:r>
            <a:r>
              <a:rPr lang="en-US" sz="1600" dirty="0" err="1">
                <a:solidFill>
                  <a:srgbClr val="E35500"/>
                </a:solidFill>
              </a:rPr>
              <a:t>NetworkPolicy</a:t>
            </a:r>
            <a:r>
              <a:rPr lang="en-US" sz="1600" dirty="0"/>
              <a:t>, etc.</a:t>
            </a:r>
          </a:p>
          <a:p>
            <a:pPr lvl="1"/>
            <a:endParaRPr lang="en-US" sz="1600" dirty="0"/>
          </a:p>
          <a:p>
            <a:pPr marL="180576" lvl="2" indent="0">
              <a:buNone/>
            </a:pPr>
            <a:endParaRPr lang="en-US" sz="1600" dirty="0"/>
          </a:p>
          <a:p>
            <a:pPr lvl="1"/>
            <a:endParaRPr lang="en-US" sz="1600" dirty="0"/>
          </a:p>
        </p:txBody>
      </p:sp>
      <p:sp>
        <p:nvSpPr>
          <p:cNvPr id="2" name="Title 1"/>
          <p:cNvSpPr>
            <a:spLocks noGrp="1"/>
          </p:cNvSpPr>
          <p:nvPr>
            <p:ph type="title"/>
          </p:nvPr>
        </p:nvSpPr>
        <p:spPr/>
        <p:txBody>
          <a:bodyPr/>
          <a:lstStyle/>
          <a:p>
            <a:r>
              <a:rPr lang="en-US" dirty="0"/>
              <a:t>Application in K8s: Steps to be taken</a:t>
            </a:r>
          </a:p>
        </p:txBody>
      </p:sp>
    </p:spTree>
    <p:extLst>
      <p:ext uri="{BB962C8B-B14F-4D97-AF65-F5344CB8AC3E}">
        <p14:creationId xmlns:p14="http://schemas.microsoft.com/office/powerpoint/2010/main" val="10905873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2951E87-5D96-4068-99AA-CA35939BCDEF}"/>
              </a:ext>
            </a:extLst>
          </p:cNvPr>
          <p:cNvPicPr>
            <a:picLocks noChangeAspect="1"/>
          </p:cNvPicPr>
          <p:nvPr/>
        </p:nvPicPr>
        <p:blipFill>
          <a:blip r:embed="rId3"/>
          <a:stretch>
            <a:fillRect/>
          </a:stretch>
        </p:blipFill>
        <p:spPr>
          <a:xfrm>
            <a:off x="293493" y="1636605"/>
            <a:ext cx="8480000" cy="2980000"/>
          </a:xfrm>
          <a:prstGeom prst="rect">
            <a:avLst/>
          </a:prstGeom>
        </p:spPr>
      </p:pic>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a:t>
            </a:r>
          </a:p>
        </p:txBody>
      </p:sp>
      <p:pic>
        <p:nvPicPr>
          <p:cNvPr id="6" name="Picture 5">
            <a:extLst>
              <a:ext uri="{FF2B5EF4-FFF2-40B4-BE49-F238E27FC236}">
                <a16:creationId xmlns:a16="http://schemas.microsoft.com/office/drawing/2014/main" id="{9DF06E50-2304-4FE8-A0A9-9D17338CD1D2}"/>
              </a:ext>
            </a:extLst>
          </p:cNvPr>
          <p:cNvPicPr>
            <a:picLocks noChangeAspect="1"/>
          </p:cNvPicPr>
          <p:nvPr/>
        </p:nvPicPr>
        <p:blipFill>
          <a:blip r:embed="rId4"/>
          <a:stretch>
            <a:fillRect/>
          </a:stretch>
        </p:blipFill>
        <p:spPr>
          <a:xfrm>
            <a:off x="293493" y="1006381"/>
            <a:ext cx="5961429" cy="4812857"/>
          </a:xfrm>
          <a:prstGeom prst="rect">
            <a:avLst/>
          </a:prstGeom>
        </p:spPr>
      </p:pic>
      <p:pic>
        <p:nvPicPr>
          <p:cNvPr id="7" name="Picture 6">
            <a:extLst>
              <a:ext uri="{FF2B5EF4-FFF2-40B4-BE49-F238E27FC236}">
                <a16:creationId xmlns:a16="http://schemas.microsoft.com/office/drawing/2014/main" id="{38382C72-4386-4965-9ED3-F2A95358F143}"/>
              </a:ext>
            </a:extLst>
          </p:cNvPr>
          <p:cNvPicPr>
            <a:picLocks noChangeAspect="1"/>
          </p:cNvPicPr>
          <p:nvPr/>
        </p:nvPicPr>
        <p:blipFill>
          <a:blip r:embed="rId5"/>
          <a:stretch>
            <a:fillRect/>
          </a:stretch>
        </p:blipFill>
        <p:spPr>
          <a:xfrm>
            <a:off x="2645321" y="1347625"/>
            <a:ext cx="5982857" cy="4800000"/>
          </a:xfrm>
          <a:prstGeom prst="rect">
            <a:avLst/>
          </a:prstGeom>
        </p:spPr>
      </p:pic>
      <p:pic>
        <p:nvPicPr>
          <p:cNvPr id="8" name="Picture 7">
            <a:extLst>
              <a:ext uri="{FF2B5EF4-FFF2-40B4-BE49-F238E27FC236}">
                <a16:creationId xmlns:a16="http://schemas.microsoft.com/office/drawing/2014/main" id="{15269047-2577-46D4-82C7-FA00D7BA7931}"/>
              </a:ext>
            </a:extLst>
          </p:cNvPr>
          <p:cNvPicPr>
            <a:picLocks noChangeAspect="1"/>
          </p:cNvPicPr>
          <p:nvPr/>
        </p:nvPicPr>
        <p:blipFill>
          <a:blip r:embed="rId6"/>
          <a:stretch>
            <a:fillRect/>
          </a:stretch>
        </p:blipFill>
        <p:spPr>
          <a:xfrm>
            <a:off x="5823286" y="1894584"/>
            <a:ext cx="5982857" cy="4581428"/>
          </a:xfrm>
          <a:prstGeom prst="rect">
            <a:avLst/>
          </a:prstGeom>
        </p:spPr>
      </p:pic>
      <p:sp>
        <p:nvSpPr>
          <p:cNvPr id="10" name="Rectangle 9">
            <a:extLst>
              <a:ext uri="{FF2B5EF4-FFF2-40B4-BE49-F238E27FC236}">
                <a16:creationId xmlns:a16="http://schemas.microsoft.com/office/drawing/2014/main" id="{CF017DBF-FE5B-42F3-A637-84DEF379F1E2}"/>
              </a:ext>
            </a:extLst>
          </p:cNvPr>
          <p:cNvSpPr/>
          <p:nvPr/>
        </p:nvSpPr>
        <p:spPr>
          <a:xfrm>
            <a:off x="6424800" y="818526"/>
            <a:ext cx="6096000" cy="400110"/>
          </a:xfrm>
          <a:prstGeom prst="rect">
            <a:avLst/>
          </a:prstGeom>
        </p:spPr>
        <p:txBody>
          <a:bodyPr>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rgbClr val="FFFFFF"/>
                </a:solidFill>
                <a:effectLst/>
                <a:uLnTx/>
                <a:uFillTx/>
                <a:latin typeface="Arial"/>
                <a:ea typeface="+mn-ea"/>
                <a:cs typeface="+mn-cs"/>
                <a:hlinkClick r:id="rId7"/>
              </a:rPr>
              <a:t>https://api.testcw43.k8s-train.shoot.canary.k8s-hana.ondemand.com/api/v1/namespaces/kube-system/services/https:kubernetes-dashboard:/proxy/#!/overview?namespace=part-78e2cea9</a:t>
            </a:r>
            <a:endParaRPr kumimoji="0" lang="de-DE" sz="1000" b="0" i="0" u="none" strike="noStrike" kern="120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2151199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a:t>
            </a:r>
          </a:p>
        </p:txBody>
      </p:sp>
      <p:pic>
        <p:nvPicPr>
          <p:cNvPr id="3" name="Picture 2">
            <a:extLst>
              <a:ext uri="{FF2B5EF4-FFF2-40B4-BE49-F238E27FC236}">
                <a16:creationId xmlns:a16="http://schemas.microsoft.com/office/drawing/2014/main" id="{D492E6D1-D22C-4F32-8E39-65A52B47ACC2}"/>
              </a:ext>
            </a:extLst>
          </p:cNvPr>
          <p:cNvPicPr>
            <a:picLocks noChangeAspect="1"/>
          </p:cNvPicPr>
          <p:nvPr/>
        </p:nvPicPr>
        <p:blipFill>
          <a:blip r:embed="rId3"/>
          <a:stretch>
            <a:fillRect/>
          </a:stretch>
        </p:blipFill>
        <p:spPr>
          <a:xfrm>
            <a:off x="639959" y="1498460"/>
            <a:ext cx="9114286" cy="1700000"/>
          </a:xfrm>
          <a:prstGeom prst="rect">
            <a:avLst/>
          </a:prstGeom>
        </p:spPr>
      </p:pic>
      <p:pic>
        <p:nvPicPr>
          <p:cNvPr id="4" name="Picture 3">
            <a:extLst>
              <a:ext uri="{FF2B5EF4-FFF2-40B4-BE49-F238E27FC236}">
                <a16:creationId xmlns:a16="http://schemas.microsoft.com/office/drawing/2014/main" id="{90E4BCE7-3442-43AD-BF94-CDA070FFE46F}"/>
              </a:ext>
            </a:extLst>
          </p:cNvPr>
          <p:cNvPicPr>
            <a:picLocks noChangeAspect="1"/>
          </p:cNvPicPr>
          <p:nvPr/>
        </p:nvPicPr>
        <p:blipFill>
          <a:blip r:embed="rId4"/>
          <a:stretch>
            <a:fillRect/>
          </a:stretch>
        </p:blipFill>
        <p:spPr>
          <a:xfrm>
            <a:off x="647102" y="3429000"/>
            <a:ext cx="9107143" cy="2507143"/>
          </a:xfrm>
          <a:prstGeom prst="rect">
            <a:avLst/>
          </a:prstGeom>
        </p:spPr>
      </p:pic>
      <p:pic>
        <p:nvPicPr>
          <p:cNvPr id="2" name="Picture 1">
            <a:extLst>
              <a:ext uri="{FF2B5EF4-FFF2-40B4-BE49-F238E27FC236}">
                <a16:creationId xmlns:a16="http://schemas.microsoft.com/office/drawing/2014/main" id="{C80768AD-1E88-4560-8487-0CD4DD21D906}"/>
              </a:ext>
            </a:extLst>
          </p:cNvPr>
          <p:cNvPicPr>
            <a:picLocks noChangeAspect="1"/>
          </p:cNvPicPr>
          <p:nvPr/>
        </p:nvPicPr>
        <p:blipFill>
          <a:blip r:embed="rId5"/>
          <a:stretch>
            <a:fillRect/>
          </a:stretch>
        </p:blipFill>
        <p:spPr>
          <a:xfrm>
            <a:off x="1529415" y="1232060"/>
            <a:ext cx="6780000" cy="5061429"/>
          </a:xfrm>
          <a:prstGeom prst="rect">
            <a:avLst/>
          </a:prstGeom>
        </p:spPr>
      </p:pic>
      <p:sp>
        <p:nvSpPr>
          <p:cNvPr id="5" name="Rectangle 4">
            <a:extLst>
              <a:ext uri="{FF2B5EF4-FFF2-40B4-BE49-F238E27FC236}">
                <a16:creationId xmlns:a16="http://schemas.microsoft.com/office/drawing/2014/main" id="{94DB200A-204B-4AC9-ADF0-8CB67037025B}"/>
              </a:ext>
            </a:extLst>
          </p:cNvPr>
          <p:cNvSpPr/>
          <p:nvPr/>
        </p:nvSpPr>
        <p:spPr>
          <a:xfrm>
            <a:off x="7263934" y="585731"/>
            <a:ext cx="4931241" cy="400110"/>
          </a:xfrm>
          <a:prstGeom prst="rect">
            <a:avLst/>
          </a:prstGeom>
        </p:spPr>
        <p:txBody>
          <a:bodyPr wrap="square">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rgbClr val="FFFFFF"/>
                </a:solidFill>
                <a:effectLst/>
                <a:uLnTx/>
                <a:uFillTx/>
                <a:latin typeface="Arial"/>
                <a:ea typeface="+mn-ea"/>
                <a:cs typeface="+mn-cs"/>
                <a:hlinkClick r:id="rId6"/>
              </a:rPr>
              <a:t>http://bulletinboard--part-78e2cea9.ingress.testcw43.k8s-train.shoot.canary.k8s-hana.ondemand.com/ads/</a:t>
            </a:r>
            <a:endParaRPr kumimoji="0" lang="de-DE" sz="1000" b="0" i="0" u="none" strike="noStrike" kern="120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1077402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F9D76-C74B-4C8A-85FC-455BDE561072}"/>
              </a:ext>
            </a:extLst>
          </p:cNvPr>
          <p:cNvSpPr>
            <a:spLocks noGrp="1"/>
          </p:cNvSpPr>
          <p:nvPr>
            <p:ph type="title"/>
          </p:nvPr>
        </p:nvSpPr>
        <p:spPr/>
        <p:txBody>
          <a:bodyPr/>
          <a:lstStyle/>
          <a:p>
            <a:r>
              <a:rPr lang="en-US" dirty="0" err="1"/>
              <a:t>Configmaps</a:t>
            </a:r>
            <a:r>
              <a:rPr lang="en-US" dirty="0"/>
              <a:t>, Files and Mountpoints</a:t>
            </a:r>
          </a:p>
        </p:txBody>
      </p:sp>
      <p:sp>
        <p:nvSpPr>
          <p:cNvPr id="3" name="Rounded Rectangle 14">
            <a:extLst>
              <a:ext uri="{FF2B5EF4-FFF2-40B4-BE49-F238E27FC236}">
                <a16:creationId xmlns:a16="http://schemas.microsoft.com/office/drawing/2014/main" id="{4354C03F-ABC1-4436-9C4A-54FCA1A5C5DB}"/>
              </a:ext>
            </a:extLst>
          </p:cNvPr>
          <p:cNvSpPr/>
          <p:nvPr/>
        </p:nvSpPr>
        <p:spPr bwMode="gray">
          <a:xfrm>
            <a:off x="643962" y="4062591"/>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75796F27-5B72-4555-9928-4035E2B35A01}"/>
              </a:ext>
            </a:extLst>
          </p:cNvPr>
          <p:cNvSpPr txBox="1"/>
          <p:nvPr/>
        </p:nvSpPr>
        <p:spPr>
          <a:xfrm>
            <a:off x="976737" y="5567252"/>
            <a:ext cx="1826995" cy="184666"/>
          </a:xfrm>
          <a:prstGeom prst="rect">
            <a:avLst/>
          </a:prstGeom>
          <a:noFill/>
          <a:ln>
            <a:noFill/>
          </a:ln>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pod</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 ads-db-statefulset-0 </a:t>
            </a:r>
          </a:p>
        </p:txBody>
      </p:sp>
      <p:sp>
        <p:nvSpPr>
          <p:cNvPr id="5" name="Cylinder 4">
            <a:extLst>
              <a:ext uri="{FF2B5EF4-FFF2-40B4-BE49-F238E27FC236}">
                <a16:creationId xmlns:a16="http://schemas.microsoft.com/office/drawing/2014/main" id="{4AD8F12A-B1D0-4B1A-B580-1E4188C8FAA9}"/>
              </a:ext>
            </a:extLst>
          </p:cNvPr>
          <p:cNvSpPr/>
          <p:nvPr/>
        </p:nvSpPr>
        <p:spPr bwMode="gray">
          <a:xfrm>
            <a:off x="1333700" y="4395836"/>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1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endParaRPr kumimoji="0" lang="de-DE" sz="11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 name="Picture 6">
            <a:extLst>
              <a:ext uri="{FF2B5EF4-FFF2-40B4-BE49-F238E27FC236}">
                <a16:creationId xmlns:a16="http://schemas.microsoft.com/office/drawing/2014/main" id="{881CCFB1-2FCF-4A8A-8174-06336FBA73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5609" y="5167689"/>
            <a:ext cx="292622" cy="292622"/>
          </a:xfrm>
          <a:prstGeom prst="rect">
            <a:avLst/>
          </a:prstGeom>
        </p:spPr>
      </p:pic>
      <p:pic>
        <p:nvPicPr>
          <p:cNvPr id="8" name="Picture 7">
            <a:extLst>
              <a:ext uri="{FF2B5EF4-FFF2-40B4-BE49-F238E27FC236}">
                <a16:creationId xmlns:a16="http://schemas.microsoft.com/office/drawing/2014/main" id="{EAAD365C-17B1-4A4A-A441-BD477C224175}"/>
              </a:ext>
            </a:extLst>
          </p:cNvPr>
          <p:cNvPicPr>
            <a:picLocks noChangeAspect="1"/>
          </p:cNvPicPr>
          <p:nvPr/>
        </p:nvPicPr>
        <p:blipFill>
          <a:blip r:embed="rId4"/>
          <a:stretch>
            <a:fillRect/>
          </a:stretch>
        </p:blipFill>
        <p:spPr>
          <a:xfrm>
            <a:off x="2854320" y="3994278"/>
            <a:ext cx="250508" cy="243840"/>
          </a:xfrm>
          <a:prstGeom prst="rect">
            <a:avLst/>
          </a:prstGeom>
        </p:spPr>
      </p:pic>
      <p:sp>
        <p:nvSpPr>
          <p:cNvPr id="10" name="Arrow: Pentagon 9">
            <a:extLst>
              <a:ext uri="{FF2B5EF4-FFF2-40B4-BE49-F238E27FC236}">
                <a16:creationId xmlns:a16="http://schemas.microsoft.com/office/drawing/2014/main" id="{D969D639-634D-4F3A-A6D5-310BA19C4C6A}"/>
              </a:ext>
            </a:extLst>
          </p:cNvPr>
          <p:cNvSpPr/>
          <p:nvPr/>
        </p:nvSpPr>
        <p:spPr bwMode="gray">
          <a:xfrm flipH="1">
            <a:off x="2854319" y="4466643"/>
            <a:ext cx="805296"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7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a:t>
            </a:r>
            <a:r>
              <a:rPr kumimoji="0" lang="de-DE" sz="7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omponent</a:t>
            </a:r>
            <a:r>
              <a:rPr kumimoji="0" lang="de-DE" sz="7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r>
              <a:rPr kumimoji="0" lang="de-DE" sz="7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ads</a:t>
            </a:r>
            <a:endParaRPr kumimoji="0" lang="de-DE" sz="7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1" name="Arrow: Pentagon 10">
            <a:extLst>
              <a:ext uri="{FF2B5EF4-FFF2-40B4-BE49-F238E27FC236}">
                <a16:creationId xmlns:a16="http://schemas.microsoft.com/office/drawing/2014/main" id="{0CDC9E88-E45A-4380-9147-26E5D3881C82}"/>
              </a:ext>
            </a:extLst>
          </p:cNvPr>
          <p:cNvSpPr/>
          <p:nvPr/>
        </p:nvSpPr>
        <p:spPr bwMode="gray">
          <a:xfrm flipH="1">
            <a:off x="2854405" y="4802763"/>
            <a:ext cx="805209"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7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module</a:t>
            </a:r>
            <a:r>
              <a:rPr kumimoji="0" lang="de-DE" sz="7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de-DE" sz="7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de-DE" sz="7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db</a:t>
            </a:r>
            <a:endParaRPr kumimoji="0" lang="de-DE" sz="7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2" name="Rounded Rectangle 14">
            <a:extLst>
              <a:ext uri="{FF2B5EF4-FFF2-40B4-BE49-F238E27FC236}">
                <a16:creationId xmlns:a16="http://schemas.microsoft.com/office/drawing/2014/main" id="{7E7670A4-192C-41BB-8609-1F2FE3C4B634}"/>
              </a:ext>
            </a:extLst>
          </p:cNvPr>
          <p:cNvSpPr/>
          <p:nvPr/>
        </p:nvSpPr>
        <p:spPr bwMode="gray">
          <a:xfrm>
            <a:off x="656036" y="1243457"/>
            <a:ext cx="2419002" cy="1603285"/>
          </a:xfrm>
          <a:prstGeom prst="roundRect">
            <a:avLst/>
          </a:prstGeom>
          <a:solidFill>
            <a:srgbClr val="595959"/>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3" name="Rectangle 12">
            <a:extLst>
              <a:ext uri="{FF2B5EF4-FFF2-40B4-BE49-F238E27FC236}">
                <a16:creationId xmlns:a16="http://schemas.microsoft.com/office/drawing/2014/main" id="{B796E7EB-488E-45B8-B178-252985BE4296}"/>
              </a:ext>
            </a:extLst>
          </p:cNvPr>
          <p:cNvSpPr/>
          <p:nvPr/>
        </p:nvSpPr>
        <p:spPr bwMode="gray">
          <a:xfrm>
            <a:off x="1191284" y="1622667"/>
            <a:ext cx="1346561" cy="736567"/>
          </a:xfrm>
          <a:prstGeom prst="rect">
            <a:avLst/>
          </a:prstGeom>
          <a:solidFill>
            <a:srgbClr val="F0AB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4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bulletinboard</a:t>
            </a:r>
            <a:r>
              <a:rPr kumimoji="0" lang="de-DE"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de-DE"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de-DE" sz="14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ads</a:t>
            </a:r>
            <a:endParaRPr kumimoji="0" lang="de-DE"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4" name="Picture 13">
            <a:extLst>
              <a:ext uri="{FF2B5EF4-FFF2-40B4-BE49-F238E27FC236}">
                <a16:creationId xmlns:a16="http://schemas.microsoft.com/office/drawing/2014/main" id="{5781B1F4-CCAF-4BD8-8418-3515B5CEA6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02022" y="2185852"/>
            <a:ext cx="292622" cy="292622"/>
          </a:xfrm>
          <a:prstGeom prst="rect">
            <a:avLst/>
          </a:prstGeom>
        </p:spPr>
      </p:pic>
      <p:sp>
        <p:nvSpPr>
          <p:cNvPr id="15" name="TextBox 14">
            <a:extLst>
              <a:ext uri="{FF2B5EF4-FFF2-40B4-BE49-F238E27FC236}">
                <a16:creationId xmlns:a16="http://schemas.microsoft.com/office/drawing/2014/main" id="{22511486-6105-44D2-B792-C5FCF6BC9910}"/>
              </a:ext>
            </a:extLst>
          </p:cNvPr>
          <p:cNvSpPr txBox="1"/>
          <p:nvPr/>
        </p:nvSpPr>
        <p:spPr>
          <a:xfrm>
            <a:off x="897579" y="2578075"/>
            <a:ext cx="1355183" cy="184666"/>
          </a:xfrm>
          <a:prstGeom prst="rect">
            <a:avLst/>
          </a:prstGeom>
          <a:noFill/>
          <a:ln>
            <a:noFill/>
          </a:ln>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pod</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 </a:t>
            </a: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ads</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t>
            </a: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-xx-</a:t>
            </a: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yy</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 </a:t>
            </a:r>
          </a:p>
        </p:txBody>
      </p:sp>
      <p:pic>
        <p:nvPicPr>
          <p:cNvPr id="16" name="Picture 15">
            <a:extLst>
              <a:ext uri="{FF2B5EF4-FFF2-40B4-BE49-F238E27FC236}">
                <a16:creationId xmlns:a16="http://schemas.microsoft.com/office/drawing/2014/main" id="{A94A7B2D-C077-4BDC-91E5-AD1AA79E4556}"/>
              </a:ext>
            </a:extLst>
          </p:cNvPr>
          <p:cNvPicPr>
            <a:picLocks noChangeAspect="1"/>
          </p:cNvPicPr>
          <p:nvPr/>
        </p:nvPicPr>
        <p:blipFill>
          <a:blip r:embed="rId4"/>
          <a:stretch>
            <a:fillRect/>
          </a:stretch>
        </p:blipFill>
        <p:spPr>
          <a:xfrm>
            <a:off x="2866952" y="1193696"/>
            <a:ext cx="250508" cy="243840"/>
          </a:xfrm>
          <a:prstGeom prst="rect">
            <a:avLst/>
          </a:prstGeom>
        </p:spPr>
      </p:pic>
      <p:sp>
        <p:nvSpPr>
          <p:cNvPr id="17" name="Arrow: Pentagon 16">
            <a:extLst>
              <a:ext uri="{FF2B5EF4-FFF2-40B4-BE49-F238E27FC236}">
                <a16:creationId xmlns:a16="http://schemas.microsoft.com/office/drawing/2014/main" id="{8F33F11B-B98B-4C9F-BBBA-17048E7FF7D1}"/>
              </a:ext>
            </a:extLst>
          </p:cNvPr>
          <p:cNvSpPr/>
          <p:nvPr/>
        </p:nvSpPr>
        <p:spPr bwMode="gray">
          <a:xfrm flipH="1">
            <a:off x="2866307" y="1627664"/>
            <a:ext cx="799624"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7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a:t>
            </a:r>
            <a:r>
              <a:rPr kumimoji="0" lang="de-DE" sz="7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omponent</a:t>
            </a:r>
            <a:r>
              <a:rPr kumimoji="0" lang="de-DE" sz="7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r>
              <a:rPr kumimoji="0" lang="de-DE" sz="7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ads</a:t>
            </a:r>
            <a:endParaRPr kumimoji="0" lang="de-DE" sz="7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Arrow: Pentagon 17">
            <a:extLst>
              <a:ext uri="{FF2B5EF4-FFF2-40B4-BE49-F238E27FC236}">
                <a16:creationId xmlns:a16="http://schemas.microsoft.com/office/drawing/2014/main" id="{31C06633-2083-4B7D-9CE7-867EC36B562C}"/>
              </a:ext>
            </a:extLst>
          </p:cNvPr>
          <p:cNvSpPr/>
          <p:nvPr/>
        </p:nvSpPr>
        <p:spPr bwMode="gray">
          <a:xfrm flipH="1">
            <a:off x="2866393" y="1963784"/>
            <a:ext cx="79962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7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module</a:t>
            </a:r>
            <a:r>
              <a:rPr kumimoji="0" lang="de-DE" sz="7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de-DE" sz="7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de-DE" sz="7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app</a:t>
            </a:r>
            <a:endParaRPr kumimoji="0" lang="de-DE" sz="7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9" name="TextBox 18">
            <a:extLst>
              <a:ext uri="{FF2B5EF4-FFF2-40B4-BE49-F238E27FC236}">
                <a16:creationId xmlns:a16="http://schemas.microsoft.com/office/drawing/2014/main" id="{D062D95C-C455-40E7-85EB-C01A95B5E907}"/>
              </a:ext>
            </a:extLst>
          </p:cNvPr>
          <p:cNvSpPr txBox="1"/>
          <p:nvPr/>
        </p:nvSpPr>
        <p:spPr>
          <a:xfrm>
            <a:off x="4046413" y="1073355"/>
            <a:ext cx="3269973" cy="2077492"/>
          </a:xfrm>
          <a:prstGeom prst="rect">
            <a:avLst/>
          </a:prstGeom>
          <a:noFill/>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Filesystem:</a:t>
            </a:r>
            <a:b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/bulletinboard*.jar</a:t>
            </a:r>
            <a:b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/config/application-k8s.yml</a:t>
            </a:r>
          </a:p>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Envs</a:t>
            </a: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t>
            </a:r>
            <a:b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SPRING_PROFILES_ACTIVE</a:t>
            </a:r>
            <a:b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solidFill>
                  <a:srgbClr val="CCCCCC">
                    <a:lumMod val="90000"/>
                  </a:srgbClr>
                </a:solidFill>
                <a:effectLst/>
                <a:uLnTx/>
                <a:uFillTx/>
                <a:latin typeface="Arial"/>
                <a:ea typeface="Arial Unicode MS" pitchFamily="34" charset="-128"/>
                <a:cs typeface="Arial Unicode MS" pitchFamily="34" charset="-128"/>
              </a:rPr>
              <a:t>USER_ROUTE</a:t>
            </a:r>
            <a:br>
              <a:rPr kumimoji="0" lang="en-US" sz="1800" b="0" i="0" u="none" strike="noStrike" kern="0" cap="none" spc="0" normalizeH="0" baseline="0" noProof="0" dirty="0">
                <a:ln>
                  <a:noFill/>
                </a:ln>
                <a:solidFill>
                  <a:srgbClr val="CCCCCC">
                    <a:lumMod val="90000"/>
                  </a:srgbClr>
                </a:solidFill>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solidFill>
                  <a:srgbClr val="CCCCCC">
                    <a:lumMod val="90000"/>
                  </a:srgbClr>
                </a:solidFill>
                <a:effectLst/>
                <a:uLnTx/>
                <a:uFillTx/>
                <a:latin typeface="Arial"/>
                <a:ea typeface="Arial Unicode MS" pitchFamily="34" charset="-128"/>
                <a:cs typeface="Arial Unicode MS" pitchFamily="34" charset="-128"/>
              </a:rPr>
              <a:t>POST_CHECK_USER</a:t>
            </a:r>
          </a:p>
        </p:txBody>
      </p:sp>
      <p:sp>
        <p:nvSpPr>
          <p:cNvPr id="20" name="Rectangle 19">
            <a:extLst>
              <a:ext uri="{FF2B5EF4-FFF2-40B4-BE49-F238E27FC236}">
                <a16:creationId xmlns:a16="http://schemas.microsoft.com/office/drawing/2014/main" id="{313FF359-B411-439A-8693-BBFD9E0E4092}"/>
              </a:ext>
            </a:extLst>
          </p:cNvPr>
          <p:cNvSpPr/>
          <p:nvPr/>
        </p:nvSpPr>
        <p:spPr bwMode="gray">
          <a:xfrm>
            <a:off x="8066434" y="915155"/>
            <a:ext cx="1703731" cy="369332"/>
          </a:xfrm>
          <a:prstGeom prst="rect">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Docker image</a:t>
            </a:r>
          </a:p>
        </p:txBody>
      </p:sp>
      <p:sp>
        <p:nvSpPr>
          <p:cNvPr id="21" name="Rounded Rectangle 14">
            <a:extLst>
              <a:ext uri="{FF2B5EF4-FFF2-40B4-BE49-F238E27FC236}">
                <a16:creationId xmlns:a16="http://schemas.microsoft.com/office/drawing/2014/main" id="{49489438-1CDE-466C-8A35-4B8B07C35D3F}"/>
              </a:ext>
            </a:extLst>
          </p:cNvPr>
          <p:cNvSpPr/>
          <p:nvPr/>
        </p:nvSpPr>
        <p:spPr bwMode="gray">
          <a:xfrm>
            <a:off x="8296205" y="2398875"/>
            <a:ext cx="1285116"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configmap</a:t>
            </a: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ads-app-</a:t>
            </a: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configmap</a:t>
            </a:r>
            <a:endPar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22" name="Picture 21">
            <a:extLst>
              <a:ext uri="{FF2B5EF4-FFF2-40B4-BE49-F238E27FC236}">
                <a16:creationId xmlns:a16="http://schemas.microsoft.com/office/drawing/2014/main" id="{E58FED4F-D623-4184-AAEF-C2CF47BAE240}"/>
              </a:ext>
            </a:extLst>
          </p:cNvPr>
          <p:cNvPicPr>
            <a:picLocks noChangeAspect="1"/>
          </p:cNvPicPr>
          <p:nvPr/>
        </p:nvPicPr>
        <p:blipFill>
          <a:blip r:embed="rId4"/>
          <a:stretch>
            <a:fillRect/>
          </a:stretch>
        </p:blipFill>
        <p:spPr>
          <a:xfrm>
            <a:off x="9462056" y="2345603"/>
            <a:ext cx="150305" cy="146304"/>
          </a:xfrm>
          <a:prstGeom prst="rect">
            <a:avLst/>
          </a:prstGeom>
        </p:spPr>
      </p:pic>
      <p:sp>
        <p:nvSpPr>
          <p:cNvPr id="23" name="Rounded Rectangle 14">
            <a:extLst>
              <a:ext uri="{FF2B5EF4-FFF2-40B4-BE49-F238E27FC236}">
                <a16:creationId xmlns:a16="http://schemas.microsoft.com/office/drawing/2014/main" id="{6AEE243A-22BF-4F83-9782-E487E798184D}"/>
              </a:ext>
            </a:extLst>
          </p:cNvPr>
          <p:cNvSpPr/>
          <p:nvPr/>
        </p:nvSpPr>
        <p:spPr bwMode="gray">
          <a:xfrm>
            <a:off x="8287761" y="1530233"/>
            <a:ext cx="1293560" cy="475921"/>
          </a:xfrm>
          <a:prstGeom prst="roundRect">
            <a:avLst/>
          </a:prstGeom>
          <a:solidFill>
            <a:srgbClr val="C3EC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secret:</a:t>
            </a:r>
            <a:b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ads-app-secret</a:t>
            </a:r>
          </a:p>
        </p:txBody>
      </p:sp>
      <p:pic>
        <p:nvPicPr>
          <p:cNvPr id="24" name="Picture 23">
            <a:extLst>
              <a:ext uri="{FF2B5EF4-FFF2-40B4-BE49-F238E27FC236}">
                <a16:creationId xmlns:a16="http://schemas.microsoft.com/office/drawing/2014/main" id="{389360FD-7711-4404-B1D4-13DDCDAC2D0F}"/>
              </a:ext>
            </a:extLst>
          </p:cNvPr>
          <p:cNvPicPr>
            <a:picLocks noChangeAspect="1"/>
          </p:cNvPicPr>
          <p:nvPr/>
        </p:nvPicPr>
        <p:blipFill>
          <a:blip r:embed="rId4"/>
          <a:stretch>
            <a:fillRect/>
          </a:stretch>
        </p:blipFill>
        <p:spPr>
          <a:xfrm>
            <a:off x="9473313" y="1441067"/>
            <a:ext cx="150305" cy="146304"/>
          </a:xfrm>
          <a:prstGeom prst="rect">
            <a:avLst/>
          </a:prstGeom>
        </p:spPr>
      </p:pic>
      <p:cxnSp>
        <p:nvCxnSpPr>
          <p:cNvPr id="26" name="Straight Arrow Connector 25">
            <a:extLst>
              <a:ext uri="{FF2B5EF4-FFF2-40B4-BE49-F238E27FC236}">
                <a16:creationId xmlns:a16="http://schemas.microsoft.com/office/drawing/2014/main" id="{FC299458-1D66-4C04-B9ED-B8059AD7C6BB}"/>
              </a:ext>
            </a:extLst>
          </p:cNvPr>
          <p:cNvCxnSpPr>
            <a:stCxn id="20" idx="1"/>
          </p:cNvCxnSpPr>
          <p:nvPr/>
        </p:nvCxnSpPr>
        <p:spPr>
          <a:xfrm flipH="1">
            <a:off x="6097587" y="1099821"/>
            <a:ext cx="1968847" cy="391639"/>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B18B95C-9674-40AC-9FED-3824FD0563E5}"/>
              </a:ext>
            </a:extLst>
          </p:cNvPr>
          <p:cNvCxnSpPr>
            <a:cxnSpLocks/>
            <a:stCxn id="23" idx="1"/>
          </p:cNvCxnSpPr>
          <p:nvPr/>
        </p:nvCxnSpPr>
        <p:spPr>
          <a:xfrm flipH="1">
            <a:off x="6783189" y="1768194"/>
            <a:ext cx="1504572" cy="20849"/>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D26A471-D8C0-421D-A4EE-9CDE1D02D314}"/>
              </a:ext>
            </a:extLst>
          </p:cNvPr>
          <p:cNvCxnSpPr>
            <a:cxnSpLocks/>
            <a:stCxn id="21" idx="1"/>
          </p:cNvCxnSpPr>
          <p:nvPr/>
        </p:nvCxnSpPr>
        <p:spPr>
          <a:xfrm flipH="1" flipV="1">
            <a:off x="7291571" y="2450407"/>
            <a:ext cx="1004634" cy="324454"/>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8DF4EEA-82EF-40AC-8C1C-452290A26C79}"/>
              </a:ext>
            </a:extLst>
          </p:cNvPr>
          <p:cNvCxnSpPr>
            <a:cxnSpLocks/>
            <a:stCxn id="21" idx="1"/>
          </p:cNvCxnSpPr>
          <p:nvPr/>
        </p:nvCxnSpPr>
        <p:spPr>
          <a:xfrm flipH="1" flipV="1">
            <a:off x="6778967" y="2734139"/>
            <a:ext cx="1517238" cy="40722"/>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C86DD52-B5AA-47C6-A3FA-4E081B7AEAE6}"/>
              </a:ext>
            </a:extLst>
          </p:cNvPr>
          <p:cNvCxnSpPr>
            <a:cxnSpLocks/>
            <a:stCxn id="21" idx="1"/>
          </p:cNvCxnSpPr>
          <p:nvPr/>
        </p:nvCxnSpPr>
        <p:spPr>
          <a:xfrm flipH="1">
            <a:off x="6907697" y="2774861"/>
            <a:ext cx="1388508" cy="236696"/>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4E5AE70-1B43-45B4-A08D-5520D4A83639}"/>
              </a:ext>
            </a:extLst>
          </p:cNvPr>
          <p:cNvSpPr txBox="1"/>
          <p:nvPr/>
        </p:nvSpPr>
        <p:spPr>
          <a:xfrm>
            <a:off x="4046413" y="3935403"/>
            <a:ext cx="3865135" cy="2077492"/>
          </a:xfrm>
          <a:prstGeom prst="rect">
            <a:avLst/>
          </a:prstGeom>
          <a:noFill/>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Filesystem:</a:t>
            </a:r>
            <a:b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t>
            </a:r>
            <a:r>
              <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postgres</a:t>
            </a:r>
            <a:b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/docker-</a:t>
            </a:r>
            <a:r>
              <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entrypoint</a:t>
            </a: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t>
            </a:r>
            <a:r>
              <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initdb.d</a:t>
            </a: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t>
            </a:r>
            <a:r>
              <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initdb.sql</a:t>
            </a:r>
            <a:b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t>
            </a:r>
            <a:r>
              <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var</a:t>
            </a: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/lib/</a:t>
            </a:r>
            <a:r>
              <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postgres</a:t>
            </a: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/data</a:t>
            </a:r>
          </a:p>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Envs</a:t>
            </a: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t>
            </a:r>
            <a:b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PGDATA</a:t>
            </a:r>
            <a:b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b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POSTGRES_PASSWORD</a:t>
            </a:r>
          </a:p>
        </p:txBody>
      </p:sp>
      <p:sp>
        <p:nvSpPr>
          <p:cNvPr id="42" name="Rounded Rectangle 14">
            <a:extLst>
              <a:ext uri="{FF2B5EF4-FFF2-40B4-BE49-F238E27FC236}">
                <a16:creationId xmlns:a16="http://schemas.microsoft.com/office/drawing/2014/main" id="{5A532E7C-9AC4-4F5D-9FE1-1716BF6581FC}"/>
              </a:ext>
            </a:extLst>
          </p:cNvPr>
          <p:cNvSpPr/>
          <p:nvPr/>
        </p:nvSpPr>
        <p:spPr bwMode="gray">
          <a:xfrm>
            <a:off x="8286270" y="5288717"/>
            <a:ext cx="1295051"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configmap</a:t>
            </a: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t>
            </a: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db</a:t>
            </a: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configmap</a:t>
            </a:r>
            <a:endPar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43" name="Picture 42">
            <a:extLst>
              <a:ext uri="{FF2B5EF4-FFF2-40B4-BE49-F238E27FC236}">
                <a16:creationId xmlns:a16="http://schemas.microsoft.com/office/drawing/2014/main" id="{45E6F93F-9B08-45D7-B75E-24DD1AD6F023}"/>
              </a:ext>
            </a:extLst>
          </p:cNvPr>
          <p:cNvPicPr>
            <a:picLocks noChangeAspect="1"/>
          </p:cNvPicPr>
          <p:nvPr/>
        </p:nvPicPr>
        <p:blipFill>
          <a:blip r:embed="rId4"/>
          <a:stretch>
            <a:fillRect/>
          </a:stretch>
        </p:blipFill>
        <p:spPr>
          <a:xfrm>
            <a:off x="9472000" y="5235445"/>
            <a:ext cx="150305" cy="146304"/>
          </a:xfrm>
          <a:prstGeom prst="rect">
            <a:avLst/>
          </a:prstGeom>
        </p:spPr>
      </p:pic>
      <p:sp>
        <p:nvSpPr>
          <p:cNvPr id="44" name="Rounded Rectangle 14">
            <a:extLst>
              <a:ext uri="{FF2B5EF4-FFF2-40B4-BE49-F238E27FC236}">
                <a16:creationId xmlns:a16="http://schemas.microsoft.com/office/drawing/2014/main" id="{1170281C-781F-4180-AD62-62840936BB7A}"/>
              </a:ext>
            </a:extLst>
          </p:cNvPr>
          <p:cNvSpPr/>
          <p:nvPr/>
        </p:nvSpPr>
        <p:spPr bwMode="gray">
          <a:xfrm>
            <a:off x="10009566" y="4968536"/>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secret:</a:t>
            </a:r>
            <a:b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t>
            </a: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db</a:t>
            </a: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-secrets</a:t>
            </a:r>
          </a:p>
        </p:txBody>
      </p:sp>
      <p:sp>
        <p:nvSpPr>
          <p:cNvPr id="46" name="Rectangle 45">
            <a:extLst>
              <a:ext uri="{FF2B5EF4-FFF2-40B4-BE49-F238E27FC236}">
                <a16:creationId xmlns:a16="http://schemas.microsoft.com/office/drawing/2014/main" id="{04431170-7642-494F-8DFD-40F06A471617}"/>
              </a:ext>
            </a:extLst>
          </p:cNvPr>
          <p:cNvSpPr/>
          <p:nvPr/>
        </p:nvSpPr>
        <p:spPr bwMode="gray">
          <a:xfrm>
            <a:off x="8066434" y="3733224"/>
            <a:ext cx="1703731" cy="369332"/>
          </a:xfrm>
          <a:prstGeom prst="rect">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Docker image</a:t>
            </a:r>
          </a:p>
        </p:txBody>
      </p:sp>
      <p:cxnSp>
        <p:nvCxnSpPr>
          <p:cNvPr id="47" name="Straight Arrow Connector 46">
            <a:extLst>
              <a:ext uri="{FF2B5EF4-FFF2-40B4-BE49-F238E27FC236}">
                <a16:creationId xmlns:a16="http://schemas.microsoft.com/office/drawing/2014/main" id="{1C73AC08-D542-4D7A-92FC-56BE7F9050BB}"/>
              </a:ext>
            </a:extLst>
          </p:cNvPr>
          <p:cNvCxnSpPr>
            <a:stCxn id="46" idx="1"/>
          </p:cNvCxnSpPr>
          <p:nvPr/>
        </p:nvCxnSpPr>
        <p:spPr>
          <a:xfrm flipH="1">
            <a:off x="6097587" y="3917890"/>
            <a:ext cx="1968847" cy="391639"/>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48" name="Rounded Rectangle 14">
            <a:extLst>
              <a:ext uri="{FF2B5EF4-FFF2-40B4-BE49-F238E27FC236}">
                <a16:creationId xmlns:a16="http://schemas.microsoft.com/office/drawing/2014/main" id="{713C43D3-CCC1-4FCC-B366-C09FDDAF0BA3}"/>
              </a:ext>
            </a:extLst>
          </p:cNvPr>
          <p:cNvSpPr/>
          <p:nvPr/>
        </p:nvSpPr>
        <p:spPr bwMode="gray">
          <a:xfrm>
            <a:off x="8286271" y="4682982"/>
            <a:ext cx="1295050" cy="464564"/>
          </a:xfrm>
          <a:prstGeom prst="roundRect">
            <a:avLst/>
          </a:prstGeom>
          <a:solidFill>
            <a:schemeClr val="accent3">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VC-template:</a:t>
            </a:r>
            <a:b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t>
            </a: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db</a:t>
            </a: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-volume</a:t>
            </a:r>
          </a:p>
        </p:txBody>
      </p:sp>
      <p:pic>
        <p:nvPicPr>
          <p:cNvPr id="49" name="Picture 48">
            <a:extLst>
              <a:ext uri="{FF2B5EF4-FFF2-40B4-BE49-F238E27FC236}">
                <a16:creationId xmlns:a16="http://schemas.microsoft.com/office/drawing/2014/main" id="{18CEEE15-FB91-401E-83CF-FA9ACB0A050D}"/>
              </a:ext>
            </a:extLst>
          </p:cNvPr>
          <p:cNvPicPr>
            <a:picLocks noChangeAspect="1"/>
          </p:cNvPicPr>
          <p:nvPr/>
        </p:nvPicPr>
        <p:blipFill>
          <a:blip r:embed="rId4"/>
          <a:stretch>
            <a:fillRect/>
          </a:stretch>
        </p:blipFill>
        <p:spPr>
          <a:xfrm>
            <a:off x="11014499" y="4916809"/>
            <a:ext cx="150305" cy="146304"/>
          </a:xfrm>
          <a:prstGeom prst="rect">
            <a:avLst/>
          </a:prstGeom>
        </p:spPr>
      </p:pic>
      <p:cxnSp>
        <p:nvCxnSpPr>
          <p:cNvPr id="50" name="Straight Arrow Connector 49">
            <a:extLst>
              <a:ext uri="{FF2B5EF4-FFF2-40B4-BE49-F238E27FC236}">
                <a16:creationId xmlns:a16="http://schemas.microsoft.com/office/drawing/2014/main" id="{28E4B997-EB21-4A54-8A0D-844F6580D671}"/>
              </a:ext>
            </a:extLst>
          </p:cNvPr>
          <p:cNvCxnSpPr>
            <a:cxnSpLocks/>
          </p:cNvCxnSpPr>
          <p:nvPr/>
        </p:nvCxnSpPr>
        <p:spPr>
          <a:xfrm flipH="1">
            <a:off x="7762461" y="4463601"/>
            <a:ext cx="898533" cy="177764"/>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238E00F-7414-4E2B-82BE-4291D8397471}"/>
              </a:ext>
            </a:extLst>
          </p:cNvPr>
          <p:cNvCxnSpPr>
            <a:cxnSpLocks/>
            <a:stCxn id="48" idx="1"/>
          </p:cNvCxnSpPr>
          <p:nvPr/>
        </p:nvCxnSpPr>
        <p:spPr>
          <a:xfrm flipH="1" flipV="1">
            <a:off x="6420679" y="4887112"/>
            <a:ext cx="1865592" cy="28152"/>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12D7F66-11C7-446E-9561-E105FAD0A67E}"/>
              </a:ext>
            </a:extLst>
          </p:cNvPr>
          <p:cNvCxnSpPr>
            <a:cxnSpLocks/>
            <a:stCxn id="42" idx="1"/>
          </p:cNvCxnSpPr>
          <p:nvPr/>
        </p:nvCxnSpPr>
        <p:spPr>
          <a:xfrm flipH="1">
            <a:off x="5978982" y="5520999"/>
            <a:ext cx="2307288" cy="78585"/>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410D8BAC-4E4B-4719-BE60-17B479F03183}"/>
              </a:ext>
            </a:extLst>
          </p:cNvPr>
          <p:cNvCxnSpPr>
            <a:cxnSpLocks/>
            <a:stCxn id="44" idx="2"/>
          </p:cNvCxnSpPr>
          <p:nvPr/>
        </p:nvCxnSpPr>
        <p:spPr>
          <a:xfrm rot="5400000">
            <a:off x="9312173" y="4730892"/>
            <a:ext cx="551994" cy="1956410"/>
          </a:xfrm>
          <a:prstGeom prst="bentConnector2">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61FEF74-3CB8-498C-8E1D-0E667D835E1F}"/>
              </a:ext>
            </a:extLst>
          </p:cNvPr>
          <p:cNvCxnSpPr>
            <a:cxnSpLocks/>
          </p:cNvCxnSpPr>
          <p:nvPr/>
        </p:nvCxnSpPr>
        <p:spPr>
          <a:xfrm flipH="1" flipV="1">
            <a:off x="6907697" y="5831867"/>
            <a:ext cx="1702268" cy="153227"/>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8A534513-08FC-4E7E-89B8-AD5AFABA239C}"/>
              </a:ext>
            </a:extLst>
          </p:cNvPr>
          <p:cNvCxnSpPr>
            <a:cxnSpLocks/>
            <a:stCxn id="44" idx="0"/>
          </p:cNvCxnSpPr>
          <p:nvPr/>
        </p:nvCxnSpPr>
        <p:spPr>
          <a:xfrm rot="16200000" flipV="1">
            <a:off x="9361218" y="3763378"/>
            <a:ext cx="504934" cy="1905381"/>
          </a:xfrm>
          <a:prstGeom prst="bentConnector2">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5" name="Picture 44">
            <a:extLst>
              <a:ext uri="{FF2B5EF4-FFF2-40B4-BE49-F238E27FC236}">
                <a16:creationId xmlns:a16="http://schemas.microsoft.com/office/drawing/2014/main" id="{FA755E5E-23B2-4465-9792-ED732566DCDB}"/>
              </a:ext>
            </a:extLst>
          </p:cNvPr>
          <p:cNvPicPr>
            <a:picLocks noChangeAspect="1"/>
          </p:cNvPicPr>
          <p:nvPr/>
        </p:nvPicPr>
        <p:blipFill>
          <a:blip r:embed="rId4"/>
          <a:stretch>
            <a:fillRect/>
          </a:stretch>
        </p:blipFill>
        <p:spPr>
          <a:xfrm>
            <a:off x="9469458" y="4641365"/>
            <a:ext cx="150305" cy="146304"/>
          </a:xfrm>
          <a:prstGeom prst="rect">
            <a:avLst/>
          </a:prstGeom>
        </p:spPr>
      </p:pic>
    </p:spTree>
    <p:extLst>
      <p:ext uri="{BB962C8B-B14F-4D97-AF65-F5344CB8AC3E}">
        <p14:creationId xmlns:p14="http://schemas.microsoft.com/office/powerpoint/2010/main" val="6825553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A9EDA-D4FB-4F49-B422-E2C2303E5204}"/>
              </a:ext>
            </a:extLst>
          </p:cNvPr>
          <p:cNvSpPr>
            <a:spLocks noGrp="1"/>
          </p:cNvSpPr>
          <p:nvPr>
            <p:ph type="ctrTitle"/>
          </p:nvPr>
        </p:nvSpPr>
        <p:spPr/>
        <p:txBody>
          <a:bodyPr/>
          <a:lstStyle/>
          <a:p>
            <a:r>
              <a:rPr lang="de-DE" dirty="0"/>
              <a:t>Appendix</a:t>
            </a:r>
          </a:p>
        </p:txBody>
      </p:sp>
    </p:spTree>
    <p:extLst>
      <p:ext uri="{BB962C8B-B14F-4D97-AF65-F5344CB8AC3E}">
        <p14:creationId xmlns:p14="http://schemas.microsoft.com/office/powerpoint/2010/main" val="39978935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#0x</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content</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tls</a:t>
              </a:r>
              <a:r>
                <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certs</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11647033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35453992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9CEC13-36B6-4837-8F0A-0069B2DB2418}"/>
              </a:ext>
            </a:extLst>
          </p:cNvPr>
          <p:cNvSpPr>
            <a:spLocks noGrp="1"/>
          </p:cNvSpPr>
          <p:nvPr>
            <p:ph type="body" sz="quarter" idx="10"/>
          </p:nvPr>
        </p:nvSpPr>
        <p:spPr/>
        <p:txBody>
          <a:bodyPr/>
          <a:lstStyle/>
          <a:p>
            <a:r>
              <a:rPr lang="en-US" dirty="0"/>
              <a:t>Changes:</a:t>
            </a:r>
          </a:p>
          <a:p>
            <a:pPr marL="457200" indent="-457200">
              <a:buAutoNum type="arabicPeriod"/>
            </a:pPr>
            <a:r>
              <a:rPr lang="en-US" dirty="0"/>
              <a:t>Reduced Scope</a:t>
            </a:r>
          </a:p>
          <a:p>
            <a:pPr marL="457200" indent="-457200">
              <a:buAutoNum type="arabicPeriod"/>
            </a:pPr>
            <a:r>
              <a:rPr lang="en-US" dirty="0"/>
              <a:t>Removed CF</a:t>
            </a:r>
            <a:br>
              <a:rPr lang="en-US" dirty="0"/>
            </a:br>
            <a:r>
              <a:rPr lang="en-US" dirty="0"/>
              <a:t>Components</a:t>
            </a:r>
          </a:p>
          <a:p>
            <a:pPr marL="457200" indent="-457200">
              <a:buAutoNum type="arabicPeriod"/>
            </a:pPr>
            <a:r>
              <a:rPr lang="en-US" dirty="0"/>
              <a:t>Removed </a:t>
            </a:r>
            <a:br>
              <a:rPr lang="en-US" dirty="0"/>
            </a:br>
            <a:r>
              <a:rPr lang="en-US" dirty="0"/>
              <a:t>RabbitMQ</a:t>
            </a:r>
          </a:p>
        </p:txBody>
      </p:sp>
      <p:sp>
        <p:nvSpPr>
          <p:cNvPr id="3" name="Title 2">
            <a:extLst>
              <a:ext uri="{FF2B5EF4-FFF2-40B4-BE49-F238E27FC236}">
                <a16:creationId xmlns:a16="http://schemas.microsoft.com/office/drawing/2014/main" id="{1633E875-2F8A-40B1-84C7-0FC41047D3DC}"/>
              </a:ext>
            </a:extLst>
          </p:cNvPr>
          <p:cNvSpPr>
            <a:spLocks noGrp="1"/>
          </p:cNvSpPr>
          <p:nvPr>
            <p:ph type="title"/>
          </p:nvPr>
        </p:nvSpPr>
        <p:spPr/>
        <p:txBody>
          <a:bodyPr/>
          <a:lstStyle/>
          <a:p>
            <a:r>
              <a:rPr lang="en-US" dirty="0"/>
              <a:t>Changes from CF </a:t>
            </a:r>
            <a:r>
              <a:rPr lang="en-US" dirty="0" err="1"/>
              <a:t>Bulletinboard</a:t>
            </a:r>
            <a:r>
              <a:rPr lang="en-US" dirty="0"/>
              <a:t> </a:t>
            </a:r>
            <a:r>
              <a:rPr lang="en-US" dirty="0" err="1"/>
              <a:t>RefApp</a:t>
            </a:r>
            <a:r>
              <a:rPr lang="en-US" dirty="0"/>
              <a:t> to K8s Day4 </a:t>
            </a:r>
            <a:r>
              <a:rPr lang="en-US" dirty="0" err="1"/>
              <a:t>Bulletinboard</a:t>
            </a:r>
            <a:endParaRPr lang="en-US" dirty="0"/>
          </a:p>
        </p:txBody>
      </p:sp>
      <p:sp>
        <p:nvSpPr>
          <p:cNvPr id="5" name="Rounded Rectangle 55">
            <a:extLst>
              <a:ext uri="{FF2B5EF4-FFF2-40B4-BE49-F238E27FC236}">
                <a16:creationId xmlns:a16="http://schemas.microsoft.com/office/drawing/2014/main" id="{6FE36D6B-4C06-45F9-87AB-778BC5A07DD6}"/>
              </a:ext>
            </a:extLst>
          </p:cNvPr>
          <p:cNvSpPr/>
          <p:nvPr/>
        </p:nvSpPr>
        <p:spPr bwMode="gray">
          <a:xfrm>
            <a:off x="3014421" y="2665938"/>
            <a:ext cx="8763448" cy="3313424"/>
          </a:xfrm>
          <a:prstGeom prst="roundRect">
            <a:avLst/>
          </a:prstGeom>
          <a:solidFill>
            <a:schemeClr val="accent1">
              <a:lumMod val="60000"/>
              <a:lumOff val="40000"/>
            </a:schemeClr>
          </a:solidFill>
          <a:ln w="6350" algn="ctr">
            <a:solidFill>
              <a:schemeClr val="tx1"/>
            </a:solidFill>
            <a:miter lim="800000"/>
            <a:headEnd/>
            <a:tailEnd/>
          </a:ln>
        </p:spPr>
        <p:txBody>
          <a:bodyPr lIns="89998" tIns="71998" rIns="89998" bIns="71998" rtlCol="0" anchor="t" anchorCtr="0"/>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de-DE" sz="2801"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Components in CF </a:t>
            </a:r>
          </a:p>
        </p:txBody>
      </p:sp>
      <p:sp>
        <p:nvSpPr>
          <p:cNvPr id="6" name="Rounded Rectangle 22">
            <a:extLst>
              <a:ext uri="{FF2B5EF4-FFF2-40B4-BE49-F238E27FC236}">
                <a16:creationId xmlns:a16="http://schemas.microsoft.com/office/drawing/2014/main" id="{82E8AEF3-0F13-44D4-945C-513DBD0D49F4}"/>
              </a:ext>
            </a:extLst>
          </p:cNvPr>
          <p:cNvSpPr/>
          <p:nvPr/>
        </p:nvSpPr>
        <p:spPr bwMode="gray">
          <a:xfrm>
            <a:off x="5293746" y="3929837"/>
            <a:ext cx="1439027" cy="384753"/>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-ads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7" name="Rounded Rectangle 31">
            <a:extLst>
              <a:ext uri="{FF2B5EF4-FFF2-40B4-BE49-F238E27FC236}">
                <a16:creationId xmlns:a16="http://schemas.microsoft.com/office/drawing/2014/main" id="{F616A8F2-6AF1-4A86-9A96-0D7A9DD6970C}"/>
              </a:ext>
            </a:extLst>
          </p:cNvPr>
          <p:cNvSpPr/>
          <p:nvPr/>
        </p:nvSpPr>
        <p:spPr bwMode="gray">
          <a:xfrm>
            <a:off x="4531815" y="5417923"/>
            <a:ext cx="1239423" cy="437501"/>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8" name="Straight Arrow Connector 7">
            <a:extLst>
              <a:ext uri="{FF2B5EF4-FFF2-40B4-BE49-F238E27FC236}">
                <a16:creationId xmlns:a16="http://schemas.microsoft.com/office/drawing/2014/main" id="{D40BCF07-A905-419C-B8BB-1BC72A86BAA8}"/>
              </a:ext>
            </a:extLst>
          </p:cNvPr>
          <p:cNvCxnSpPr>
            <a:cxnSpLocks/>
            <a:stCxn id="6" idx="2"/>
            <a:endCxn id="7" idx="0"/>
          </p:cNvCxnSpPr>
          <p:nvPr/>
        </p:nvCxnSpPr>
        <p:spPr>
          <a:xfrm flipH="1">
            <a:off x="5151527" y="4314590"/>
            <a:ext cx="861733" cy="110333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Rounded Rectangle 20">
            <a:extLst>
              <a:ext uri="{FF2B5EF4-FFF2-40B4-BE49-F238E27FC236}">
                <a16:creationId xmlns:a16="http://schemas.microsoft.com/office/drawing/2014/main" id="{50AC0C8F-EC82-4864-9C41-28042E0FDA89}"/>
              </a:ext>
            </a:extLst>
          </p:cNvPr>
          <p:cNvSpPr/>
          <p:nvPr/>
        </p:nvSpPr>
        <p:spPr bwMode="gray">
          <a:xfrm>
            <a:off x="6153237" y="5417923"/>
            <a:ext cx="1365101" cy="437501"/>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mq-bulletinboard</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10" name="Straight Arrow Connector 9">
            <a:extLst>
              <a:ext uri="{FF2B5EF4-FFF2-40B4-BE49-F238E27FC236}">
                <a16:creationId xmlns:a16="http://schemas.microsoft.com/office/drawing/2014/main" id="{DFC86FE1-45A4-4237-B63E-26A7BDAB7996}"/>
              </a:ext>
            </a:extLst>
          </p:cNvPr>
          <p:cNvCxnSpPr>
            <a:cxnSpLocks/>
            <a:stCxn id="6" idx="2"/>
            <a:endCxn id="9" idx="0"/>
          </p:cNvCxnSpPr>
          <p:nvPr/>
        </p:nvCxnSpPr>
        <p:spPr>
          <a:xfrm>
            <a:off x="6013260" y="4314590"/>
            <a:ext cx="822528" cy="110333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Rounded Rectangle 22">
            <a:extLst>
              <a:ext uri="{FF2B5EF4-FFF2-40B4-BE49-F238E27FC236}">
                <a16:creationId xmlns:a16="http://schemas.microsoft.com/office/drawing/2014/main" id="{92447126-9DEF-4851-A11F-DE3226BDC0EE}"/>
              </a:ext>
            </a:extLst>
          </p:cNvPr>
          <p:cNvSpPr/>
          <p:nvPr/>
        </p:nvSpPr>
        <p:spPr bwMode="gray">
          <a:xfrm>
            <a:off x="3647522" y="2948524"/>
            <a:ext cx="1471172" cy="386428"/>
          </a:xfrm>
          <a:prstGeom prst="roundRect">
            <a:avLst/>
          </a:prstGeom>
          <a:solidFill>
            <a:schemeClr val="accent3">
              <a:lumMod val="90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approuter</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12" name="Rounded Rectangle 22">
            <a:extLst>
              <a:ext uri="{FF2B5EF4-FFF2-40B4-BE49-F238E27FC236}">
                <a16:creationId xmlns:a16="http://schemas.microsoft.com/office/drawing/2014/main" id="{065F841B-F808-46DC-8CBB-CE22EF6B1A70}"/>
              </a:ext>
            </a:extLst>
          </p:cNvPr>
          <p:cNvSpPr/>
          <p:nvPr/>
        </p:nvSpPr>
        <p:spPr bwMode="gray">
          <a:xfrm>
            <a:off x="7209981" y="3929049"/>
            <a:ext cx="1653000" cy="376575"/>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13" name="Rounded Rectangle 31">
            <a:extLst>
              <a:ext uri="{FF2B5EF4-FFF2-40B4-BE49-F238E27FC236}">
                <a16:creationId xmlns:a16="http://schemas.microsoft.com/office/drawing/2014/main" id="{EC3353F0-211B-42DF-AD6E-9FD91451409B}"/>
              </a:ext>
            </a:extLst>
          </p:cNvPr>
          <p:cNvSpPr/>
          <p:nvPr/>
        </p:nvSpPr>
        <p:spPr bwMode="gray">
          <a:xfrm>
            <a:off x="7890183" y="5417923"/>
            <a:ext cx="1498058" cy="437500"/>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14" name="Straight Arrow Connector 13">
            <a:extLst>
              <a:ext uri="{FF2B5EF4-FFF2-40B4-BE49-F238E27FC236}">
                <a16:creationId xmlns:a16="http://schemas.microsoft.com/office/drawing/2014/main" id="{8A855078-F3A9-436A-96CD-E3A39E91A4FC}"/>
              </a:ext>
            </a:extLst>
          </p:cNvPr>
          <p:cNvCxnSpPr>
            <a:cxnSpLocks/>
            <a:stCxn id="12" idx="2"/>
            <a:endCxn id="13" idx="0"/>
          </p:cNvCxnSpPr>
          <p:nvPr/>
        </p:nvCxnSpPr>
        <p:spPr>
          <a:xfrm>
            <a:off x="8036481" y="4305624"/>
            <a:ext cx="602731" cy="111229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005D8AD-C211-4C6C-91DB-606CAB5EBABD}"/>
              </a:ext>
            </a:extLst>
          </p:cNvPr>
          <p:cNvCxnSpPr>
            <a:cxnSpLocks/>
            <a:stCxn id="11" idx="2"/>
            <a:endCxn id="21" idx="0"/>
          </p:cNvCxnSpPr>
          <p:nvPr/>
        </p:nvCxnSpPr>
        <p:spPr>
          <a:xfrm flipH="1">
            <a:off x="3890890" y="3334952"/>
            <a:ext cx="492218" cy="49860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15D34A0-7A3A-4654-A12F-77F911B492E6}"/>
              </a:ext>
            </a:extLst>
          </p:cNvPr>
          <p:cNvCxnSpPr>
            <a:cxnSpLocks/>
            <a:stCxn id="6" idx="1"/>
            <a:endCxn id="21" idx="3"/>
          </p:cNvCxnSpPr>
          <p:nvPr/>
        </p:nvCxnSpPr>
        <p:spPr>
          <a:xfrm flipH="1" flipV="1">
            <a:off x="4610403" y="4026769"/>
            <a:ext cx="683343" cy="9544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Rounded Rectangle 22">
            <a:extLst>
              <a:ext uri="{FF2B5EF4-FFF2-40B4-BE49-F238E27FC236}">
                <a16:creationId xmlns:a16="http://schemas.microsoft.com/office/drawing/2014/main" id="{B2496354-3E01-4B2F-AE95-3FF6A4FE9F11}"/>
              </a:ext>
            </a:extLst>
          </p:cNvPr>
          <p:cNvSpPr/>
          <p:nvPr/>
        </p:nvSpPr>
        <p:spPr bwMode="gray">
          <a:xfrm>
            <a:off x="3447215" y="4795605"/>
            <a:ext cx="1263091" cy="386428"/>
          </a:xfrm>
          <a:prstGeom prst="roundRect">
            <a:avLst/>
          </a:prstGeom>
          <a:solidFill>
            <a:schemeClr val="accent4">
              <a:lumMod val="75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applogs-bulletinboard</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19" name="Straight Arrow Connector 18">
            <a:extLst>
              <a:ext uri="{FF2B5EF4-FFF2-40B4-BE49-F238E27FC236}">
                <a16:creationId xmlns:a16="http://schemas.microsoft.com/office/drawing/2014/main" id="{66A784A1-6A9C-48A9-9D60-6C7A48284C2D}"/>
              </a:ext>
            </a:extLst>
          </p:cNvPr>
          <p:cNvCxnSpPr>
            <a:stCxn id="11" idx="2"/>
            <a:endCxn id="18" idx="0"/>
          </p:cNvCxnSpPr>
          <p:nvPr/>
        </p:nvCxnSpPr>
        <p:spPr>
          <a:xfrm flipH="1">
            <a:off x="4078761" y="3334952"/>
            <a:ext cx="304347" cy="146065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3D7C99-9B48-45BB-9551-8A7DC0C9CFAD}"/>
              </a:ext>
            </a:extLst>
          </p:cNvPr>
          <p:cNvCxnSpPr>
            <a:stCxn id="6" idx="2"/>
            <a:endCxn id="18" idx="3"/>
          </p:cNvCxnSpPr>
          <p:nvPr/>
        </p:nvCxnSpPr>
        <p:spPr>
          <a:xfrm flipH="1">
            <a:off x="4710306" y="4314590"/>
            <a:ext cx="1302954" cy="67422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Rounded Rectangle 22">
            <a:extLst>
              <a:ext uri="{FF2B5EF4-FFF2-40B4-BE49-F238E27FC236}">
                <a16:creationId xmlns:a16="http://schemas.microsoft.com/office/drawing/2014/main" id="{A0E29E90-1167-4D7A-9FD5-3BD1DA1CFF8C}"/>
              </a:ext>
            </a:extLst>
          </p:cNvPr>
          <p:cNvSpPr/>
          <p:nvPr/>
        </p:nvSpPr>
        <p:spPr bwMode="gray">
          <a:xfrm>
            <a:off x="3171376" y="3833555"/>
            <a:ext cx="1439027" cy="386427"/>
          </a:xfrm>
          <a:prstGeom prst="roundRect">
            <a:avLst/>
          </a:prstGeom>
          <a:solidFill>
            <a:schemeClr val="accent6">
              <a:lumMod val="50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uaa-bulletinboard</a:t>
            </a:r>
            <a:endParaRPr kumimoji="0" lang="de-DE" sz="9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2" name="TextBox 21">
            <a:extLst>
              <a:ext uri="{FF2B5EF4-FFF2-40B4-BE49-F238E27FC236}">
                <a16:creationId xmlns:a16="http://schemas.microsoft.com/office/drawing/2014/main" id="{71D7A0D6-00E7-4AF4-B358-775EAFBB2BB0}"/>
              </a:ext>
            </a:extLst>
          </p:cNvPr>
          <p:cNvSpPr txBox="1"/>
          <p:nvPr/>
        </p:nvSpPr>
        <p:spPr>
          <a:xfrm>
            <a:off x="3238565" y="4239764"/>
            <a:ext cx="795875" cy="153888"/>
          </a:xfrm>
          <a:prstGeom prst="rect">
            <a:avLst/>
          </a:prstGeom>
          <a:noFill/>
          <a:ln w="9525">
            <a:solidFill>
              <a:schemeClr val="tx1"/>
            </a:solidFill>
          </a:ln>
        </p:spPr>
        <p:txBody>
          <a:bodyPr wrap="square" lIns="0" tIns="0" rIns="0" bIns="0" rtlCol="0">
            <a:spAutoFit/>
          </a:bodyPr>
          <a:lstStyle/>
          <a:p>
            <a:pPr marL="0" marR="0" lvl="0" indent="0" algn="l" defTabSz="1088776" rtl="0" eaLnBrk="1" fontAlgn="base" latinLnBrk="0" hangingPunct="1">
              <a:lnSpc>
                <a:spcPct val="100000"/>
              </a:lnSpc>
              <a:spcBef>
                <a:spcPts val="600"/>
              </a:spcBef>
              <a:spcAft>
                <a:spcPct val="0"/>
              </a:spcAft>
              <a:buClr>
                <a:srgbClr val="F0AB00"/>
              </a:buClr>
              <a:buSzPct val="80000"/>
              <a:buFontTx/>
              <a:buNone/>
              <a:tabLst/>
              <a:defRPr/>
            </a:pPr>
            <a:r>
              <a:rPr kumimoji="0" lang="de-DE" sz="10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application</a:t>
            </a:r>
            <a:endParaRPr kumimoji="0" lang="de-DE" sz="10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23" name="Straight Arrow Connector 22">
            <a:extLst>
              <a:ext uri="{FF2B5EF4-FFF2-40B4-BE49-F238E27FC236}">
                <a16:creationId xmlns:a16="http://schemas.microsoft.com/office/drawing/2014/main" id="{DB95A599-7716-4C03-A4E5-CA14AB31A01D}"/>
              </a:ext>
            </a:extLst>
          </p:cNvPr>
          <p:cNvCxnSpPr>
            <a:cxnSpLocks/>
            <a:stCxn id="6" idx="0"/>
            <a:endCxn id="11" idx="2"/>
          </p:cNvCxnSpPr>
          <p:nvPr/>
        </p:nvCxnSpPr>
        <p:spPr>
          <a:xfrm flipH="1" flipV="1">
            <a:off x="4383108" y="3334952"/>
            <a:ext cx="1630152" cy="594885"/>
          </a:xfrm>
          <a:prstGeom prst="straightConnector1">
            <a:avLst/>
          </a:prstGeom>
          <a:ln w="19050">
            <a:solidFill>
              <a:srgbClr val="0000FF"/>
            </a:solidFill>
            <a:prstDash val="dash"/>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4AA6153-26AB-4225-B50F-A61422335D3B}"/>
              </a:ext>
            </a:extLst>
          </p:cNvPr>
          <p:cNvSpPr/>
          <p:nvPr/>
        </p:nvSpPr>
        <p:spPr bwMode="gray">
          <a:xfrm>
            <a:off x="6141631" y="4144279"/>
            <a:ext cx="760584" cy="396836"/>
          </a:xfrm>
          <a:prstGeom prst="ellipse">
            <a:avLst/>
          </a:prstGeom>
          <a:solidFill>
            <a:srgbClr val="4CC5FF"/>
          </a:solidFill>
          <a:ln w="6350" algn="ctr">
            <a:solidFill>
              <a:schemeClr val="tx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UI</a:t>
            </a:r>
          </a:p>
        </p:txBody>
      </p:sp>
      <p:cxnSp>
        <p:nvCxnSpPr>
          <p:cNvPr id="25" name="Straight Arrow Connector 24">
            <a:extLst>
              <a:ext uri="{FF2B5EF4-FFF2-40B4-BE49-F238E27FC236}">
                <a16:creationId xmlns:a16="http://schemas.microsoft.com/office/drawing/2014/main" id="{B93677E1-3E43-45E5-A57A-23CBF478AEAD}"/>
              </a:ext>
            </a:extLst>
          </p:cNvPr>
          <p:cNvCxnSpPr>
            <a:cxnSpLocks/>
            <a:stCxn id="12" idx="1"/>
            <a:endCxn id="6" idx="3"/>
          </p:cNvCxnSpPr>
          <p:nvPr/>
        </p:nvCxnSpPr>
        <p:spPr>
          <a:xfrm flipH="1">
            <a:off x="6732773" y="4117337"/>
            <a:ext cx="477208" cy="4877"/>
          </a:xfrm>
          <a:prstGeom prst="straightConnector1">
            <a:avLst/>
          </a:prstGeom>
          <a:ln w="19050">
            <a:solidFill>
              <a:srgbClr val="0000FF"/>
            </a:solidFill>
            <a:prstDash val="dash"/>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4C25D0E-AC9A-4DB9-B13E-9CB99D0FFBA1}"/>
              </a:ext>
            </a:extLst>
          </p:cNvPr>
          <p:cNvCxnSpPr>
            <a:cxnSpLocks/>
            <a:stCxn id="27" idx="2"/>
            <a:endCxn id="11" idx="0"/>
          </p:cNvCxnSpPr>
          <p:nvPr/>
        </p:nvCxnSpPr>
        <p:spPr>
          <a:xfrm>
            <a:off x="4383108" y="2457447"/>
            <a:ext cx="0" cy="491077"/>
          </a:xfrm>
          <a:prstGeom prst="straightConnector1">
            <a:avLst/>
          </a:prstGeom>
          <a:ln w="19050">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773D4A9-70A9-4305-BAD3-617D73C8B1EB}"/>
              </a:ext>
            </a:extLst>
          </p:cNvPr>
          <p:cNvSpPr txBox="1"/>
          <p:nvPr/>
        </p:nvSpPr>
        <p:spPr>
          <a:xfrm>
            <a:off x="3948051" y="2180448"/>
            <a:ext cx="870114" cy="2769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lIns="0" tIns="0" rIns="0" bIns="0" rtlCol="0">
            <a:spAutoFit/>
          </a:bodyPr>
          <a:lstStyle/>
          <a:p>
            <a:pPr marL="0" marR="0" lvl="0" indent="0" algn="ctr" defTabSz="1088776" rtl="0" eaLnBrk="1" fontAlgn="base" latinLnBrk="0" hangingPunct="1">
              <a:lnSpc>
                <a:spcPct val="100000"/>
              </a:lnSpc>
              <a:spcBef>
                <a:spcPts val="6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Client</a:t>
            </a:r>
          </a:p>
        </p:txBody>
      </p:sp>
      <p:sp>
        <p:nvSpPr>
          <p:cNvPr id="39" name="Rounded Rectangle 22">
            <a:extLst>
              <a:ext uri="{FF2B5EF4-FFF2-40B4-BE49-F238E27FC236}">
                <a16:creationId xmlns:a16="http://schemas.microsoft.com/office/drawing/2014/main" id="{F44DE06B-1AEE-4816-AC7D-65B1576B5DEA}"/>
              </a:ext>
            </a:extLst>
          </p:cNvPr>
          <p:cNvSpPr/>
          <p:nvPr/>
        </p:nvSpPr>
        <p:spPr bwMode="gray">
          <a:xfrm>
            <a:off x="9381124" y="3929049"/>
            <a:ext cx="1653000" cy="376575"/>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-statistics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43" name="Straight Arrow Connector 42">
            <a:extLst>
              <a:ext uri="{FF2B5EF4-FFF2-40B4-BE49-F238E27FC236}">
                <a16:creationId xmlns:a16="http://schemas.microsoft.com/office/drawing/2014/main" id="{13B001E7-5CE4-44DF-9A9D-41E98F7EF8FC}"/>
              </a:ext>
            </a:extLst>
          </p:cNvPr>
          <p:cNvCxnSpPr>
            <a:cxnSpLocks/>
            <a:stCxn id="39" idx="2"/>
            <a:endCxn id="9" idx="0"/>
          </p:cNvCxnSpPr>
          <p:nvPr/>
        </p:nvCxnSpPr>
        <p:spPr>
          <a:xfrm flipH="1">
            <a:off x="6835788" y="4305624"/>
            <a:ext cx="3371836" cy="111229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Rounded Rectangle 31">
            <a:extLst>
              <a:ext uri="{FF2B5EF4-FFF2-40B4-BE49-F238E27FC236}">
                <a16:creationId xmlns:a16="http://schemas.microsoft.com/office/drawing/2014/main" id="{5CFA4935-404C-4F23-9BE8-C6DA18D2F511}"/>
              </a:ext>
            </a:extLst>
          </p:cNvPr>
          <p:cNvSpPr/>
          <p:nvPr/>
        </p:nvSpPr>
        <p:spPr bwMode="gray">
          <a:xfrm>
            <a:off x="9781243" y="5408131"/>
            <a:ext cx="1498058" cy="437500"/>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48" name="Straight Arrow Connector 47">
            <a:extLst>
              <a:ext uri="{FF2B5EF4-FFF2-40B4-BE49-F238E27FC236}">
                <a16:creationId xmlns:a16="http://schemas.microsoft.com/office/drawing/2014/main" id="{CAD48C2D-A1A3-4EDF-8287-728AE3937BBA}"/>
              </a:ext>
            </a:extLst>
          </p:cNvPr>
          <p:cNvCxnSpPr>
            <a:cxnSpLocks/>
            <a:stCxn id="39" idx="2"/>
            <a:endCxn id="46" idx="0"/>
          </p:cNvCxnSpPr>
          <p:nvPr/>
        </p:nvCxnSpPr>
        <p:spPr>
          <a:xfrm>
            <a:off x="10207624" y="4305624"/>
            <a:ext cx="322648" cy="1102507"/>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25DF787-73E6-4CE1-ACD7-0F3160335CB1}"/>
              </a:ext>
            </a:extLst>
          </p:cNvPr>
          <p:cNvCxnSpPr>
            <a:cxnSpLocks/>
            <a:stCxn id="6" idx="0"/>
            <a:endCxn id="27" idx="2"/>
          </p:cNvCxnSpPr>
          <p:nvPr/>
        </p:nvCxnSpPr>
        <p:spPr>
          <a:xfrm flipH="1" flipV="1">
            <a:off x="4383108" y="2457447"/>
            <a:ext cx="1630152" cy="1472390"/>
          </a:xfrm>
          <a:prstGeom prst="straightConnector1">
            <a:avLst/>
          </a:prstGeom>
          <a:ln w="19050">
            <a:solidFill>
              <a:srgbClr val="0000FF"/>
            </a:solidFill>
            <a:prstDash val="dash"/>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604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grpId="0" nodeType="clickEffect">
                                  <p:stCondLst>
                                    <p:cond delay="0"/>
                                  </p:stCondLst>
                                  <p:childTnLst>
                                    <p:anim calcmode="lin" valueType="num">
                                      <p:cBhvr additive="base">
                                        <p:cTn id="10" dur="500"/>
                                        <p:tgtEl>
                                          <p:spTgt spid="39"/>
                                        </p:tgtEl>
                                        <p:attrNameLst>
                                          <p:attrName>ppt_x</p:attrName>
                                        </p:attrNameLst>
                                      </p:cBhvr>
                                      <p:tavLst>
                                        <p:tav tm="0">
                                          <p:val>
                                            <p:strVal val="ppt_x"/>
                                          </p:val>
                                        </p:tav>
                                        <p:tav tm="100000">
                                          <p:val>
                                            <p:strVal val="ppt_x"/>
                                          </p:val>
                                        </p:tav>
                                      </p:tavLst>
                                    </p:anim>
                                    <p:anim calcmode="lin" valueType="num">
                                      <p:cBhvr additive="base">
                                        <p:cTn id="11" dur="500"/>
                                        <p:tgtEl>
                                          <p:spTgt spid="39"/>
                                        </p:tgtEl>
                                        <p:attrNameLst>
                                          <p:attrName>ppt_y</p:attrName>
                                        </p:attrNameLst>
                                      </p:cBhvr>
                                      <p:tavLst>
                                        <p:tav tm="0">
                                          <p:val>
                                            <p:strVal val="ppt_y"/>
                                          </p:val>
                                        </p:tav>
                                        <p:tav tm="100000">
                                          <p:val>
                                            <p:strVal val="1+ppt_h/2"/>
                                          </p:val>
                                        </p:tav>
                                      </p:tavLst>
                                    </p:anim>
                                    <p:set>
                                      <p:cBhvr>
                                        <p:cTn id="12" dur="1" fill="hold">
                                          <p:stCondLst>
                                            <p:cond delay="499"/>
                                          </p:stCondLst>
                                        </p:cTn>
                                        <p:tgtEl>
                                          <p:spTgt spid="39"/>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46"/>
                                        </p:tgtEl>
                                        <p:attrNameLst>
                                          <p:attrName>ppt_x</p:attrName>
                                        </p:attrNameLst>
                                      </p:cBhvr>
                                      <p:tavLst>
                                        <p:tav tm="0">
                                          <p:val>
                                            <p:strVal val="ppt_x"/>
                                          </p:val>
                                        </p:tav>
                                        <p:tav tm="100000">
                                          <p:val>
                                            <p:strVal val="ppt_x"/>
                                          </p:val>
                                        </p:tav>
                                      </p:tavLst>
                                    </p:anim>
                                    <p:anim calcmode="lin" valueType="num">
                                      <p:cBhvr additive="base">
                                        <p:cTn id="15" dur="500"/>
                                        <p:tgtEl>
                                          <p:spTgt spid="46"/>
                                        </p:tgtEl>
                                        <p:attrNameLst>
                                          <p:attrName>ppt_y</p:attrName>
                                        </p:attrNameLst>
                                      </p:cBhvr>
                                      <p:tavLst>
                                        <p:tav tm="0">
                                          <p:val>
                                            <p:strVal val="ppt_y"/>
                                          </p:val>
                                        </p:tav>
                                        <p:tav tm="100000">
                                          <p:val>
                                            <p:strVal val="1+ppt_h/2"/>
                                          </p:val>
                                        </p:tav>
                                      </p:tavLst>
                                    </p:anim>
                                    <p:set>
                                      <p:cBhvr>
                                        <p:cTn id="16" dur="1" fill="hold">
                                          <p:stCondLst>
                                            <p:cond delay="499"/>
                                          </p:stCondLst>
                                        </p:cTn>
                                        <p:tgtEl>
                                          <p:spTgt spid="46"/>
                                        </p:tgtEl>
                                        <p:attrNameLst>
                                          <p:attrName>style.visibility</p:attrName>
                                        </p:attrNameLst>
                                      </p:cBhvr>
                                      <p:to>
                                        <p:strVal val="hidden"/>
                                      </p:to>
                                    </p:set>
                                  </p:childTnLst>
                                </p:cTn>
                              </p:par>
                              <p:par>
                                <p:cTn id="17" presetID="2" presetClass="exit" presetSubtype="4" fill="hold" nodeType="withEffect">
                                  <p:stCondLst>
                                    <p:cond delay="0"/>
                                  </p:stCondLst>
                                  <p:childTnLst>
                                    <p:anim calcmode="lin" valueType="num">
                                      <p:cBhvr additive="base">
                                        <p:cTn id="18" dur="500"/>
                                        <p:tgtEl>
                                          <p:spTgt spid="48"/>
                                        </p:tgtEl>
                                        <p:attrNameLst>
                                          <p:attrName>ppt_x</p:attrName>
                                        </p:attrNameLst>
                                      </p:cBhvr>
                                      <p:tavLst>
                                        <p:tav tm="0">
                                          <p:val>
                                            <p:strVal val="ppt_x"/>
                                          </p:val>
                                        </p:tav>
                                        <p:tav tm="100000">
                                          <p:val>
                                            <p:strVal val="ppt_x"/>
                                          </p:val>
                                        </p:tav>
                                      </p:tavLst>
                                    </p:anim>
                                    <p:anim calcmode="lin" valueType="num">
                                      <p:cBhvr additive="base">
                                        <p:cTn id="19" dur="500"/>
                                        <p:tgtEl>
                                          <p:spTgt spid="48"/>
                                        </p:tgtEl>
                                        <p:attrNameLst>
                                          <p:attrName>ppt_y</p:attrName>
                                        </p:attrNameLst>
                                      </p:cBhvr>
                                      <p:tavLst>
                                        <p:tav tm="0">
                                          <p:val>
                                            <p:strVal val="ppt_y"/>
                                          </p:val>
                                        </p:tav>
                                        <p:tav tm="100000">
                                          <p:val>
                                            <p:strVal val="1+ppt_h/2"/>
                                          </p:val>
                                        </p:tav>
                                      </p:tavLst>
                                    </p:anim>
                                    <p:set>
                                      <p:cBhvr>
                                        <p:cTn id="20" dur="1" fill="hold">
                                          <p:stCondLst>
                                            <p:cond delay="499"/>
                                          </p:stCondLst>
                                        </p:cTn>
                                        <p:tgtEl>
                                          <p:spTgt spid="48"/>
                                        </p:tgtEl>
                                        <p:attrNameLst>
                                          <p:attrName>style.visibility</p:attrName>
                                        </p:attrNameLst>
                                      </p:cBhvr>
                                      <p:to>
                                        <p:strVal val="hidden"/>
                                      </p:to>
                                    </p:set>
                                  </p:childTnLst>
                                </p:cTn>
                              </p:par>
                              <p:par>
                                <p:cTn id="21" presetID="2" presetClass="exit" presetSubtype="4" fill="hold" nodeType="withEffect">
                                  <p:stCondLst>
                                    <p:cond delay="0"/>
                                  </p:stCondLst>
                                  <p:childTnLst>
                                    <p:anim calcmode="lin" valueType="num">
                                      <p:cBhvr additive="base">
                                        <p:cTn id="22" dur="500"/>
                                        <p:tgtEl>
                                          <p:spTgt spid="43"/>
                                        </p:tgtEl>
                                        <p:attrNameLst>
                                          <p:attrName>ppt_x</p:attrName>
                                        </p:attrNameLst>
                                      </p:cBhvr>
                                      <p:tavLst>
                                        <p:tav tm="0">
                                          <p:val>
                                            <p:strVal val="ppt_x"/>
                                          </p:val>
                                        </p:tav>
                                        <p:tav tm="100000">
                                          <p:val>
                                            <p:strVal val="ppt_x"/>
                                          </p:val>
                                        </p:tav>
                                      </p:tavLst>
                                    </p:anim>
                                    <p:anim calcmode="lin" valueType="num">
                                      <p:cBhvr additive="base">
                                        <p:cTn id="23" dur="500"/>
                                        <p:tgtEl>
                                          <p:spTgt spid="43"/>
                                        </p:tgtEl>
                                        <p:attrNameLst>
                                          <p:attrName>ppt_y</p:attrName>
                                        </p:attrNameLst>
                                      </p:cBhvr>
                                      <p:tavLst>
                                        <p:tav tm="0">
                                          <p:val>
                                            <p:strVal val="ppt_y"/>
                                          </p:val>
                                        </p:tav>
                                        <p:tav tm="100000">
                                          <p:val>
                                            <p:strVal val="1+ppt_h/2"/>
                                          </p:val>
                                        </p:tav>
                                      </p:tavLst>
                                    </p:anim>
                                    <p:set>
                                      <p:cBhvr>
                                        <p:cTn id="24" dur="1" fill="hold">
                                          <p:stCondLst>
                                            <p:cond delay="499"/>
                                          </p:stCondLst>
                                        </p:cTn>
                                        <p:tgtEl>
                                          <p:spTgt spid="4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grpId="0" nodeType="clickEffect">
                                  <p:stCondLst>
                                    <p:cond delay="0"/>
                                  </p:stCondLst>
                                  <p:childTnLst>
                                    <p:anim calcmode="lin" valueType="num">
                                      <p:cBhvr additive="base">
                                        <p:cTn id="32" dur="500"/>
                                        <p:tgtEl>
                                          <p:spTgt spid="18"/>
                                        </p:tgtEl>
                                        <p:attrNameLst>
                                          <p:attrName>ppt_x</p:attrName>
                                        </p:attrNameLst>
                                      </p:cBhvr>
                                      <p:tavLst>
                                        <p:tav tm="0">
                                          <p:val>
                                            <p:strVal val="ppt_x"/>
                                          </p:val>
                                        </p:tav>
                                        <p:tav tm="100000">
                                          <p:val>
                                            <p:strVal val="ppt_x"/>
                                          </p:val>
                                        </p:tav>
                                      </p:tavLst>
                                    </p:anim>
                                    <p:anim calcmode="lin" valueType="num">
                                      <p:cBhvr additive="base">
                                        <p:cTn id="33" dur="500"/>
                                        <p:tgtEl>
                                          <p:spTgt spid="18"/>
                                        </p:tgtEl>
                                        <p:attrNameLst>
                                          <p:attrName>ppt_y</p:attrName>
                                        </p:attrNameLst>
                                      </p:cBhvr>
                                      <p:tavLst>
                                        <p:tav tm="0">
                                          <p:val>
                                            <p:strVal val="ppt_y"/>
                                          </p:val>
                                        </p:tav>
                                        <p:tav tm="100000">
                                          <p:val>
                                            <p:strVal val="1+ppt_h/2"/>
                                          </p:val>
                                        </p:tav>
                                      </p:tavLst>
                                    </p:anim>
                                    <p:set>
                                      <p:cBhvr>
                                        <p:cTn id="34" dur="1" fill="hold">
                                          <p:stCondLst>
                                            <p:cond delay="499"/>
                                          </p:stCondLst>
                                        </p:cTn>
                                        <p:tgtEl>
                                          <p:spTgt spid="18"/>
                                        </p:tgtEl>
                                        <p:attrNameLst>
                                          <p:attrName>style.visibility</p:attrName>
                                        </p:attrNameLst>
                                      </p:cBhvr>
                                      <p:to>
                                        <p:strVal val="hidden"/>
                                      </p:to>
                                    </p:set>
                                  </p:childTnLst>
                                </p:cTn>
                              </p:par>
                              <p:par>
                                <p:cTn id="35" presetID="2" presetClass="exit" presetSubtype="4" fill="hold" nodeType="withEffect">
                                  <p:stCondLst>
                                    <p:cond delay="0"/>
                                  </p:stCondLst>
                                  <p:childTnLst>
                                    <p:anim calcmode="lin" valueType="num">
                                      <p:cBhvr additive="base">
                                        <p:cTn id="36" dur="500"/>
                                        <p:tgtEl>
                                          <p:spTgt spid="20"/>
                                        </p:tgtEl>
                                        <p:attrNameLst>
                                          <p:attrName>ppt_x</p:attrName>
                                        </p:attrNameLst>
                                      </p:cBhvr>
                                      <p:tavLst>
                                        <p:tav tm="0">
                                          <p:val>
                                            <p:strVal val="ppt_x"/>
                                          </p:val>
                                        </p:tav>
                                        <p:tav tm="100000">
                                          <p:val>
                                            <p:strVal val="ppt_x"/>
                                          </p:val>
                                        </p:tav>
                                      </p:tavLst>
                                    </p:anim>
                                    <p:anim calcmode="lin" valueType="num">
                                      <p:cBhvr additive="base">
                                        <p:cTn id="37" dur="500"/>
                                        <p:tgtEl>
                                          <p:spTgt spid="20"/>
                                        </p:tgtEl>
                                        <p:attrNameLst>
                                          <p:attrName>ppt_y</p:attrName>
                                        </p:attrNameLst>
                                      </p:cBhvr>
                                      <p:tavLst>
                                        <p:tav tm="0">
                                          <p:val>
                                            <p:strVal val="ppt_y"/>
                                          </p:val>
                                        </p:tav>
                                        <p:tav tm="100000">
                                          <p:val>
                                            <p:strVal val="1+ppt_h/2"/>
                                          </p:val>
                                        </p:tav>
                                      </p:tavLst>
                                    </p:anim>
                                    <p:set>
                                      <p:cBhvr>
                                        <p:cTn id="38" dur="1" fill="hold">
                                          <p:stCondLst>
                                            <p:cond delay="499"/>
                                          </p:stCondLst>
                                        </p:cTn>
                                        <p:tgtEl>
                                          <p:spTgt spid="20"/>
                                        </p:tgtEl>
                                        <p:attrNameLst>
                                          <p:attrName>style.visibility</p:attrName>
                                        </p:attrNameLst>
                                      </p:cBhvr>
                                      <p:to>
                                        <p:strVal val="hidden"/>
                                      </p:to>
                                    </p:set>
                                  </p:childTnLst>
                                </p:cTn>
                              </p:par>
                              <p:par>
                                <p:cTn id="39" presetID="2" presetClass="exit" presetSubtype="4" fill="hold" grpId="0" nodeType="withEffect">
                                  <p:stCondLst>
                                    <p:cond delay="0"/>
                                  </p:stCondLst>
                                  <p:childTnLst>
                                    <p:anim calcmode="lin" valueType="num">
                                      <p:cBhvr additive="base">
                                        <p:cTn id="40" dur="500"/>
                                        <p:tgtEl>
                                          <p:spTgt spid="21"/>
                                        </p:tgtEl>
                                        <p:attrNameLst>
                                          <p:attrName>ppt_x</p:attrName>
                                        </p:attrNameLst>
                                      </p:cBhvr>
                                      <p:tavLst>
                                        <p:tav tm="0">
                                          <p:val>
                                            <p:strVal val="ppt_x"/>
                                          </p:val>
                                        </p:tav>
                                        <p:tav tm="100000">
                                          <p:val>
                                            <p:strVal val="ppt_x"/>
                                          </p:val>
                                        </p:tav>
                                      </p:tavLst>
                                    </p:anim>
                                    <p:anim calcmode="lin" valueType="num">
                                      <p:cBhvr additive="base">
                                        <p:cTn id="41" dur="500"/>
                                        <p:tgtEl>
                                          <p:spTgt spid="21"/>
                                        </p:tgtEl>
                                        <p:attrNameLst>
                                          <p:attrName>ppt_y</p:attrName>
                                        </p:attrNameLst>
                                      </p:cBhvr>
                                      <p:tavLst>
                                        <p:tav tm="0">
                                          <p:val>
                                            <p:strVal val="ppt_y"/>
                                          </p:val>
                                        </p:tav>
                                        <p:tav tm="100000">
                                          <p:val>
                                            <p:strVal val="1+ppt_h/2"/>
                                          </p:val>
                                        </p:tav>
                                      </p:tavLst>
                                    </p:anim>
                                    <p:set>
                                      <p:cBhvr>
                                        <p:cTn id="42" dur="1" fill="hold">
                                          <p:stCondLst>
                                            <p:cond delay="499"/>
                                          </p:stCondLst>
                                        </p:cTn>
                                        <p:tgtEl>
                                          <p:spTgt spid="21"/>
                                        </p:tgtEl>
                                        <p:attrNameLst>
                                          <p:attrName>style.visibility</p:attrName>
                                        </p:attrNameLst>
                                      </p:cBhvr>
                                      <p:to>
                                        <p:strVal val="hidden"/>
                                      </p:to>
                                    </p:set>
                                  </p:childTnLst>
                                </p:cTn>
                              </p:par>
                              <p:par>
                                <p:cTn id="43" presetID="2" presetClass="exit" presetSubtype="4" fill="hold" nodeType="withEffect">
                                  <p:stCondLst>
                                    <p:cond delay="0"/>
                                  </p:stCondLst>
                                  <p:childTnLst>
                                    <p:anim calcmode="lin" valueType="num">
                                      <p:cBhvr additive="base">
                                        <p:cTn id="44" dur="500"/>
                                        <p:tgtEl>
                                          <p:spTgt spid="16"/>
                                        </p:tgtEl>
                                        <p:attrNameLst>
                                          <p:attrName>ppt_x</p:attrName>
                                        </p:attrNameLst>
                                      </p:cBhvr>
                                      <p:tavLst>
                                        <p:tav tm="0">
                                          <p:val>
                                            <p:strVal val="ppt_x"/>
                                          </p:val>
                                        </p:tav>
                                        <p:tav tm="100000">
                                          <p:val>
                                            <p:strVal val="ppt_x"/>
                                          </p:val>
                                        </p:tav>
                                      </p:tavLst>
                                    </p:anim>
                                    <p:anim calcmode="lin" valueType="num">
                                      <p:cBhvr additive="base">
                                        <p:cTn id="45" dur="500"/>
                                        <p:tgtEl>
                                          <p:spTgt spid="16"/>
                                        </p:tgtEl>
                                        <p:attrNameLst>
                                          <p:attrName>ppt_y</p:attrName>
                                        </p:attrNameLst>
                                      </p:cBhvr>
                                      <p:tavLst>
                                        <p:tav tm="0">
                                          <p:val>
                                            <p:strVal val="ppt_y"/>
                                          </p:val>
                                        </p:tav>
                                        <p:tav tm="100000">
                                          <p:val>
                                            <p:strVal val="1+ppt_h/2"/>
                                          </p:val>
                                        </p:tav>
                                      </p:tavLst>
                                    </p:anim>
                                    <p:set>
                                      <p:cBhvr>
                                        <p:cTn id="46" dur="1" fill="hold">
                                          <p:stCondLst>
                                            <p:cond delay="499"/>
                                          </p:stCondLst>
                                        </p:cTn>
                                        <p:tgtEl>
                                          <p:spTgt spid="16"/>
                                        </p:tgtEl>
                                        <p:attrNameLst>
                                          <p:attrName>style.visibility</p:attrName>
                                        </p:attrNameLst>
                                      </p:cBhvr>
                                      <p:to>
                                        <p:strVal val="hidden"/>
                                      </p:to>
                                    </p:set>
                                  </p:childTnLst>
                                </p:cTn>
                              </p:par>
                              <p:par>
                                <p:cTn id="47" presetID="2" presetClass="exit" presetSubtype="4" fill="hold" grpId="0" nodeType="withEffect">
                                  <p:stCondLst>
                                    <p:cond delay="0"/>
                                  </p:stCondLst>
                                  <p:childTnLst>
                                    <p:anim calcmode="lin" valueType="num">
                                      <p:cBhvr additive="base">
                                        <p:cTn id="48" dur="500"/>
                                        <p:tgtEl>
                                          <p:spTgt spid="11"/>
                                        </p:tgtEl>
                                        <p:attrNameLst>
                                          <p:attrName>ppt_x</p:attrName>
                                        </p:attrNameLst>
                                      </p:cBhvr>
                                      <p:tavLst>
                                        <p:tav tm="0">
                                          <p:val>
                                            <p:strVal val="ppt_x"/>
                                          </p:val>
                                        </p:tav>
                                        <p:tav tm="100000">
                                          <p:val>
                                            <p:strVal val="ppt_x"/>
                                          </p:val>
                                        </p:tav>
                                      </p:tavLst>
                                    </p:anim>
                                    <p:anim calcmode="lin" valueType="num">
                                      <p:cBhvr additive="base">
                                        <p:cTn id="49" dur="500"/>
                                        <p:tgtEl>
                                          <p:spTgt spid="11"/>
                                        </p:tgtEl>
                                        <p:attrNameLst>
                                          <p:attrName>ppt_y</p:attrName>
                                        </p:attrNameLst>
                                      </p:cBhvr>
                                      <p:tavLst>
                                        <p:tav tm="0">
                                          <p:val>
                                            <p:strVal val="ppt_y"/>
                                          </p:val>
                                        </p:tav>
                                        <p:tav tm="100000">
                                          <p:val>
                                            <p:strVal val="1+ppt_h/2"/>
                                          </p:val>
                                        </p:tav>
                                      </p:tavLst>
                                    </p:anim>
                                    <p:set>
                                      <p:cBhvr>
                                        <p:cTn id="50" dur="1" fill="hold">
                                          <p:stCondLst>
                                            <p:cond delay="499"/>
                                          </p:stCondLst>
                                        </p:cTn>
                                        <p:tgtEl>
                                          <p:spTgt spid="11"/>
                                        </p:tgtEl>
                                        <p:attrNameLst>
                                          <p:attrName>style.visibility</p:attrName>
                                        </p:attrNameLst>
                                      </p:cBhvr>
                                      <p:to>
                                        <p:strVal val="hidden"/>
                                      </p:to>
                                    </p:set>
                                  </p:childTnLst>
                                </p:cTn>
                              </p:par>
                              <p:par>
                                <p:cTn id="51" presetID="2" presetClass="exit" presetSubtype="4" fill="hold" grpId="0" nodeType="withEffect">
                                  <p:stCondLst>
                                    <p:cond delay="0"/>
                                  </p:stCondLst>
                                  <p:childTnLst>
                                    <p:anim calcmode="lin" valueType="num">
                                      <p:cBhvr additive="base">
                                        <p:cTn id="52" dur="500"/>
                                        <p:tgtEl>
                                          <p:spTgt spid="22"/>
                                        </p:tgtEl>
                                        <p:attrNameLst>
                                          <p:attrName>ppt_x</p:attrName>
                                        </p:attrNameLst>
                                      </p:cBhvr>
                                      <p:tavLst>
                                        <p:tav tm="0">
                                          <p:val>
                                            <p:strVal val="ppt_x"/>
                                          </p:val>
                                        </p:tav>
                                        <p:tav tm="100000">
                                          <p:val>
                                            <p:strVal val="ppt_x"/>
                                          </p:val>
                                        </p:tav>
                                      </p:tavLst>
                                    </p:anim>
                                    <p:anim calcmode="lin" valueType="num">
                                      <p:cBhvr additive="base">
                                        <p:cTn id="53" dur="500"/>
                                        <p:tgtEl>
                                          <p:spTgt spid="22"/>
                                        </p:tgtEl>
                                        <p:attrNameLst>
                                          <p:attrName>ppt_y</p:attrName>
                                        </p:attrNameLst>
                                      </p:cBhvr>
                                      <p:tavLst>
                                        <p:tav tm="0">
                                          <p:val>
                                            <p:strVal val="ppt_y"/>
                                          </p:val>
                                        </p:tav>
                                        <p:tav tm="100000">
                                          <p:val>
                                            <p:strVal val="1+ppt_h/2"/>
                                          </p:val>
                                        </p:tav>
                                      </p:tavLst>
                                    </p:anim>
                                    <p:set>
                                      <p:cBhvr>
                                        <p:cTn id="54" dur="1" fill="hold">
                                          <p:stCondLst>
                                            <p:cond delay="499"/>
                                          </p:stCondLst>
                                        </p:cTn>
                                        <p:tgtEl>
                                          <p:spTgt spid="22"/>
                                        </p:tgtEl>
                                        <p:attrNameLst>
                                          <p:attrName>style.visibility</p:attrName>
                                        </p:attrNameLst>
                                      </p:cBhvr>
                                      <p:to>
                                        <p:strVal val="hidden"/>
                                      </p:to>
                                    </p:set>
                                  </p:childTnLst>
                                </p:cTn>
                              </p:par>
                              <p:par>
                                <p:cTn id="55" presetID="2" presetClass="exit" presetSubtype="4" fill="hold" nodeType="withEffect">
                                  <p:stCondLst>
                                    <p:cond delay="0"/>
                                  </p:stCondLst>
                                  <p:childTnLst>
                                    <p:anim calcmode="lin" valueType="num">
                                      <p:cBhvr additive="base">
                                        <p:cTn id="56" dur="500"/>
                                        <p:tgtEl>
                                          <p:spTgt spid="26"/>
                                        </p:tgtEl>
                                        <p:attrNameLst>
                                          <p:attrName>ppt_x</p:attrName>
                                        </p:attrNameLst>
                                      </p:cBhvr>
                                      <p:tavLst>
                                        <p:tav tm="0">
                                          <p:val>
                                            <p:strVal val="ppt_x"/>
                                          </p:val>
                                        </p:tav>
                                        <p:tav tm="100000">
                                          <p:val>
                                            <p:strVal val="ppt_x"/>
                                          </p:val>
                                        </p:tav>
                                      </p:tavLst>
                                    </p:anim>
                                    <p:anim calcmode="lin" valueType="num">
                                      <p:cBhvr additive="base">
                                        <p:cTn id="57" dur="500"/>
                                        <p:tgtEl>
                                          <p:spTgt spid="26"/>
                                        </p:tgtEl>
                                        <p:attrNameLst>
                                          <p:attrName>ppt_y</p:attrName>
                                        </p:attrNameLst>
                                      </p:cBhvr>
                                      <p:tavLst>
                                        <p:tav tm="0">
                                          <p:val>
                                            <p:strVal val="ppt_y"/>
                                          </p:val>
                                        </p:tav>
                                        <p:tav tm="100000">
                                          <p:val>
                                            <p:strVal val="1+ppt_h/2"/>
                                          </p:val>
                                        </p:tav>
                                      </p:tavLst>
                                    </p:anim>
                                    <p:set>
                                      <p:cBhvr>
                                        <p:cTn id="58" dur="1" fill="hold">
                                          <p:stCondLst>
                                            <p:cond delay="499"/>
                                          </p:stCondLst>
                                        </p:cTn>
                                        <p:tgtEl>
                                          <p:spTgt spid="26"/>
                                        </p:tgtEl>
                                        <p:attrNameLst>
                                          <p:attrName>style.visibility</p:attrName>
                                        </p:attrNameLst>
                                      </p:cBhvr>
                                      <p:to>
                                        <p:strVal val="hidden"/>
                                      </p:to>
                                    </p:set>
                                  </p:childTnLst>
                                </p:cTn>
                              </p:par>
                              <p:par>
                                <p:cTn id="59" presetID="2" presetClass="exit" presetSubtype="4" fill="hold" nodeType="withEffect">
                                  <p:stCondLst>
                                    <p:cond delay="0"/>
                                  </p:stCondLst>
                                  <p:childTnLst>
                                    <p:anim calcmode="lin" valueType="num">
                                      <p:cBhvr additive="base">
                                        <p:cTn id="60" dur="500"/>
                                        <p:tgtEl>
                                          <p:spTgt spid="23"/>
                                        </p:tgtEl>
                                        <p:attrNameLst>
                                          <p:attrName>ppt_x</p:attrName>
                                        </p:attrNameLst>
                                      </p:cBhvr>
                                      <p:tavLst>
                                        <p:tav tm="0">
                                          <p:val>
                                            <p:strVal val="ppt_x"/>
                                          </p:val>
                                        </p:tav>
                                        <p:tav tm="100000">
                                          <p:val>
                                            <p:strVal val="ppt_x"/>
                                          </p:val>
                                        </p:tav>
                                      </p:tavLst>
                                    </p:anim>
                                    <p:anim calcmode="lin" valueType="num">
                                      <p:cBhvr additive="base">
                                        <p:cTn id="61" dur="500"/>
                                        <p:tgtEl>
                                          <p:spTgt spid="23"/>
                                        </p:tgtEl>
                                        <p:attrNameLst>
                                          <p:attrName>ppt_y</p:attrName>
                                        </p:attrNameLst>
                                      </p:cBhvr>
                                      <p:tavLst>
                                        <p:tav tm="0">
                                          <p:val>
                                            <p:strVal val="ppt_y"/>
                                          </p:val>
                                        </p:tav>
                                        <p:tav tm="100000">
                                          <p:val>
                                            <p:strVal val="1+ppt_h/2"/>
                                          </p:val>
                                        </p:tav>
                                      </p:tavLst>
                                    </p:anim>
                                    <p:set>
                                      <p:cBhvr>
                                        <p:cTn id="62" dur="1" fill="hold">
                                          <p:stCondLst>
                                            <p:cond delay="499"/>
                                          </p:stCondLst>
                                        </p:cTn>
                                        <p:tgtEl>
                                          <p:spTgt spid="23"/>
                                        </p:tgtEl>
                                        <p:attrNameLst>
                                          <p:attrName>style.visibility</p:attrName>
                                        </p:attrNameLst>
                                      </p:cBhvr>
                                      <p:to>
                                        <p:strVal val="hidden"/>
                                      </p:to>
                                    </p:set>
                                  </p:childTnLst>
                                </p:cTn>
                              </p:par>
                              <p:par>
                                <p:cTn id="63" presetID="2" presetClass="exit" presetSubtype="4" fill="hold" nodeType="withEffect">
                                  <p:stCondLst>
                                    <p:cond delay="0"/>
                                  </p:stCondLst>
                                  <p:childTnLst>
                                    <p:anim calcmode="lin" valueType="num">
                                      <p:cBhvr additive="base">
                                        <p:cTn id="64" dur="500"/>
                                        <p:tgtEl>
                                          <p:spTgt spid="17"/>
                                        </p:tgtEl>
                                        <p:attrNameLst>
                                          <p:attrName>ppt_x</p:attrName>
                                        </p:attrNameLst>
                                      </p:cBhvr>
                                      <p:tavLst>
                                        <p:tav tm="0">
                                          <p:val>
                                            <p:strVal val="ppt_x"/>
                                          </p:val>
                                        </p:tav>
                                        <p:tav tm="100000">
                                          <p:val>
                                            <p:strVal val="ppt_x"/>
                                          </p:val>
                                        </p:tav>
                                      </p:tavLst>
                                    </p:anim>
                                    <p:anim calcmode="lin" valueType="num">
                                      <p:cBhvr additive="base">
                                        <p:cTn id="65" dur="500"/>
                                        <p:tgtEl>
                                          <p:spTgt spid="17"/>
                                        </p:tgtEl>
                                        <p:attrNameLst>
                                          <p:attrName>ppt_y</p:attrName>
                                        </p:attrNameLst>
                                      </p:cBhvr>
                                      <p:tavLst>
                                        <p:tav tm="0">
                                          <p:val>
                                            <p:strVal val="ppt_y"/>
                                          </p:val>
                                        </p:tav>
                                        <p:tav tm="100000">
                                          <p:val>
                                            <p:strVal val="1+ppt_h/2"/>
                                          </p:val>
                                        </p:tav>
                                      </p:tavLst>
                                    </p:anim>
                                    <p:set>
                                      <p:cBhvr>
                                        <p:cTn id="66" dur="1" fill="hold">
                                          <p:stCondLst>
                                            <p:cond delay="499"/>
                                          </p:stCondLst>
                                        </p:cTn>
                                        <p:tgtEl>
                                          <p:spTgt spid="17"/>
                                        </p:tgtEl>
                                        <p:attrNameLst>
                                          <p:attrName>style.visibility</p:attrName>
                                        </p:attrNameLst>
                                      </p:cBhvr>
                                      <p:to>
                                        <p:strVal val="hidden"/>
                                      </p:to>
                                    </p:set>
                                  </p:childTnLst>
                                </p:cTn>
                              </p:par>
                              <p:par>
                                <p:cTn id="67" presetID="2" presetClass="exit" presetSubtype="4" fill="hold" nodeType="withEffect">
                                  <p:stCondLst>
                                    <p:cond delay="0"/>
                                  </p:stCondLst>
                                  <p:childTnLst>
                                    <p:anim calcmode="lin" valueType="num">
                                      <p:cBhvr additive="base">
                                        <p:cTn id="68" dur="500"/>
                                        <p:tgtEl>
                                          <p:spTgt spid="19"/>
                                        </p:tgtEl>
                                        <p:attrNameLst>
                                          <p:attrName>ppt_x</p:attrName>
                                        </p:attrNameLst>
                                      </p:cBhvr>
                                      <p:tavLst>
                                        <p:tav tm="0">
                                          <p:val>
                                            <p:strVal val="ppt_x"/>
                                          </p:val>
                                        </p:tav>
                                        <p:tav tm="100000">
                                          <p:val>
                                            <p:strVal val="ppt_x"/>
                                          </p:val>
                                        </p:tav>
                                      </p:tavLst>
                                    </p:anim>
                                    <p:anim calcmode="lin" valueType="num">
                                      <p:cBhvr additive="base">
                                        <p:cTn id="69" dur="500"/>
                                        <p:tgtEl>
                                          <p:spTgt spid="19"/>
                                        </p:tgtEl>
                                        <p:attrNameLst>
                                          <p:attrName>ppt_y</p:attrName>
                                        </p:attrNameLst>
                                      </p:cBhvr>
                                      <p:tavLst>
                                        <p:tav tm="0">
                                          <p:val>
                                            <p:strVal val="ppt_y"/>
                                          </p:val>
                                        </p:tav>
                                        <p:tav tm="100000">
                                          <p:val>
                                            <p:strVal val="1+ppt_h/2"/>
                                          </p:val>
                                        </p:tav>
                                      </p:tavLst>
                                    </p:anim>
                                    <p:set>
                                      <p:cBhvr>
                                        <p:cTn id="70" dur="1" fill="hold">
                                          <p:stCondLst>
                                            <p:cond delay="499"/>
                                          </p:stCondLst>
                                        </p:cTn>
                                        <p:tgtEl>
                                          <p:spTgt spid="19"/>
                                        </p:tgtEl>
                                        <p:attrNameLst>
                                          <p:attrName>style.visibility</p:attrName>
                                        </p:attrNameLst>
                                      </p:cBhvr>
                                      <p:to>
                                        <p:strVal val="hidden"/>
                                      </p:to>
                                    </p:set>
                                  </p:childTnLst>
                                </p:cTn>
                              </p:par>
                              <p:par>
                                <p:cTn id="71" presetID="2" presetClass="entr" presetSubtype="4" fill="hold" nodeType="withEffect">
                                  <p:stCondLst>
                                    <p:cond delay="0"/>
                                  </p:stCondLst>
                                  <p:childTnLst>
                                    <p:set>
                                      <p:cBhvr>
                                        <p:cTn id="72" dur="1" fill="hold">
                                          <p:stCondLst>
                                            <p:cond delay="0"/>
                                          </p:stCondLst>
                                        </p:cTn>
                                        <p:tgtEl>
                                          <p:spTgt spid="33"/>
                                        </p:tgtEl>
                                        <p:attrNameLst>
                                          <p:attrName>style.visibility</p:attrName>
                                        </p:attrNameLst>
                                      </p:cBhvr>
                                      <p:to>
                                        <p:strVal val="visible"/>
                                      </p:to>
                                    </p:set>
                                    <p:anim calcmode="lin" valueType="num">
                                      <p:cBhvr additive="base">
                                        <p:cTn id="73" dur="500" fill="hold"/>
                                        <p:tgtEl>
                                          <p:spTgt spid="33"/>
                                        </p:tgtEl>
                                        <p:attrNameLst>
                                          <p:attrName>ppt_x</p:attrName>
                                        </p:attrNameLst>
                                      </p:cBhvr>
                                      <p:tavLst>
                                        <p:tav tm="0">
                                          <p:val>
                                            <p:strVal val="#ppt_x"/>
                                          </p:val>
                                        </p:tav>
                                        <p:tav tm="100000">
                                          <p:val>
                                            <p:strVal val="#ppt_x"/>
                                          </p:val>
                                        </p:tav>
                                      </p:tavLst>
                                    </p:anim>
                                    <p:anim calcmode="lin" valueType="num">
                                      <p:cBhvr additive="base">
                                        <p:cTn id="7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 presetClass="exit" presetSubtype="4" fill="hold" grpId="0" nodeType="clickEffect">
                                  <p:stCondLst>
                                    <p:cond delay="0"/>
                                  </p:stCondLst>
                                  <p:childTnLst>
                                    <p:anim calcmode="lin" valueType="num">
                                      <p:cBhvr additive="base">
                                        <p:cTn id="82" dur="500"/>
                                        <p:tgtEl>
                                          <p:spTgt spid="9"/>
                                        </p:tgtEl>
                                        <p:attrNameLst>
                                          <p:attrName>ppt_x</p:attrName>
                                        </p:attrNameLst>
                                      </p:cBhvr>
                                      <p:tavLst>
                                        <p:tav tm="0">
                                          <p:val>
                                            <p:strVal val="ppt_x"/>
                                          </p:val>
                                        </p:tav>
                                        <p:tav tm="100000">
                                          <p:val>
                                            <p:strVal val="ppt_x"/>
                                          </p:val>
                                        </p:tav>
                                      </p:tavLst>
                                    </p:anim>
                                    <p:anim calcmode="lin" valueType="num">
                                      <p:cBhvr additive="base">
                                        <p:cTn id="83" dur="500"/>
                                        <p:tgtEl>
                                          <p:spTgt spid="9"/>
                                        </p:tgtEl>
                                        <p:attrNameLst>
                                          <p:attrName>ppt_y</p:attrName>
                                        </p:attrNameLst>
                                      </p:cBhvr>
                                      <p:tavLst>
                                        <p:tav tm="0">
                                          <p:val>
                                            <p:strVal val="ppt_y"/>
                                          </p:val>
                                        </p:tav>
                                        <p:tav tm="100000">
                                          <p:val>
                                            <p:strVal val="1+ppt_h/2"/>
                                          </p:val>
                                        </p:tav>
                                      </p:tavLst>
                                    </p:anim>
                                    <p:set>
                                      <p:cBhvr>
                                        <p:cTn id="84" dur="1" fill="hold">
                                          <p:stCondLst>
                                            <p:cond delay="499"/>
                                          </p:stCondLst>
                                        </p:cTn>
                                        <p:tgtEl>
                                          <p:spTgt spid="9"/>
                                        </p:tgtEl>
                                        <p:attrNameLst>
                                          <p:attrName>style.visibility</p:attrName>
                                        </p:attrNameLst>
                                      </p:cBhvr>
                                      <p:to>
                                        <p:strVal val="hidden"/>
                                      </p:to>
                                    </p:set>
                                  </p:childTnLst>
                                </p:cTn>
                              </p:par>
                              <p:par>
                                <p:cTn id="85" presetID="2" presetClass="exit" presetSubtype="4" fill="hold" nodeType="withEffect">
                                  <p:stCondLst>
                                    <p:cond delay="0"/>
                                  </p:stCondLst>
                                  <p:childTnLst>
                                    <p:anim calcmode="lin" valueType="num">
                                      <p:cBhvr additive="base">
                                        <p:cTn id="86" dur="500"/>
                                        <p:tgtEl>
                                          <p:spTgt spid="10"/>
                                        </p:tgtEl>
                                        <p:attrNameLst>
                                          <p:attrName>ppt_x</p:attrName>
                                        </p:attrNameLst>
                                      </p:cBhvr>
                                      <p:tavLst>
                                        <p:tav tm="0">
                                          <p:val>
                                            <p:strVal val="ppt_x"/>
                                          </p:val>
                                        </p:tav>
                                        <p:tav tm="100000">
                                          <p:val>
                                            <p:strVal val="ppt_x"/>
                                          </p:val>
                                        </p:tav>
                                      </p:tavLst>
                                    </p:anim>
                                    <p:anim calcmode="lin" valueType="num">
                                      <p:cBhvr additive="base">
                                        <p:cTn id="87" dur="500"/>
                                        <p:tgtEl>
                                          <p:spTgt spid="10"/>
                                        </p:tgtEl>
                                        <p:attrNameLst>
                                          <p:attrName>ppt_y</p:attrName>
                                        </p:attrNameLst>
                                      </p:cBhvr>
                                      <p:tavLst>
                                        <p:tav tm="0">
                                          <p:val>
                                            <p:strVal val="ppt_y"/>
                                          </p:val>
                                        </p:tav>
                                        <p:tav tm="100000">
                                          <p:val>
                                            <p:strVal val="1+ppt_h/2"/>
                                          </p:val>
                                        </p:tav>
                                      </p:tavLst>
                                    </p:anim>
                                    <p:set>
                                      <p:cBhvr>
                                        <p:cTn id="88"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8" grpId="0" animBg="1"/>
      <p:bldP spid="21" grpId="0" animBg="1"/>
      <p:bldP spid="22" grpId="0" animBg="1"/>
      <p:bldP spid="39" grpId="0" animBg="1"/>
      <p:bldP spid="4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92EE1A-2273-481B-AFBE-C111CFD6EA4D}"/>
              </a:ext>
            </a:extLst>
          </p:cNvPr>
          <p:cNvSpPr>
            <a:spLocks noGrp="1"/>
          </p:cNvSpPr>
          <p:nvPr>
            <p:ph type="body" sz="quarter" idx="10"/>
          </p:nvPr>
        </p:nvSpPr>
        <p:spPr/>
        <p:txBody>
          <a:bodyPr/>
          <a:lstStyle/>
          <a:p>
            <a:r>
              <a:rPr lang="en-US" b="1" dirty="0"/>
              <a:t>We Removed: </a:t>
            </a:r>
          </a:p>
          <a:p>
            <a:pPr marL="342900" indent="-342900">
              <a:buFontTx/>
              <a:buChar char="-"/>
            </a:pPr>
            <a:r>
              <a:rPr lang="en-US" dirty="0"/>
              <a:t>Security/UAA Part </a:t>
            </a:r>
          </a:p>
          <a:p>
            <a:pPr marL="342900" indent="-342900">
              <a:buFontTx/>
              <a:buChar char="-"/>
            </a:pPr>
            <a:r>
              <a:rPr lang="en-US" dirty="0"/>
              <a:t>Multitenancy</a:t>
            </a:r>
          </a:p>
          <a:p>
            <a:pPr marL="342900" indent="-342900">
              <a:buFontTx/>
              <a:buChar char="-"/>
            </a:pPr>
            <a:r>
              <a:rPr lang="en-US" dirty="0"/>
              <a:t>RabbitMQ </a:t>
            </a:r>
          </a:p>
          <a:p>
            <a:pPr marL="342900" indent="-342900">
              <a:buFontTx/>
              <a:buChar char="-"/>
            </a:pPr>
            <a:r>
              <a:rPr lang="en-US" dirty="0"/>
              <a:t>Feature Flags</a:t>
            </a:r>
          </a:p>
          <a:p>
            <a:endParaRPr lang="en-US" dirty="0"/>
          </a:p>
        </p:txBody>
      </p:sp>
      <p:sp>
        <p:nvSpPr>
          <p:cNvPr id="4" name="Text Placeholder 3">
            <a:extLst>
              <a:ext uri="{FF2B5EF4-FFF2-40B4-BE49-F238E27FC236}">
                <a16:creationId xmlns:a16="http://schemas.microsoft.com/office/drawing/2014/main" id="{C70C25C4-82AD-4C9E-A3C0-438327993951}"/>
              </a:ext>
            </a:extLst>
          </p:cNvPr>
          <p:cNvSpPr>
            <a:spLocks noGrp="1"/>
          </p:cNvSpPr>
          <p:nvPr>
            <p:ph type="body" sz="quarter" idx="11"/>
          </p:nvPr>
        </p:nvSpPr>
        <p:spPr/>
        <p:txBody>
          <a:bodyPr/>
          <a:lstStyle/>
          <a:p>
            <a:r>
              <a:rPr lang="en-US" b="1" dirty="0"/>
              <a:t>We added:</a:t>
            </a:r>
          </a:p>
          <a:p>
            <a:pPr marL="342900" indent="-342900">
              <a:buFontTx/>
              <a:buChar char="-"/>
            </a:pPr>
            <a:r>
              <a:rPr lang="en-US" dirty="0"/>
              <a:t>Environment variable to toggle calls to users</a:t>
            </a:r>
          </a:p>
          <a:p>
            <a:r>
              <a:rPr lang="en-US" b="1" dirty="0"/>
              <a:t>We changed:</a:t>
            </a:r>
          </a:p>
          <a:p>
            <a:pPr marL="342900" indent="-342900">
              <a:buFontTx/>
              <a:buChar char="-"/>
            </a:pPr>
            <a:r>
              <a:rPr lang="en-US" dirty="0" err="1"/>
              <a:t>VCAP_Services</a:t>
            </a:r>
            <a:r>
              <a:rPr lang="en-US" dirty="0"/>
              <a:t> -&gt; application-k8s.yml</a:t>
            </a:r>
          </a:p>
          <a:p>
            <a:endParaRPr lang="en-US" dirty="0"/>
          </a:p>
        </p:txBody>
      </p:sp>
      <p:sp>
        <p:nvSpPr>
          <p:cNvPr id="3" name="Title 2">
            <a:extLst>
              <a:ext uri="{FF2B5EF4-FFF2-40B4-BE49-F238E27FC236}">
                <a16:creationId xmlns:a16="http://schemas.microsoft.com/office/drawing/2014/main" id="{4EA86FC7-DE57-493C-B00F-74A21C4A29EF}"/>
              </a:ext>
            </a:extLst>
          </p:cNvPr>
          <p:cNvSpPr>
            <a:spLocks noGrp="1"/>
          </p:cNvSpPr>
          <p:nvPr>
            <p:ph type="title"/>
          </p:nvPr>
        </p:nvSpPr>
        <p:spPr/>
        <p:txBody>
          <a:bodyPr/>
          <a:lstStyle/>
          <a:p>
            <a:r>
              <a:rPr lang="en-US" dirty="0"/>
              <a:t>Code Changes to Ads application</a:t>
            </a:r>
          </a:p>
        </p:txBody>
      </p:sp>
    </p:spTree>
    <p:extLst>
      <p:ext uri="{BB962C8B-B14F-4D97-AF65-F5344CB8AC3E}">
        <p14:creationId xmlns:p14="http://schemas.microsoft.com/office/powerpoint/2010/main" val="2723821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10913300" cy="4727460"/>
          </a:xfrm>
        </p:spPr>
        <p:txBody>
          <a:bodyPr/>
          <a:lstStyle/>
          <a:p>
            <a:pPr lvl="1"/>
            <a:r>
              <a:rPr lang="en-US" sz="1600" dirty="0"/>
              <a:t>Ensure your Application is </a:t>
            </a:r>
            <a:r>
              <a:rPr lang="en-US" sz="1600" dirty="0">
                <a:solidFill>
                  <a:srgbClr val="FFC000"/>
                </a:solidFill>
              </a:rPr>
              <a:t>parameterizable/ ready for external configuration</a:t>
            </a:r>
            <a:r>
              <a:rPr lang="en-US" sz="1600" dirty="0"/>
              <a:t> (In general/ K8s specific)</a:t>
            </a:r>
          </a:p>
          <a:p>
            <a:pPr lvl="1"/>
            <a:endParaRPr lang="en-US" sz="1600" dirty="0"/>
          </a:p>
          <a:p>
            <a:pPr lvl="1"/>
            <a:r>
              <a:rPr lang="en-US" sz="1600" dirty="0"/>
              <a:t>Create a </a:t>
            </a:r>
            <a:r>
              <a:rPr lang="en-US" sz="1600" dirty="0">
                <a:solidFill>
                  <a:srgbClr val="FFC000"/>
                </a:solidFill>
              </a:rPr>
              <a:t>Docker Image for your Application</a:t>
            </a:r>
            <a:r>
              <a:rPr lang="en-US" sz="1600" dirty="0"/>
              <a:t>, considering parameterization/ external configuration</a:t>
            </a:r>
          </a:p>
          <a:p>
            <a:pPr lvl="1"/>
            <a:endParaRPr lang="en-US" sz="1600" dirty="0"/>
          </a:p>
          <a:p>
            <a:pPr lvl="1"/>
            <a:r>
              <a:rPr lang="en-US" sz="1600" dirty="0">
                <a:solidFill>
                  <a:schemeClr val="tx1">
                    <a:lumMod val="50000"/>
                  </a:schemeClr>
                </a:solidFill>
              </a:rPr>
              <a:t>Create/ use an existing Docker Image for your Database, as well parametrizable.</a:t>
            </a:r>
          </a:p>
          <a:p>
            <a:pPr lvl="1"/>
            <a:endParaRPr lang="en-US" sz="1600" dirty="0"/>
          </a:p>
          <a:p>
            <a:pPr lvl="1"/>
            <a:r>
              <a:rPr lang="en-US" sz="1600" dirty="0"/>
              <a:t>Make available </a:t>
            </a:r>
            <a:r>
              <a:rPr lang="en-US" sz="1600" dirty="0">
                <a:solidFill>
                  <a:srgbClr val="FFC000"/>
                </a:solidFill>
              </a:rPr>
              <a:t>Application Docker Image in public available Docker registry</a:t>
            </a:r>
            <a:r>
              <a:rPr lang="en-US" sz="1600" dirty="0"/>
              <a:t>, e.g. SAP Artifactory DMZ (</a:t>
            </a:r>
            <a:r>
              <a:rPr lang="en-US" sz="1600" dirty="0">
                <a:solidFill>
                  <a:schemeClr val="tx1">
                    <a:lumMod val="50000"/>
                  </a:schemeClr>
                </a:solidFill>
              </a:rPr>
              <a:t>and DB Docker Image, if not available on e.g. public Docker Hub)</a:t>
            </a:r>
          </a:p>
          <a:p>
            <a:pPr lvl="1"/>
            <a:endParaRPr lang="en-US" sz="1600" dirty="0"/>
          </a:p>
          <a:p>
            <a:pPr lvl="1"/>
            <a:r>
              <a:rPr lang="en-US" sz="1600" dirty="0"/>
              <a:t>Choose the right </a:t>
            </a:r>
            <a:r>
              <a:rPr lang="en-US" sz="1600" dirty="0">
                <a:solidFill>
                  <a:srgbClr val="E35500"/>
                </a:solidFill>
              </a:rPr>
              <a:t>K8s entities</a:t>
            </a:r>
            <a:r>
              <a:rPr lang="en-US" sz="1600" dirty="0"/>
              <a:t> for </a:t>
            </a:r>
            <a:r>
              <a:rPr lang="en-US" sz="1600" dirty="0">
                <a:solidFill>
                  <a:srgbClr val="FFC000"/>
                </a:solidFill>
              </a:rPr>
              <a:t>parameterization/ external configuration</a:t>
            </a:r>
            <a:r>
              <a:rPr lang="en-US" sz="1600" dirty="0"/>
              <a:t>: </a:t>
            </a:r>
            <a:r>
              <a:rPr lang="en-US" sz="1600" dirty="0" err="1">
                <a:solidFill>
                  <a:srgbClr val="E35500"/>
                </a:solidFill>
              </a:rPr>
              <a:t>ConfigMap</a:t>
            </a:r>
            <a:r>
              <a:rPr lang="en-US" sz="1600" dirty="0">
                <a:solidFill>
                  <a:srgbClr val="E35500"/>
                </a:solidFill>
              </a:rPr>
              <a:t> and Secret</a:t>
            </a:r>
          </a:p>
          <a:p>
            <a:pPr lvl="1"/>
            <a:endParaRPr lang="en-US" sz="1600" dirty="0"/>
          </a:p>
          <a:p>
            <a:pPr lvl="1"/>
            <a:r>
              <a:rPr lang="en-US" sz="1600" dirty="0"/>
              <a:t>Choose the right </a:t>
            </a:r>
            <a:r>
              <a:rPr lang="en-US" sz="1600" dirty="0">
                <a:solidFill>
                  <a:srgbClr val="E35500"/>
                </a:solidFill>
              </a:rPr>
              <a:t>K8s entities</a:t>
            </a:r>
            <a:r>
              <a:rPr lang="en-US" sz="1600" dirty="0"/>
              <a:t> for your scenario – </a:t>
            </a:r>
            <a:r>
              <a:rPr lang="en-US" sz="1600" dirty="0">
                <a:solidFill>
                  <a:srgbClr val="FFC000"/>
                </a:solidFill>
              </a:rPr>
              <a:t>Stateless vs. </a:t>
            </a:r>
            <a:r>
              <a:rPr lang="en-US" sz="1600" dirty="0" err="1">
                <a:solidFill>
                  <a:srgbClr val="FFC000"/>
                </a:solidFill>
              </a:rPr>
              <a:t>Statefull</a:t>
            </a:r>
            <a:r>
              <a:rPr lang="en-US" sz="1600" dirty="0"/>
              <a:t> and </a:t>
            </a:r>
            <a:r>
              <a:rPr lang="en-US" sz="1600" dirty="0">
                <a:solidFill>
                  <a:srgbClr val="FFC000"/>
                </a:solidFill>
              </a:rPr>
              <a:t>Horizontal Scaling</a:t>
            </a:r>
            <a:r>
              <a:rPr lang="en-US" sz="1600" dirty="0"/>
              <a:t>: </a:t>
            </a:r>
            <a:r>
              <a:rPr lang="en-US" sz="1600" dirty="0">
                <a:solidFill>
                  <a:srgbClr val="E35500"/>
                </a:solidFill>
              </a:rPr>
              <a:t>Deployment</a:t>
            </a:r>
            <a:r>
              <a:rPr lang="en-US" sz="1600" dirty="0"/>
              <a:t> vs </a:t>
            </a:r>
            <a:r>
              <a:rPr lang="en-US" sz="1600" dirty="0" err="1">
                <a:solidFill>
                  <a:srgbClr val="E35500"/>
                </a:solidFill>
              </a:rPr>
              <a:t>Statefulset</a:t>
            </a:r>
            <a:r>
              <a:rPr lang="en-US" sz="1600" dirty="0"/>
              <a:t>.</a:t>
            </a:r>
          </a:p>
          <a:p>
            <a:pPr lvl="1"/>
            <a:endParaRPr lang="en-US" sz="1600" dirty="0"/>
          </a:p>
          <a:p>
            <a:pPr lvl="1"/>
            <a:r>
              <a:rPr lang="en-US" sz="1600" dirty="0"/>
              <a:t>Choose the right </a:t>
            </a:r>
            <a:r>
              <a:rPr lang="en-US" sz="1600" dirty="0">
                <a:solidFill>
                  <a:srgbClr val="E35500"/>
                </a:solidFill>
              </a:rPr>
              <a:t>K8s entities</a:t>
            </a:r>
            <a:r>
              <a:rPr lang="en-US" sz="1600" dirty="0"/>
              <a:t> for </a:t>
            </a:r>
            <a:r>
              <a:rPr lang="en-US" sz="1600" dirty="0">
                <a:solidFill>
                  <a:srgbClr val="FFC000"/>
                </a:solidFill>
              </a:rPr>
              <a:t>exposing your Application internal &amp; external/Internet</a:t>
            </a:r>
            <a:r>
              <a:rPr lang="en-US" sz="1600" dirty="0"/>
              <a:t> and </a:t>
            </a:r>
            <a:r>
              <a:rPr lang="en-US" sz="1600" dirty="0">
                <a:solidFill>
                  <a:srgbClr val="FFC000"/>
                </a:solidFill>
              </a:rPr>
              <a:t>network security</a:t>
            </a:r>
            <a:r>
              <a:rPr lang="en-US" sz="1600" dirty="0"/>
              <a:t>, etc.: </a:t>
            </a:r>
            <a:r>
              <a:rPr lang="en-US" sz="1600" dirty="0">
                <a:solidFill>
                  <a:srgbClr val="E35500"/>
                </a:solidFill>
              </a:rPr>
              <a:t>Service</a:t>
            </a:r>
            <a:r>
              <a:rPr lang="en-US" sz="1600" dirty="0"/>
              <a:t>, </a:t>
            </a:r>
            <a:r>
              <a:rPr lang="en-US" sz="1600" dirty="0">
                <a:solidFill>
                  <a:srgbClr val="E35500"/>
                </a:solidFill>
              </a:rPr>
              <a:t>Ingress</a:t>
            </a:r>
            <a:r>
              <a:rPr lang="en-US" sz="1600" dirty="0"/>
              <a:t>, </a:t>
            </a:r>
            <a:r>
              <a:rPr lang="en-US" sz="1600" dirty="0" err="1">
                <a:solidFill>
                  <a:srgbClr val="E35500"/>
                </a:solidFill>
              </a:rPr>
              <a:t>NetworkPolicy</a:t>
            </a:r>
            <a:r>
              <a:rPr lang="en-US" sz="1600" dirty="0"/>
              <a:t>, etc.</a:t>
            </a:r>
          </a:p>
          <a:p>
            <a:pPr lvl="1"/>
            <a:endParaRPr lang="en-US" sz="1600" dirty="0"/>
          </a:p>
          <a:p>
            <a:pPr marL="180576" lvl="2" indent="0">
              <a:buNone/>
            </a:pPr>
            <a:endParaRPr lang="en-US" sz="1600" dirty="0"/>
          </a:p>
          <a:p>
            <a:pPr lvl="1"/>
            <a:endParaRPr lang="en-US" sz="1600" dirty="0"/>
          </a:p>
        </p:txBody>
      </p:sp>
      <p:sp>
        <p:nvSpPr>
          <p:cNvPr id="2" name="Title 1"/>
          <p:cNvSpPr>
            <a:spLocks noGrp="1"/>
          </p:cNvSpPr>
          <p:nvPr>
            <p:ph type="title"/>
          </p:nvPr>
        </p:nvSpPr>
        <p:spPr/>
        <p:txBody>
          <a:bodyPr/>
          <a:lstStyle/>
          <a:p>
            <a:r>
              <a:rPr lang="en-US" dirty="0"/>
              <a:t>Application in K8s: Steps to be taken</a:t>
            </a:r>
          </a:p>
        </p:txBody>
      </p:sp>
    </p:spTree>
    <p:extLst>
      <p:ext uri="{BB962C8B-B14F-4D97-AF65-F5344CB8AC3E}">
        <p14:creationId xmlns:p14="http://schemas.microsoft.com/office/powerpoint/2010/main" val="2546036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6" name="Picture 5">
            <a:extLst>
              <a:ext uri="{FF2B5EF4-FFF2-40B4-BE49-F238E27FC236}">
                <a16:creationId xmlns:a16="http://schemas.microsoft.com/office/drawing/2014/main" id="{E5890B50-4677-4B18-A312-FADD0C473BEA}"/>
              </a:ext>
            </a:extLst>
          </p:cNvPr>
          <p:cNvPicPr>
            <a:picLocks noChangeAspect="1"/>
          </p:cNvPicPr>
          <p:nvPr/>
        </p:nvPicPr>
        <p:blipFill>
          <a:blip r:embed="rId3"/>
          <a:stretch>
            <a:fillRect/>
          </a:stretch>
        </p:blipFill>
        <p:spPr>
          <a:xfrm>
            <a:off x="2238703" y="1771841"/>
            <a:ext cx="7942000" cy="4129714"/>
          </a:xfrm>
          <a:prstGeom prst="rect">
            <a:avLst/>
          </a:prstGeom>
        </p:spPr>
      </p:pic>
      <p:cxnSp>
        <p:nvCxnSpPr>
          <p:cNvPr id="8" name="Straight Connector 7">
            <a:extLst>
              <a:ext uri="{FF2B5EF4-FFF2-40B4-BE49-F238E27FC236}">
                <a16:creationId xmlns:a16="http://schemas.microsoft.com/office/drawing/2014/main" id="{9E199B26-A15E-414D-B89E-687DE6C73179}"/>
              </a:ext>
            </a:extLst>
          </p:cNvPr>
          <p:cNvCxnSpPr/>
          <p:nvPr/>
        </p:nvCxnSpPr>
        <p:spPr>
          <a:xfrm flipV="1">
            <a:off x="8600090" y="3547241"/>
            <a:ext cx="101687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CBA2852-DA83-43D3-9DFC-BB0BB3CDE7D2}"/>
              </a:ext>
            </a:extLst>
          </p:cNvPr>
          <p:cNvCxnSpPr>
            <a:cxnSpLocks/>
          </p:cNvCxnSpPr>
          <p:nvPr/>
        </p:nvCxnSpPr>
        <p:spPr>
          <a:xfrm>
            <a:off x="8521262" y="3547241"/>
            <a:ext cx="115876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63E59D-A525-4CA8-B346-76230440F55F}"/>
              </a:ext>
            </a:extLst>
          </p:cNvPr>
          <p:cNvCxnSpPr/>
          <p:nvPr/>
        </p:nvCxnSpPr>
        <p:spPr>
          <a:xfrm flipV="1">
            <a:off x="7309946" y="4953000"/>
            <a:ext cx="101687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17BC0B7-BED7-48F2-B833-B2A8381D8D51}"/>
              </a:ext>
            </a:extLst>
          </p:cNvPr>
          <p:cNvCxnSpPr>
            <a:cxnSpLocks/>
          </p:cNvCxnSpPr>
          <p:nvPr/>
        </p:nvCxnSpPr>
        <p:spPr>
          <a:xfrm>
            <a:off x="7231118" y="4953000"/>
            <a:ext cx="115876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7A9D528-86FA-40A5-BB30-E3435BC3D2AB}"/>
              </a:ext>
            </a:extLst>
          </p:cNvPr>
          <p:cNvCxnSpPr>
            <a:cxnSpLocks/>
          </p:cNvCxnSpPr>
          <p:nvPr/>
        </p:nvCxnSpPr>
        <p:spPr>
          <a:xfrm>
            <a:off x="6498021" y="2430516"/>
            <a:ext cx="1765739" cy="0"/>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69DD5CE-8444-402C-AE18-E1CD13811A8D}"/>
              </a:ext>
            </a:extLst>
          </p:cNvPr>
          <p:cNvCxnSpPr>
            <a:cxnSpLocks/>
          </p:cNvCxnSpPr>
          <p:nvPr/>
        </p:nvCxnSpPr>
        <p:spPr>
          <a:xfrm>
            <a:off x="8734096" y="5018688"/>
            <a:ext cx="945932" cy="0"/>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23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ppt_x"/>
                                          </p:val>
                                        </p:tav>
                                        <p:tav tm="100000">
                                          <p:val>
                                            <p:strVal val="#ppt_x"/>
                                          </p:val>
                                        </p:tav>
                                      </p:tavLst>
                                    </p:anim>
                                    <p:anim calcmode="lin" valueType="num">
                                      <p:cBhvr additive="base">
                                        <p:cTn id="24" dur="500" fill="hold"/>
                                        <p:tgtEl>
                                          <p:spTgt spid="2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How to bring </a:t>
            </a:r>
            <a:r>
              <a:rPr lang="en-US" dirty="0" err="1"/>
              <a:t>bulletinboard</a:t>
            </a:r>
            <a:r>
              <a:rPr lang="en-US" dirty="0"/>
              <a:t> into K8s ?</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pic>
        <p:nvPicPr>
          <p:cNvPr id="27" name="Picture 26">
            <a:extLst>
              <a:ext uri="{FF2B5EF4-FFF2-40B4-BE49-F238E27FC236}">
                <a16:creationId xmlns:a16="http://schemas.microsoft.com/office/drawing/2014/main" id="{EFAFB6DC-EE69-46A3-B32F-CAD9A08DB3ED}"/>
              </a:ext>
            </a:extLst>
          </p:cNvPr>
          <p:cNvPicPr>
            <a:picLocks noChangeAspect="1"/>
          </p:cNvPicPr>
          <p:nvPr/>
        </p:nvPicPr>
        <p:blipFill>
          <a:blip r:embed="rId4"/>
          <a:stretch>
            <a:fillRect/>
          </a:stretch>
        </p:blipFill>
        <p:spPr>
          <a:xfrm>
            <a:off x="11313100" y="1248124"/>
            <a:ext cx="501015" cy="487680"/>
          </a:xfrm>
          <a:prstGeom prst="rect">
            <a:avLst/>
          </a:prstGeom>
        </p:spPr>
      </p:pic>
      <p:sp>
        <p:nvSpPr>
          <p:cNvPr id="3" name="Arrow: Right 2">
            <a:extLst>
              <a:ext uri="{FF2B5EF4-FFF2-40B4-BE49-F238E27FC236}">
                <a16:creationId xmlns:a16="http://schemas.microsoft.com/office/drawing/2014/main" id="{37A5E1D7-71CB-4A78-84BB-EABAC0D58629}"/>
              </a:ext>
            </a:extLst>
          </p:cNvPr>
          <p:cNvSpPr/>
          <p:nvPr/>
        </p:nvSpPr>
        <p:spPr bwMode="gray">
          <a:xfrm>
            <a:off x="3019493" y="2424015"/>
            <a:ext cx="1787513" cy="322013"/>
          </a:xfrm>
          <a:prstGeom prst="rightArrow">
            <a:avLst/>
          </a:prstGeom>
          <a:solidFill>
            <a:srgbClr val="E355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rgbClr val="E35500"/>
              </a:solidFill>
              <a:effectLst/>
              <a:uLnTx/>
              <a:uFillTx/>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FD0BD3A4-D417-418B-9E2C-C8F3EB105525}"/>
              </a:ext>
            </a:extLst>
          </p:cNvPr>
          <p:cNvSpPr txBox="1"/>
          <p:nvPr/>
        </p:nvSpPr>
        <p:spPr>
          <a:xfrm>
            <a:off x="3558797" y="1837210"/>
            <a:ext cx="169223" cy="67710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4400" kern="0" dirty="0">
                <a:solidFill>
                  <a:srgbClr val="E35500"/>
                </a:solidFill>
                <a:ea typeface="Arial Unicode MS" pitchFamily="34" charset="-128"/>
                <a:cs typeface="Arial Unicode MS" pitchFamily="34" charset="-128"/>
              </a:rPr>
              <a:t>?</a:t>
            </a:r>
          </a:p>
        </p:txBody>
      </p:sp>
      <p:sp>
        <p:nvSpPr>
          <p:cNvPr id="55" name="Shape 374">
            <a:extLst>
              <a:ext uri="{FF2B5EF4-FFF2-40B4-BE49-F238E27FC236}">
                <a16:creationId xmlns:a16="http://schemas.microsoft.com/office/drawing/2014/main" id="{11076FDE-A91D-49E5-8CFC-18303F4197CB}"/>
              </a:ext>
            </a:extLst>
          </p:cNvPr>
          <p:cNvSpPr/>
          <p:nvPr/>
        </p:nvSpPr>
        <p:spPr>
          <a:xfrm>
            <a:off x="4475983" y="3218616"/>
            <a:ext cx="6969300" cy="2644200"/>
          </a:xfrm>
          <a:prstGeom prst="roundRect">
            <a:avLst>
              <a:gd name="adj" fmla="val 7982"/>
            </a:avLst>
          </a:prstGeom>
          <a:noFill/>
          <a:ln w="952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56" name="Shape 375">
            <a:extLst>
              <a:ext uri="{FF2B5EF4-FFF2-40B4-BE49-F238E27FC236}">
                <a16:creationId xmlns:a16="http://schemas.microsoft.com/office/drawing/2014/main" id="{22B286A6-640A-49FE-815F-04E423785D3D}"/>
              </a:ext>
            </a:extLst>
          </p:cNvPr>
          <p:cNvCxnSpPr>
            <a:stCxn id="73" idx="3"/>
            <a:endCxn id="72" idx="1"/>
          </p:cNvCxnSpPr>
          <p:nvPr/>
        </p:nvCxnSpPr>
        <p:spPr>
          <a:xfrm>
            <a:off x="5421636" y="4540407"/>
            <a:ext cx="465900" cy="600"/>
          </a:xfrm>
          <a:prstGeom prst="bentConnector3">
            <a:avLst>
              <a:gd name="adj1" fmla="val 49995"/>
            </a:avLst>
          </a:prstGeom>
          <a:noFill/>
          <a:ln w="28575" cap="flat" cmpd="sng">
            <a:solidFill>
              <a:schemeClr val="dk2"/>
            </a:solidFill>
            <a:prstDash val="solid"/>
            <a:round/>
            <a:headEnd type="none" w="med" len="med"/>
            <a:tailEnd type="triangle" w="med" len="med"/>
          </a:ln>
        </p:spPr>
      </p:cxnSp>
      <p:cxnSp>
        <p:nvCxnSpPr>
          <p:cNvPr id="57" name="Shape 378">
            <a:extLst>
              <a:ext uri="{FF2B5EF4-FFF2-40B4-BE49-F238E27FC236}">
                <a16:creationId xmlns:a16="http://schemas.microsoft.com/office/drawing/2014/main" id="{88D4F1E7-2894-48ED-9746-DD6F17A278B6}"/>
              </a:ext>
            </a:extLst>
          </p:cNvPr>
          <p:cNvCxnSpPr>
            <a:endCxn id="69" idx="1"/>
          </p:cNvCxnSpPr>
          <p:nvPr/>
        </p:nvCxnSpPr>
        <p:spPr>
          <a:xfrm rot="-5400000">
            <a:off x="6423553" y="3901882"/>
            <a:ext cx="723300" cy="554100"/>
          </a:xfrm>
          <a:prstGeom prst="bentConnector2">
            <a:avLst/>
          </a:prstGeom>
          <a:noFill/>
          <a:ln w="28575" cap="flat" cmpd="sng">
            <a:solidFill>
              <a:schemeClr val="dk2"/>
            </a:solidFill>
            <a:prstDash val="solid"/>
            <a:round/>
            <a:headEnd type="none" w="med" len="med"/>
            <a:tailEnd type="triangle" w="med" len="med"/>
          </a:ln>
        </p:spPr>
      </p:cxnSp>
      <p:cxnSp>
        <p:nvCxnSpPr>
          <p:cNvPr id="58" name="Shape 381">
            <a:extLst>
              <a:ext uri="{FF2B5EF4-FFF2-40B4-BE49-F238E27FC236}">
                <a16:creationId xmlns:a16="http://schemas.microsoft.com/office/drawing/2014/main" id="{2A7E6D42-1834-4491-AFA2-3245573FDA66}"/>
              </a:ext>
            </a:extLst>
          </p:cNvPr>
          <p:cNvCxnSpPr>
            <a:endCxn id="71" idx="1"/>
          </p:cNvCxnSpPr>
          <p:nvPr/>
        </p:nvCxnSpPr>
        <p:spPr>
          <a:xfrm rot="-5400000" flipH="1">
            <a:off x="6442903" y="4606082"/>
            <a:ext cx="722700" cy="592200"/>
          </a:xfrm>
          <a:prstGeom prst="bentConnector2">
            <a:avLst/>
          </a:prstGeom>
          <a:noFill/>
          <a:ln w="28575" cap="flat" cmpd="sng">
            <a:solidFill>
              <a:schemeClr val="dk2"/>
            </a:solidFill>
            <a:prstDash val="solid"/>
            <a:round/>
            <a:headEnd type="none" w="med" len="med"/>
            <a:tailEnd type="triangle" w="med" len="med"/>
          </a:ln>
        </p:spPr>
      </p:cxnSp>
      <p:cxnSp>
        <p:nvCxnSpPr>
          <p:cNvPr id="59" name="Shape 383">
            <a:extLst>
              <a:ext uri="{FF2B5EF4-FFF2-40B4-BE49-F238E27FC236}">
                <a16:creationId xmlns:a16="http://schemas.microsoft.com/office/drawing/2014/main" id="{20D308F8-66FE-4229-B0E4-BADB752B765D}"/>
              </a:ext>
            </a:extLst>
          </p:cNvPr>
          <p:cNvCxnSpPr>
            <a:endCxn id="70" idx="1"/>
          </p:cNvCxnSpPr>
          <p:nvPr/>
        </p:nvCxnSpPr>
        <p:spPr>
          <a:xfrm>
            <a:off x="6508153" y="4539807"/>
            <a:ext cx="554100" cy="600"/>
          </a:xfrm>
          <a:prstGeom prst="bentConnector3">
            <a:avLst>
              <a:gd name="adj1" fmla="val 50000"/>
            </a:avLst>
          </a:prstGeom>
          <a:noFill/>
          <a:ln w="28575" cap="flat" cmpd="sng">
            <a:solidFill>
              <a:schemeClr val="dk2"/>
            </a:solidFill>
            <a:prstDash val="solid"/>
            <a:round/>
            <a:headEnd type="none" w="med" len="med"/>
            <a:tailEnd type="triangle" w="med" len="med"/>
          </a:ln>
        </p:spPr>
      </p:cxnSp>
      <p:cxnSp>
        <p:nvCxnSpPr>
          <p:cNvPr id="61" name="Shape 385">
            <a:extLst>
              <a:ext uri="{FF2B5EF4-FFF2-40B4-BE49-F238E27FC236}">
                <a16:creationId xmlns:a16="http://schemas.microsoft.com/office/drawing/2014/main" id="{C06377A8-2BEE-4FD3-9DF6-7ACEAF14975B}"/>
              </a:ext>
            </a:extLst>
          </p:cNvPr>
          <p:cNvCxnSpPr>
            <a:stCxn id="69" idx="3"/>
          </p:cNvCxnSpPr>
          <p:nvPr/>
        </p:nvCxnSpPr>
        <p:spPr>
          <a:xfrm>
            <a:off x="7676884" y="3817282"/>
            <a:ext cx="657300" cy="726900"/>
          </a:xfrm>
          <a:prstGeom prst="bentConnector2">
            <a:avLst/>
          </a:prstGeom>
          <a:noFill/>
          <a:ln w="28575" cap="flat" cmpd="sng">
            <a:solidFill>
              <a:srgbClr val="999999"/>
            </a:solidFill>
            <a:prstDash val="dash"/>
            <a:round/>
            <a:headEnd type="triangle" w="med" len="med"/>
            <a:tailEnd type="none" w="med" len="med"/>
          </a:ln>
        </p:spPr>
      </p:cxnSp>
      <p:cxnSp>
        <p:nvCxnSpPr>
          <p:cNvPr id="62" name="Shape 386">
            <a:extLst>
              <a:ext uri="{FF2B5EF4-FFF2-40B4-BE49-F238E27FC236}">
                <a16:creationId xmlns:a16="http://schemas.microsoft.com/office/drawing/2014/main" id="{95060B19-7A66-403C-8D19-DB3D56C5D2A9}"/>
              </a:ext>
            </a:extLst>
          </p:cNvPr>
          <p:cNvCxnSpPr>
            <a:stCxn id="71" idx="3"/>
          </p:cNvCxnSpPr>
          <p:nvPr/>
        </p:nvCxnSpPr>
        <p:spPr>
          <a:xfrm rot="10800000" flipH="1">
            <a:off x="7714984" y="4552232"/>
            <a:ext cx="611400" cy="711300"/>
          </a:xfrm>
          <a:prstGeom prst="bentConnector2">
            <a:avLst/>
          </a:prstGeom>
          <a:noFill/>
          <a:ln w="28575" cap="flat" cmpd="sng">
            <a:solidFill>
              <a:srgbClr val="999999"/>
            </a:solidFill>
            <a:prstDash val="dash"/>
            <a:round/>
            <a:headEnd type="triangle" w="med" len="med"/>
            <a:tailEnd type="none" w="med" len="med"/>
          </a:ln>
        </p:spPr>
      </p:cxnSp>
      <p:cxnSp>
        <p:nvCxnSpPr>
          <p:cNvPr id="63" name="Shape 387">
            <a:extLst>
              <a:ext uri="{FF2B5EF4-FFF2-40B4-BE49-F238E27FC236}">
                <a16:creationId xmlns:a16="http://schemas.microsoft.com/office/drawing/2014/main" id="{18D204B6-F76A-4F8A-A6F9-EF73AFA8A029}"/>
              </a:ext>
            </a:extLst>
          </p:cNvPr>
          <p:cNvCxnSpPr/>
          <p:nvPr/>
        </p:nvCxnSpPr>
        <p:spPr>
          <a:xfrm rot="10800000" flipH="1">
            <a:off x="7556566" y="4536495"/>
            <a:ext cx="769800" cy="3600"/>
          </a:xfrm>
          <a:prstGeom prst="bentConnector3">
            <a:avLst>
              <a:gd name="adj1" fmla="val 50000"/>
            </a:avLst>
          </a:prstGeom>
          <a:noFill/>
          <a:ln w="28575" cap="flat" cmpd="sng">
            <a:solidFill>
              <a:srgbClr val="999999"/>
            </a:solidFill>
            <a:prstDash val="dash"/>
            <a:round/>
            <a:headEnd type="triangle" w="med" len="med"/>
            <a:tailEnd type="none" w="med" len="med"/>
          </a:ln>
        </p:spPr>
      </p:cxnSp>
      <p:cxnSp>
        <p:nvCxnSpPr>
          <p:cNvPr id="64" name="Shape 388">
            <a:extLst>
              <a:ext uri="{FF2B5EF4-FFF2-40B4-BE49-F238E27FC236}">
                <a16:creationId xmlns:a16="http://schemas.microsoft.com/office/drawing/2014/main" id="{E858D54F-18F0-41EF-853B-6C48A3B346D9}"/>
              </a:ext>
            </a:extLst>
          </p:cNvPr>
          <p:cNvCxnSpPr>
            <a:stCxn id="75" idx="1"/>
            <a:endCxn id="74" idx="3"/>
          </p:cNvCxnSpPr>
          <p:nvPr/>
        </p:nvCxnSpPr>
        <p:spPr>
          <a:xfrm flipH="1">
            <a:off x="9004016" y="4540404"/>
            <a:ext cx="313500" cy="600"/>
          </a:xfrm>
          <a:prstGeom prst="bentConnector3">
            <a:avLst>
              <a:gd name="adj1" fmla="val 50011"/>
            </a:avLst>
          </a:prstGeom>
          <a:noFill/>
          <a:ln w="28575" cap="flat" cmpd="sng">
            <a:solidFill>
              <a:srgbClr val="999999"/>
            </a:solidFill>
            <a:prstDash val="dash"/>
            <a:round/>
            <a:headEnd type="none" w="med" len="med"/>
            <a:tailEnd type="triangle" w="med" len="med"/>
          </a:ln>
        </p:spPr>
      </p:cxnSp>
      <p:pic>
        <p:nvPicPr>
          <p:cNvPr id="68" name="Shape 394">
            <a:extLst>
              <a:ext uri="{FF2B5EF4-FFF2-40B4-BE49-F238E27FC236}">
                <a16:creationId xmlns:a16="http://schemas.microsoft.com/office/drawing/2014/main" id="{1A14D878-7B9F-44DF-AC64-4B62C68D140D}"/>
              </a:ext>
            </a:extLst>
          </p:cNvPr>
          <p:cNvPicPr preferRelativeResize="0"/>
          <p:nvPr/>
        </p:nvPicPr>
        <p:blipFill>
          <a:blip r:embed="rId5">
            <a:alphaModFix/>
          </a:blip>
          <a:stretch>
            <a:fillRect/>
          </a:stretch>
        </p:blipFill>
        <p:spPr>
          <a:xfrm>
            <a:off x="4946458" y="3005421"/>
            <a:ext cx="548100" cy="533096"/>
          </a:xfrm>
          <a:prstGeom prst="rect">
            <a:avLst/>
          </a:prstGeom>
          <a:noFill/>
          <a:ln>
            <a:noFill/>
          </a:ln>
        </p:spPr>
      </p:pic>
      <p:pic>
        <p:nvPicPr>
          <p:cNvPr id="69" name="Shape 380">
            <a:extLst>
              <a:ext uri="{FF2B5EF4-FFF2-40B4-BE49-F238E27FC236}">
                <a16:creationId xmlns:a16="http://schemas.microsoft.com/office/drawing/2014/main" id="{4C66736D-4C15-482B-B6A2-2BF77CF068BE}"/>
              </a:ext>
            </a:extLst>
          </p:cNvPr>
          <p:cNvPicPr preferRelativeResize="0"/>
          <p:nvPr/>
        </p:nvPicPr>
        <p:blipFill>
          <a:blip r:embed="rId6">
            <a:alphaModFix/>
          </a:blip>
          <a:stretch>
            <a:fillRect/>
          </a:stretch>
        </p:blipFill>
        <p:spPr>
          <a:xfrm>
            <a:off x="7062253" y="3518366"/>
            <a:ext cx="614630" cy="597833"/>
          </a:xfrm>
          <a:prstGeom prst="rect">
            <a:avLst/>
          </a:prstGeom>
          <a:noFill/>
          <a:ln>
            <a:noFill/>
          </a:ln>
        </p:spPr>
      </p:pic>
      <p:pic>
        <p:nvPicPr>
          <p:cNvPr id="70" name="Shape 384">
            <a:extLst>
              <a:ext uri="{FF2B5EF4-FFF2-40B4-BE49-F238E27FC236}">
                <a16:creationId xmlns:a16="http://schemas.microsoft.com/office/drawing/2014/main" id="{70DB53A6-892C-4B93-8956-945B916D26E3}"/>
              </a:ext>
            </a:extLst>
          </p:cNvPr>
          <p:cNvPicPr preferRelativeResize="0"/>
          <p:nvPr/>
        </p:nvPicPr>
        <p:blipFill>
          <a:blip r:embed="rId6">
            <a:alphaModFix/>
          </a:blip>
          <a:stretch>
            <a:fillRect/>
          </a:stretch>
        </p:blipFill>
        <p:spPr>
          <a:xfrm>
            <a:off x="7062253" y="4241491"/>
            <a:ext cx="614630" cy="597833"/>
          </a:xfrm>
          <a:prstGeom prst="rect">
            <a:avLst/>
          </a:prstGeom>
          <a:noFill/>
          <a:ln>
            <a:noFill/>
          </a:ln>
        </p:spPr>
      </p:pic>
      <p:pic>
        <p:nvPicPr>
          <p:cNvPr id="71" name="Shape 382">
            <a:extLst>
              <a:ext uri="{FF2B5EF4-FFF2-40B4-BE49-F238E27FC236}">
                <a16:creationId xmlns:a16="http://schemas.microsoft.com/office/drawing/2014/main" id="{03BA6E78-1369-4695-9EB6-7CB3BDB0F373}"/>
              </a:ext>
            </a:extLst>
          </p:cNvPr>
          <p:cNvPicPr preferRelativeResize="0"/>
          <p:nvPr/>
        </p:nvPicPr>
        <p:blipFill>
          <a:blip r:embed="rId6">
            <a:alphaModFix/>
          </a:blip>
          <a:stretch>
            <a:fillRect/>
          </a:stretch>
        </p:blipFill>
        <p:spPr>
          <a:xfrm>
            <a:off x="7100353" y="4964616"/>
            <a:ext cx="614630" cy="597833"/>
          </a:xfrm>
          <a:prstGeom prst="rect">
            <a:avLst/>
          </a:prstGeom>
          <a:noFill/>
          <a:ln>
            <a:noFill/>
          </a:ln>
        </p:spPr>
      </p:pic>
      <p:pic>
        <p:nvPicPr>
          <p:cNvPr id="72" name="Shape 377">
            <a:extLst>
              <a:ext uri="{FF2B5EF4-FFF2-40B4-BE49-F238E27FC236}">
                <a16:creationId xmlns:a16="http://schemas.microsoft.com/office/drawing/2014/main" id="{6B3B5D9D-FD7F-4D16-889E-D1248E6BEBA6}"/>
              </a:ext>
            </a:extLst>
          </p:cNvPr>
          <p:cNvPicPr preferRelativeResize="0"/>
          <p:nvPr/>
        </p:nvPicPr>
        <p:blipFill>
          <a:blip r:embed="rId7">
            <a:alphaModFix/>
          </a:blip>
          <a:stretch>
            <a:fillRect/>
          </a:stretch>
        </p:blipFill>
        <p:spPr>
          <a:xfrm>
            <a:off x="5887486" y="4242104"/>
            <a:ext cx="614630" cy="597833"/>
          </a:xfrm>
          <a:prstGeom prst="rect">
            <a:avLst/>
          </a:prstGeom>
          <a:noFill/>
          <a:ln>
            <a:noFill/>
          </a:ln>
        </p:spPr>
      </p:pic>
      <p:pic>
        <p:nvPicPr>
          <p:cNvPr id="73" name="Shape 376">
            <a:extLst>
              <a:ext uri="{FF2B5EF4-FFF2-40B4-BE49-F238E27FC236}">
                <a16:creationId xmlns:a16="http://schemas.microsoft.com/office/drawing/2014/main" id="{446CCEA4-142F-4160-AA72-DC47743C71E0}"/>
              </a:ext>
            </a:extLst>
          </p:cNvPr>
          <p:cNvPicPr preferRelativeResize="0"/>
          <p:nvPr/>
        </p:nvPicPr>
        <p:blipFill>
          <a:blip r:embed="rId8">
            <a:alphaModFix/>
          </a:blip>
          <a:stretch>
            <a:fillRect/>
          </a:stretch>
        </p:blipFill>
        <p:spPr>
          <a:xfrm>
            <a:off x="4807006" y="4241491"/>
            <a:ext cx="614630" cy="597833"/>
          </a:xfrm>
          <a:prstGeom prst="rect">
            <a:avLst/>
          </a:prstGeom>
          <a:noFill/>
          <a:ln>
            <a:noFill/>
          </a:ln>
        </p:spPr>
      </p:pic>
      <p:pic>
        <p:nvPicPr>
          <p:cNvPr id="74" name="Shape 390">
            <a:extLst>
              <a:ext uri="{FF2B5EF4-FFF2-40B4-BE49-F238E27FC236}">
                <a16:creationId xmlns:a16="http://schemas.microsoft.com/office/drawing/2014/main" id="{D78FABBB-50CE-4871-8D1F-F7DD5A6074C6}"/>
              </a:ext>
            </a:extLst>
          </p:cNvPr>
          <p:cNvPicPr preferRelativeResize="0"/>
          <p:nvPr/>
        </p:nvPicPr>
        <p:blipFill>
          <a:blip r:embed="rId9">
            <a:alphaModFix/>
          </a:blip>
          <a:stretch>
            <a:fillRect/>
          </a:stretch>
        </p:blipFill>
        <p:spPr>
          <a:xfrm>
            <a:off x="8389316" y="4241491"/>
            <a:ext cx="614630" cy="597833"/>
          </a:xfrm>
          <a:prstGeom prst="rect">
            <a:avLst/>
          </a:prstGeom>
          <a:noFill/>
          <a:ln>
            <a:noFill/>
          </a:ln>
        </p:spPr>
      </p:pic>
      <p:pic>
        <p:nvPicPr>
          <p:cNvPr id="75" name="Shape 389">
            <a:extLst>
              <a:ext uri="{FF2B5EF4-FFF2-40B4-BE49-F238E27FC236}">
                <a16:creationId xmlns:a16="http://schemas.microsoft.com/office/drawing/2014/main" id="{55E3A7BF-2645-42DE-BDE9-E4435EB4ADDC}"/>
              </a:ext>
            </a:extLst>
          </p:cNvPr>
          <p:cNvPicPr preferRelativeResize="0"/>
          <p:nvPr/>
        </p:nvPicPr>
        <p:blipFill>
          <a:blip r:embed="rId10">
            <a:alphaModFix/>
          </a:blip>
          <a:stretch>
            <a:fillRect/>
          </a:stretch>
        </p:blipFill>
        <p:spPr>
          <a:xfrm>
            <a:off x="9317516" y="4248691"/>
            <a:ext cx="599820" cy="583427"/>
          </a:xfrm>
          <a:prstGeom prst="rect">
            <a:avLst/>
          </a:prstGeom>
          <a:noFill/>
          <a:ln>
            <a:noFill/>
          </a:ln>
        </p:spPr>
      </p:pic>
      <p:pic>
        <p:nvPicPr>
          <p:cNvPr id="77" name="Shape 395">
            <a:extLst>
              <a:ext uri="{FF2B5EF4-FFF2-40B4-BE49-F238E27FC236}">
                <a16:creationId xmlns:a16="http://schemas.microsoft.com/office/drawing/2014/main" id="{5972C7F8-11D6-45D3-9CD8-DF5F1FEFB043}"/>
              </a:ext>
            </a:extLst>
          </p:cNvPr>
          <p:cNvPicPr preferRelativeResize="0"/>
          <p:nvPr/>
        </p:nvPicPr>
        <p:blipFill>
          <a:blip r:embed="rId11">
            <a:alphaModFix/>
          </a:blip>
          <a:stretch>
            <a:fillRect/>
          </a:stretch>
        </p:blipFill>
        <p:spPr>
          <a:xfrm>
            <a:off x="9170781" y="5500296"/>
            <a:ext cx="614630" cy="597833"/>
          </a:xfrm>
          <a:prstGeom prst="rect">
            <a:avLst/>
          </a:prstGeom>
          <a:noFill/>
          <a:ln>
            <a:noFill/>
          </a:ln>
        </p:spPr>
      </p:pic>
      <p:pic>
        <p:nvPicPr>
          <p:cNvPr id="78" name="Shape 396">
            <a:extLst>
              <a:ext uri="{FF2B5EF4-FFF2-40B4-BE49-F238E27FC236}">
                <a16:creationId xmlns:a16="http://schemas.microsoft.com/office/drawing/2014/main" id="{8D1857C3-0E90-43E8-9D3D-9E82293C7576}"/>
              </a:ext>
            </a:extLst>
          </p:cNvPr>
          <p:cNvPicPr preferRelativeResize="0"/>
          <p:nvPr/>
        </p:nvPicPr>
        <p:blipFill>
          <a:blip r:embed="rId12">
            <a:alphaModFix/>
          </a:blip>
          <a:stretch>
            <a:fillRect/>
          </a:stretch>
        </p:blipFill>
        <p:spPr>
          <a:xfrm>
            <a:off x="9819870" y="5500296"/>
            <a:ext cx="614630" cy="597833"/>
          </a:xfrm>
          <a:prstGeom prst="rect">
            <a:avLst/>
          </a:prstGeom>
          <a:noFill/>
          <a:ln>
            <a:noFill/>
          </a:ln>
        </p:spPr>
      </p:pic>
      <p:pic>
        <p:nvPicPr>
          <p:cNvPr id="79" name="Shape 397">
            <a:extLst>
              <a:ext uri="{FF2B5EF4-FFF2-40B4-BE49-F238E27FC236}">
                <a16:creationId xmlns:a16="http://schemas.microsoft.com/office/drawing/2014/main" id="{A9678C8C-C23F-4504-8C56-A61609A3137B}"/>
              </a:ext>
            </a:extLst>
          </p:cNvPr>
          <p:cNvPicPr preferRelativeResize="0"/>
          <p:nvPr/>
        </p:nvPicPr>
        <p:blipFill>
          <a:blip r:embed="rId13">
            <a:alphaModFix/>
          </a:blip>
          <a:stretch>
            <a:fillRect/>
          </a:stretch>
        </p:blipFill>
        <p:spPr>
          <a:xfrm>
            <a:off x="10468960" y="5500296"/>
            <a:ext cx="614630" cy="597833"/>
          </a:xfrm>
          <a:prstGeom prst="rect">
            <a:avLst/>
          </a:prstGeom>
          <a:noFill/>
          <a:ln>
            <a:noFill/>
          </a:ln>
        </p:spPr>
      </p:pic>
      <p:sp>
        <p:nvSpPr>
          <p:cNvPr id="6" name="TextBox 5">
            <a:extLst>
              <a:ext uri="{FF2B5EF4-FFF2-40B4-BE49-F238E27FC236}">
                <a16:creationId xmlns:a16="http://schemas.microsoft.com/office/drawing/2014/main" id="{D070AE0D-2A96-444A-9B95-F2C6904500DB}"/>
              </a:ext>
            </a:extLst>
          </p:cNvPr>
          <p:cNvSpPr txBox="1"/>
          <p:nvPr/>
        </p:nvSpPr>
        <p:spPr>
          <a:xfrm>
            <a:off x="4887322" y="2292604"/>
            <a:ext cx="6604731"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cluster</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namespace</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pod</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deployment</a:t>
            </a:r>
            <a:r>
              <a:rPr lang="de-DE" sz="1800" kern="0" dirty="0">
                <a:solidFill>
                  <a:srgbClr val="E35500"/>
                </a:solidFill>
                <a:ea typeface="Arial Unicode MS" pitchFamily="34" charset="-128"/>
                <a:cs typeface="Arial Unicode MS" pitchFamily="34" charset="-128"/>
              </a:rPr>
              <a:t>, </a:t>
            </a:r>
            <a:br>
              <a:rPr lang="de-DE" sz="1800" kern="0" dirty="0">
                <a:solidFill>
                  <a:srgbClr val="E35500"/>
                </a:solidFill>
                <a:ea typeface="Arial Unicode MS" pitchFamily="34" charset="-128"/>
                <a:cs typeface="Arial Unicode MS" pitchFamily="34" charset="-128"/>
              </a:rPr>
            </a:br>
            <a:r>
              <a:rPr lang="de-DE" sz="1800" kern="0" dirty="0" err="1">
                <a:solidFill>
                  <a:srgbClr val="E35500"/>
                </a:solidFill>
                <a:ea typeface="Arial Unicode MS" pitchFamily="34" charset="-128"/>
                <a:cs typeface="Arial Unicode MS" pitchFamily="34" charset="-128"/>
              </a:rPr>
              <a:t>statefulset</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replicaset</a:t>
            </a:r>
            <a:r>
              <a:rPr lang="de-DE" sz="1800" kern="0" dirty="0">
                <a:solidFill>
                  <a:srgbClr val="E35500"/>
                </a:solidFill>
                <a:ea typeface="Arial Unicode MS" pitchFamily="34" charset="-128"/>
                <a:cs typeface="Arial Unicode MS" pitchFamily="34" charset="-128"/>
              </a:rPr>
              <a:t>, … ???????</a:t>
            </a:r>
          </a:p>
        </p:txBody>
      </p:sp>
      <p:pic>
        <p:nvPicPr>
          <p:cNvPr id="1026" name="Picture 2" descr="C:\Users\d035958\AppData\Local\Temp\SNAGHTML5ae80a9.PNG">
            <a:extLst>
              <a:ext uri="{FF2B5EF4-FFF2-40B4-BE49-F238E27FC236}">
                <a16:creationId xmlns:a16="http://schemas.microsoft.com/office/drawing/2014/main" id="{965C7994-048D-48C2-BC7C-7E4D716B392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78693" y="1519084"/>
            <a:ext cx="1533334" cy="1428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36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additive="base">
                                        <p:cTn id="11" dur="500" fill="hold"/>
                                        <p:tgtEl>
                                          <p:spTgt spid="55"/>
                                        </p:tgtEl>
                                        <p:attrNameLst>
                                          <p:attrName>ppt_x</p:attrName>
                                        </p:attrNameLst>
                                      </p:cBhvr>
                                      <p:tavLst>
                                        <p:tav tm="0">
                                          <p:val>
                                            <p:strVal val="#ppt_x"/>
                                          </p:val>
                                        </p:tav>
                                        <p:tav tm="100000">
                                          <p:val>
                                            <p:strVal val="#ppt_x"/>
                                          </p:val>
                                        </p:tav>
                                      </p:tavLst>
                                    </p:anim>
                                    <p:anim calcmode="lin" valueType="num">
                                      <p:cBhvr additive="base">
                                        <p:cTn id="12" dur="500" fill="hold"/>
                                        <p:tgtEl>
                                          <p:spTgt spid="5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6"/>
                                        </p:tgtEl>
                                        <p:attrNameLst>
                                          <p:attrName>style.visibility</p:attrName>
                                        </p:attrNameLst>
                                      </p:cBhvr>
                                      <p:to>
                                        <p:strVal val="visible"/>
                                      </p:to>
                                    </p:set>
                                    <p:anim calcmode="lin" valueType="num">
                                      <p:cBhvr additive="base">
                                        <p:cTn id="15" dur="500" fill="hold"/>
                                        <p:tgtEl>
                                          <p:spTgt spid="56"/>
                                        </p:tgtEl>
                                        <p:attrNameLst>
                                          <p:attrName>ppt_x</p:attrName>
                                        </p:attrNameLst>
                                      </p:cBhvr>
                                      <p:tavLst>
                                        <p:tav tm="0">
                                          <p:val>
                                            <p:strVal val="#ppt_x"/>
                                          </p:val>
                                        </p:tav>
                                        <p:tav tm="100000">
                                          <p:val>
                                            <p:strVal val="#ppt_x"/>
                                          </p:val>
                                        </p:tav>
                                      </p:tavLst>
                                    </p:anim>
                                    <p:anim calcmode="lin" valueType="num">
                                      <p:cBhvr additive="base">
                                        <p:cTn id="16" dur="500" fill="hold"/>
                                        <p:tgtEl>
                                          <p:spTgt spid="5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7"/>
                                        </p:tgtEl>
                                        <p:attrNameLst>
                                          <p:attrName>style.visibility</p:attrName>
                                        </p:attrNameLst>
                                      </p:cBhvr>
                                      <p:to>
                                        <p:strVal val="visible"/>
                                      </p:to>
                                    </p:set>
                                    <p:anim calcmode="lin" valueType="num">
                                      <p:cBhvr additive="base">
                                        <p:cTn id="19" dur="500" fill="hold"/>
                                        <p:tgtEl>
                                          <p:spTgt spid="57"/>
                                        </p:tgtEl>
                                        <p:attrNameLst>
                                          <p:attrName>ppt_x</p:attrName>
                                        </p:attrNameLst>
                                      </p:cBhvr>
                                      <p:tavLst>
                                        <p:tav tm="0">
                                          <p:val>
                                            <p:strVal val="#ppt_x"/>
                                          </p:val>
                                        </p:tav>
                                        <p:tav tm="100000">
                                          <p:val>
                                            <p:strVal val="#ppt_x"/>
                                          </p:val>
                                        </p:tav>
                                      </p:tavLst>
                                    </p:anim>
                                    <p:anim calcmode="lin" valueType="num">
                                      <p:cBhvr additive="base">
                                        <p:cTn id="20" dur="500" fill="hold"/>
                                        <p:tgtEl>
                                          <p:spTgt spid="5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8"/>
                                        </p:tgtEl>
                                        <p:attrNameLst>
                                          <p:attrName>style.visibility</p:attrName>
                                        </p:attrNameLst>
                                      </p:cBhvr>
                                      <p:to>
                                        <p:strVal val="visible"/>
                                      </p:to>
                                    </p:set>
                                    <p:anim calcmode="lin" valueType="num">
                                      <p:cBhvr additive="base">
                                        <p:cTn id="23" dur="500" fill="hold"/>
                                        <p:tgtEl>
                                          <p:spTgt spid="58"/>
                                        </p:tgtEl>
                                        <p:attrNameLst>
                                          <p:attrName>ppt_x</p:attrName>
                                        </p:attrNameLst>
                                      </p:cBhvr>
                                      <p:tavLst>
                                        <p:tav tm="0">
                                          <p:val>
                                            <p:strVal val="#ppt_x"/>
                                          </p:val>
                                        </p:tav>
                                        <p:tav tm="100000">
                                          <p:val>
                                            <p:strVal val="#ppt_x"/>
                                          </p:val>
                                        </p:tav>
                                      </p:tavLst>
                                    </p:anim>
                                    <p:anim calcmode="lin" valueType="num">
                                      <p:cBhvr additive="base">
                                        <p:cTn id="24" dur="500" fill="hold"/>
                                        <p:tgtEl>
                                          <p:spTgt spid="5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anim calcmode="lin" valueType="num">
                                      <p:cBhvr additive="base">
                                        <p:cTn id="27" dur="500" fill="hold"/>
                                        <p:tgtEl>
                                          <p:spTgt spid="59"/>
                                        </p:tgtEl>
                                        <p:attrNameLst>
                                          <p:attrName>ppt_x</p:attrName>
                                        </p:attrNameLst>
                                      </p:cBhvr>
                                      <p:tavLst>
                                        <p:tav tm="0">
                                          <p:val>
                                            <p:strVal val="#ppt_x"/>
                                          </p:val>
                                        </p:tav>
                                        <p:tav tm="100000">
                                          <p:val>
                                            <p:strVal val="#ppt_x"/>
                                          </p:val>
                                        </p:tav>
                                      </p:tavLst>
                                    </p:anim>
                                    <p:anim calcmode="lin" valueType="num">
                                      <p:cBhvr additive="base">
                                        <p:cTn id="28" dur="500" fill="hold"/>
                                        <p:tgtEl>
                                          <p:spTgt spid="5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1"/>
                                        </p:tgtEl>
                                        <p:attrNameLst>
                                          <p:attrName>style.visibility</p:attrName>
                                        </p:attrNameLst>
                                      </p:cBhvr>
                                      <p:to>
                                        <p:strVal val="visible"/>
                                      </p:to>
                                    </p:set>
                                    <p:anim calcmode="lin" valueType="num">
                                      <p:cBhvr additive="base">
                                        <p:cTn id="31" dur="500" fill="hold"/>
                                        <p:tgtEl>
                                          <p:spTgt spid="61"/>
                                        </p:tgtEl>
                                        <p:attrNameLst>
                                          <p:attrName>ppt_x</p:attrName>
                                        </p:attrNameLst>
                                      </p:cBhvr>
                                      <p:tavLst>
                                        <p:tav tm="0">
                                          <p:val>
                                            <p:strVal val="#ppt_x"/>
                                          </p:val>
                                        </p:tav>
                                        <p:tav tm="100000">
                                          <p:val>
                                            <p:strVal val="#ppt_x"/>
                                          </p:val>
                                        </p:tav>
                                      </p:tavLst>
                                    </p:anim>
                                    <p:anim calcmode="lin" valueType="num">
                                      <p:cBhvr additive="base">
                                        <p:cTn id="32" dur="500" fill="hold"/>
                                        <p:tgtEl>
                                          <p:spTgt spid="6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2"/>
                                        </p:tgtEl>
                                        <p:attrNameLst>
                                          <p:attrName>style.visibility</p:attrName>
                                        </p:attrNameLst>
                                      </p:cBhvr>
                                      <p:to>
                                        <p:strVal val="visible"/>
                                      </p:to>
                                    </p:set>
                                    <p:anim calcmode="lin" valueType="num">
                                      <p:cBhvr additive="base">
                                        <p:cTn id="35" dur="500" fill="hold"/>
                                        <p:tgtEl>
                                          <p:spTgt spid="62"/>
                                        </p:tgtEl>
                                        <p:attrNameLst>
                                          <p:attrName>ppt_x</p:attrName>
                                        </p:attrNameLst>
                                      </p:cBhvr>
                                      <p:tavLst>
                                        <p:tav tm="0">
                                          <p:val>
                                            <p:strVal val="#ppt_x"/>
                                          </p:val>
                                        </p:tav>
                                        <p:tav tm="100000">
                                          <p:val>
                                            <p:strVal val="#ppt_x"/>
                                          </p:val>
                                        </p:tav>
                                      </p:tavLst>
                                    </p:anim>
                                    <p:anim calcmode="lin" valueType="num">
                                      <p:cBhvr additive="base">
                                        <p:cTn id="36" dur="500" fill="hold"/>
                                        <p:tgtEl>
                                          <p:spTgt spid="6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3"/>
                                        </p:tgtEl>
                                        <p:attrNameLst>
                                          <p:attrName>style.visibility</p:attrName>
                                        </p:attrNameLst>
                                      </p:cBhvr>
                                      <p:to>
                                        <p:strVal val="visible"/>
                                      </p:to>
                                    </p:set>
                                    <p:anim calcmode="lin" valueType="num">
                                      <p:cBhvr additive="base">
                                        <p:cTn id="39" dur="500" fill="hold"/>
                                        <p:tgtEl>
                                          <p:spTgt spid="63"/>
                                        </p:tgtEl>
                                        <p:attrNameLst>
                                          <p:attrName>ppt_x</p:attrName>
                                        </p:attrNameLst>
                                      </p:cBhvr>
                                      <p:tavLst>
                                        <p:tav tm="0">
                                          <p:val>
                                            <p:strVal val="#ppt_x"/>
                                          </p:val>
                                        </p:tav>
                                        <p:tav tm="100000">
                                          <p:val>
                                            <p:strVal val="#ppt_x"/>
                                          </p:val>
                                        </p:tav>
                                      </p:tavLst>
                                    </p:anim>
                                    <p:anim calcmode="lin" valueType="num">
                                      <p:cBhvr additive="base">
                                        <p:cTn id="40" dur="500" fill="hold"/>
                                        <p:tgtEl>
                                          <p:spTgt spid="6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anim calcmode="lin" valueType="num">
                                      <p:cBhvr additive="base">
                                        <p:cTn id="43" dur="500" fill="hold"/>
                                        <p:tgtEl>
                                          <p:spTgt spid="64"/>
                                        </p:tgtEl>
                                        <p:attrNameLst>
                                          <p:attrName>ppt_x</p:attrName>
                                        </p:attrNameLst>
                                      </p:cBhvr>
                                      <p:tavLst>
                                        <p:tav tm="0">
                                          <p:val>
                                            <p:strVal val="#ppt_x"/>
                                          </p:val>
                                        </p:tav>
                                        <p:tav tm="100000">
                                          <p:val>
                                            <p:strVal val="#ppt_x"/>
                                          </p:val>
                                        </p:tav>
                                      </p:tavLst>
                                    </p:anim>
                                    <p:anim calcmode="lin" valueType="num">
                                      <p:cBhvr additive="base">
                                        <p:cTn id="44" dur="500" fill="hold"/>
                                        <p:tgtEl>
                                          <p:spTgt spid="64"/>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8"/>
                                        </p:tgtEl>
                                        <p:attrNameLst>
                                          <p:attrName>style.visibility</p:attrName>
                                        </p:attrNameLst>
                                      </p:cBhvr>
                                      <p:to>
                                        <p:strVal val="visible"/>
                                      </p:to>
                                    </p:set>
                                    <p:anim calcmode="lin" valueType="num">
                                      <p:cBhvr additive="base">
                                        <p:cTn id="47" dur="500" fill="hold"/>
                                        <p:tgtEl>
                                          <p:spTgt spid="68"/>
                                        </p:tgtEl>
                                        <p:attrNameLst>
                                          <p:attrName>ppt_x</p:attrName>
                                        </p:attrNameLst>
                                      </p:cBhvr>
                                      <p:tavLst>
                                        <p:tav tm="0">
                                          <p:val>
                                            <p:strVal val="#ppt_x"/>
                                          </p:val>
                                        </p:tav>
                                        <p:tav tm="100000">
                                          <p:val>
                                            <p:strVal val="#ppt_x"/>
                                          </p:val>
                                        </p:tav>
                                      </p:tavLst>
                                    </p:anim>
                                    <p:anim calcmode="lin" valueType="num">
                                      <p:cBhvr additive="base">
                                        <p:cTn id="48" dur="500" fill="hold"/>
                                        <p:tgtEl>
                                          <p:spTgt spid="68"/>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9"/>
                                        </p:tgtEl>
                                        <p:attrNameLst>
                                          <p:attrName>style.visibility</p:attrName>
                                        </p:attrNameLst>
                                      </p:cBhvr>
                                      <p:to>
                                        <p:strVal val="visible"/>
                                      </p:to>
                                    </p:set>
                                    <p:anim calcmode="lin" valueType="num">
                                      <p:cBhvr additive="base">
                                        <p:cTn id="51" dur="500" fill="hold"/>
                                        <p:tgtEl>
                                          <p:spTgt spid="69"/>
                                        </p:tgtEl>
                                        <p:attrNameLst>
                                          <p:attrName>ppt_x</p:attrName>
                                        </p:attrNameLst>
                                      </p:cBhvr>
                                      <p:tavLst>
                                        <p:tav tm="0">
                                          <p:val>
                                            <p:strVal val="#ppt_x"/>
                                          </p:val>
                                        </p:tav>
                                        <p:tav tm="100000">
                                          <p:val>
                                            <p:strVal val="#ppt_x"/>
                                          </p:val>
                                        </p:tav>
                                      </p:tavLst>
                                    </p:anim>
                                    <p:anim calcmode="lin" valueType="num">
                                      <p:cBhvr additive="base">
                                        <p:cTn id="52" dur="500" fill="hold"/>
                                        <p:tgtEl>
                                          <p:spTgt spid="69"/>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70"/>
                                        </p:tgtEl>
                                        <p:attrNameLst>
                                          <p:attrName>style.visibility</p:attrName>
                                        </p:attrNameLst>
                                      </p:cBhvr>
                                      <p:to>
                                        <p:strVal val="visible"/>
                                      </p:to>
                                    </p:set>
                                    <p:anim calcmode="lin" valueType="num">
                                      <p:cBhvr additive="base">
                                        <p:cTn id="55" dur="500" fill="hold"/>
                                        <p:tgtEl>
                                          <p:spTgt spid="70"/>
                                        </p:tgtEl>
                                        <p:attrNameLst>
                                          <p:attrName>ppt_x</p:attrName>
                                        </p:attrNameLst>
                                      </p:cBhvr>
                                      <p:tavLst>
                                        <p:tav tm="0">
                                          <p:val>
                                            <p:strVal val="#ppt_x"/>
                                          </p:val>
                                        </p:tav>
                                        <p:tav tm="100000">
                                          <p:val>
                                            <p:strVal val="#ppt_x"/>
                                          </p:val>
                                        </p:tav>
                                      </p:tavLst>
                                    </p:anim>
                                    <p:anim calcmode="lin" valueType="num">
                                      <p:cBhvr additive="base">
                                        <p:cTn id="56" dur="500" fill="hold"/>
                                        <p:tgtEl>
                                          <p:spTgt spid="70"/>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71"/>
                                        </p:tgtEl>
                                        <p:attrNameLst>
                                          <p:attrName>style.visibility</p:attrName>
                                        </p:attrNameLst>
                                      </p:cBhvr>
                                      <p:to>
                                        <p:strVal val="visible"/>
                                      </p:to>
                                    </p:set>
                                    <p:anim calcmode="lin" valueType="num">
                                      <p:cBhvr additive="base">
                                        <p:cTn id="59" dur="500" fill="hold"/>
                                        <p:tgtEl>
                                          <p:spTgt spid="71"/>
                                        </p:tgtEl>
                                        <p:attrNameLst>
                                          <p:attrName>ppt_x</p:attrName>
                                        </p:attrNameLst>
                                      </p:cBhvr>
                                      <p:tavLst>
                                        <p:tav tm="0">
                                          <p:val>
                                            <p:strVal val="#ppt_x"/>
                                          </p:val>
                                        </p:tav>
                                        <p:tav tm="100000">
                                          <p:val>
                                            <p:strVal val="#ppt_x"/>
                                          </p:val>
                                        </p:tav>
                                      </p:tavLst>
                                    </p:anim>
                                    <p:anim calcmode="lin" valueType="num">
                                      <p:cBhvr additive="base">
                                        <p:cTn id="60" dur="500" fill="hold"/>
                                        <p:tgtEl>
                                          <p:spTgt spid="71"/>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anim calcmode="lin" valueType="num">
                                      <p:cBhvr additive="base">
                                        <p:cTn id="63" dur="500" fill="hold"/>
                                        <p:tgtEl>
                                          <p:spTgt spid="72"/>
                                        </p:tgtEl>
                                        <p:attrNameLst>
                                          <p:attrName>ppt_x</p:attrName>
                                        </p:attrNameLst>
                                      </p:cBhvr>
                                      <p:tavLst>
                                        <p:tav tm="0">
                                          <p:val>
                                            <p:strVal val="#ppt_x"/>
                                          </p:val>
                                        </p:tav>
                                        <p:tav tm="100000">
                                          <p:val>
                                            <p:strVal val="#ppt_x"/>
                                          </p:val>
                                        </p:tav>
                                      </p:tavLst>
                                    </p:anim>
                                    <p:anim calcmode="lin" valueType="num">
                                      <p:cBhvr additive="base">
                                        <p:cTn id="64" dur="500" fill="hold"/>
                                        <p:tgtEl>
                                          <p:spTgt spid="72"/>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73"/>
                                        </p:tgtEl>
                                        <p:attrNameLst>
                                          <p:attrName>style.visibility</p:attrName>
                                        </p:attrNameLst>
                                      </p:cBhvr>
                                      <p:to>
                                        <p:strVal val="visible"/>
                                      </p:to>
                                    </p:set>
                                    <p:anim calcmode="lin" valueType="num">
                                      <p:cBhvr additive="base">
                                        <p:cTn id="67" dur="500" fill="hold"/>
                                        <p:tgtEl>
                                          <p:spTgt spid="73"/>
                                        </p:tgtEl>
                                        <p:attrNameLst>
                                          <p:attrName>ppt_x</p:attrName>
                                        </p:attrNameLst>
                                      </p:cBhvr>
                                      <p:tavLst>
                                        <p:tav tm="0">
                                          <p:val>
                                            <p:strVal val="#ppt_x"/>
                                          </p:val>
                                        </p:tav>
                                        <p:tav tm="100000">
                                          <p:val>
                                            <p:strVal val="#ppt_x"/>
                                          </p:val>
                                        </p:tav>
                                      </p:tavLst>
                                    </p:anim>
                                    <p:anim calcmode="lin" valueType="num">
                                      <p:cBhvr additive="base">
                                        <p:cTn id="68" dur="500" fill="hold"/>
                                        <p:tgtEl>
                                          <p:spTgt spid="73"/>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74"/>
                                        </p:tgtEl>
                                        <p:attrNameLst>
                                          <p:attrName>style.visibility</p:attrName>
                                        </p:attrNameLst>
                                      </p:cBhvr>
                                      <p:to>
                                        <p:strVal val="visible"/>
                                      </p:to>
                                    </p:set>
                                    <p:anim calcmode="lin" valueType="num">
                                      <p:cBhvr additive="base">
                                        <p:cTn id="71" dur="500" fill="hold"/>
                                        <p:tgtEl>
                                          <p:spTgt spid="74"/>
                                        </p:tgtEl>
                                        <p:attrNameLst>
                                          <p:attrName>ppt_x</p:attrName>
                                        </p:attrNameLst>
                                      </p:cBhvr>
                                      <p:tavLst>
                                        <p:tav tm="0">
                                          <p:val>
                                            <p:strVal val="#ppt_x"/>
                                          </p:val>
                                        </p:tav>
                                        <p:tav tm="100000">
                                          <p:val>
                                            <p:strVal val="#ppt_x"/>
                                          </p:val>
                                        </p:tav>
                                      </p:tavLst>
                                    </p:anim>
                                    <p:anim calcmode="lin" valueType="num">
                                      <p:cBhvr additive="base">
                                        <p:cTn id="72" dur="500" fill="hold"/>
                                        <p:tgtEl>
                                          <p:spTgt spid="74"/>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75"/>
                                        </p:tgtEl>
                                        <p:attrNameLst>
                                          <p:attrName>style.visibility</p:attrName>
                                        </p:attrNameLst>
                                      </p:cBhvr>
                                      <p:to>
                                        <p:strVal val="visible"/>
                                      </p:to>
                                    </p:set>
                                    <p:anim calcmode="lin" valueType="num">
                                      <p:cBhvr additive="base">
                                        <p:cTn id="75" dur="500" fill="hold"/>
                                        <p:tgtEl>
                                          <p:spTgt spid="75"/>
                                        </p:tgtEl>
                                        <p:attrNameLst>
                                          <p:attrName>ppt_x</p:attrName>
                                        </p:attrNameLst>
                                      </p:cBhvr>
                                      <p:tavLst>
                                        <p:tav tm="0">
                                          <p:val>
                                            <p:strVal val="#ppt_x"/>
                                          </p:val>
                                        </p:tav>
                                        <p:tav tm="100000">
                                          <p:val>
                                            <p:strVal val="#ppt_x"/>
                                          </p:val>
                                        </p:tav>
                                      </p:tavLst>
                                    </p:anim>
                                    <p:anim calcmode="lin" valueType="num">
                                      <p:cBhvr additive="base">
                                        <p:cTn id="76" dur="500" fill="hold"/>
                                        <p:tgtEl>
                                          <p:spTgt spid="75"/>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77"/>
                                        </p:tgtEl>
                                        <p:attrNameLst>
                                          <p:attrName>style.visibility</p:attrName>
                                        </p:attrNameLst>
                                      </p:cBhvr>
                                      <p:to>
                                        <p:strVal val="visible"/>
                                      </p:to>
                                    </p:set>
                                    <p:anim calcmode="lin" valueType="num">
                                      <p:cBhvr additive="base">
                                        <p:cTn id="79" dur="500" fill="hold"/>
                                        <p:tgtEl>
                                          <p:spTgt spid="77"/>
                                        </p:tgtEl>
                                        <p:attrNameLst>
                                          <p:attrName>ppt_x</p:attrName>
                                        </p:attrNameLst>
                                      </p:cBhvr>
                                      <p:tavLst>
                                        <p:tav tm="0">
                                          <p:val>
                                            <p:strVal val="#ppt_x"/>
                                          </p:val>
                                        </p:tav>
                                        <p:tav tm="100000">
                                          <p:val>
                                            <p:strVal val="#ppt_x"/>
                                          </p:val>
                                        </p:tav>
                                      </p:tavLst>
                                    </p:anim>
                                    <p:anim calcmode="lin" valueType="num">
                                      <p:cBhvr additive="base">
                                        <p:cTn id="80" dur="500" fill="hold"/>
                                        <p:tgtEl>
                                          <p:spTgt spid="77"/>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78"/>
                                        </p:tgtEl>
                                        <p:attrNameLst>
                                          <p:attrName>style.visibility</p:attrName>
                                        </p:attrNameLst>
                                      </p:cBhvr>
                                      <p:to>
                                        <p:strVal val="visible"/>
                                      </p:to>
                                    </p:set>
                                    <p:anim calcmode="lin" valueType="num">
                                      <p:cBhvr additive="base">
                                        <p:cTn id="83" dur="500" fill="hold"/>
                                        <p:tgtEl>
                                          <p:spTgt spid="78"/>
                                        </p:tgtEl>
                                        <p:attrNameLst>
                                          <p:attrName>ppt_x</p:attrName>
                                        </p:attrNameLst>
                                      </p:cBhvr>
                                      <p:tavLst>
                                        <p:tav tm="0">
                                          <p:val>
                                            <p:strVal val="#ppt_x"/>
                                          </p:val>
                                        </p:tav>
                                        <p:tav tm="100000">
                                          <p:val>
                                            <p:strVal val="#ppt_x"/>
                                          </p:val>
                                        </p:tav>
                                      </p:tavLst>
                                    </p:anim>
                                    <p:anim calcmode="lin" valueType="num">
                                      <p:cBhvr additive="base">
                                        <p:cTn id="84" dur="500" fill="hold"/>
                                        <p:tgtEl>
                                          <p:spTgt spid="78"/>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79"/>
                                        </p:tgtEl>
                                        <p:attrNameLst>
                                          <p:attrName>style.visibility</p:attrName>
                                        </p:attrNameLst>
                                      </p:cBhvr>
                                      <p:to>
                                        <p:strVal val="visible"/>
                                      </p:to>
                                    </p:set>
                                    <p:anim calcmode="lin" valueType="num">
                                      <p:cBhvr additive="base">
                                        <p:cTn id="87" dur="500" fill="hold"/>
                                        <p:tgtEl>
                                          <p:spTgt spid="79"/>
                                        </p:tgtEl>
                                        <p:attrNameLst>
                                          <p:attrName>ppt_x</p:attrName>
                                        </p:attrNameLst>
                                      </p:cBhvr>
                                      <p:tavLst>
                                        <p:tav tm="0">
                                          <p:val>
                                            <p:strVal val="#ppt_x"/>
                                          </p:val>
                                        </p:tav>
                                        <p:tav tm="100000">
                                          <p:val>
                                            <p:strVal val="#ppt_x"/>
                                          </p:val>
                                        </p:tav>
                                      </p:tavLst>
                                    </p:anim>
                                    <p:anim calcmode="lin" valueType="num">
                                      <p:cBhvr additive="base">
                                        <p:cTn id="88"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1026"/>
                                        </p:tgtEl>
                                        <p:attrNameLst>
                                          <p:attrName>style.visibility</p:attrName>
                                        </p:attrNameLst>
                                      </p:cBhvr>
                                      <p:to>
                                        <p:strVal val="visible"/>
                                      </p:to>
                                    </p:set>
                                    <p:anim calcmode="lin" valueType="num">
                                      <p:cBhvr additive="base">
                                        <p:cTn id="93" dur="500" fill="hold"/>
                                        <p:tgtEl>
                                          <p:spTgt spid="1026"/>
                                        </p:tgtEl>
                                        <p:attrNameLst>
                                          <p:attrName>ppt_x</p:attrName>
                                        </p:attrNameLst>
                                      </p:cBhvr>
                                      <p:tavLst>
                                        <p:tav tm="0">
                                          <p:val>
                                            <p:strVal val="#ppt_x"/>
                                          </p:val>
                                        </p:tav>
                                        <p:tav tm="100000">
                                          <p:val>
                                            <p:strVal val="#ppt_x"/>
                                          </p:val>
                                        </p:tav>
                                      </p:tavLst>
                                    </p:anim>
                                    <p:anim calcmode="lin" valueType="num">
                                      <p:cBhvr additive="base">
                                        <p:cTn id="9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3.xml><?xml version="1.0" encoding="utf-8"?>
<a:theme xmlns:a="http://schemas.openxmlformats.org/drawingml/2006/main" name="1_SAPCorporate_2016_CC">
  <a:themeElements>
    <a:clrScheme name="Custom 1">
      <a:dk1>
        <a:srgbClr val="000000"/>
      </a:dk1>
      <a:lt1>
        <a:srgbClr val="FFFFFF"/>
      </a:lt1>
      <a:dk2>
        <a:srgbClr val="666666"/>
      </a:dk2>
      <a:lt2>
        <a:srgbClr val="CCCCCC"/>
      </a:lt2>
      <a:accent1>
        <a:srgbClr val="F0AB00"/>
      </a:accent1>
      <a:accent2>
        <a:srgbClr val="FFD05C"/>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24E0FA67-952C-442C-91BA-11F744F8D0E8}" vid="{18A9F4EA-B1FC-45B6-9240-4556C40A9C31}"/>
    </a:ext>
  </a:extLst>
</a:theme>
</file>

<file path=ppt/theme/theme4.xml><?xml version="1.0" encoding="utf-8"?>
<a:theme xmlns:a="http://schemas.openxmlformats.org/drawingml/2006/main" name="12_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5.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themeOverride>
</file>

<file path=docProps/app.xml><?xml version="1.0" encoding="utf-8"?>
<Properties xmlns="http://schemas.openxmlformats.org/officeDocument/2006/extended-properties" xmlns:vt="http://schemas.openxmlformats.org/officeDocument/2006/docPropsVTypes">
  <Template/>
  <TotalTime>0</TotalTime>
  <Words>1920</Words>
  <Application>Microsoft Office PowerPoint</Application>
  <PresentationFormat>Custom</PresentationFormat>
  <Paragraphs>625</Paragraphs>
  <Slides>48</Slides>
  <Notes>43</Notes>
  <HiddenSlides>14</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48</vt:i4>
      </vt:variant>
    </vt:vector>
  </HeadingPairs>
  <TitlesOfParts>
    <vt:vector size="59" baseType="lpstr">
      <vt:lpstr>Arial Unicode MS</vt:lpstr>
      <vt:lpstr>MS PGothic</vt:lpstr>
      <vt:lpstr>Arial</vt:lpstr>
      <vt:lpstr>Courier New</vt:lpstr>
      <vt:lpstr>Symbol</vt:lpstr>
      <vt:lpstr>Wingdings</vt:lpstr>
      <vt:lpstr>Wingdings</vt:lpstr>
      <vt:lpstr>SAP_2017_16x9_black</vt:lpstr>
      <vt:lpstr>SAPCorporate_2016_CC</vt:lpstr>
      <vt:lpstr>1_SAPCorporate_2016_CC</vt:lpstr>
      <vt:lpstr>12_SAPCorporate_2016_CC</vt:lpstr>
      <vt:lpstr>PowerPoint Presentation</vt:lpstr>
      <vt:lpstr>Cloud Curriculum: Docker &amp; K8s Fundamentals training</vt:lpstr>
      <vt:lpstr>Goal of Day 4</vt:lpstr>
      <vt:lpstr>Changes from CF Bulletinboard RefApp to K8s Day4 Bulletinboard</vt:lpstr>
      <vt:lpstr>Changes from CF Bulletinboard RefApp to K8s Day4 Bulletinboard</vt:lpstr>
      <vt:lpstr>Code Changes to Ads application</vt:lpstr>
      <vt:lpstr>Application in K8s: Steps to be taken</vt:lpstr>
      <vt:lpstr>Cloud Curriculum, Reference/ Sample Microservice: bulletinboard</vt:lpstr>
      <vt:lpstr>How to bring bulletinboard into K8s ?</vt:lpstr>
      <vt:lpstr>How to bring bulletinboard into K8s ?</vt:lpstr>
      <vt:lpstr>How to bring bulletinboard into K8s ?</vt:lpstr>
      <vt:lpstr>General considerations: Scaling - Option 1 DB gets multiple instances (if needed)</vt:lpstr>
      <vt:lpstr>General considerations: Scaling - Option 2 Both – app and DB get multiple instances (if needed)</vt:lpstr>
      <vt:lpstr>General considerations: Scaling - Option 3 App gets multiple instances (if needed)</vt:lpstr>
      <vt:lpstr>General considerations: external configuration for app and DB</vt:lpstr>
      <vt:lpstr>Bulletinboard in K8s: Target picture overall</vt:lpstr>
      <vt:lpstr>Bulletinboard in K8s: Target picture overall</vt:lpstr>
      <vt:lpstr>Bulletinboard in K8s: Target picture overall</vt:lpstr>
      <vt:lpstr>Bulletinboard in K8s: Target picture overall</vt:lpstr>
      <vt:lpstr>Bulletinboard in K8s: Exercise “Ads DB“</vt:lpstr>
      <vt:lpstr>Bulletinboard in K8s: ads DB</vt:lpstr>
      <vt:lpstr>Bulletinboard in K8s: ads DB</vt:lpstr>
      <vt:lpstr>Bulletinboard in K8s: Dependencies across entities – ads DB</vt:lpstr>
      <vt:lpstr>Bulletinboard in K8s: ads DB - labels</vt:lpstr>
      <vt:lpstr>Bulletinboard in K8s: ads DB – details labels &amp; selector</vt:lpstr>
      <vt:lpstr>Bulletinboard in K8s: ads DB - labels</vt:lpstr>
      <vt:lpstr>Bulletinboard in K8s: Ads:DB, Dependencies across entities - 2</vt:lpstr>
      <vt:lpstr>Bulletinboard in K8s: Ads:DB, Dependencies across entities - 2</vt:lpstr>
      <vt:lpstr>Exercise 1: bulletinboard-ads DB</vt:lpstr>
      <vt:lpstr>Bulletinboard in K8s: Exercise “ads App”</vt:lpstr>
      <vt:lpstr>Bulletinboard in K8s: Exercise “ads app”</vt:lpstr>
      <vt:lpstr>Bulletinboard in K8s: ads app</vt:lpstr>
      <vt:lpstr>Bulletinboard in K8s: ads app</vt:lpstr>
      <vt:lpstr>Bulletinboard in K8s: Dependencies across entities – Ads app</vt:lpstr>
      <vt:lpstr>Bulletinboard in K8s: ads app - labels</vt:lpstr>
      <vt:lpstr>Bulletinboard in K8s: Target picture - labels</vt:lpstr>
      <vt:lpstr>Bulletinboard in K8s: Target picture - labels</vt:lpstr>
      <vt:lpstr>Bulletinboard in K8s: ads DB - labels</vt:lpstr>
      <vt:lpstr>Bulletinboard in K8s: Ads:App, Dependencies across entities - 2</vt:lpstr>
      <vt:lpstr>Exercise 2: bulletinboard-ads App</vt:lpstr>
      <vt:lpstr>Application in K8s: Steps to be taken</vt:lpstr>
      <vt:lpstr>Bulletinboard in K8s:</vt:lpstr>
      <vt:lpstr>Bulletinboard in K8s:</vt:lpstr>
      <vt:lpstr>Configmaps, Files and Mountpoints</vt:lpstr>
      <vt:lpstr>Appendix</vt:lpstr>
      <vt:lpstr>What YOU will do in exercise #0x</vt:lpstr>
      <vt:lpstr>Demo</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Schmitt-Roquette, Ralf</cp:lastModifiedBy>
  <cp:revision>898</cp:revision>
  <cp:lastPrinted>2018-10-19T15:04:42Z</cp:lastPrinted>
  <dcterms:created xsi:type="dcterms:W3CDTF">2015-10-14T11:21:43Z</dcterms:created>
  <dcterms:modified xsi:type="dcterms:W3CDTF">2018-10-19T16:05:01Z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