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7"/>
  </p:notesMasterIdLst>
  <p:handoutMasterIdLst>
    <p:handoutMasterId r:id="rId18"/>
  </p:handoutMasterIdLst>
  <p:sldIdLst>
    <p:sldId id="433" r:id="rId2"/>
    <p:sldId id="442" r:id="rId3"/>
    <p:sldId id="444" r:id="rId4"/>
    <p:sldId id="449" r:id="rId5"/>
    <p:sldId id="456" r:id="rId6"/>
    <p:sldId id="450" r:id="rId7"/>
    <p:sldId id="460" r:id="rId8"/>
    <p:sldId id="457" r:id="rId9"/>
    <p:sldId id="458" r:id="rId10"/>
    <p:sldId id="461" r:id="rId11"/>
    <p:sldId id="451" r:id="rId12"/>
    <p:sldId id="459" r:id="rId13"/>
    <p:sldId id="455" r:id="rId14"/>
    <p:sldId id="453" r:id="rId15"/>
    <p:sldId id="265" r:id="rId1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3"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1D0"/>
    <a:srgbClr val="0F46A7"/>
    <a:srgbClr val="970A82"/>
    <a:srgbClr val="FF3399"/>
    <a:srgbClr val="FF0000"/>
    <a:srgbClr val="FFFFFF"/>
    <a:srgbClr val="FEE3A1"/>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51193" autoAdjust="0"/>
  </p:normalViewPr>
  <p:slideViewPr>
    <p:cSldViewPr snapToGrid="0" showGuides="1">
      <p:cViewPr varScale="1">
        <p:scale>
          <a:sx n="83" d="100"/>
          <a:sy n="83" d="100"/>
        </p:scale>
        <p:origin x="3030"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https://kubernetes.io/docs/concepts/storage/persistent-volumes/#types-of-persistent-volumes</a:t>
            </a:r>
          </a:p>
          <a:p>
            <a:endParaRPr lang="en-US" dirty="0"/>
          </a:p>
          <a:p>
            <a:r>
              <a:rPr lang="en-US" dirty="0"/>
              <a:t>https://kubernetes.io/docs/concepts/storage/persistent-volumes/#access-modes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695363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PV-PVC bind mechanism, it might happen that storage is claimed by the “wrong” requests. Storage classes overcome this issue by reversing the order. Firstly create a PVC and the storage class provides a fitting PV. </a:t>
            </a:r>
          </a:p>
          <a:p>
            <a:endParaRPr lang="en-US" dirty="0"/>
          </a:p>
          <a:p>
            <a:r>
              <a:rPr lang="en-US" dirty="0"/>
              <a:t>On Kubernetes level a storage class is a piece of software running inside the cluster that also is able to administer the </a:t>
            </a:r>
            <a:r>
              <a:rPr lang="en-US"/>
              <a:t>storage backend.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2202563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PVC from </a:t>
            </a:r>
            <a:r>
              <a:rPr lang="en-US" baseline="0" dirty="0" err="1"/>
              <a:t>yaml</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storage class reference in the PVC </a:t>
            </a:r>
            <a:r>
              <a:rPr lang="en-US" baseline="0" dirty="0" err="1"/>
              <a:t>yaml</a:t>
            </a:r>
            <a:r>
              <a:rPr lang="en-US" baseline="0" dirty="0"/>
              <a:t> and the corresponding storage class within the cluster (</a:t>
            </a:r>
            <a:r>
              <a:rPr lang="en-US" baseline="0" dirty="0" err="1"/>
              <a:t>kubectl</a:t>
            </a:r>
            <a:r>
              <a:rPr lang="en-US" baseline="0" dirty="0"/>
              <a:t> get </a:t>
            </a:r>
            <a:r>
              <a:rPr lang="en-US" baseline="0" dirty="0" err="1"/>
              <a:t>storageclass</a:t>
            </a:r>
            <a:r>
              <a:rPr lang="en-US" baseline="0" dirty="0"/>
              <a:t>). These have to match!</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Query the PV’s and outline the connection between the PVC in the namespace and the PV. Print out the PV </a:t>
            </a:r>
            <a:r>
              <a:rPr lang="en-US" baseline="0" dirty="0" err="1"/>
              <a:t>yaml</a:t>
            </a:r>
            <a:r>
              <a:rPr lang="en-US" baseline="0" dirty="0"/>
              <a:t> and highlight that there is no namespace as PV resources are not </a:t>
            </a:r>
            <a:r>
              <a:rPr lang="en-US" baseline="0" dirty="0" err="1"/>
              <a:t>namespaced</a:t>
            </a:r>
            <a:r>
              <a:rPr lang="en-US" baseline="0" dirty="0"/>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pod where the PVC is mounted. Discuss the volume &amp; </a:t>
            </a:r>
            <a:r>
              <a:rPr lang="en-US" baseline="0" dirty="0" err="1"/>
              <a:t>volumeMount</a:t>
            </a:r>
            <a:r>
              <a:rPr lang="en-US" baseline="0" dirty="0"/>
              <a:t> section and highlight the matching names for the volume within the pod spec to make it referenceable.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Once the pod is created, logon to it and create some content.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In parallel, create </a:t>
            </a:r>
            <a:r>
              <a:rPr lang="en-US" baseline="0"/>
              <a:t>a deployment </a:t>
            </a:r>
            <a:r>
              <a:rPr lang="en-US" baseline="0" dirty="0"/>
              <a:t>that attempts to mount the same PVC. </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Discuss the error message (</a:t>
            </a:r>
            <a:r>
              <a:rPr lang="en-US" baseline="0" dirty="0" err="1"/>
              <a:t>kubectl</a:t>
            </a:r>
            <a:r>
              <a:rPr lang="en-US" baseline="0" dirty="0"/>
              <a:t> describe pod &lt;pod of a deployment&gt;)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Outline the implication of the access-mode. If the PVC is already bound once in RWO mode, it cannot be bound in any other mode. </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To get the example working the first pod would need to be removed and all other pods would  need to be re-created.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830541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PV is always bound by exactly 1 PVC. There is no real order but Kubernetes tries to create matches between requested and provisioned size.</a:t>
            </a:r>
          </a:p>
          <a:p>
            <a:r>
              <a:rPr lang="en-US" dirty="0"/>
              <a:t>Problem: the match making is based on “equals or greater”. So if the PVC requests 1GB but there is only one PVC with 50GB available, it will be bound nevertheless (and “waste” 49GB)</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1339739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Pods provide only ephemeral storage. When a pod is killed, all data is gone. This section is all about the creation &amp; usage of storage in the context of Kubernetes.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Add the reference to the storage to the pod definition in </a:t>
            </a:r>
            <a:r>
              <a:rPr lang="en-US" dirty="0" err="1"/>
              <a:t>spec.volumes</a:t>
            </a:r>
            <a:endParaRPr lang="en-US" dirty="0"/>
          </a:p>
          <a:p>
            <a:pPr marL="342900" indent="-342900">
              <a:buAutoNum type="arabicPeriod"/>
            </a:pPr>
            <a:r>
              <a:rPr lang="en-US" dirty="0"/>
              <a:t>Refer to the </a:t>
            </a:r>
            <a:r>
              <a:rPr lang="en-US" dirty="0" err="1"/>
              <a:t>spec.volumes</a:t>
            </a:r>
            <a:r>
              <a:rPr lang="en-US" dirty="0"/>
              <a:t> entries in the container spec and define to which location the bind-mount should point. If the container places data at /</a:t>
            </a:r>
            <a:r>
              <a:rPr lang="en-US" dirty="0" err="1"/>
              <a:t>mnt</a:t>
            </a:r>
            <a:r>
              <a:rPr lang="en-US" dirty="0"/>
              <a:t>/, it will be persisted on the actual storage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persistent storage within a container, firstly you need to make it available to the pod. </a:t>
            </a:r>
          </a:p>
          <a:p>
            <a:r>
              <a:rPr lang="en-US" dirty="0"/>
              <a:t>This is done by specifying a volume object on </a:t>
            </a:r>
            <a:r>
              <a:rPr lang="en-US" dirty="0" err="1"/>
              <a:t>PodSpec</a:t>
            </a:r>
            <a:r>
              <a:rPr lang="en-US" dirty="0"/>
              <a:t> level. </a:t>
            </a:r>
          </a:p>
          <a:p>
            <a:endParaRPr lang="en-US" dirty="0"/>
          </a:p>
          <a:p>
            <a:r>
              <a:rPr lang="en-US" dirty="0"/>
              <a:t>A volume could link to a </a:t>
            </a:r>
            <a:r>
              <a:rPr lang="en-US" b="1" dirty="0"/>
              <a:t>NFS share</a:t>
            </a:r>
            <a:r>
              <a:rPr lang="en-US" dirty="0"/>
              <a:t>, some local storage cluster like </a:t>
            </a:r>
            <a:r>
              <a:rPr lang="en-US" b="1" dirty="0" err="1"/>
              <a:t>ceph</a:t>
            </a:r>
            <a:r>
              <a:rPr lang="en-US" dirty="0"/>
              <a:t> or </a:t>
            </a:r>
            <a:r>
              <a:rPr lang="en-US" b="1" dirty="0" err="1"/>
              <a:t>glusterfs</a:t>
            </a:r>
            <a:r>
              <a:rPr lang="en-US" dirty="0"/>
              <a:t> or even access the </a:t>
            </a:r>
            <a:r>
              <a:rPr lang="en-US" b="1" dirty="0"/>
              <a:t>storage provided by</a:t>
            </a:r>
            <a:r>
              <a:rPr lang="en-US" dirty="0"/>
              <a:t> cloud platforms </a:t>
            </a:r>
            <a:br>
              <a:rPr lang="en-US" dirty="0"/>
            </a:br>
            <a:r>
              <a:rPr lang="en-US" dirty="0"/>
              <a:t>like </a:t>
            </a:r>
            <a:r>
              <a:rPr lang="en-US" b="1" dirty="0"/>
              <a:t>GCP</a:t>
            </a:r>
            <a:r>
              <a:rPr lang="en-US" dirty="0"/>
              <a:t>, </a:t>
            </a:r>
            <a:r>
              <a:rPr lang="en-US" b="1" dirty="0"/>
              <a:t>AWS</a:t>
            </a:r>
            <a:r>
              <a:rPr lang="en-US" dirty="0"/>
              <a:t> or </a:t>
            </a:r>
            <a:r>
              <a:rPr lang="en-US" b="1" dirty="0"/>
              <a:t>Azure</a:t>
            </a:r>
            <a:r>
              <a:rPr lang="en-US" dirty="0"/>
              <a:t>. </a:t>
            </a:r>
          </a:p>
          <a:p>
            <a:endParaRPr lang="en-US" dirty="0"/>
          </a:p>
          <a:p>
            <a:r>
              <a:rPr lang="en-US" dirty="0"/>
              <a:t>It is also possible to share storage that is part of a cluster node itself (</a:t>
            </a:r>
            <a:r>
              <a:rPr lang="en-US" b="1" dirty="0" err="1"/>
              <a:t>hostPath</a:t>
            </a:r>
            <a:r>
              <a:rPr lang="en-US" dirty="0"/>
              <a:t>). However this is quite dangerous as you need to ensure this storage is available (incl. content) on every single cluster node.</a:t>
            </a:r>
          </a:p>
          <a:p>
            <a:endParaRPr lang="en-US" dirty="0"/>
          </a:p>
          <a:p>
            <a:r>
              <a:rPr lang="en-US" dirty="0"/>
              <a:t>In addition there are other special volume types:</a:t>
            </a:r>
          </a:p>
          <a:p>
            <a:pPr marL="285750" indent="-285750">
              <a:buFontTx/>
              <a:buChar char="-"/>
            </a:pPr>
            <a:r>
              <a:rPr lang="en-US" b="1" dirty="0" err="1"/>
              <a:t>emptyDir</a:t>
            </a:r>
            <a:r>
              <a:rPr lang="en-US" dirty="0"/>
              <a:t>: temporary storage, usually to cache or test something. Its lifecycle is bound to the pod and therefore data is ephemeral as well</a:t>
            </a:r>
          </a:p>
          <a:p>
            <a:pPr marL="285750" indent="-285750">
              <a:buFontTx/>
              <a:buChar char="-"/>
            </a:pPr>
            <a:r>
              <a:rPr lang="en-US" b="1" dirty="0"/>
              <a:t>Secret</a:t>
            </a:r>
            <a:r>
              <a:rPr lang="en-US" dirty="0"/>
              <a:t> &amp; </a:t>
            </a:r>
            <a:r>
              <a:rPr lang="en-US" b="1" dirty="0" err="1"/>
              <a:t>configMap</a:t>
            </a:r>
            <a:r>
              <a:rPr lang="en-US" dirty="0" err="1"/>
              <a:t>s</a:t>
            </a:r>
            <a:r>
              <a:rPr lang="en-US" dirty="0"/>
              <a:t>: hold confidential or configuration data and are accessed also via the volumes interface.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Drawbacks: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Maintain credentials to access storage within the pod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Have dependencies to infrastructure already at pod level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Hard to manage data lifecycle </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Does it scale with the number of pods?</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There are several ways of adding storage. Of course you can attach storage directly as a so called volume. However there might be drawbacks doing so. Hence we introduce a different way involving another abstraction layer.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209180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sz="1400" b="0" i="0" kern="1200" dirty="0">
                <a:solidFill>
                  <a:schemeClr val="tx1"/>
                </a:solidFill>
                <a:effectLst/>
                <a:latin typeface="+mn-lt"/>
                <a:ea typeface="+mn-ea"/>
                <a:cs typeface="+mn-cs"/>
              </a:rPr>
              <a:t>Managing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distinct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problem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from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managing</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compute</a:t>
            </a:r>
            <a:r>
              <a:rPr lang="de-DE" sz="1400" b="0" i="0" kern="1200" dirty="0">
                <a:solidFill>
                  <a:schemeClr val="tx1"/>
                </a:solidFill>
                <a:effectLst/>
                <a:latin typeface="+mn-lt"/>
                <a:ea typeface="+mn-ea"/>
                <a:cs typeface="+mn-cs"/>
              </a:rPr>
              <a:t>. The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subsystem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provides</a:t>
            </a:r>
            <a:r>
              <a:rPr lang="de-DE" sz="1400" b="0" i="0" kern="1200" dirty="0">
                <a:solidFill>
                  <a:schemeClr val="tx1"/>
                </a:solidFill>
                <a:effectLst/>
                <a:latin typeface="+mn-lt"/>
                <a:ea typeface="+mn-ea"/>
                <a:cs typeface="+mn-cs"/>
              </a:rPr>
              <a:t> an API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users</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administrators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abstracts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details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how</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provided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from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how</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consumed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To</a:t>
            </a:r>
            <a:r>
              <a:rPr lang="de-DE" sz="1400" b="0" i="0" kern="1200" dirty="0">
                <a:solidFill>
                  <a:schemeClr val="tx1"/>
                </a:solidFill>
                <a:effectLst/>
                <a:latin typeface="+mn-lt"/>
                <a:ea typeface="+mn-ea"/>
                <a:cs typeface="+mn-cs"/>
              </a:rPr>
              <a:t> do </a:t>
            </a:r>
            <a:r>
              <a:rPr lang="de-DE" sz="1400" b="0" i="0" kern="1200" dirty="0" err="1">
                <a:solidFill>
                  <a:schemeClr val="tx1"/>
                </a:solidFill>
                <a:effectLst/>
                <a:latin typeface="+mn-lt"/>
                <a:ea typeface="+mn-ea"/>
                <a:cs typeface="+mn-cs"/>
              </a:rPr>
              <a:t>this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we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introduce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two</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new</a:t>
            </a:r>
            <a:r>
              <a:rPr lang="de-DE" sz="1400" b="0" i="0" kern="1200" dirty="0">
                <a:solidFill>
                  <a:schemeClr val="tx1"/>
                </a:solidFill>
                <a:effectLst/>
                <a:latin typeface="+mn-lt"/>
                <a:ea typeface="+mn-ea"/>
                <a:cs typeface="+mn-cs"/>
              </a:rPr>
              <a:t> API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t>
            </a:r>
            <a:r>
              <a:rPr lang="de-DE" sz="1400" b="1"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and </a:t>
            </a:r>
            <a:r>
              <a:rPr lang="de-DE" sz="1400" b="1" i="0" kern="1200" dirty="0" err="1">
                <a:solidFill>
                  <a:schemeClr val="tx1"/>
                </a:solidFill>
                <a:effectLst/>
                <a:latin typeface="+mn-lt"/>
                <a:ea typeface="+mn-ea"/>
                <a:cs typeface="+mn-cs"/>
              </a:rPr>
              <a:t>PersistentVolumeClaim</a:t>
            </a:r>
            <a:r>
              <a:rPr lang="de-DE" sz="1400" b="0" i="0" kern="1200" dirty="0">
                <a:solidFill>
                  <a:schemeClr val="tx1"/>
                </a:solidFill>
                <a:effectLst/>
                <a:latin typeface="+mn-lt"/>
                <a:ea typeface="+mn-ea"/>
                <a:cs typeface="+mn-cs"/>
              </a:rPr>
              <a:t>.</a:t>
            </a:r>
          </a:p>
          <a:p>
            <a:endParaRPr lang="de-DE" sz="1400" b="0" i="0" kern="1200" dirty="0">
              <a:solidFill>
                <a:schemeClr val="tx1"/>
              </a:solidFill>
              <a:effectLst/>
              <a:latin typeface="+mn-lt"/>
              <a:ea typeface="+mn-ea"/>
              <a:cs typeface="+mn-cs"/>
            </a:endParaRPr>
          </a:p>
          <a:p>
            <a:r>
              <a:rPr lang="de-DE" sz="1400" b="0" i="0" kern="1200" dirty="0">
                <a:solidFill>
                  <a:schemeClr val="tx1"/>
                </a:solidFill>
                <a:effectLst/>
                <a:latin typeface="+mn-lt"/>
                <a:ea typeface="+mn-ea"/>
                <a:cs typeface="+mn-cs"/>
              </a:rPr>
              <a:t>A </a:t>
            </a:r>
            <a:r>
              <a:rPr lang="de-DE" sz="1400" b="1"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(PV)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piece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in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has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been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provisioned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by</a:t>
            </a:r>
            <a:r>
              <a:rPr lang="de-DE" sz="1400" b="0" i="0" kern="1200" dirty="0">
                <a:solidFill>
                  <a:schemeClr val="tx1"/>
                </a:solidFill>
                <a:effectLst/>
                <a:latin typeface="+mn-lt"/>
                <a:ea typeface="+mn-ea"/>
                <a:cs typeface="+mn-cs"/>
              </a:rPr>
              <a:t> an </a:t>
            </a:r>
            <a:r>
              <a:rPr lang="de-DE" sz="1400" b="0" i="0" kern="1200" dirty="0" err="1">
                <a:solidFill>
                  <a:schemeClr val="tx1"/>
                </a:solidFill>
                <a:effectLst/>
                <a:latin typeface="+mn-lt"/>
                <a:ea typeface="+mn-ea"/>
                <a:cs typeface="+mn-cs"/>
              </a:rPr>
              <a:t>administrator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resource</a:t>
            </a:r>
            <a:r>
              <a:rPr lang="de-DE" sz="1400" b="0" i="0" kern="1200" dirty="0">
                <a:solidFill>
                  <a:schemeClr val="tx1"/>
                </a:solidFill>
                <a:effectLst/>
                <a:latin typeface="+mn-lt"/>
                <a:ea typeface="+mn-ea"/>
                <a:cs typeface="+mn-cs"/>
              </a:rPr>
              <a:t> in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just like a </a:t>
            </a:r>
            <a:r>
              <a:rPr lang="de-DE" sz="1400" b="0" i="0" kern="1200" dirty="0" err="1">
                <a:solidFill>
                  <a:schemeClr val="tx1"/>
                </a:solidFill>
                <a:effectLst/>
                <a:latin typeface="+mn-lt"/>
                <a:ea typeface="+mn-ea"/>
                <a:cs typeface="+mn-cs"/>
              </a:rPr>
              <a:t>node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a:t>
            </a:r>
            <a:r>
              <a:rPr lang="de-DE" sz="1400" b="0" i="0" kern="1200" dirty="0">
                <a:solidFill>
                  <a:schemeClr val="tx1"/>
                </a:solidFill>
                <a:effectLst/>
                <a:latin typeface="+mn-lt"/>
                <a:ea typeface="+mn-ea"/>
                <a:cs typeface="+mn-cs"/>
              </a:rPr>
              <a:t>. PVs </a:t>
            </a:r>
            <a:r>
              <a:rPr lang="de-DE" sz="1400" b="0" i="0" kern="1200" dirty="0" err="1">
                <a:solidFill>
                  <a:schemeClr val="tx1"/>
                </a:solidFill>
                <a:effectLst/>
                <a:latin typeface="+mn-lt"/>
                <a:ea typeface="+mn-ea"/>
                <a:cs typeface="+mn-cs"/>
              </a:rPr>
              <a:t>are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volume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plugins</a:t>
            </a:r>
            <a:r>
              <a:rPr lang="de-DE" sz="1400" b="0" i="0" kern="1200" dirty="0">
                <a:solidFill>
                  <a:schemeClr val="tx1"/>
                </a:solidFill>
                <a:effectLst/>
                <a:latin typeface="+mn-lt"/>
                <a:ea typeface="+mn-ea"/>
                <a:cs typeface="+mn-cs"/>
              </a:rPr>
              <a:t> like </a:t>
            </a:r>
            <a:r>
              <a:rPr lang="de-DE" sz="1400" b="0" i="0" kern="1200" dirty="0" err="1">
                <a:solidFill>
                  <a:schemeClr val="tx1"/>
                </a:solidFill>
                <a:effectLst/>
                <a:latin typeface="+mn-lt"/>
                <a:ea typeface="+mn-ea"/>
                <a:cs typeface="+mn-cs"/>
              </a:rPr>
              <a:t>Volumes</a:t>
            </a:r>
            <a:r>
              <a:rPr lang="de-DE" sz="1400" b="0" i="0" kern="1200" dirty="0">
                <a:solidFill>
                  <a:schemeClr val="tx1"/>
                </a:solidFill>
                <a:effectLst/>
                <a:latin typeface="+mn-lt"/>
                <a:ea typeface="+mn-ea"/>
                <a:cs typeface="+mn-cs"/>
              </a:rPr>
              <a:t>, but </a:t>
            </a:r>
            <a:r>
              <a:rPr lang="de-DE" sz="1400" b="0" i="0" kern="1200" dirty="0" err="1">
                <a:solidFill>
                  <a:schemeClr val="tx1"/>
                </a:solidFill>
                <a:effectLst/>
                <a:latin typeface="+mn-lt"/>
                <a:ea typeface="+mn-ea"/>
                <a:cs typeface="+mn-cs"/>
              </a:rPr>
              <a:t>have</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lifecycle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independent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any</a:t>
            </a:r>
            <a:r>
              <a:rPr lang="de-DE" sz="1400" b="0" i="0" kern="1200" dirty="0">
                <a:solidFill>
                  <a:schemeClr val="tx1"/>
                </a:solidFill>
                <a:effectLst/>
                <a:latin typeface="+mn-lt"/>
                <a:ea typeface="+mn-ea"/>
                <a:cs typeface="+mn-cs"/>
              </a:rPr>
              <a:t> individual </a:t>
            </a:r>
            <a:r>
              <a:rPr lang="de-DE" sz="1400" b="0" i="0" kern="1200" dirty="0" err="1">
                <a:solidFill>
                  <a:schemeClr val="tx1"/>
                </a:solidFill>
                <a:effectLst/>
                <a:latin typeface="+mn-lt"/>
                <a:ea typeface="+mn-ea"/>
                <a:cs typeface="+mn-cs"/>
              </a:rPr>
              <a:t>pod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PV. This API </a:t>
            </a:r>
            <a:r>
              <a:rPr lang="de-DE" sz="1400" b="0" i="0" kern="1200" dirty="0" err="1">
                <a:solidFill>
                  <a:schemeClr val="tx1"/>
                </a:solidFill>
                <a:effectLst/>
                <a:latin typeface="+mn-lt"/>
                <a:ea typeface="+mn-ea"/>
                <a:cs typeface="+mn-cs"/>
              </a:rPr>
              <a:t>object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captures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details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implementation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NFS, </a:t>
            </a:r>
            <a:r>
              <a:rPr lang="de-DE" sz="1400" b="0" i="0" kern="1200" dirty="0" err="1">
                <a:solidFill>
                  <a:schemeClr val="tx1"/>
                </a:solidFill>
                <a:effectLst/>
                <a:latin typeface="+mn-lt"/>
                <a:ea typeface="+mn-ea"/>
                <a:cs typeface="+mn-cs"/>
              </a:rPr>
              <a:t>iSCSI</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cloud</a:t>
            </a:r>
            <a:r>
              <a:rPr lang="de-DE" sz="1400" b="0" i="0" kern="1200" dirty="0">
                <a:solidFill>
                  <a:schemeClr val="tx1"/>
                </a:solidFill>
                <a:effectLst/>
                <a:latin typeface="+mn-lt"/>
                <a:ea typeface="+mn-ea"/>
                <a:cs typeface="+mn-cs"/>
              </a:rPr>
              <a:t>-provider-</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system</a:t>
            </a:r>
            <a:r>
              <a:rPr lang="de-DE" sz="1400" b="0" i="0" kern="1200" dirty="0">
                <a:solidFill>
                  <a:schemeClr val="tx1"/>
                </a:solidFill>
                <a:effectLst/>
                <a:latin typeface="+mn-lt"/>
                <a:ea typeface="+mn-ea"/>
                <a:cs typeface="+mn-cs"/>
              </a:rPr>
              <a:t>.</a:t>
            </a:r>
          </a:p>
          <a:p>
            <a:endParaRPr lang="de-DE" sz="1400" b="0" i="0" kern="1200" dirty="0">
              <a:solidFill>
                <a:schemeClr val="tx1"/>
              </a:solidFill>
              <a:effectLst/>
              <a:latin typeface="+mn-lt"/>
              <a:ea typeface="+mn-ea"/>
              <a:cs typeface="+mn-cs"/>
            </a:endParaRPr>
          </a:p>
          <a:p>
            <a:r>
              <a:rPr lang="de-DE" sz="1400" b="0" i="0" kern="1200" dirty="0">
                <a:solidFill>
                  <a:schemeClr val="tx1"/>
                </a:solidFill>
                <a:effectLst/>
                <a:latin typeface="+mn-lt"/>
                <a:ea typeface="+mn-ea"/>
                <a:cs typeface="+mn-cs"/>
              </a:rPr>
              <a:t>A </a:t>
            </a:r>
            <a:r>
              <a:rPr lang="de-DE" sz="1400" b="1" i="0" kern="1200" dirty="0" err="1">
                <a:solidFill>
                  <a:schemeClr val="tx1"/>
                </a:solidFill>
                <a:effectLst/>
                <a:latin typeface="+mn-lt"/>
                <a:ea typeface="+mn-ea"/>
                <a:cs typeface="+mn-cs"/>
              </a:rPr>
              <a:t>PersistentVolumeClaim</a:t>
            </a:r>
            <a:r>
              <a:rPr lang="de-DE" sz="1400" b="0" i="0" kern="1200" dirty="0">
                <a:solidFill>
                  <a:schemeClr val="tx1"/>
                </a:solidFill>
                <a:effectLst/>
                <a:latin typeface="+mn-lt"/>
                <a:ea typeface="+mn-ea"/>
                <a:cs typeface="+mn-cs"/>
              </a:rPr>
              <a:t> (PVC)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by</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user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similar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to</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pod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Pods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consume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node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and PVCs </a:t>
            </a:r>
            <a:r>
              <a:rPr lang="de-DE" sz="1400" b="0" i="0" kern="1200" dirty="0" err="1">
                <a:solidFill>
                  <a:schemeClr val="tx1"/>
                </a:solidFill>
                <a:effectLst/>
                <a:latin typeface="+mn-lt"/>
                <a:ea typeface="+mn-ea"/>
                <a:cs typeface="+mn-cs"/>
              </a:rPr>
              <a:t>consume</a:t>
            </a:r>
            <a:r>
              <a:rPr lang="de-DE" sz="1400" b="0" i="0" kern="1200" dirty="0">
                <a:solidFill>
                  <a:schemeClr val="tx1"/>
                </a:solidFill>
                <a:effectLst/>
                <a:latin typeface="+mn-lt"/>
                <a:ea typeface="+mn-ea"/>
                <a:cs typeface="+mn-cs"/>
              </a:rPr>
              <a:t> PV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Pods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levels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(CPU and Memory). Claims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size</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access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modes</a:t>
            </a:r>
            <a:r>
              <a:rPr lang="de-DE" sz="1400" b="0" i="0" kern="1200" dirty="0">
                <a:solidFill>
                  <a:schemeClr val="tx1"/>
                </a:solidFill>
                <a:effectLst/>
                <a:latin typeface="+mn-lt"/>
                <a:ea typeface="+mn-ea"/>
                <a:cs typeface="+mn-cs"/>
              </a:rPr>
              <a:t> (e.g.,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mounted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once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read</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write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many</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times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read-only</a:t>
            </a:r>
            <a:r>
              <a:rPr lang="de-DE" sz="14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545320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PV is always bound by exactly 1 PVC. There is no real order but Kubernetes tries to create matches between requested and provisioned size.</a:t>
            </a:r>
          </a:p>
          <a:p>
            <a:r>
              <a:rPr lang="en-US" dirty="0"/>
              <a:t>Problem: the match making is based on “equals or greater”. So if the PVC requests 1GB but there is only one PVC with 50GB available, it will be bound nevertheless (and “waste” 49GB)</a:t>
            </a:r>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2844079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deletion of the claim object the persistent volume becomes “unbound”. </a:t>
            </a:r>
          </a:p>
          <a:p>
            <a:r>
              <a:rPr lang="en-US" dirty="0"/>
              <a:t>There are 3 scenarios:</a:t>
            </a:r>
          </a:p>
          <a:p>
            <a:pPr marL="285750" indent="-285750">
              <a:buFontTx/>
              <a:buChar char="-"/>
            </a:pPr>
            <a:r>
              <a:rPr lang="en-US" dirty="0"/>
              <a:t>Retain: nothing happens, the PV will remain until an administrator deals with it. The data is not (yet) deleted.</a:t>
            </a:r>
          </a:p>
          <a:p>
            <a:pPr marL="285750" indent="-285750">
              <a:buFontTx/>
              <a:buChar char="-"/>
            </a:pPr>
            <a:r>
              <a:rPr lang="en-US" dirty="0"/>
              <a:t>Delete:  together with the PVC also the PV will be deleted. All data is gone.</a:t>
            </a:r>
          </a:p>
          <a:p>
            <a:pPr marL="285750" indent="-285750">
              <a:buFontTx/>
              <a:buChar char="-"/>
            </a:pPr>
            <a:r>
              <a:rPr lang="en-US" dirty="0"/>
              <a:t>Recycle (deprecated):  remove all data and make PV available to be bound again by a different PVC</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685690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Modes depend on the storage backend (physical storage). Example for RWX is NFS</a:t>
            </a:r>
          </a:p>
          <a:p>
            <a:endParaRPr lang="en-US" dirty="0"/>
          </a:p>
          <a:p>
            <a:r>
              <a:rPr lang="en-US" dirty="0"/>
              <a:t>https://kubernetes.io/docs/concepts/storage/persistent-volumes/#access-modes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475179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storage/volume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Persistence</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E53C8E3A-1E81-4242-B8E7-650C8631D3D8}"/>
              </a:ext>
            </a:extLst>
          </p:cNvPr>
          <p:cNvPicPr>
            <a:picLocks noGrp="1" noChangeAspect="1"/>
          </p:cNvPicPr>
          <p:nvPr>
            <p:ph type="pic" sz="quarter" idx="12"/>
          </p:nvPr>
        </p:nvPicPr>
        <p:blipFill>
          <a:blip r:embed="rId4"/>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EA792-3EB5-4DB7-8C92-AD9889D91019}"/>
              </a:ext>
            </a:extLst>
          </p:cNvPr>
          <p:cNvSpPr>
            <a:spLocks noGrp="1"/>
          </p:cNvSpPr>
          <p:nvPr>
            <p:ph type="title"/>
          </p:nvPr>
        </p:nvSpPr>
        <p:spPr/>
        <p:txBody>
          <a:bodyPr/>
          <a:lstStyle/>
          <a:p>
            <a:r>
              <a:rPr lang="en-US" dirty="0"/>
              <a:t>Persistent Volume Types - Access Modes</a:t>
            </a:r>
          </a:p>
        </p:txBody>
      </p:sp>
      <p:pic>
        <p:nvPicPr>
          <p:cNvPr id="3" name="Picture 2">
            <a:extLst>
              <a:ext uri="{FF2B5EF4-FFF2-40B4-BE49-F238E27FC236}">
                <a16:creationId xmlns:a16="http://schemas.microsoft.com/office/drawing/2014/main" id="{338E6F6E-0917-4601-8DCC-B55E2184291F}"/>
              </a:ext>
            </a:extLst>
          </p:cNvPr>
          <p:cNvPicPr>
            <a:picLocks noChangeAspect="1"/>
          </p:cNvPicPr>
          <p:nvPr/>
        </p:nvPicPr>
        <p:blipFill>
          <a:blip r:embed="rId3"/>
          <a:stretch>
            <a:fillRect/>
          </a:stretch>
        </p:blipFill>
        <p:spPr>
          <a:xfrm>
            <a:off x="504001" y="1125235"/>
            <a:ext cx="6321428" cy="5028572"/>
          </a:xfrm>
          <a:prstGeom prst="rect">
            <a:avLst/>
          </a:prstGeom>
        </p:spPr>
      </p:pic>
    </p:spTree>
    <p:extLst>
      <p:ext uri="{BB962C8B-B14F-4D97-AF65-F5344CB8AC3E}">
        <p14:creationId xmlns:p14="http://schemas.microsoft.com/office/powerpoint/2010/main" val="2296613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Classes</a:t>
            </a:r>
          </a:p>
        </p:txBody>
      </p:sp>
      <p:sp>
        <p:nvSpPr>
          <p:cNvPr id="4" name="Rectangle 3"/>
          <p:cNvSpPr/>
          <p:nvPr/>
        </p:nvSpPr>
        <p:spPr>
          <a:xfrm>
            <a:off x="504000" y="1136103"/>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Provisions a PV for based on PVC request</a:t>
            </a:r>
          </a:p>
          <a:p>
            <a:pPr marL="342900" indent="-342900">
              <a:buFont typeface="Wingdings" panose="05000000000000000000" pitchFamily="2" charset="2"/>
              <a:buChar char="§"/>
            </a:pPr>
            <a:r>
              <a:rPr lang="en-US" dirty="0"/>
              <a:t>Overcomes need to manually provision PV (which is not </a:t>
            </a:r>
            <a:r>
              <a:rPr lang="en-US" dirty="0" err="1"/>
              <a:t>namespaced</a:t>
            </a:r>
            <a:r>
              <a:rPr lang="en-US" dirty="0"/>
              <a:t> and could be claimed by anybody)</a:t>
            </a:r>
          </a:p>
        </p:txBody>
      </p:sp>
      <p:pic>
        <p:nvPicPr>
          <p:cNvPr id="6" name="Picture 5">
            <a:extLst>
              <a:ext uri="{FF2B5EF4-FFF2-40B4-BE49-F238E27FC236}">
                <a16:creationId xmlns:a16="http://schemas.microsoft.com/office/drawing/2014/main" id="{ABE3F88E-E05C-4558-BBC7-AA6D55E24629}"/>
              </a:ext>
            </a:extLst>
          </p:cNvPr>
          <p:cNvPicPr>
            <a:picLocks noChangeAspect="1"/>
          </p:cNvPicPr>
          <p:nvPr/>
        </p:nvPicPr>
        <p:blipFill>
          <a:blip r:embed="rId3"/>
          <a:stretch>
            <a:fillRect/>
          </a:stretch>
        </p:blipFill>
        <p:spPr>
          <a:xfrm>
            <a:off x="1010794" y="2835614"/>
            <a:ext cx="3145390" cy="3036349"/>
          </a:xfrm>
          <a:prstGeom prst="rect">
            <a:avLst/>
          </a:prstGeom>
          <a:ln>
            <a:solidFill>
              <a:schemeClr val="tx1"/>
            </a:solidFill>
          </a:ln>
        </p:spPr>
      </p:pic>
      <p:pic>
        <p:nvPicPr>
          <p:cNvPr id="7" name="Picture 6">
            <a:extLst>
              <a:ext uri="{FF2B5EF4-FFF2-40B4-BE49-F238E27FC236}">
                <a16:creationId xmlns:a16="http://schemas.microsoft.com/office/drawing/2014/main" id="{74085753-1232-4BF7-8C5D-233E1E6569D0}"/>
              </a:ext>
            </a:extLst>
          </p:cNvPr>
          <p:cNvPicPr>
            <a:picLocks noChangeAspect="1"/>
          </p:cNvPicPr>
          <p:nvPr/>
        </p:nvPicPr>
        <p:blipFill>
          <a:blip r:embed="rId4"/>
          <a:stretch>
            <a:fillRect/>
          </a:stretch>
        </p:blipFill>
        <p:spPr>
          <a:xfrm>
            <a:off x="7355757" y="3104020"/>
            <a:ext cx="4034486" cy="2499536"/>
          </a:xfrm>
          <a:prstGeom prst="rect">
            <a:avLst/>
          </a:prstGeom>
          <a:ln>
            <a:solidFill>
              <a:schemeClr val="tx1"/>
            </a:solidFill>
          </a:ln>
        </p:spPr>
      </p:pic>
      <p:sp>
        <p:nvSpPr>
          <p:cNvPr id="10" name="Speech Bubble: Rectangle 9">
            <a:extLst>
              <a:ext uri="{FF2B5EF4-FFF2-40B4-BE49-F238E27FC236}">
                <a16:creationId xmlns:a16="http://schemas.microsoft.com/office/drawing/2014/main" id="{DF73D8EE-D588-4638-A0E2-17D68A9E68CF}"/>
              </a:ext>
            </a:extLst>
          </p:cNvPr>
          <p:cNvSpPr/>
          <p:nvPr/>
        </p:nvSpPr>
        <p:spPr bwMode="gray">
          <a:xfrm>
            <a:off x="4575115" y="2193054"/>
            <a:ext cx="2535294" cy="915844"/>
          </a:xfrm>
          <a:prstGeom prst="wedgeRectCallout">
            <a:avLst>
              <a:gd name="adj1" fmla="val -59195"/>
              <a:gd name="adj2" fmla="val 17715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PVC references storage class as part of its spec</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AEE5E473-0F84-4589-9896-DB6551CF763C}"/>
              </a:ext>
            </a:extLst>
          </p:cNvPr>
          <p:cNvSpPr/>
          <p:nvPr/>
        </p:nvSpPr>
        <p:spPr bwMode="gray">
          <a:xfrm>
            <a:off x="4575115" y="5263975"/>
            <a:ext cx="2535294" cy="915844"/>
          </a:xfrm>
          <a:prstGeom prst="wedgeRectCallout">
            <a:avLst>
              <a:gd name="adj1" fmla="val 53762"/>
              <a:gd name="adj2" fmla="val -16625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Storage class provisions a PV matching the request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99105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3B1F9752-9103-4489-B0E8-3477308D9444}"/>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#05</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E73EBB9E-26DF-49BD-95B4-828C2AA2B35A}"/>
              </a:ext>
            </a:extLst>
          </p:cNvPr>
          <p:cNvSpPr/>
          <p:nvPr/>
        </p:nvSpPr>
        <p:spPr bwMode="gray">
          <a:xfrm>
            <a:off x="384953" y="4899997"/>
            <a:ext cx="2535294" cy="915844"/>
          </a:xfrm>
          <a:prstGeom prst="wedgeRectCallout">
            <a:avLst>
              <a:gd name="adj1" fmla="val 84676"/>
              <a:gd name="adj2" fmla="val 476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Add persistent storage to your pods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207125"/>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PV:PVC is always 1:1</a:t>
            </a:r>
          </a:p>
          <a:p>
            <a:pPr marL="342900" indent="-342900">
              <a:buFont typeface="Wingdings" panose="05000000000000000000" pitchFamily="2" charset="2"/>
              <a:buChar char="§"/>
            </a:pPr>
            <a:r>
              <a:rPr lang="en-US" dirty="0"/>
              <a:t>PV size must match or exceed PVC requested size</a:t>
            </a:r>
          </a:p>
          <a:p>
            <a:pPr marL="342900" indent="-342900">
              <a:buFont typeface="Wingdings" panose="05000000000000000000" pitchFamily="2" charset="2"/>
              <a:buChar char="§"/>
            </a:pPr>
            <a:r>
              <a:rPr lang="en-US" dirty="0"/>
              <a:t>PVC is used as volume within the pod</a:t>
            </a:r>
          </a:p>
        </p:txBody>
      </p:sp>
      <p:pic>
        <p:nvPicPr>
          <p:cNvPr id="10" name="Picture 9">
            <a:extLst>
              <a:ext uri="{FF2B5EF4-FFF2-40B4-BE49-F238E27FC236}">
                <a16:creationId xmlns:a16="http://schemas.microsoft.com/office/drawing/2014/main" id="{1F9B8604-CE72-409D-9CB2-5C97AB5C5C47}"/>
              </a:ext>
            </a:extLst>
          </p:cNvPr>
          <p:cNvPicPr>
            <a:picLocks noChangeAspect="1"/>
          </p:cNvPicPr>
          <p:nvPr/>
        </p:nvPicPr>
        <p:blipFill>
          <a:blip r:embed="rId3"/>
          <a:stretch>
            <a:fillRect/>
          </a:stretch>
        </p:blipFill>
        <p:spPr>
          <a:xfrm>
            <a:off x="4590760" y="2342579"/>
            <a:ext cx="3739324" cy="2974778"/>
          </a:xfrm>
          <a:prstGeom prst="rect">
            <a:avLst/>
          </a:prstGeom>
          <a:ln>
            <a:solidFill>
              <a:schemeClr val="tx1"/>
            </a:solidFill>
          </a:ln>
        </p:spPr>
      </p:pic>
      <p:pic>
        <p:nvPicPr>
          <p:cNvPr id="11" name="Picture 10">
            <a:extLst>
              <a:ext uri="{FF2B5EF4-FFF2-40B4-BE49-F238E27FC236}">
                <a16:creationId xmlns:a16="http://schemas.microsoft.com/office/drawing/2014/main" id="{CF621BDE-FE98-4375-9A5D-B8BEA8246BED}"/>
              </a:ext>
            </a:extLst>
          </p:cNvPr>
          <p:cNvPicPr>
            <a:picLocks noChangeAspect="1"/>
          </p:cNvPicPr>
          <p:nvPr/>
        </p:nvPicPr>
        <p:blipFill>
          <a:blip r:embed="rId4"/>
          <a:stretch>
            <a:fillRect/>
          </a:stretch>
        </p:blipFill>
        <p:spPr>
          <a:xfrm>
            <a:off x="602754" y="2342579"/>
            <a:ext cx="3760176" cy="4093796"/>
          </a:xfrm>
          <a:prstGeom prst="rect">
            <a:avLst/>
          </a:prstGeom>
          <a:ln>
            <a:solidFill>
              <a:schemeClr val="tx1"/>
            </a:solidFill>
          </a:ln>
        </p:spPr>
      </p:pic>
      <p:sp>
        <p:nvSpPr>
          <p:cNvPr id="12" name="Arrow: Curved Down 11">
            <a:extLst>
              <a:ext uri="{FF2B5EF4-FFF2-40B4-BE49-F238E27FC236}">
                <a16:creationId xmlns:a16="http://schemas.microsoft.com/office/drawing/2014/main" id="{E3AFE01B-2B3A-43BE-9B04-44650E603B81}"/>
              </a:ext>
            </a:extLst>
          </p:cNvPr>
          <p:cNvSpPr/>
          <p:nvPr/>
        </p:nvSpPr>
        <p:spPr bwMode="gray">
          <a:xfrm rot="10134487">
            <a:off x="8091464" y="5156598"/>
            <a:ext cx="2823586" cy="853598"/>
          </a:xfrm>
          <a:prstGeom prst="curvedDown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78568838-41F4-4797-AFD0-89EE72EA2978}"/>
              </a:ext>
            </a:extLst>
          </p:cNvPr>
          <p:cNvSpPr/>
          <p:nvPr/>
        </p:nvSpPr>
        <p:spPr>
          <a:xfrm>
            <a:off x="9128557" y="6146251"/>
            <a:ext cx="2561920" cy="415498"/>
          </a:xfrm>
          <a:prstGeom prst="rect">
            <a:avLst/>
          </a:prstGeom>
        </p:spPr>
        <p:txBody>
          <a:bodyPr wrap="none">
            <a:spAutoFit/>
          </a:bodyPr>
          <a:lstStyle/>
          <a:p>
            <a:r>
              <a:rPr lang="en-US" dirty="0"/>
              <a:t>PV is bound to PVC</a:t>
            </a:r>
          </a:p>
        </p:txBody>
      </p:sp>
      <p:sp>
        <p:nvSpPr>
          <p:cNvPr id="14" name="Arrow: Curved Down 13">
            <a:extLst>
              <a:ext uri="{FF2B5EF4-FFF2-40B4-BE49-F238E27FC236}">
                <a16:creationId xmlns:a16="http://schemas.microsoft.com/office/drawing/2014/main" id="{719C549F-1905-4273-A9FC-CE8AA32CA7FD}"/>
              </a:ext>
            </a:extLst>
          </p:cNvPr>
          <p:cNvSpPr/>
          <p:nvPr/>
        </p:nvSpPr>
        <p:spPr bwMode="gray">
          <a:xfrm rot="9377706">
            <a:off x="4448427" y="5784936"/>
            <a:ext cx="1455263" cy="789497"/>
          </a:xfrm>
          <a:prstGeom prst="curvedDown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A010DCA7-D900-4CE2-B6F9-E8A3CB066D8F}"/>
              </a:ext>
            </a:extLst>
          </p:cNvPr>
          <p:cNvSpPr/>
          <p:nvPr/>
        </p:nvSpPr>
        <p:spPr>
          <a:xfrm>
            <a:off x="5826851" y="5615336"/>
            <a:ext cx="2208876" cy="738664"/>
          </a:xfrm>
          <a:prstGeom prst="rect">
            <a:avLst/>
          </a:prstGeom>
        </p:spPr>
        <p:txBody>
          <a:bodyPr wrap="square">
            <a:spAutoFit/>
          </a:bodyPr>
          <a:lstStyle/>
          <a:p>
            <a:r>
              <a:rPr lang="en-US" dirty="0"/>
              <a:t>PVC referenced by Pod </a:t>
            </a:r>
          </a:p>
        </p:txBody>
      </p:sp>
      <p:pic>
        <p:nvPicPr>
          <p:cNvPr id="16" name="Picture 15">
            <a:extLst>
              <a:ext uri="{FF2B5EF4-FFF2-40B4-BE49-F238E27FC236}">
                <a16:creationId xmlns:a16="http://schemas.microsoft.com/office/drawing/2014/main" id="{53317CB1-4E29-408D-984E-BA4F485334CF}"/>
              </a:ext>
            </a:extLst>
          </p:cNvPr>
          <p:cNvPicPr>
            <a:picLocks noChangeAspect="1"/>
          </p:cNvPicPr>
          <p:nvPr/>
        </p:nvPicPr>
        <p:blipFill>
          <a:blip r:embed="rId5"/>
          <a:stretch>
            <a:fillRect/>
          </a:stretch>
        </p:blipFill>
        <p:spPr>
          <a:xfrm>
            <a:off x="8775000" y="2342579"/>
            <a:ext cx="2606406" cy="2296455"/>
          </a:xfrm>
          <a:prstGeom prst="rect">
            <a:avLst/>
          </a:prstGeom>
          <a:ln>
            <a:solidFill>
              <a:schemeClr val="tx1"/>
            </a:solidFill>
          </a:ln>
        </p:spPr>
      </p:pic>
    </p:spTree>
    <p:extLst>
      <p:ext uri="{BB962C8B-B14F-4D97-AF65-F5344CB8AC3E}">
        <p14:creationId xmlns:p14="http://schemas.microsoft.com/office/powerpoint/2010/main" val="297913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738664"/>
          </a:xfrm>
          <a:prstGeom prst="rect">
            <a:avLst/>
          </a:prstGeom>
        </p:spPr>
        <p:txBody>
          <a:bodyPr wrap="square">
            <a:spAutoFit/>
          </a:bodyPr>
          <a:lstStyle/>
          <a:p>
            <a:pPr marL="342900" indent="-342900">
              <a:buFont typeface="Wingdings" panose="05000000000000000000" pitchFamily="2" charset="2"/>
              <a:buChar char="§"/>
            </a:pPr>
            <a:r>
              <a:rPr lang="en-US" dirty="0"/>
              <a:t>Pods are ephemeral and can vanish any moment</a:t>
            </a:r>
          </a:p>
          <a:p>
            <a:pPr marL="342900" indent="-342900">
              <a:buFont typeface="Wingdings" panose="05000000000000000000" pitchFamily="2" charset="2"/>
              <a:buChar char="§"/>
            </a:pPr>
            <a:r>
              <a:rPr lang="en-US" dirty="0"/>
              <a:t>Data residing in a pod will vanish with the pod</a:t>
            </a:r>
          </a:p>
        </p:txBody>
      </p:sp>
      <p:sp>
        <p:nvSpPr>
          <p:cNvPr id="4" name="Rectangle 3"/>
          <p:cNvSpPr/>
          <p:nvPr/>
        </p:nvSpPr>
        <p:spPr bwMode="gray">
          <a:xfrm>
            <a:off x="2900521" y="2655920"/>
            <a:ext cx="5032722" cy="3141422"/>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ysClr val="windowText" lastClr="000000"/>
                </a:solidFill>
                <a:ea typeface="Arial Unicode MS" pitchFamily="34" charset="-128"/>
                <a:cs typeface="Arial Unicode MS" pitchFamily="34" charset="-128"/>
              </a:rPr>
              <a:t>Pod-A</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Rectangle 4"/>
          <p:cNvSpPr/>
          <p:nvPr/>
        </p:nvSpPr>
        <p:spPr bwMode="gray">
          <a:xfrm>
            <a:off x="2728784" y="247304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4579815" y="4477855"/>
            <a:ext cx="1812912"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 FS</a:t>
            </a:r>
          </a:p>
        </p:txBody>
      </p:sp>
      <p:sp>
        <p:nvSpPr>
          <p:cNvPr id="7" name="Rectangle 6"/>
          <p:cNvSpPr/>
          <p:nvPr/>
        </p:nvSpPr>
        <p:spPr bwMode="gray">
          <a:xfrm>
            <a:off x="4602917" y="3201988"/>
            <a:ext cx="1627931" cy="111808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p:cNvCxnSpPr>
            <a:cxnSpLocks/>
            <a:stCxn id="7" idx="3"/>
            <a:endCxn id="6" idx="4"/>
          </p:cNvCxnSpPr>
          <p:nvPr/>
        </p:nvCxnSpPr>
        <p:spPr>
          <a:xfrm>
            <a:off x="6230848" y="3761029"/>
            <a:ext cx="161879" cy="1218950"/>
          </a:xfrm>
          <a:prstGeom prst="bentConnector3">
            <a:avLst>
              <a:gd name="adj1" fmla="val 241217"/>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Cross 9"/>
          <p:cNvSpPr/>
          <p:nvPr/>
        </p:nvSpPr>
        <p:spPr bwMode="gray">
          <a:xfrm rot="2690790">
            <a:off x="6246410" y="2643900"/>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1071721" y="2830093"/>
            <a:ext cx="5032722" cy="3141422"/>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ysClr val="windowText" lastClr="000000"/>
                </a:solidFill>
                <a:ea typeface="Arial Unicode MS" pitchFamily="34" charset="-128"/>
                <a:cs typeface="Arial Unicode MS" pitchFamily="34" charset="-128"/>
              </a:rPr>
              <a:t>Pod-A</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4" name="Rectangle 3"/>
          <p:cNvSpPr/>
          <p:nvPr/>
        </p:nvSpPr>
        <p:spPr bwMode="gray">
          <a:xfrm>
            <a:off x="882566" y="277522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7288556" y="3122468"/>
            <a:ext cx="2849743" cy="2556672"/>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backend</a:t>
            </a:r>
          </a:p>
        </p:txBody>
      </p:sp>
      <p:sp>
        <p:nvSpPr>
          <p:cNvPr id="7" name="Rectangle 6"/>
          <p:cNvSpPr/>
          <p:nvPr/>
        </p:nvSpPr>
        <p:spPr bwMode="gray">
          <a:xfrm>
            <a:off x="1367076" y="3845369"/>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mount as /</a:t>
            </a:r>
            <a:r>
              <a:rPr lang="en-US" sz="1800" kern="0" dirty="0" err="1">
                <a:ea typeface="Arial Unicode MS" pitchFamily="34" charset="-128"/>
                <a:cs typeface="Arial Unicode MS" pitchFamily="34" charset="-128"/>
              </a:rPr>
              <a:t>mnt</a:t>
            </a:r>
            <a:r>
              <a:rPr lang="en-US" sz="1800" kern="0" dirty="0">
                <a:ea typeface="Arial Unicode MS" pitchFamily="34" charset="-128"/>
                <a:cs typeface="Arial Unicode MS" pitchFamily="34" charset="-128"/>
              </a:rPr>
              <a: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Let the pod access persistent storage</a:t>
            </a:r>
          </a:p>
          <a:p>
            <a:pPr marL="342900" indent="-342900">
              <a:buFont typeface="Wingdings" panose="05000000000000000000" pitchFamily="2" charset="2"/>
              <a:buChar char="§"/>
            </a:pPr>
            <a:r>
              <a:rPr lang="en-US" dirty="0"/>
              <a:t>Kubernetes offers different types of storage integration:</a:t>
            </a:r>
          </a:p>
          <a:p>
            <a:pPr marL="887288" lvl="1" indent="-342900">
              <a:buFont typeface="Wingdings" panose="05000000000000000000" pitchFamily="2" charset="2"/>
              <a:buChar char="§"/>
            </a:pPr>
            <a:r>
              <a:rPr lang="en-US" dirty="0">
                <a:hlinkClick r:id="rId3"/>
              </a:rPr>
              <a:t>https://kubernetes.io/docs/concepts/storage/volumes/</a:t>
            </a:r>
            <a:r>
              <a:rPr lang="en-US" dirty="0"/>
              <a:t> </a:t>
            </a:r>
          </a:p>
        </p:txBody>
      </p:sp>
      <p:sp>
        <p:nvSpPr>
          <p:cNvPr id="10" name="Rectangle: Folded Corner 9">
            <a:extLst>
              <a:ext uri="{FF2B5EF4-FFF2-40B4-BE49-F238E27FC236}">
                <a16:creationId xmlns:a16="http://schemas.microsoft.com/office/drawing/2014/main" id="{3517D632-E7C8-457B-8486-7040039A0346}"/>
              </a:ext>
            </a:extLst>
          </p:cNvPr>
          <p:cNvSpPr/>
          <p:nvPr/>
        </p:nvSpPr>
        <p:spPr bwMode="gray">
          <a:xfrm>
            <a:off x="3923323" y="4019329"/>
            <a:ext cx="1162455" cy="799123"/>
          </a:xfrm>
          <a:prstGeom prst="foldedCorner">
            <a:avLst/>
          </a:prstGeom>
          <a:solidFill>
            <a:schemeClr val="accent1">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reference</a:t>
            </a:r>
            <a:endParaRPr lang="de-DE" sz="1800" kern="0" dirty="0" err="1">
              <a:solidFill>
                <a:schemeClr val="dk1"/>
              </a:solidFill>
              <a:latin typeface="+mn-lt"/>
              <a:ea typeface="Arial Unicode MS" pitchFamily="34" charset="-128"/>
              <a:cs typeface="Arial Unicode MS" pitchFamily="34" charset="-128"/>
            </a:endParaRPr>
          </a:p>
        </p:txBody>
      </p:sp>
      <p:cxnSp>
        <p:nvCxnSpPr>
          <p:cNvPr id="16" name="Straight Arrow Connector 15">
            <a:extLst>
              <a:ext uri="{FF2B5EF4-FFF2-40B4-BE49-F238E27FC236}">
                <a16:creationId xmlns:a16="http://schemas.microsoft.com/office/drawing/2014/main" id="{A801B7B8-B727-4D5E-9899-54D46129A66C}"/>
              </a:ext>
            </a:extLst>
          </p:cNvPr>
          <p:cNvCxnSpPr>
            <a:stCxn id="6" idx="2"/>
          </p:cNvCxnSpPr>
          <p:nvPr/>
        </p:nvCxnSpPr>
        <p:spPr>
          <a:xfrm>
            <a:off x="7288556" y="4504855"/>
            <a:ext cx="914400" cy="914400"/>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0D33A96-9C53-4F98-807F-88BF803B73B4}"/>
              </a:ext>
            </a:extLst>
          </p:cNvPr>
          <p:cNvCxnSpPr>
            <a:cxnSpLocks/>
            <a:stCxn id="6" idx="2"/>
            <a:endCxn id="10" idx="3"/>
          </p:cNvCxnSpPr>
          <p:nvPr/>
        </p:nvCxnSpPr>
        <p:spPr>
          <a:xfrm flipH="1">
            <a:off x="5085778" y="4400804"/>
            <a:ext cx="2202778" cy="1808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689FC9-7BDE-4FFC-B2BF-7DFAF928FCC5}"/>
              </a:ext>
            </a:extLst>
          </p:cNvPr>
          <p:cNvCxnSpPr>
            <a:cxnSpLocks/>
            <a:stCxn id="10" idx="1"/>
            <a:endCxn id="7" idx="3"/>
          </p:cNvCxnSpPr>
          <p:nvPr/>
        </p:nvCxnSpPr>
        <p:spPr>
          <a:xfrm flipH="1">
            <a:off x="2995007" y="4418891"/>
            <a:ext cx="928316" cy="460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39EE352-0CCE-4CF0-8DDC-A3B7E4A11A51}"/>
              </a:ext>
            </a:extLst>
          </p:cNvPr>
          <p:cNvPicPr>
            <a:picLocks noChangeAspect="1"/>
          </p:cNvPicPr>
          <p:nvPr/>
        </p:nvPicPr>
        <p:blipFill>
          <a:blip r:embed="rId3"/>
          <a:stretch>
            <a:fillRect/>
          </a:stretch>
        </p:blipFill>
        <p:spPr>
          <a:xfrm>
            <a:off x="6319048" y="609952"/>
            <a:ext cx="5371429" cy="5638095"/>
          </a:xfrm>
          <a:prstGeom prst="rect">
            <a:avLst/>
          </a:prstGeom>
          <a:ln>
            <a:solidFill>
              <a:schemeClr val="tx1"/>
            </a:solidFill>
          </a:ln>
        </p:spPr>
      </p:pic>
      <p:sp>
        <p:nvSpPr>
          <p:cNvPr id="2" name="Title 1"/>
          <p:cNvSpPr>
            <a:spLocks noGrp="1"/>
          </p:cNvSpPr>
          <p:nvPr>
            <p:ph type="title"/>
          </p:nvPr>
        </p:nvSpPr>
        <p:spPr/>
        <p:txBody>
          <a:bodyPr/>
          <a:lstStyle/>
          <a:p>
            <a:r>
              <a:rPr lang="en-US" dirty="0"/>
              <a:t>Volumes &amp; </a:t>
            </a:r>
            <a:r>
              <a:rPr lang="en-US" dirty="0" err="1"/>
              <a:t>VolumeMounts</a:t>
            </a:r>
            <a:endParaRPr lang="en-US" dirty="0"/>
          </a:p>
        </p:txBody>
      </p:sp>
      <p:sp>
        <p:nvSpPr>
          <p:cNvPr id="3" name="Rectangle 2"/>
          <p:cNvSpPr/>
          <p:nvPr/>
        </p:nvSpPr>
        <p:spPr>
          <a:xfrm>
            <a:off x="504000" y="1136103"/>
            <a:ext cx="6297393" cy="4616648"/>
          </a:xfrm>
          <a:prstGeom prst="rect">
            <a:avLst/>
          </a:prstGeom>
        </p:spPr>
        <p:txBody>
          <a:bodyPr wrap="square">
            <a:spAutoFit/>
          </a:bodyPr>
          <a:lstStyle/>
          <a:p>
            <a:pPr marL="342900" indent="-342900">
              <a:buFont typeface="Wingdings" panose="05000000000000000000" pitchFamily="2" charset="2"/>
              <a:buChar char="§"/>
            </a:pPr>
            <a:r>
              <a:rPr lang="en-US" dirty="0"/>
              <a:t>Volumes are part of the </a:t>
            </a:r>
            <a:r>
              <a:rPr lang="en-US" dirty="0" err="1"/>
              <a:t>PodSpec</a:t>
            </a:r>
            <a:r>
              <a:rPr lang="en-US" dirty="0"/>
              <a:t> object</a:t>
            </a:r>
          </a:p>
          <a:p>
            <a:pPr marL="342900" indent="-342900">
              <a:buFont typeface="Wingdings" panose="05000000000000000000" pitchFamily="2" charset="2"/>
              <a:buChar char="§"/>
            </a:pPr>
            <a:r>
              <a:rPr lang="en-US" dirty="0"/>
              <a:t>Provide direct access to storage</a:t>
            </a:r>
          </a:p>
          <a:p>
            <a:pPr marL="342900" indent="-342900">
              <a:buFont typeface="Wingdings" panose="05000000000000000000" pitchFamily="2" charset="2"/>
              <a:buChar char="§"/>
            </a:pPr>
            <a:r>
              <a:rPr lang="en-US" dirty="0"/>
              <a:t>Available for a lot of backends</a:t>
            </a:r>
          </a:p>
          <a:p>
            <a:pPr marL="887288" lvl="1" indent="-342900">
              <a:buFont typeface="Wingdings" panose="05000000000000000000" pitchFamily="2" charset="2"/>
              <a:buChar char="§"/>
            </a:pPr>
            <a:r>
              <a:rPr lang="en-US" dirty="0"/>
              <a:t>local storage (</a:t>
            </a:r>
            <a:r>
              <a:rPr lang="en-US" dirty="0" err="1"/>
              <a:t>nfs</a:t>
            </a:r>
            <a:r>
              <a:rPr lang="en-US" dirty="0"/>
              <a:t>, </a:t>
            </a:r>
            <a:r>
              <a:rPr lang="en-US" dirty="0" err="1"/>
              <a:t>hostPath</a:t>
            </a:r>
            <a:r>
              <a:rPr lang="en-US" dirty="0"/>
              <a:t>, </a:t>
            </a:r>
            <a:r>
              <a:rPr lang="en-US" dirty="0" err="1"/>
              <a:t>ceph</a:t>
            </a:r>
            <a:r>
              <a:rPr lang="en-US" dirty="0"/>
              <a:t>)</a:t>
            </a:r>
          </a:p>
          <a:p>
            <a:pPr marL="887288" lvl="1" indent="-342900">
              <a:buFont typeface="Wingdings" panose="05000000000000000000" pitchFamily="2" charset="2"/>
              <a:buChar char="§"/>
            </a:pPr>
            <a:r>
              <a:rPr lang="en-US" dirty="0"/>
              <a:t>cloud storage (Azure, GCP, AWS,…)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Make storage available in a container via </a:t>
            </a:r>
            <a:r>
              <a:rPr lang="en-US" dirty="0" err="1"/>
              <a:t>VolumeMounts</a:t>
            </a:r>
            <a:r>
              <a:rPr lang="en-US" dirty="0"/>
              <a:t> as part of the container specification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Special volumes: </a:t>
            </a:r>
          </a:p>
          <a:p>
            <a:pPr marL="887288" lvl="1" indent="-342900">
              <a:buFont typeface="Wingdings" panose="05000000000000000000" pitchFamily="2" charset="2"/>
              <a:buChar char="§"/>
            </a:pPr>
            <a:r>
              <a:rPr lang="en-US" dirty="0" err="1"/>
              <a:t>emptyDir</a:t>
            </a:r>
            <a:endParaRPr lang="en-US" dirty="0"/>
          </a:p>
          <a:p>
            <a:pPr marL="887288" lvl="1" indent="-342900">
              <a:buFont typeface="Wingdings" panose="05000000000000000000" pitchFamily="2" charset="2"/>
              <a:buChar char="§"/>
            </a:pPr>
            <a:r>
              <a:rPr lang="en-US" dirty="0"/>
              <a:t>secret</a:t>
            </a:r>
          </a:p>
          <a:p>
            <a:pPr marL="887288" lvl="1" indent="-342900">
              <a:buFont typeface="Wingdings" panose="05000000000000000000" pitchFamily="2" charset="2"/>
              <a:buChar char="§"/>
            </a:pPr>
            <a:r>
              <a:rPr lang="en-US" dirty="0" err="1"/>
              <a:t>configMap</a:t>
            </a:r>
            <a:endParaRPr lang="en-US" dirty="0"/>
          </a:p>
        </p:txBody>
      </p:sp>
      <p:cxnSp>
        <p:nvCxnSpPr>
          <p:cNvPr id="6" name="Straight Arrow Connector 5">
            <a:extLst>
              <a:ext uri="{FF2B5EF4-FFF2-40B4-BE49-F238E27FC236}">
                <a16:creationId xmlns:a16="http://schemas.microsoft.com/office/drawing/2014/main" id="{E479DB24-BD81-45B4-9289-721AB3CE10B9}"/>
              </a:ext>
            </a:extLst>
          </p:cNvPr>
          <p:cNvCxnSpPr>
            <a:cxnSpLocks/>
          </p:cNvCxnSpPr>
          <p:nvPr/>
        </p:nvCxnSpPr>
        <p:spPr>
          <a:xfrm flipH="1">
            <a:off x="10289708" y="2664374"/>
            <a:ext cx="994298" cy="0"/>
          </a:xfrm>
          <a:prstGeom prst="straightConnector1">
            <a:avLst/>
          </a:prstGeom>
          <a:ln w="762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49C768-125F-4533-A932-E3B6166BC153}"/>
              </a:ext>
            </a:extLst>
          </p:cNvPr>
          <p:cNvCxnSpPr>
            <a:cxnSpLocks/>
          </p:cNvCxnSpPr>
          <p:nvPr/>
        </p:nvCxnSpPr>
        <p:spPr>
          <a:xfrm flipH="1">
            <a:off x="10289708" y="5752751"/>
            <a:ext cx="994298" cy="0"/>
          </a:xfrm>
          <a:prstGeom prst="straightConnector1">
            <a:avLst/>
          </a:prstGeom>
          <a:ln w="762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48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1F17-8E97-46B7-8E74-3BDBEA4CB50F}"/>
              </a:ext>
            </a:extLst>
          </p:cNvPr>
          <p:cNvSpPr>
            <a:spLocks noGrp="1"/>
          </p:cNvSpPr>
          <p:nvPr>
            <p:ph type="ctrTitle"/>
          </p:nvPr>
        </p:nvSpPr>
        <p:spPr/>
        <p:txBody>
          <a:bodyPr/>
          <a:lstStyle/>
          <a:p>
            <a:r>
              <a:rPr lang="en-US" dirty="0"/>
              <a:t>Are there drawbacks of direct storage integration?</a:t>
            </a:r>
          </a:p>
        </p:txBody>
      </p:sp>
    </p:spTree>
    <p:extLst>
      <p:ext uri="{BB962C8B-B14F-4D97-AF65-F5344CB8AC3E}">
        <p14:creationId xmlns:p14="http://schemas.microsoft.com/office/powerpoint/2010/main" val="295896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E57CB26-11C0-4A32-A2E4-3BF415F0505B}"/>
              </a:ext>
            </a:extLst>
          </p:cNvPr>
          <p:cNvSpPr/>
          <p:nvPr/>
        </p:nvSpPr>
        <p:spPr bwMode="gray">
          <a:xfrm>
            <a:off x="6835806" y="1074198"/>
            <a:ext cx="5193437" cy="290299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Administrator space</a:t>
            </a:r>
          </a:p>
        </p:txBody>
      </p:sp>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7" name="Cylinder 6"/>
          <p:cNvSpPr/>
          <p:nvPr/>
        </p:nvSpPr>
        <p:spPr bwMode="gray">
          <a:xfrm>
            <a:off x="9891783" y="1922165"/>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grpSp>
        <p:nvGrpSpPr>
          <p:cNvPr id="34" name="Group 33">
            <a:extLst>
              <a:ext uri="{FF2B5EF4-FFF2-40B4-BE49-F238E27FC236}">
                <a16:creationId xmlns:a16="http://schemas.microsoft.com/office/drawing/2014/main" id="{5A64DBBD-B70F-448E-98B9-B0B9BD96B767}"/>
              </a:ext>
            </a:extLst>
          </p:cNvPr>
          <p:cNvGrpSpPr/>
          <p:nvPr/>
        </p:nvGrpSpPr>
        <p:grpSpPr>
          <a:xfrm>
            <a:off x="740815" y="1604970"/>
            <a:ext cx="2312888" cy="2001495"/>
            <a:chOff x="572139" y="1383027"/>
            <a:chExt cx="2312888" cy="2001495"/>
          </a:xfrm>
        </p:grpSpPr>
        <p:sp>
          <p:nvSpPr>
            <p:cNvPr id="5" name="Rectangle 4"/>
            <p:cNvSpPr/>
            <p:nvPr/>
          </p:nvSpPr>
          <p:spPr bwMode="gray">
            <a:xfrm>
              <a:off x="572139" y="1383027"/>
              <a:ext cx="2312888" cy="2001495"/>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ysClr val="windowText" lastClr="000000"/>
                  </a:solidFill>
                  <a:ea typeface="Arial Unicode MS" pitchFamily="34" charset="-128"/>
                  <a:cs typeface="Arial Unicode MS" pitchFamily="34" charset="-128"/>
                </a:rPr>
                <a:t>Pod-A</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8" name="Rectangle 7"/>
            <p:cNvSpPr/>
            <p:nvPr/>
          </p:nvSpPr>
          <p:spPr bwMode="gray">
            <a:xfrm>
              <a:off x="914617" y="185114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c</a:t>
              </a:r>
              <a:r>
                <a:rPr kumimoji="0" lang="en-US" sz="1800" b="0" i="0" u="none" strike="noStrike" kern="0" cap="none" spc="0" normalizeH="0" baseline="0" noProof="0">
                  <a:ln>
                    <a:noFill/>
                  </a:ln>
                  <a:effectLst/>
                  <a:uLnTx/>
                  <a:uFillTx/>
                  <a:ea typeface="Arial Unicode MS" pitchFamily="34" charset="-128"/>
                  <a:cs typeface="Arial Unicode MS" pitchFamily="34" charset="-128"/>
                </a:rPr>
                <a:t>ontainer</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Cylinder 13"/>
          <p:cNvSpPr/>
          <p:nvPr/>
        </p:nvSpPr>
        <p:spPr bwMode="gray">
          <a:xfrm>
            <a:off x="7515467" y="2050742"/>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Diagonal Corners Rounded 15"/>
          <p:cNvSpPr/>
          <p:nvPr/>
        </p:nvSpPr>
        <p:spPr bwMode="gray">
          <a:xfrm>
            <a:off x="3880398" y="2048142"/>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17" name="Connector: Elbow 16"/>
          <p:cNvCxnSpPr>
            <a:cxnSpLocks/>
            <a:stCxn id="14" idx="4"/>
            <a:endCxn id="7" idx="2"/>
          </p:cNvCxnSpPr>
          <p:nvPr/>
        </p:nvCxnSpPr>
        <p:spPr>
          <a:xfrm>
            <a:off x="9001957" y="2602970"/>
            <a:ext cx="889826" cy="48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p:cNvCxnSpPr>
            <a:cxnSpLocks/>
            <a:stCxn id="16" idx="0"/>
            <a:endCxn id="14" idx="2"/>
          </p:cNvCxnSpPr>
          <p:nvPr/>
        </p:nvCxnSpPr>
        <p:spPr>
          <a:xfrm flipV="1">
            <a:off x="5684051" y="2602970"/>
            <a:ext cx="1831416" cy="128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cxnSpLocks/>
            <a:stCxn id="5" idx="3"/>
            <a:endCxn id="16" idx="2"/>
          </p:cNvCxnSpPr>
          <p:nvPr/>
        </p:nvCxnSpPr>
        <p:spPr>
          <a:xfrm flipV="1">
            <a:off x="3053703" y="2604259"/>
            <a:ext cx="826695" cy="145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8DB1AA6-8411-463E-8620-A75558441644}"/>
              </a:ext>
            </a:extLst>
          </p:cNvPr>
          <p:cNvSpPr/>
          <p:nvPr/>
        </p:nvSpPr>
        <p:spPr bwMode="gray">
          <a:xfrm>
            <a:off x="446882" y="1074198"/>
            <a:ext cx="5785243" cy="290299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User space</a:t>
            </a:r>
          </a:p>
        </p:txBody>
      </p:sp>
      <p:sp>
        <p:nvSpPr>
          <p:cNvPr id="37" name="Speech Bubble: Rectangle 36">
            <a:extLst>
              <a:ext uri="{FF2B5EF4-FFF2-40B4-BE49-F238E27FC236}">
                <a16:creationId xmlns:a16="http://schemas.microsoft.com/office/drawing/2014/main" id="{52B3D3DA-BEE8-41ED-BAAE-06AF497E8BC8}"/>
              </a:ext>
            </a:extLst>
          </p:cNvPr>
          <p:cNvSpPr/>
          <p:nvPr/>
        </p:nvSpPr>
        <p:spPr bwMode="gray">
          <a:xfrm>
            <a:off x="7368466" y="4649272"/>
            <a:ext cx="3737500"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 Volumes objects represent physical storage</a:t>
            </a:r>
          </a:p>
        </p:txBody>
      </p:sp>
      <p:sp>
        <p:nvSpPr>
          <p:cNvPr id="38" name="Speech Bubble: Rectangle 37">
            <a:extLst>
              <a:ext uri="{FF2B5EF4-FFF2-40B4-BE49-F238E27FC236}">
                <a16:creationId xmlns:a16="http://schemas.microsoft.com/office/drawing/2014/main" id="{EAA44666-B3C1-46EC-BCE4-4A66C3892705}"/>
              </a:ext>
            </a:extLst>
          </p:cNvPr>
          <p:cNvSpPr/>
          <p:nvPr/>
        </p:nvSpPr>
        <p:spPr bwMode="gray">
          <a:xfrm>
            <a:off x="3822693" y="4649272"/>
            <a:ext cx="2409432"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Create a Persistent Volume Claim to bind the Persistent Volume</a:t>
            </a:r>
          </a:p>
        </p:txBody>
      </p:sp>
      <p:sp>
        <p:nvSpPr>
          <p:cNvPr id="39" name="Speech Bubble: Rectangle 38">
            <a:extLst>
              <a:ext uri="{FF2B5EF4-FFF2-40B4-BE49-F238E27FC236}">
                <a16:creationId xmlns:a16="http://schemas.microsoft.com/office/drawing/2014/main" id="{BB50BE1E-AE4B-4E48-B9C8-8C2BFE722CC6}"/>
              </a:ext>
            </a:extLst>
          </p:cNvPr>
          <p:cNvSpPr/>
          <p:nvPr/>
        </p:nvSpPr>
        <p:spPr bwMode="gray">
          <a:xfrm>
            <a:off x="740815" y="4649272"/>
            <a:ext cx="2409432"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the claim as a volume in a pod.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Note: t</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he claim has </a:t>
            </a:r>
            <a:r>
              <a:rPr lang="en-US" sz="1800" kern="0" dirty="0">
                <a:ea typeface="Arial Unicode MS" pitchFamily="34" charset="-128"/>
                <a:cs typeface="Arial Unicode MS" pitchFamily="34" charset="-128"/>
              </a:rPr>
              <a:t>a separate lifecycle.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1654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207125"/>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PV:PVC is always 1:1</a:t>
            </a:r>
          </a:p>
          <a:p>
            <a:pPr marL="342900" indent="-342900">
              <a:buFont typeface="Wingdings" panose="05000000000000000000" pitchFamily="2" charset="2"/>
              <a:buChar char="§"/>
            </a:pPr>
            <a:r>
              <a:rPr lang="en-US" dirty="0"/>
              <a:t>PV size must match or exceed PVC requested size</a:t>
            </a:r>
          </a:p>
          <a:p>
            <a:pPr marL="342900" indent="-342900">
              <a:buFont typeface="Wingdings" panose="05000000000000000000" pitchFamily="2" charset="2"/>
              <a:buChar char="§"/>
            </a:pPr>
            <a:r>
              <a:rPr lang="en-US" dirty="0"/>
              <a:t>PVC is used as volume within the pod</a:t>
            </a:r>
          </a:p>
        </p:txBody>
      </p:sp>
      <p:pic>
        <p:nvPicPr>
          <p:cNvPr id="10" name="Picture 9">
            <a:extLst>
              <a:ext uri="{FF2B5EF4-FFF2-40B4-BE49-F238E27FC236}">
                <a16:creationId xmlns:a16="http://schemas.microsoft.com/office/drawing/2014/main" id="{1F9B8604-CE72-409D-9CB2-5C97AB5C5C47}"/>
              </a:ext>
            </a:extLst>
          </p:cNvPr>
          <p:cNvPicPr>
            <a:picLocks noChangeAspect="1"/>
          </p:cNvPicPr>
          <p:nvPr/>
        </p:nvPicPr>
        <p:blipFill>
          <a:blip r:embed="rId3"/>
          <a:stretch>
            <a:fillRect/>
          </a:stretch>
        </p:blipFill>
        <p:spPr>
          <a:xfrm>
            <a:off x="8183039" y="2373308"/>
            <a:ext cx="3739324" cy="2974778"/>
          </a:xfrm>
          <a:prstGeom prst="rect">
            <a:avLst/>
          </a:prstGeom>
          <a:ln>
            <a:solidFill>
              <a:schemeClr val="tx1"/>
            </a:solidFill>
          </a:ln>
        </p:spPr>
      </p:pic>
      <p:pic>
        <p:nvPicPr>
          <p:cNvPr id="11" name="Picture 10">
            <a:extLst>
              <a:ext uri="{FF2B5EF4-FFF2-40B4-BE49-F238E27FC236}">
                <a16:creationId xmlns:a16="http://schemas.microsoft.com/office/drawing/2014/main" id="{CF621BDE-FE98-4375-9A5D-B8BEA8246BED}"/>
              </a:ext>
            </a:extLst>
          </p:cNvPr>
          <p:cNvPicPr>
            <a:picLocks noChangeAspect="1"/>
          </p:cNvPicPr>
          <p:nvPr/>
        </p:nvPicPr>
        <p:blipFill>
          <a:blip r:embed="rId4"/>
          <a:stretch>
            <a:fillRect/>
          </a:stretch>
        </p:blipFill>
        <p:spPr>
          <a:xfrm>
            <a:off x="602754" y="2342579"/>
            <a:ext cx="3760176" cy="4093796"/>
          </a:xfrm>
          <a:prstGeom prst="rect">
            <a:avLst/>
          </a:prstGeom>
          <a:ln>
            <a:solidFill>
              <a:schemeClr val="tx1"/>
            </a:solidFill>
          </a:ln>
        </p:spPr>
      </p:pic>
      <p:sp>
        <p:nvSpPr>
          <p:cNvPr id="13" name="Rectangle 12">
            <a:extLst>
              <a:ext uri="{FF2B5EF4-FFF2-40B4-BE49-F238E27FC236}">
                <a16:creationId xmlns:a16="http://schemas.microsoft.com/office/drawing/2014/main" id="{78568838-41F4-4797-AFD0-89EE72EA2978}"/>
              </a:ext>
            </a:extLst>
          </p:cNvPr>
          <p:cNvSpPr/>
          <p:nvPr/>
        </p:nvSpPr>
        <p:spPr>
          <a:xfrm>
            <a:off x="9633255" y="6147424"/>
            <a:ext cx="2561920" cy="415498"/>
          </a:xfrm>
          <a:prstGeom prst="rect">
            <a:avLst/>
          </a:prstGeom>
        </p:spPr>
        <p:txBody>
          <a:bodyPr wrap="none">
            <a:spAutoFit/>
          </a:bodyPr>
          <a:lstStyle/>
          <a:p>
            <a:r>
              <a:rPr lang="en-US" dirty="0"/>
              <a:t>PV is bound to PVC</a:t>
            </a:r>
          </a:p>
        </p:txBody>
      </p:sp>
      <p:sp>
        <p:nvSpPr>
          <p:cNvPr id="14" name="Arrow: Curved Down 13">
            <a:extLst>
              <a:ext uri="{FF2B5EF4-FFF2-40B4-BE49-F238E27FC236}">
                <a16:creationId xmlns:a16="http://schemas.microsoft.com/office/drawing/2014/main" id="{719C549F-1905-4273-A9FC-CE8AA32CA7FD}"/>
              </a:ext>
            </a:extLst>
          </p:cNvPr>
          <p:cNvSpPr/>
          <p:nvPr/>
        </p:nvSpPr>
        <p:spPr bwMode="gray">
          <a:xfrm rot="8642649">
            <a:off x="4441656" y="5752676"/>
            <a:ext cx="1615747" cy="789497"/>
          </a:xfrm>
          <a:prstGeom prst="curvedDown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A010DCA7-D900-4CE2-B6F9-E8A3CB066D8F}"/>
              </a:ext>
            </a:extLst>
          </p:cNvPr>
          <p:cNvSpPr/>
          <p:nvPr/>
        </p:nvSpPr>
        <p:spPr>
          <a:xfrm>
            <a:off x="5723438" y="6067043"/>
            <a:ext cx="2208876" cy="738664"/>
          </a:xfrm>
          <a:prstGeom prst="rect">
            <a:avLst/>
          </a:prstGeom>
        </p:spPr>
        <p:txBody>
          <a:bodyPr wrap="square">
            <a:spAutoFit/>
          </a:bodyPr>
          <a:lstStyle/>
          <a:p>
            <a:r>
              <a:rPr lang="en-US" dirty="0"/>
              <a:t>PVC referenced by Pod </a:t>
            </a:r>
          </a:p>
        </p:txBody>
      </p:sp>
      <p:pic>
        <p:nvPicPr>
          <p:cNvPr id="16" name="Picture 15">
            <a:extLst>
              <a:ext uri="{FF2B5EF4-FFF2-40B4-BE49-F238E27FC236}">
                <a16:creationId xmlns:a16="http://schemas.microsoft.com/office/drawing/2014/main" id="{53317CB1-4E29-408D-984E-BA4F485334CF}"/>
              </a:ext>
            </a:extLst>
          </p:cNvPr>
          <p:cNvPicPr>
            <a:picLocks noChangeAspect="1"/>
          </p:cNvPicPr>
          <p:nvPr/>
        </p:nvPicPr>
        <p:blipFill>
          <a:blip r:embed="rId5"/>
          <a:stretch>
            <a:fillRect/>
          </a:stretch>
        </p:blipFill>
        <p:spPr>
          <a:xfrm>
            <a:off x="4676972" y="2373308"/>
            <a:ext cx="3151929" cy="2777105"/>
          </a:xfrm>
          <a:prstGeom prst="rect">
            <a:avLst/>
          </a:prstGeom>
          <a:ln>
            <a:solidFill>
              <a:schemeClr val="tx1"/>
            </a:solidFill>
          </a:ln>
        </p:spPr>
      </p:pic>
      <p:sp>
        <p:nvSpPr>
          <p:cNvPr id="12" name="Arrow: Curved Down 11">
            <a:extLst>
              <a:ext uri="{FF2B5EF4-FFF2-40B4-BE49-F238E27FC236}">
                <a16:creationId xmlns:a16="http://schemas.microsoft.com/office/drawing/2014/main" id="{E3AFE01B-2B3A-43BE-9B04-44650E603B81}"/>
              </a:ext>
            </a:extLst>
          </p:cNvPr>
          <p:cNvSpPr/>
          <p:nvPr/>
        </p:nvSpPr>
        <p:spPr bwMode="gray">
          <a:xfrm rot="11316041">
            <a:off x="7008261" y="5159139"/>
            <a:ext cx="3422043" cy="853598"/>
          </a:xfrm>
          <a:prstGeom prst="curvedDown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3384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0A85-2277-4AED-93CC-D455D481D551}"/>
              </a:ext>
            </a:extLst>
          </p:cNvPr>
          <p:cNvSpPr>
            <a:spLocks noGrp="1"/>
          </p:cNvSpPr>
          <p:nvPr>
            <p:ph type="title"/>
          </p:nvPr>
        </p:nvSpPr>
        <p:spPr/>
        <p:txBody>
          <a:bodyPr/>
          <a:lstStyle/>
          <a:p>
            <a:r>
              <a:rPr lang="en-US" dirty="0"/>
              <a:t>PV/PVC lifecycle</a:t>
            </a:r>
          </a:p>
        </p:txBody>
      </p:sp>
      <p:sp>
        <p:nvSpPr>
          <p:cNvPr id="3" name="Cylinder 2">
            <a:extLst>
              <a:ext uri="{FF2B5EF4-FFF2-40B4-BE49-F238E27FC236}">
                <a16:creationId xmlns:a16="http://schemas.microsoft.com/office/drawing/2014/main" id="{793EEDFD-AF0F-41EC-8B33-559C22034EA9}"/>
              </a:ext>
            </a:extLst>
          </p:cNvPr>
          <p:cNvSpPr/>
          <p:nvPr/>
        </p:nvSpPr>
        <p:spPr bwMode="gray">
          <a:xfrm>
            <a:off x="1766295" y="4104370"/>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Diagonal Corners Rounded 3">
            <a:extLst>
              <a:ext uri="{FF2B5EF4-FFF2-40B4-BE49-F238E27FC236}">
                <a16:creationId xmlns:a16="http://schemas.microsoft.com/office/drawing/2014/main" id="{A25A5F69-29A7-40A6-A263-64D33E2FFD63}"/>
              </a:ext>
            </a:extLst>
          </p:cNvPr>
          <p:cNvSpPr/>
          <p:nvPr/>
        </p:nvSpPr>
        <p:spPr bwMode="gray">
          <a:xfrm>
            <a:off x="1607714" y="1799571"/>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5" name="Connector: Elbow 4">
            <a:extLst>
              <a:ext uri="{FF2B5EF4-FFF2-40B4-BE49-F238E27FC236}">
                <a16:creationId xmlns:a16="http://schemas.microsoft.com/office/drawing/2014/main" id="{289FB161-7F8C-48C7-BC19-20271537C9C8}"/>
              </a:ext>
            </a:extLst>
          </p:cNvPr>
          <p:cNvCxnSpPr>
            <a:cxnSpLocks/>
            <a:stCxn id="4" idx="1"/>
            <a:endCxn id="3" idx="1"/>
          </p:cNvCxnSpPr>
          <p:nvPr/>
        </p:nvCxnSpPr>
        <p:spPr>
          <a:xfrm rot="5400000">
            <a:off x="1913258" y="3508087"/>
            <a:ext cx="1192566"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ross 10">
            <a:extLst>
              <a:ext uri="{FF2B5EF4-FFF2-40B4-BE49-F238E27FC236}">
                <a16:creationId xmlns:a16="http://schemas.microsoft.com/office/drawing/2014/main" id="{8005E16A-1D9F-4051-A2FD-6E81E44F746D}"/>
              </a:ext>
            </a:extLst>
          </p:cNvPr>
          <p:cNvSpPr/>
          <p:nvPr/>
        </p:nvSpPr>
        <p:spPr bwMode="gray">
          <a:xfrm rot="2690790">
            <a:off x="1611871" y="1453212"/>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FD94F29F-DC71-4824-9A4B-4881FA97C554}"/>
              </a:ext>
            </a:extLst>
          </p:cNvPr>
          <p:cNvSpPr/>
          <p:nvPr/>
        </p:nvSpPr>
        <p:spPr>
          <a:xfrm>
            <a:off x="4153475" y="1986088"/>
            <a:ext cx="7537002" cy="2031325"/>
          </a:xfrm>
          <a:prstGeom prst="rect">
            <a:avLst/>
          </a:prstGeom>
        </p:spPr>
        <p:txBody>
          <a:bodyPr wrap="square">
            <a:spAutoFit/>
          </a:bodyPr>
          <a:lstStyle/>
          <a:p>
            <a:r>
              <a:rPr lang="en-US" dirty="0"/>
              <a:t>Deleting a PVC could cause the following:</a:t>
            </a:r>
          </a:p>
          <a:p>
            <a:pPr marL="342900" indent="-342900">
              <a:buFont typeface="Wingdings" panose="05000000000000000000" pitchFamily="2" charset="2"/>
              <a:buChar char="§"/>
            </a:pPr>
            <a:r>
              <a:rPr lang="en-US" dirty="0"/>
              <a:t>Retain – PV still exists including all data</a:t>
            </a:r>
          </a:p>
          <a:p>
            <a:pPr marL="342900" indent="-342900">
              <a:buFont typeface="Wingdings" panose="05000000000000000000" pitchFamily="2" charset="2"/>
              <a:buChar char="§"/>
            </a:pPr>
            <a:r>
              <a:rPr lang="en-US" dirty="0"/>
              <a:t>Delete – delete the PV and all data</a:t>
            </a:r>
          </a:p>
          <a:p>
            <a:pPr marL="342900" indent="-342900">
              <a:buFont typeface="Wingdings" panose="05000000000000000000" pitchFamily="2" charset="2"/>
              <a:buChar char="§"/>
            </a:pPr>
            <a:r>
              <a:rPr lang="en-US" dirty="0"/>
              <a:t>Recycle – delete data and make PV available again to be bound by a different PVC</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93452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Diagonal Corners Rounded 14">
            <a:extLst>
              <a:ext uri="{FF2B5EF4-FFF2-40B4-BE49-F238E27FC236}">
                <a16:creationId xmlns:a16="http://schemas.microsoft.com/office/drawing/2014/main" id="{2FC0B9D7-3453-4EFB-A7E6-898F1F63A75C}"/>
              </a:ext>
            </a:extLst>
          </p:cNvPr>
          <p:cNvSpPr/>
          <p:nvPr/>
        </p:nvSpPr>
        <p:spPr bwMode="gray">
          <a:xfrm>
            <a:off x="3623970" y="3281258"/>
            <a:ext cx="1803653" cy="1103355"/>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sp>
        <p:nvSpPr>
          <p:cNvPr id="2" name="Title 1">
            <a:extLst>
              <a:ext uri="{FF2B5EF4-FFF2-40B4-BE49-F238E27FC236}">
                <a16:creationId xmlns:a16="http://schemas.microsoft.com/office/drawing/2014/main" id="{63CEA792-3EB5-4DB7-8C92-AD9889D91019}"/>
              </a:ext>
            </a:extLst>
          </p:cNvPr>
          <p:cNvSpPr>
            <a:spLocks noGrp="1"/>
          </p:cNvSpPr>
          <p:nvPr>
            <p:ph type="title"/>
          </p:nvPr>
        </p:nvSpPr>
        <p:spPr/>
        <p:txBody>
          <a:bodyPr/>
          <a:lstStyle/>
          <a:p>
            <a:r>
              <a:rPr lang="en-US" dirty="0"/>
              <a:t>Access Modes</a:t>
            </a:r>
          </a:p>
        </p:txBody>
      </p:sp>
      <p:sp>
        <p:nvSpPr>
          <p:cNvPr id="4" name="Rectangle 3">
            <a:extLst>
              <a:ext uri="{FF2B5EF4-FFF2-40B4-BE49-F238E27FC236}">
                <a16:creationId xmlns:a16="http://schemas.microsoft.com/office/drawing/2014/main" id="{24EF343A-C10A-4019-AE5D-81BDE41FF336}"/>
              </a:ext>
            </a:extLst>
          </p:cNvPr>
          <p:cNvSpPr/>
          <p:nvPr/>
        </p:nvSpPr>
        <p:spPr bwMode="gray">
          <a:xfrm>
            <a:off x="870562" y="3210949"/>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A2</a:t>
            </a:r>
          </a:p>
        </p:txBody>
      </p:sp>
      <p:sp>
        <p:nvSpPr>
          <p:cNvPr id="5" name="Rectangle 4">
            <a:extLst>
              <a:ext uri="{FF2B5EF4-FFF2-40B4-BE49-F238E27FC236}">
                <a16:creationId xmlns:a16="http://schemas.microsoft.com/office/drawing/2014/main" id="{406C96CF-733F-4258-A88F-372E8E1C9AC3}"/>
              </a:ext>
            </a:extLst>
          </p:cNvPr>
          <p:cNvSpPr/>
          <p:nvPr/>
        </p:nvSpPr>
        <p:spPr bwMode="gray">
          <a:xfrm>
            <a:off x="870562" y="4530298"/>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A3</a:t>
            </a:r>
          </a:p>
        </p:txBody>
      </p:sp>
      <p:sp>
        <p:nvSpPr>
          <p:cNvPr id="6" name="Rectangle 5">
            <a:extLst>
              <a:ext uri="{FF2B5EF4-FFF2-40B4-BE49-F238E27FC236}">
                <a16:creationId xmlns:a16="http://schemas.microsoft.com/office/drawing/2014/main" id="{38F244DA-1F13-40FD-8214-BBC53B74B7B5}"/>
              </a:ext>
            </a:extLst>
          </p:cNvPr>
          <p:cNvSpPr/>
          <p:nvPr/>
        </p:nvSpPr>
        <p:spPr bwMode="gray">
          <a:xfrm>
            <a:off x="870562" y="1891600"/>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A1</a:t>
            </a:r>
          </a:p>
        </p:txBody>
      </p:sp>
      <p:cxnSp>
        <p:nvCxnSpPr>
          <p:cNvPr id="7" name="Straight Arrow Connector 8">
            <a:extLst>
              <a:ext uri="{FF2B5EF4-FFF2-40B4-BE49-F238E27FC236}">
                <a16:creationId xmlns:a16="http://schemas.microsoft.com/office/drawing/2014/main" id="{A99C66D5-FAA1-45A8-A871-A103CD413C67}"/>
              </a:ext>
            </a:extLst>
          </p:cNvPr>
          <p:cNvCxnSpPr>
            <a:cxnSpLocks/>
            <a:endCxn id="4" idx="3"/>
          </p:cNvCxnSpPr>
          <p:nvPr/>
        </p:nvCxnSpPr>
        <p:spPr>
          <a:xfrm rot="10800000" flipV="1">
            <a:off x="2685900" y="3791377"/>
            <a:ext cx="898662" cy="1"/>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8" name="Straight Arrow Connector 8">
            <a:extLst>
              <a:ext uri="{FF2B5EF4-FFF2-40B4-BE49-F238E27FC236}">
                <a16:creationId xmlns:a16="http://schemas.microsoft.com/office/drawing/2014/main" id="{1D720CDF-5D17-46E8-9154-A2DC4A19E1B9}"/>
              </a:ext>
            </a:extLst>
          </p:cNvPr>
          <p:cNvCxnSpPr>
            <a:endCxn id="6" idx="3"/>
          </p:cNvCxnSpPr>
          <p:nvPr/>
        </p:nvCxnSpPr>
        <p:spPr>
          <a:xfrm rot="10800000">
            <a:off x="2685901" y="2472031"/>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9" name="Straight Arrow Connector 8">
            <a:extLst>
              <a:ext uri="{FF2B5EF4-FFF2-40B4-BE49-F238E27FC236}">
                <a16:creationId xmlns:a16="http://schemas.microsoft.com/office/drawing/2014/main" id="{C5F75523-2EC7-4928-97D2-031CE11D1577}"/>
              </a:ext>
            </a:extLst>
          </p:cNvPr>
          <p:cNvCxnSpPr>
            <a:endCxn id="5" idx="3"/>
          </p:cNvCxnSpPr>
          <p:nvPr/>
        </p:nvCxnSpPr>
        <p:spPr>
          <a:xfrm rot="10800000" flipV="1">
            <a:off x="2685901" y="3802232"/>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sp>
        <p:nvSpPr>
          <p:cNvPr id="10" name="Rectangle 9">
            <a:extLst>
              <a:ext uri="{FF2B5EF4-FFF2-40B4-BE49-F238E27FC236}">
                <a16:creationId xmlns:a16="http://schemas.microsoft.com/office/drawing/2014/main" id="{E747B2A2-4E85-4BEC-842B-D68BCADB5F49}"/>
              </a:ext>
            </a:extLst>
          </p:cNvPr>
          <p:cNvSpPr/>
          <p:nvPr/>
        </p:nvSpPr>
        <p:spPr bwMode="gray">
          <a:xfrm>
            <a:off x="955271" y="198428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1" name="Rectangle 10">
            <a:extLst>
              <a:ext uri="{FF2B5EF4-FFF2-40B4-BE49-F238E27FC236}">
                <a16:creationId xmlns:a16="http://schemas.microsoft.com/office/drawing/2014/main" id="{A795CA9F-CC78-4527-A89A-961090560AFC}"/>
              </a:ext>
            </a:extLst>
          </p:cNvPr>
          <p:cNvSpPr/>
          <p:nvPr/>
        </p:nvSpPr>
        <p:spPr bwMode="gray">
          <a:xfrm>
            <a:off x="955271" y="329736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12" name="Rectangle 11">
            <a:extLst>
              <a:ext uri="{FF2B5EF4-FFF2-40B4-BE49-F238E27FC236}">
                <a16:creationId xmlns:a16="http://schemas.microsoft.com/office/drawing/2014/main" id="{1E40854E-4580-47BA-90E7-BBA8CDFC7C49}"/>
              </a:ext>
            </a:extLst>
          </p:cNvPr>
          <p:cNvSpPr/>
          <p:nvPr/>
        </p:nvSpPr>
        <p:spPr bwMode="gray">
          <a:xfrm>
            <a:off x="955271" y="461648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13" name="Cylinder 12">
            <a:extLst>
              <a:ext uri="{FF2B5EF4-FFF2-40B4-BE49-F238E27FC236}">
                <a16:creationId xmlns:a16="http://schemas.microsoft.com/office/drawing/2014/main" id="{FEB219DB-284F-4199-B6CA-C8509AA18034}"/>
              </a:ext>
            </a:extLst>
          </p:cNvPr>
          <p:cNvSpPr/>
          <p:nvPr/>
        </p:nvSpPr>
        <p:spPr bwMode="gray">
          <a:xfrm>
            <a:off x="9320646" y="3151098"/>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sp>
        <p:nvSpPr>
          <p:cNvPr id="14" name="Cylinder 13">
            <a:extLst>
              <a:ext uri="{FF2B5EF4-FFF2-40B4-BE49-F238E27FC236}">
                <a16:creationId xmlns:a16="http://schemas.microsoft.com/office/drawing/2014/main" id="{D71EE5F9-DFE4-4CB0-9CA0-B3DCBA25D5EF}"/>
              </a:ext>
            </a:extLst>
          </p:cNvPr>
          <p:cNvSpPr/>
          <p:nvPr/>
        </p:nvSpPr>
        <p:spPr bwMode="gray">
          <a:xfrm>
            <a:off x="6485680" y="3280158"/>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a:extLst>
              <a:ext uri="{FF2B5EF4-FFF2-40B4-BE49-F238E27FC236}">
                <a16:creationId xmlns:a16="http://schemas.microsoft.com/office/drawing/2014/main" id="{84A50DC6-50F3-4D45-A90F-265B9A2BBF60}"/>
              </a:ext>
            </a:extLst>
          </p:cNvPr>
          <p:cNvCxnSpPr>
            <a:cxnSpLocks/>
            <a:stCxn id="14" idx="4"/>
            <a:endCxn id="13" idx="2"/>
          </p:cNvCxnSpPr>
          <p:nvPr/>
        </p:nvCxnSpPr>
        <p:spPr>
          <a:xfrm flipV="1">
            <a:off x="7972170" y="3832385"/>
            <a:ext cx="1348476"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26D7AD1-AE35-461D-84F8-E45BB0E51FC0}"/>
              </a:ext>
            </a:extLst>
          </p:cNvPr>
          <p:cNvCxnSpPr>
            <a:cxnSpLocks/>
            <a:stCxn id="15" idx="0"/>
            <a:endCxn id="14" idx="2"/>
          </p:cNvCxnSpPr>
          <p:nvPr/>
        </p:nvCxnSpPr>
        <p:spPr>
          <a:xfrm flipV="1">
            <a:off x="5427623" y="3832386"/>
            <a:ext cx="1058057" cy="550"/>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Speech Bubble: Rectangle 30">
            <a:extLst>
              <a:ext uri="{FF2B5EF4-FFF2-40B4-BE49-F238E27FC236}">
                <a16:creationId xmlns:a16="http://schemas.microsoft.com/office/drawing/2014/main" id="{3FFDABBF-A7EC-4EFE-A628-B6C21820E3CD}"/>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RWO</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 read-write once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Only 1 pod can mount the PVC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Speech Bubble: Rectangle 32">
            <a:extLst>
              <a:ext uri="{FF2B5EF4-FFF2-40B4-BE49-F238E27FC236}">
                <a16:creationId xmlns:a16="http://schemas.microsoft.com/office/drawing/2014/main" id="{AE2CC4DA-2088-440A-9B6D-2E43D407CE31}"/>
              </a:ext>
            </a:extLst>
          </p:cNvPr>
          <p:cNvSpPr/>
          <p:nvPr/>
        </p:nvSpPr>
        <p:spPr bwMode="gray">
          <a:xfrm>
            <a:off x="4302108" y="1072026"/>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ROX</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 read-only many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Multiple pods can mount re</a:t>
            </a:r>
            <a:r>
              <a:rPr lang="en-US" sz="1800" kern="0" dirty="0">
                <a:ea typeface="Arial Unicode MS" pitchFamily="34" charset="-128"/>
                <a:cs typeface="Arial Unicode MS" pitchFamily="34" charset="-128"/>
              </a:rPr>
              <a:t>ad-only or 1 pod read-write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Speech Bubble: Rectangle 33">
            <a:extLst>
              <a:ext uri="{FF2B5EF4-FFF2-40B4-BE49-F238E27FC236}">
                <a16:creationId xmlns:a16="http://schemas.microsoft.com/office/drawing/2014/main" id="{B0AB2C38-875D-4529-B4E2-AB325FBF274F}"/>
              </a:ext>
            </a:extLst>
          </p:cNvPr>
          <p:cNvSpPr/>
          <p:nvPr/>
        </p:nvSpPr>
        <p:spPr bwMode="gray">
          <a:xfrm>
            <a:off x="4308826" y="1080670"/>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RWX</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 read-write many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Multiple pods can mount re</a:t>
            </a:r>
            <a:r>
              <a:rPr lang="en-US" sz="1800" kern="0" dirty="0">
                <a:ea typeface="Arial Unicode MS" pitchFamily="34" charset="-128"/>
                <a:cs typeface="Arial Unicode MS" pitchFamily="34" charset="-128"/>
              </a:rPr>
              <a:t>ad-write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Speech Bubble: Rectangle 34">
            <a:extLst>
              <a:ext uri="{FF2B5EF4-FFF2-40B4-BE49-F238E27FC236}">
                <a16:creationId xmlns:a16="http://schemas.microsoft.com/office/drawing/2014/main" id="{C65EFBDC-DA03-4F31-A81A-C14E638769D5}"/>
              </a:ext>
            </a:extLst>
          </p:cNvPr>
          <p:cNvSpPr/>
          <p:nvPr/>
        </p:nvSpPr>
        <p:spPr bwMode="gray">
          <a:xfrm>
            <a:off x="7164280" y="5467422"/>
            <a:ext cx="2681056" cy="982692"/>
          </a:xfrm>
          <a:prstGeom prst="wedgeRectCallout">
            <a:avLst>
              <a:gd name="adj1" fmla="val 42966"/>
              <a:gd name="adj2" fmla="val -135956"/>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backend has to support access modes</a:t>
            </a:r>
          </a:p>
        </p:txBody>
      </p:sp>
    </p:spTree>
    <p:extLst>
      <p:ext uri="{BB962C8B-B14F-4D97-AF65-F5344CB8AC3E}">
        <p14:creationId xmlns:p14="http://schemas.microsoft.com/office/powerpoint/2010/main" val="408560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4"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1238</Words>
  <Application>Microsoft Office PowerPoint</Application>
  <PresentationFormat>Custom</PresentationFormat>
  <Paragraphs>167</Paragraphs>
  <Slides>15</Slides>
  <Notes>14</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 Unicode MS</vt:lpstr>
      <vt:lpstr>Arial</vt:lpstr>
      <vt:lpstr>Courier New</vt:lpstr>
      <vt:lpstr>Symbol</vt:lpstr>
      <vt:lpstr>wingdings</vt:lpstr>
      <vt:lpstr>wingdings</vt:lpstr>
      <vt:lpstr>SAP_2017_16x9_black</vt:lpstr>
      <vt:lpstr>PowerPoint Presentation</vt:lpstr>
      <vt:lpstr>What‘s the issue? </vt:lpstr>
      <vt:lpstr>How to solve it?</vt:lpstr>
      <vt:lpstr>Volumes &amp; VolumeMounts</vt:lpstr>
      <vt:lpstr>Are there drawbacks of direct storage integration?</vt:lpstr>
      <vt:lpstr>Storage with PersistentVolumes &amp; PersistentVolumeClaims</vt:lpstr>
      <vt:lpstr>Storage with PersistentVolumes &amp; PersistentVolumeClaims</vt:lpstr>
      <vt:lpstr>PV/PVC lifecycle</vt:lpstr>
      <vt:lpstr>Access Modes</vt:lpstr>
      <vt:lpstr>Persistent Volume Types - Access Modes</vt:lpstr>
      <vt:lpstr>Storage Classes</vt:lpstr>
      <vt:lpstr>Demo</vt:lpstr>
      <vt:lpstr>What YOU will do in exercise #05</vt:lpstr>
      <vt:lpstr>Storage with PersistentVolumes &amp; PersistentVolumeClaims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520</cp:revision>
  <dcterms:created xsi:type="dcterms:W3CDTF">2015-10-14T11:21:43Z</dcterms:created>
  <dcterms:modified xsi:type="dcterms:W3CDTF">2019-04-26T14:37:43Z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