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3" r:id="rId2"/>
    <p:sldId id="885" r:id="rId3"/>
    <p:sldId id="886" r:id="rId4"/>
    <p:sldId id="887" r:id="rId5"/>
    <p:sldId id="888" r:id="rId6"/>
    <p:sldId id="889" r:id="rId7"/>
    <p:sldId id="890" r:id="rId8"/>
    <p:sldId id="265" r:id="rId9"/>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ADADAD"/>
    <a:srgbClr val="C3ECFF"/>
    <a:srgbClr val="E35500"/>
    <a:srgbClr val="008FD3"/>
    <a:srgbClr val="6699FF"/>
    <a:srgbClr val="4CC5FF"/>
    <a:srgbClr val="4FB81C"/>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9053" autoAdjust="0"/>
  </p:normalViewPr>
  <p:slideViewPr>
    <p:cSldViewPr snapToGrid="0" showGuides="1">
      <p:cViewPr varScale="1">
        <p:scale>
          <a:sx n="102" d="100"/>
          <a:sy n="102" d="100"/>
        </p:scale>
        <p:origin x="906"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0500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81985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998538" y="1974850"/>
            <a:ext cx="18564225" cy="10439400"/>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211930857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en-US" sz="800" b="0" noProof="0" dirty="0" err="1"/>
              <a:t>oder</a:t>
            </a:r>
            <a:r>
              <a:rPr lang="en-US" sz="800" b="0" noProof="0" dirty="0"/>
              <a:t> </a:t>
            </a:r>
            <a:r>
              <a:rPr lang="en-US" sz="800" b="0" noProof="0" dirty="0" err="1"/>
              <a:t>ein</a:t>
            </a:r>
            <a:r>
              <a:rPr lang="en-US" sz="800" b="0" noProof="0" dirty="0"/>
              <a:t> SAP-</a:t>
            </a:r>
            <a:r>
              <a:rPr lang="en-US" sz="800" b="0" noProof="0" dirty="0" err="1"/>
              <a:t>Konzernunternehmen</a:t>
            </a:r>
            <a:r>
              <a:rPr lang="en-US" sz="800" b="0" noProof="0" dirty="0"/>
              <a:t>. </a:t>
            </a:r>
            <a:r>
              <a:rPr lang="en-US" sz="800" b="0" noProof="0" dirty="0" err="1"/>
              <a:t>Alle</a:t>
            </a:r>
            <a:r>
              <a:rPr lang="en-US" sz="800" b="0" noProof="0" dirty="0"/>
              <a:t> </a:t>
            </a:r>
            <a:r>
              <a:rPr lang="en-US" sz="800" b="0" noProof="0" dirty="0" err="1"/>
              <a:t>Rechte</a:t>
            </a:r>
            <a:r>
              <a:rPr lang="en-US" sz="800" b="0" noProof="0" dirty="0"/>
              <a:t> </a:t>
            </a:r>
            <a:r>
              <a:rPr lang="en-US" sz="800" b="0" noProof="0" dirty="0" err="1"/>
              <a:t>vorbehalten</a:t>
            </a:r>
            <a:r>
              <a:rPr lang="en-US" sz="800" b="0" noProof="0" dirty="0"/>
              <a:t>.</a:t>
            </a:r>
            <a:endParaRPr lang="en-US" sz="800" kern="0" dirty="0">
              <a:ea typeface="Arial Unicode MS" pitchFamily="34" charset="-128"/>
              <a:cs typeface="Arial Unicode MS" pitchFamily="34" charset="-128"/>
            </a:endParaRPr>
          </a:p>
          <a:p>
            <a:pPr>
              <a:spcBef>
                <a:spcPts val="600"/>
              </a:spcBef>
            </a:pPr>
            <a:r>
              <a:rPr lang="en-US" sz="800" kern="1200" noProof="0" dirty="0" err="1">
                <a:solidFill>
                  <a:schemeClr val="tx1"/>
                </a:solidFill>
                <a:effectLst/>
                <a:latin typeface="Arial"/>
                <a:ea typeface="+mn-ea"/>
                <a:cs typeface="+mn-cs"/>
              </a:rPr>
              <a:t>Weitergabe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Vervielfältigung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Teilen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daraus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welchem</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Zweck</a:t>
            </a:r>
            <a:r>
              <a:rPr lang="en-US" sz="800" kern="1200" noProof="0" dirty="0">
                <a:solidFill>
                  <a:schemeClr val="tx1"/>
                </a:solidFill>
                <a:effectLst/>
                <a:latin typeface="Arial"/>
                <a:ea typeface="+mn-ea"/>
                <a:cs typeface="+mn-cs"/>
              </a:rPr>
              <a:t> und in </a:t>
            </a:r>
            <a:r>
              <a:rPr lang="en-US" sz="800" kern="1200" noProof="0" dirty="0" err="1">
                <a:solidFill>
                  <a:schemeClr val="tx1"/>
                </a:solidFill>
                <a:effectLst/>
                <a:latin typeface="Arial"/>
                <a:ea typeface="+mn-ea"/>
                <a:cs typeface="+mn-cs"/>
              </a:rPr>
              <a:t>welcher</a:t>
            </a:r>
            <a:r>
              <a:rPr lang="en-US" sz="800" kern="1200" noProof="0" dirty="0">
                <a:solidFill>
                  <a:schemeClr val="tx1"/>
                </a:solidFill>
                <a:effectLst/>
                <a:latin typeface="Arial"/>
                <a:ea typeface="+mn-ea"/>
                <a:cs typeface="+mn-cs"/>
              </a:rPr>
              <a:t> Form </a:t>
            </a:r>
            <a:r>
              <a:rPr lang="en-US" sz="800" kern="1200" noProof="0" dirty="0" err="1">
                <a:solidFill>
                  <a:schemeClr val="tx1"/>
                </a:solidFill>
                <a:effectLst/>
                <a:latin typeface="Arial"/>
                <a:ea typeface="+mn-ea"/>
                <a:cs typeface="+mn-cs"/>
              </a:rPr>
              <a:t>auch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immer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ausdrückliche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schriftliche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Genehmigung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durch</a:t>
            </a:r>
            <a:r>
              <a:rPr lang="en-US" sz="800" kern="1200" noProof="0" dirty="0">
                <a:solidFill>
                  <a:schemeClr val="tx1"/>
                </a:solidFill>
                <a:effectLst/>
                <a:latin typeface="Arial"/>
                <a:ea typeface="+mn-ea"/>
                <a:cs typeface="+mn-cs"/>
              </a:rPr>
              <a:t>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nicht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gestattet</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vorherige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Ankündigung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geändert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Die von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Vertriebsfirmen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angebotenen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Softwareprodukte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Softwarekomponenten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Softwarehersteller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länderspezifische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Unterschiede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aufweisen</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Die </a:t>
            </a:r>
            <a:r>
              <a:rPr lang="en-US" sz="800" kern="1200" noProof="0" dirty="0" err="1">
                <a:solidFill>
                  <a:schemeClr val="tx1"/>
                </a:solidFill>
                <a:effectLst/>
                <a:latin typeface="Arial"/>
                <a:ea typeface="+mn-ea"/>
                <a:cs typeface="+mn-cs"/>
              </a:rPr>
              <a:t>vorliegenden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Unterlagen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von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einem</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bereitgestellt</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ausschließlich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Informationszwecken</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keinerlei</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Haftung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Gewährleistung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für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Fehler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Unvollständigkeiten</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steht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lediglich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für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nach</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Maßgabe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die in der </a:t>
            </a:r>
            <a:r>
              <a:rPr lang="en-US" sz="800" kern="1200" noProof="0" dirty="0" err="1">
                <a:solidFill>
                  <a:schemeClr val="tx1"/>
                </a:solidFill>
                <a:effectLst/>
                <a:latin typeface="Arial"/>
                <a:ea typeface="+mn-ea"/>
                <a:cs typeface="+mn-cs"/>
              </a:rPr>
              <a:t>Vereinbarung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jeweiligen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ausdrücklich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geregelt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ist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hierin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ist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als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zusätzliche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Garantie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interpretieren</a:t>
            </a:r>
            <a:r>
              <a:rPr lang="en-US" sz="800" kern="1200" noProof="0" dirty="0">
                <a:solidFill>
                  <a:schemeClr val="tx1"/>
                </a:solidFill>
                <a:effectLst/>
                <a:latin typeface="Arial"/>
                <a:ea typeface="+mn-ea"/>
                <a:cs typeface="+mn-cs"/>
              </a:rPr>
              <a:t>. </a:t>
            </a:r>
          </a:p>
          <a:p>
            <a:pPr>
              <a:spcBef>
                <a:spcPts val="600"/>
              </a:spcBef>
            </a:pPr>
            <a:r>
              <a:rPr lang="en-US" sz="800" kern="1200" noProof="0" dirty="0" err="1">
                <a:solidFill>
                  <a:schemeClr val="tx1"/>
                </a:solidFill>
                <a:effectLst/>
                <a:latin typeface="Arial"/>
                <a:ea typeface="+mn-ea"/>
                <a:cs typeface="+mn-cs"/>
              </a:rPr>
              <a:t>Insbesondere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keiner</a:t>
            </a:r>
            <a:r>
              <a:rPr lang="en-US" sz="800" kern="1200" noProof="0" dirty="0">
                <a:solidFill>
                  <a:schemeClr val="tx1"/>
                </a:solidFill>
                <a:effectLst/>
                <a:latin typeface="Arial"/>
                <a:ea typeface="+mn-ea"/>
                <a:cs typeface="+mn-cs"/>
              </a:rPr>
              <a:t> Weise </a:t>
            </a:r>
            <a:r>
              <a:rPr lang="en-US" sz="800" kern="1200" noProof="0" dirty="0" err="1">
                <a:solidFill>
                  <a:schemeClr val="tx1"/>
                </a:solidFill>
                <a:effectLst/>
                <a:latin typeface="Arial"/>
                <a:ea typeface="+mn-ea"/>
                <a:cs typeface="+mn-cs"/>
              </a:rPr>
              <a:t>verpflichtet</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zugehörigen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Präsentation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dargestellte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Geschäftsabläufe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verfolgen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hierin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wiedergegebene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Funktionen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entwickeln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veröffentlichen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zugehörige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Präsentation</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Strategie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etwaige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künftige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Entwicklungen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Plattformen</a:t>
            </a:r>
            <a:r>
              <a:rPr lang="en-US" sz="800" kern="1200" noProof="0" dirty="0">
                <a:solidFill>
                  <a:schemeClr val="tx1"/>
                </a:solidFill>
                <a:effectLst/>
                <a:latin typeface="Arial"/>
                <a:ea typeface="+mn-ea"/>
                <a:cs typeface="+mn-cs"/>
              </a:rPr>
              <a:t>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von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jederzeit</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Angabe</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Gründen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unangekündigt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geändert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Die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stellen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Zusage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Versprechen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rechtliche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Verpflichtung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Lieferung</a:t>
            </a:r>
            <a:r>
              <a:rPr lang="en-US" sz="800" kern="1200" noProof="0" dirty="0">
                <a:solidFill>
                  <a:schemeClr val="tx1"/>
                </a:solidFill>
                <a:effectLst/>
                <a:latin typeface="Arial"/>
                <a:ea typeface="+mn-ea"/>
                <a:cs typeface="+mn-cs"/>
              </a:rPr>
              <a:t> von Material, Code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Funktionen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Sämtliche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vorausschauenden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unterliegen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unterschiedlichen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Risiken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Unsicherheiten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durch</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die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tatsächlichen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Ergebnisse</a:t>
            </a:r>
            <a:r>
              <a:rPr lang="en-US" sz="800" kern="1200" noProof="0" dirty="0">
                <a:solidFill>
                  <a:schemeClr val="tx1"/>
                </a:solidFill>
                <a:effectLst/>
                <a:latin typeface="Arial"/>
                <a:ea typeface="+mn-ea"/>
                <a:cs typeface="+mn-cs"/>
              </a:rPr>
              <a:t> von den </a:t>
            </a:r>
            <a:r>
              <a:rPr lang="en-US" sz="800" kern="1200" noProof="0" dirty="0" err="1">
                <a:solidFill>
                  <a:schemeClr val="tx1"/>
                </a:solidFill>
                <a:effectLst/>
                <a:latin typeface="Arial"/>
                <a:ea typeface="+mn-ea"/>
                <a:cs typeface="+mn-cs"/>
              </a:rPr>
              <a:t>Erwartungen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abweichen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Dem </a:t>
            </a:r>
            <a:r>
              <a:rPr lang="en-US" sz="800" kern="1200" noProof="0" dirty="0" err="1">
                <a:solidFill>
                  <a:schemeClr val="tx1"/>
                </a:solidFill>
                <a:effectLst/>
                <a:latin typeface="Arial"/>
                <a:ea typeface="+mn-ea"/>
                <a:cs typeface="+mn-cs"/>
              </a:rPr>
              <a:t>Leser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wird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empfohlen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vorausschauenden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übertriebenes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Vertrauen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schenken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sich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bei</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Kaufentscheidungen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nicht</a:t>
            </a:r>
            <a:r>
              <a:rPr lang="en-US" sz="800" kern="1200" noProof="0" dirty="0">
                <a:solidFill>
                  <a:schemeClr val="tx1"/>
                </a:solidFill>
                <a:effectLst/>
                <a:latin typeface="Arial"/>
                <a:ea typeface="+mn-ea"/>
                <a:cs typeface="+mn-cs"/>
              </a:rPr>
              <a:t> auf </a:t>
            </a:r>
            <a:r>
              <a:rPr lang="en-US" sz="800" kern="1200" noProof="0" dirty="0" err="1">
                <a:solidFill>
                  <a:schemeClr val="tx1"/>
                </a:solidFill>
                <a:effectLst/>
                <a:latin typeface="Arial"/>
                <a:ea typeface="+mn-ea"/>
                <a:cs typeface="+mn-cs"/>
              </a:rPr>
              <a:t>sie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stützen</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SAP und </a:t>
            </a:r>
            <a:r>
              <a:rPr lang="en-US" sz="800" kern="1200" noProof="0" dirty="0" err="1">
                <a:solidFill>
                  <a:schemeClr val="tx1"/>
                </a:solidFill>
                <a:effectLst/>
                <a:latin typeface="Arial"/>
                <a:ea typeface="+mn-ea"/>
                <a:cs typeface="+mn-cs"/>
              </a:rPr>
              <a:t>andere</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diesem</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Dokument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erwähnte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von SAP </a:t>
            </a:r>
            <a:r>
              <a:rPr lang="en-US" sz="800" kern="1200" noProof="0" dirty="0" err="1">
                <a:solidFill>
                  <a:schemeClr val="tx1"/>
                </a:solidFill>
                <a:effectLst/>
                <a:latin typeface="Arial"/>
                <a:ea typeface="+mn-ea"/>
                <a:cs typeface="+mn-cs"/>
              </a:rPr>
              <a:t>sowie</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dazugehörigen</a:t>
            </a:r>
            <a:r>
              <a:rPr lang="en-US" sz="800" kern="1200" noProof="0" dirty="0">
                <a:solidFill>
                  <a:schemeClr val="tx1"/>
                </a:solidFill>
                <a:effectLst/>
                <a:latin typeface="Arial"/>
                <a:ea typeface="+mn-ea"/>
                <a:cs typeface="+mn-cs"/>
              </a:rPr>
              <a:t> Logos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eingetragene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einem</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in Deutschland und </a:t>
            </a:r>
            <a:r>
              <a:rPr lang="en-US" sz="800" kern="1200" noProof="0" dirty="0" err="1">
                <a:solidFill>
                  <a:schemeClr val="tx1"/>
                </a:solidFill>
                <a:effectLst/>
                <a:latin typeface="Arial"/>
                <a:ea typeface="+mn-ea"/>
                <a:cs typeface="+mn-cs"/>
              </a:rPr>
              <a:t>verschiedenen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Ländern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weltweit</a:t>
            </a:r>
            <a:r>
              <a:rPr lang="en-US" sz="800" kern="1200" noProof="0" dirty="0">
                <a:solidFill>
                  <a:schemeClr val="tx1"/>
                </a:solidFill>
                <a:effectLst/>
                <a:latin typeface="Arial"/>
                <a:ea typeface="+mn-ea"/>
                <a:cs typeface="+mn-cs"/>
              </a:rPr>
              <a:t>.</a:t>
            </a:r>
            <a:r>
              <a:rPr lang="en-US" sz="800" kern="1200" baseline="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Alle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Namen</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Produkten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jeweiligen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Firmen</a:t>
            </a:r>
            <a:r>
              <a:rPr lang="en-US" sz="800" kern="1200" noProof="0" dirty="0">
                <a:solidFill>
                  <a:schemeClr val="tx1"/>
                </a:solidFill>
                <a:effectLst/>
                <a:latin typeface="Arial"/>
                <a:ea typeface="+mn-ea"/>
                <a:cs typeface="+mn-cs"/>
              </a:rPr>
              <a:t>. </a:t>
            </a:r>
          </a:p>
          <a:p>
            <a:pPr>
              <a:spcBef>
                <a:spcPts val="600"/>
              </a:spcBef>
            </a:pPr>
            <a:r>
              <a:rPr lang="en-US" sz="800" kern="1200" noProof="0" dirty="0" err="1">
                <a:solidFill>
                  <a:schemeClr val="tx1"/>
                </a:solidFill>
                <a:effectLst/>
                <a:latin typeface="Arial"/>
                <a:ea typeface="+mn-ea"/>
                <a:cs typeface="+mn-cs"/>
              </a:rPr>
              <a:t>Zusätzliche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Vermerke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finden</a:t>
            </a:r>
            <a:r>
              <a:rPr lang="en-US" sz="800" kern="1200" noProof="0" dirty="0">
                <a:solidFill>
                  <a:schemeClr val="tx1"/>
                </a:solidFill>
                <a:effectLst/>
                <a:latin typeface="Arial"/>
                <a:ea typeface="+mn-ea"/>
                <a:cs typeface="+mn-cs"/>
              </a:rPr>
              <a:t> Sie auf der </a:t>
            </a:r>
            <a:r>
              <a:rPr lang="en-US" sz="800" kern="1200" noProof="0" dirty="0" err="1">
                <a:solidFill>
                  <a:schemeClr val="tx1"/>
                </a:solidFill>
                <a:effectLst/>
                <a:latin typeface="Arial"/>
                <a:ea typeface="+mn-ea"/>
                <a:cs typeface="+mn-cs"/>
              </a:rPr>
              <a:t>Seite</a:t>
            </a:r>
            <a:r>
              <a:rPr lang="en-US" sz="800" kern="1200" noProof="0" dirty="0">
                <a:solidFill>
                  <a:schemeClr val="tx1"/>
                </a:solidFill>
                <a:effectLst/>
                <a:latin typeface="Arial"/>
                <a:ea typeface="+mn-ea"/>
                <a:cs typeface="+mn-cs"/>
              </a:rPr>
              <a:t> </a:t>
            </a:r>
            <a:r>
              <a:rPr lang="en-US" sz="800" kern="1200" noProof="0" dirty="0">
                <a:solidFill>
                  <a:schemeClr val="tx1"/>
                </a:solidFill>
                <a:effectLst/>
                <a:latin typeface="Arial"/>
                <a:ea typeface="+mn-ea"/>
                <a:cs typeface="+mn-cs"/>
                <a:hlinkClick r:id="rId4"/>
              </a:rPr>
              <a:t>www.sap.com/corporate/de/legal/copyright.html</a:t>
            </a:r>
            <a:r>
              <a:rPr lang="en-US"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noProof="0" dirty="0">
                <a:solidFill>
                  <a:schemeClr val="tx1"/>
                </a:solidFill>
                <a:latin typeface="Arial"/>
                <a:ea typeface="Arial Unicode MS" panose="020B0604020202020204" pitchFamily="34" charset="-128"/>
                <a:cs typeface="+mn-cs"/>
              </a:rPr>
              <a:t>SAP </a:t>
            </a:r>
            <a:r>
              <a:rPr lang="en-US" sz="1100" b="0" kern="1200" noProof="0" dirty="0" err="1">
                <a:solidFill>
                  <a:schemeClr val="tx1"/>
                </a:solidFill>
                <a:latin typeface="Arial"/>
                <a:ea typeface="Arial Unicode MS" panose="020B0604020202020204" pitchFamily="34" charset="-128"/>
                <a:cs typeface="+mn-cs"/>
              </a:rPr>
              <a:t>folgen</a:t>
            </a:r>
            <a:r>
              <a:rPr lang="en-US" sz="1100" b="0" kern="1200" noProof="0" dirty="0">
                <a:solidFill>
                  <a:schemeClr val="tx1"/>
                </a:solidFill>
                <a:latin typeface="Arial"/>
                <a:ea typeface="Arial Unicode MS" panose="020B0604020202020204" pitchFamily="34" charset="-128"/>
                <a:cs typeface="+mn-cs"/>
              </a:rPr>
              <a:t> auf</a:t>
            </a:r>
          </a:p>
        </p:txBody>
      </p:sp>
    </p:spTree>
    <p:extLst>
      <p:ext uri="{BB962C8B-B14F-4D97-AF65-F5344CB8AC3E}">
        <p14:creationId xmlns:p14="http://schemas.microsoft.com/office/powerpoint/2010/main" val="200924043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99" r:id="rId25"/>
    <p:sldLayoutId id="2147483800"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hyperlink" Target="https://github.wdf.sap.corp/pages/ContinuousDelivery/piper-doc/steps/executeProtecodeScan/" TargetMode="External"/><Relationship Id="rId2" Type="http://schemas.openxmlformats.org/officeDocument/2006/relationships/hyperlink" Target="https://github.com/hadolint/hadolint" TargetMode="Externa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iki.wdf.sap.corp/wiki/display/osssec/Protecod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Pipeline for: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5317" y="2910728"/>
            <a:ext cx="686485" cy="695521"/>
            <a:chOff x="4665762" y="5343683"/>
            <a:chExt cx="686485" cy="695521"/>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4589" y="5880999"/>
              <a:ext cx="13765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762" y="5744734"/>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186A46-7899-46FC-A2D7-F308472C4E8E}"/>
              </a:ext>
            </a:extLst>
          </p:cNvPr>
          <p:cNvSpPr>
            <a:spLocks noGrp="1"/>
          </p:cNvSpPr>
          <p:nvPr>
            <p:ph type="body" sz="quarter" idx="10"/>
          </p:nvPr>
        </p:nvSpPr>
        <p:spPr/>
        <p:txBody>
          <a:bodyPr/>
          <a:lstStyle/>
          <a:p>
            <a:pPr marL="342900" indent="-342900">
              <a:buFontTx/>
              <a:buChar char="-"/>
            </a:pPr>
            <a:r>
              <a:rPr lang="en-US" dirty="0"/>
              <a:t>Custom Pipeline with piper steps</a:t>
            </a:r>
          </a:p>
          <a:p>
            <a:pPr marL="342900" indent="-342900">
              <a:buFontTx/>
              <a:buChar char="-"/>
            </a:pPr>
            <a:r>
              <a:rPr lang="en-US" dirty="0"/>
              <a:t>Central xMake multistage Docker build</a:t>
            </a:r>
          </a:p>
          <a:p>
            <a:pPr marL="342900" indent="-342900">
              <a:buFontTx/>
              <a:buChar char="-"/>
            </a:pPr>
            <a:r>
              <a:rPr lang="en-US" dirty="0"/>
              <a:t>Includes </a:t>
            </a:r>
            <a:r>
              <a:rPr lang="en-US" b="1" dirty="0" err="1">
                <a:hlinkClick r:id="rId2"/>
              </a:rPr>
              <a:t>hadolint</a:t>
            </a:r>
            <a:r>
              <a:rPr lang="en-US" dirty="0"/>
              <a:t> for </a:t>
            </a:r>
            <a:r>
              <a:rPr lang="en-US" dirty="0" err="1"/>
              <a:t>Dockerfile</a:t>
            </a:r>
            <a:r>
              <a:rPr lang="en-US" dirty="0"/>
              <a:t> linting </a:t>
            </a:r>
          </a:p>
          <a:p>
            <a:pPr marL="342900" indent="-342900">
              <a:buFontTx/>
              <a:buChar char="-"/>
            </a:pPr>
            <a:r>
              <a:rPr lang="en-US" dirty="0"/>
              <a:t>Includes </a:t>
            </a:r>
            <a:r>
              <a:rPr lang="en-US" b="1" dirty="0" err="1">
                <a:hlinkClick r:id="rId3"/>
              </a:rPr>
              <a:t>executeProtecodeScan</a:t>
            </a:r>
            <a:r>
              <a:rPr lang="en-US" dirty="0"/>
              <a:t> piper step to scan Docker image</a:t>
            </a:r>
          </a:p>
          <a:p>
            <a:pPr marL="342900" indent="-342900">
              <a:buFontTx/>
              <a:buChar char="-"/>
            </a:pPr>
            <a:r>
              <a:rPr lang="en-US" dirty="0"/>
              <a:t>Deploys to integration, acceptance and production namespace</a:t>
            </a:r>
          </a:p>
          <a:p>
            <a:pPr marL="342900" indent="-342900">
              <a:buFontTx/>
              <a:buChar char="-"/>
            </a:pPr>
            <a:r>
              <a:rPr lang="en-US" dirty="0"/>
              <a:t>Executes curls against integration to test. </a:t>
            </a:r>
          </a:p>
          <a:p>
            <a:pPr marL="342900" indent="-342900">
              <a:buFontTx/>
              <a:buChar char="-"/>
            </a:pPr>
            <a:endParaRPr lang="en-US" dirty="0"/>
          </a:p>
        </p:txBody>
      </p:sp>
      <p:sp>
        <p:nvSpPr>
          <p:cNvPr id="2" name="Title 1">
            <a:extLst>
              <a:ext uri="{FF2B5EF4-FFF2-40B4-BE49-F238E27FC236}">
                <a16:creationId xmlns:a16="http://schemas.microsoft.com/office/drawing/2014/main" id="{2CFFEE6C-C92F-418F-BB98-F153A9AF2246}"/>
              </a:ext>
            </a:extLst>
          </p:cNvPr>
          <p:cNvSpPr>
            <a:spLocks noGrp="1"/>
          </p:cNvSpPr>
          <p:nvPr>
            <p:ph type="title"/>
          </p:nvPr>
        </p:nvSpPr>
        <p:spPr>
          <a:xfrm>
            <a:off x="504001" y="504000"/>
            <a:ext cx="11186476" cy="369332"/>
          </a:xfrm>
        </p:spPr>
        <p:txBody>
          <a:bodyPr/>
          <a:lstStyle/>
          <a:p>
            <a:r>
              <a:rPr lang="en-US" dirty="0"/>
              <a:t>Pipelines for Bulletinboard-Ads-K8s</a:t>
            </a:r>
          </a:p>
        </p:txBody>
      </p:sp>
      <p:pic>
        <p:nvPicPr>
          <p:cNvPr id="5" name="Picture 4">
            <a:extLst>
              <a:ext uri="{FF2B5EF4-FFF2-40B4-BE49-F238E27FC236}">
                <a16:creationId xmlns:a16="http://schemas.microsoft.com/office/drawing/2014/main" id="{B9A8BF0D-3D11-447F-9649-A634E6FD1412}"/>
              </a:ext>
            </a:extLst>
          </p:cNvPr>
          <p:cNvPicPr>
            <a:picLocks noChangeAspect="1"/>
          </p:cNvPicPr>
          <p:nvPr/>
        </p:nvPicPr>
        <p:blipFill>
          <a:blip r:embed="rId4"/>
          <a:stretch>
            <a:fillRect/>
          </a:stretch>
        </p:blipFill>
        <p:spPr>
          <a:xfrm>
            <a:off x="2469750" y="4771188"/>
            <a:ext cx="6873836" cy="1455546"/>
          </a:xfrm>
          <a:prstGeom prst="rect">
            <a:avLst/>
          </a:prstGeom>
        </p:spPr>
      </p:pic>
      <p:sp>
        <p:nvSpPr>
          <p:cNvPr id="4" name="TextBox 3">
            <a:extLst>
              <a:ext uri="{FF2B5EF4-FFF2-40B4-BE49-F238E27FC236}">
                <a16:creationId xmlns:a16="http://schemas.microsoft.com/office/drawing/2014/main" id="{BFF6A5D7-190E-43CC-B0EF-07DFE365272F}"/>
              </a:ext>
            </a:extLst>
          </p:cNvPr>
          <p:cNvSpPr txBox="1"/>
          <p:nvPr/>
        </p:nvSpPr>
        <p:spPr>
          <a:xfrm rot="20490707">
            <a:off x="5350942" y="1391426"/>
            <a:ext cx="6074346" cy="553998"/>
          </a:xfrm>
          <a:prstGeom prst="rect">
            <a:avLst/>
          </a:prstGeom>
          <a:noFill/>
          <a:ln>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try </a:t>
            </a:r>
            <a:r>
              <a:rPr lang="en-US" sz="1800" kern="0" dirty="0" err="1">
                <a:ea typeface="Arial Unicode MS" pitchFamily="34" charset="-128"/>
                <a:cs typeface="Arial Unicode MS" pitchFamily="34" charset="-128"/>
              </a:rPr>
              <a:t>hadolint</a:t>
            </a:r>
            <a:r>
              <a:rPr lang="en-US" sz="1800" kern="0" dirty="0">
                <a:ea typeface="Arial Unicode MS" pitchFamily="34" charset="-128"/>
                <a:cs typeface="Arial Unicode MS" pitchFamily="34" charset="-128"/>
              </a:rPr>
              <a:t> yourself:</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a:t>
            </a:r>
            <a:r>
              <a:rPr lang="en-US" sz="1600" kern="0" dirty="0">
                <a:latin typeface="Consolas" panose="020B0609020204030204" pitchFamily="49" charset="0"/>
                <a:ea typeface="Arial Unicode MS" pitchFamily="34" charset="-128"/>
                <a:cs typeface="Arial Unicode MS" pitchFamily="34" charset="-128"/>
              </a:rPr>
              <a:t>docker run --rm --it </a:t>
            </a:r>
            <a:r>
              <a:rPr lang="en-US" sz="1600" kern="0" dirty="0" err="1">
                <a:latin typeface="Consolas" panose="020B0609020204030204" pitchFamily="49" charset="0"/>
                <a:ea typeface="Arial Unicode MS" pitchFamily="34" charset="-128"/>
                <a:cs typeface="Arial Unicode MS" pitchFamily="34" charset="-128"/>
              </a:rPr>
              <a:t>hadolint</a:t>
            </a:r>
            <a:r>
              <a:rPr lang="en-US" sz="1600" kern="0" dirty="0">
                <a:latin typeface="Consolas" panose="020B0609020204030204" pitchFamily="49" charset="0"/>
                <a:ea typeface="Arial Unicode MS" pitchFamily="34" charset="-128"/>
                <a:cs typeface="Arial Unicode MS" pitchFamily="34" charset="-128"/>
              </a:rPr>
              <a:t>/</a:t>
            </a:r>
            <a:r>
              <a:rPr lang="en-US" sz="1600" kern="0" dirty="0" err="1">
                <a:latin typeface="Consolas" panose="020B0609020204030204" pitchFamily="49" charset="0"/>
                <a:ea typeface="Arial Unicode MS" pitchFamily="34" charset="-128"/>
                <a:cs typeface="Arial Unicode MS" pitchFamily="34" charset="-128"/>
              </a:rPr>
              <a:t>hadolint</a:t>
            </a:r>
            <a:r>
              <a:rPr lang="en-US" sz="1600" kern="0" dirty="0">
                <a:latin typeface="Consolas" panose="020B0609020204030204" pitchFamily="49" charset="0"/>
                <a:ea typeface="Arial Unicode MS" pitchFamily="34" charset="-128"/>
                <a:cs typeface="Arial Unicode MS" pitchFamily="34" charset="-128"/>
              </a:rPr>
              <a:t> &lt; </a:t>
            </a:r>
            <a:r>
              <a:rPr lang="en-US" sz="1600" kern="0" dirty="0" err="1">
                <a:latin typeface="Consolas" panose="020B0609020204030204" pitchFamily="49" charset="0"/>
                <a:ea typeface="Arial Unicode MS" pitchFamily="34" charset="-128"/>
                <a:cs typeface="Arial Unicode MS" pitchFamily="34" charset="-128"/>
              </a:rPr>
              <a:t>Dockerfile</a:t>
            </a:r>
            <a:endParaRPr lang="en-US" sz="1600" kern="0" dirty="0">
              <a:latin typeface="Consolas" panose="020B0609020204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1212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186A46-7899-46FC-A2D7-F308472C4E8E}"/>
              </a:ext>
            </a:extLst>
          </p:cNvPr>
          <p:cNvSpPr>
            <a:spLocks noGrp="1"/>
          </p:cNvSpPr>
          <p:nvPr>
            <p:ph type="body" sz="quarter" idx="10"/>
          </p:nvPr>
        </p:nvSpPr>
        <p:spPr/>
        <p:txBody>
          <a:bodyPr/>
          <a:lstStyle/>
          <a:p>
            <a:pPr marL="342900" indent="-342900">
              <a:buFontTx/>
              <a:buChar char="-"/>
            </a:pPr>
            <a:r>
              <a:rPr lang="en-US" dirty="0"/>
              <a:t>Piper 3.0 pipeline</a:t>
            </a:r>
          </a:p>
          <a:p>
            <a:pPr marL="342900" indent="-342900">
              <a:buFontTx/>
              <a:buChar char="-"/>
            </a:pPr>
            <a:r>
              <a:rPr lang="en-US" dirty="0"/>
              <a:t>Central xMake multistage Docker build</a:t>
            </a:r>
          </a:p>
          <a:p>
            <a:pPr marL="342900" indent="-342900">
              <a:buFontTx/>
              <a:buChar char="-"/>
            </a:pPr>
            <a:r>
              <a:rPr lang="en-US" dirty="0"/>
              <a:t>Deploys to integration, acceptance and production namespace</a:t>
            </a:r>
          </a:p>
          <a:p>
            <a:pPr marL="342900" indent="-342900">
              <a:buFontTx/>
              <a:buChar char="-"/>
            </a:pPr>
            <a:endParaRPr lang="en-US" dirty="0"/>
          </a:p>
        </p:txBody>
      </p:sp>
      <p:sp>
        <p:nvSpPr>
          <p:cNvPr id="2" name="Title 1">
            <a:extLst>
              <a:ext uri="{FF2B5EF4-FFF2-40B4-BE49-F238E27FC236}">
                <a16:creationId xmlns:a16="http://schemas.microsoft.com/office/drawing/2014/main" id="{2CFFEE6C-C92F-418F-BB98-F153A9AF2246}"/>
              </a:ext>
            </a:extLst>
          </p:cNvPr>
          <p:cNvSpPr>
            <a:spLocks noGrp="1"/>
          </p:cNvSpPr>
          <p:nvPr>
            <p:ph type="title"/>
          </p:nvPr>
        </p:nvSpPr>
        <p:spPr>
          <a:xfrm>
            <a:off x="504001" y="504000"/>
            <a:ext cx="11186476" cy="369332"/>
          </a:xfrm>
        </p:spPr>
        <p:txBody>
          <a:bodyPr/>
          <a:lstStyle/>
          <a:p>
            <a:r>
              <a:rPr lang="en-US" dirty="0"/>
              <a:t>Pipelines for Bulletinboard-Users-K8s</a:t>
            </a:r>
          </a:p>
        </p:txBody>
      </p:sp>
      <p:pic>
        <p:nvPicPr>
          <p:cNvPr id="5" name="Picture 4">
            <a:extLst>
              <a:ext uri="{FF2B5EF4-FFF2-40B4-BE49-F238E27FC236}">
                <a16:creationId xmlns:a16="http://schemas.microsoft.com/office/drawing/2014/main" id="{9A1DE183-0DB9-4FD1-A187-7CB6CBF546EE}"/>
              </a:ext>
            </a:extLst>
          </p:cNvPr>
          <p:cNvPicPr>
            <a:picLocks noChangeAspect="1"/>
          </p:cNvPicPr>
          <p:nvPr/>
        </p:nvPicPr>
        <p:blipFill>
          <a:blip r:embed="rId2"/>
          <a:stretch>
            <a:fillRect/>
          </a:stretch>
        </p:blipFill>
        <p:spPr>
          <a:xfrm>
            <a:off x="393892" y="3333967"/>
            <a:ext cx="11568162" cy="1737511"/>
          </a:xfrm>
          <a:prstGeom prst="rect">
            <a:avLst/>
          </a:prstGeom>
        </p:spPr>
      </p:pic>
    </p:spTree>
    <p:extLst>
      <p:ext uri="{BB962C8B-B14F-4D97-AF65-F5344CB8AC3E}">
        <p14:creationId xmlns:p14="http://schemas.microsoft.com/office/powerpoint/2010/main" val="57640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4AF433-A1F8-48E0-8D13-56F5D8B13FF5}"/>
              </a:ext>
            </a:extLst>
          </p:cNvPr>
          <p:cNvSpPr>
            <a:spLocks noGrp="1"/>
          </p:cNvSpPr>
          <p:nvPr>
            <p:ph type="body" sz="quarter" idx="10"/>
          </p:nvPr>
        </p:nvSpPr>
        <p:spPr>
          <a:xfrm>
            <a:off x="504000" y="1620000"/>
            <a:ext cx="9956334" cy="4230000"/>
          </a:xfrm>
        </p:spPr>
        <p:txBody>
          <a:bodyPr/>
          <a:lstStyle/>
          <a:p>
            <a:pPr marL="342900" indent="-342900">
              <a:buFont typeface="Arial" panose="020B0604020202020204" pitchFamily="34" charset="0"/>
              <a:buChar char="•"/>
            </a:pPr>
            <a:r>
              <a:rPr lang="en-US" i="1" dirty="0" err="1">
                <a:hlinkClick r:id="rId3"/>
              </a:rPr>
              <a:t>Protecode</a:t>
            </a:r>
            <a:r>
              <a:rPr lang="en-US" i="1" dirty="0"/>
              <a:t> </a:t>
            </a:r>
            <a:r>
              <a:rPr lang="en-US" dirty="0"/>
              <a:t>or </a:t>
            </a:r>
            <a:r>
              <a:rPr lang="en-US" i="1" dirty="0"/>
              <a:t>Black Duck Binary Analysis </a:t>
            </a:r>
            <a:r>
              <a:rPr lang="en-US" dirty="0"/>
              <a:t>scans binaries, like a Docker image, for security vulnerabilities. </a:t>
            </a:r>
          </a:p>
          <a:p>
            <a:pPr marL="342900" indent="-342900">
              <a:buFont typeface="Arial" panose="020B0604020202020204" pitchFamily="34" charset="0"/>
              <a:buChar char="•"/>
            </a:pPr>
            <a:r>
              <a:rPr lang="en-US" dirty="0"/>
              <a:t>It identifies files with VCSS v2 and v3 ratings. </a:t>
            </a:r>
          </a:p>
          <a:p>
            <a:pPr marL="342900" indent="-342900">
              <a:buFont typeface="Arial" panose="020B0604020202020204" pitchFamily="34" charset="0"/>
              <a:buChar char="•"/>
            </a:pPr>
            <a:r>
              <a:rPr lang="en-US" dirty="0"/>
              <a:t>Pipeline will stop if there is a component in the scanned file with a (non – triaged) VCSS v3 &gt; 7.0 rating</a:t>
            </a:r>
          </a:p>
          <a:p>
            <a:endParaRPr lang="en-US" dirty="0"/>
          </a:p>
        </p:txBody>
      </p:sp>
      <p:sp>
        <p:nvSpPr>
          <p:cNvPr id="3" name="Title 2">
            <a:extLst>
              <a:ext uri="{FF2B5EF4-FFF2-40B4-BE49-F238E27FC236}">
                <a16:creationId xmlns:a16="http://schemas.microsoft.com/office/drawing/2014/main" id="{41BFEB61-FA04-41CF-8C91-557C13165AB5}"/>
              </a:ext>
            </a:extLst>
          </p:cNvPr>
          <p:cNvSpPr>
            <a:spLocks noGrp="1"/>
          </p:cNvSpPr>
          <p:nvPr>
            <p:ph type="title"/>
          </p:nvPr>
        </p:nvSpPr>
        <p:spPr/>
        <p:txBody>
          <a:bodyPr/>
          <a:lstStyle/>
          <a:p>
            <a:r>
              <a:rPr lang="en-US" dirty="0" err="1"/>
              <a:t>Protocode</a:t>
            </a:r>
            <a:r>
              <a:rPr lang="en-US" dirty="0"/>
              <a:t> Scan integration</a:t>
            </a:r>
          </a:p>
        </p:txBody>
      </p:sp>
    </p:spTree>
    <p:extLst>
      <p:ext uri="{BB962C8B-B14F-4D97-AF65-F5344CB8AC3E}">
        <p14:creationId xmlns:p14="http://schemas.microsoft.com/office/powerpoint/2010/main" val="184205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35E708-E319-456B-9A59-435085EB8E72}"/>
              </a:ext>
            </a:extLst>
          </p:cNvPr>
          <p:cNvSpPr>
            <a:spLocks noGrp="1"/>
          </p:cNvSpPr>
          <p:nvPr>
            <p:ph type="body" sz="quarter" idx="10"/>
          </p:nvPr>
        </p:nvSpPr>
        <p:spPr>
          <a:xfrm>
            <a:off x="504000" y="1620000"/>
            <a:ext cx="5740720" cy="4230000"/>
          </a:xfrm>
        </p:spPr>
        <p:txBody>
          <a:bodyPr/>
          <a:lstStyle/>
          <a:p>
            <a:r>
              <a:rPr lang="en-US" dirty="0"/>
              <a:t>We started with this:</a:t>
            </a:r>
          </a:p>
          <a:p>
            <a:pPr marL="342900" indent="-342900">
              <a:buFontTx/>
              <a:buChar char="-"/>
            </a:pPr>
            <a:r>
              <a:rPr lang="en-US" dirty="0"/>
              <a:t>A bit older spring boot 1.5.15 (from July 2018)</a:t>
            </a:r>
            <a:br>
              <a:rPr lang="en-US" dirty="0"/>
            </a:br>
            <a:r>
              <a:rPr lang="en-US" dirty="0"/>
              <a:t>java application</a:t>
            </a:r>
          </a:p>
          <a:p>
            <a:pPr marL="342900" indent="-342900">
              <a:buFontTx/>
              <a:buChar char="-"/>
            </a:pPr>
            <a:r>
              <a:rPr lang="en-US" dirty="0"/>
              <a:t>Put into a public openjdk:8-jdk docker image</a:t>
            </a:r>
          </a:p>
          <a:p>
            <a:pPr marL="342900" indent="-342900">
              <a:buFontTx/>
              <a:buChar char="-"/>
            </a:pPr>
            <a:r>
              <a:rPr lang="en-US" dirty="0"/>
              <a:t>Image size ~530mb </a:t>
            </a:r>
          </a:p>
          <a:p>
            <a:r>
              <a:rPr lang="en-US" dirty="0"/>
              <a:t>Scan time was 30-60 min. </a:t>
            </a:r>
          </a:p>
          <a:p>
            <a:r>
              <a:rPr lang="en-US" dirty="0"/>
              <a:t>Result: </a:t>
            </a:r>
          </a:p>
          <a:p>
            <a:pPr marL="342900" indent="-342900">
              <a:buFontTx/>
              <a:buChar char="-"/>
            </a:pPr>
            <a:r>
              <a:rPr lang="en-US" dirty="0"/>
              <a:t>41 vulnerable components with </a:t>
            </a:r>
            <a:br>
              <a:rPr lang="en-US" dirty="0"/>
            </a:br>
            <a:r>
              <a:rPr lang="en-US" dirty="0"/>
              <a:t>151 issues with CVSS v2 &gt; 4.0</a:t>
            </a:r>
          </a:p>
        </p:txBody>
      </p:sp>
      <p:sp>
        <p:nvSpPr>
          <p:cNvPr id="3" name="Title 2">
            <a:extLst>
              <a:ext uri="{FF2B5EF4-FFF2-40B4-BE49-F238E27FC236}">
                <a16:creationId xmlns:a16="http://schemas.microsoft.com/office/drawing/2014/main" id="{89164967-CAC4-47A3-B798-B6005789E261}"/>
              </a:ext>
            </a:extLst>
          </p:cNvPr>
          <p:cNvSpPr>
            <a:spLocks noGrp="1"/>
          </p:cNvSpPr>
          <p:nvPr>
            <p:ph type="title"/>
          </p:nvPr>
        </p:nvSpPr>
        <p:spPr/>
        <p:txBody>
          <a:bodyPr/>
          <a:lstStyle/>
          <a:p>
            <a:r>
              <a:rPr lang="en-US" dirty="0"/>
              <a:t>The first scan</a:t>
            </a:r>
          </a:p>
        </p:txBody>
      </p:sp>
      <p:pic>
        <p:nvPicPr>
          <p:cNvPr id="4" name="Picture 3">
            <a:extLst>
              <a:ext uri="{FF2B5EF4-FFF2-40B4-BE49-F238E27FC236}">
                <a16:creationId xmlns:a16="http://schemas.microsoft.com/office/drawing/2014/main" id="{3BD52FBF-2726-435A-8F86-E056772D52E1}"/>
              </a:ext>
            </a:extLst>
          </p:cNvPr>
          <p:cNvPicPr>
            <a:picLocks noChangeAspect="1"/>
          </p:cNvPicPr>
          <p:nvPr/>
        </p:nvPicPr>
        <p:blipFill>
          <a:blip r:embed="rId3"/>
          <a:stretch>
            <a:fillRect/>
          </a:stretch>
        </p:blipFill>
        <p:spPr>
          <a:xfrm>
            <a:off x="6097239" y="1889092"/>
            <a:ext cx="5740719" cy="4054460"/>
          </a:xfrm>
          <a:prstGeom prst="rect">
            <a:avLst/>
          </a:prstGeom>
        </p:spPr>
      </p:pic>
      <p:sp>
        <p:nvSpPr>
          <p:cNvPr id="6" name="TextBox 5">
            <a:extLst>
              <a:ext uri="{FF2B5EF4-FFF2-40B4-BE49-F238E27FC236}">
                <a16:creationId xmlns:a16="http://schemas.microsoft.com/office/drawing/2014/main" id="{760ECB07-97DC-41BF-9B57-3CF3E84BAE75}"/>
              </a:ext>
            </a:extLst>
          </p:cNvPr>
          <p:cNvSpPr txBox="1"/>
          <p:nvPr/>
        </p:nvSpPr>
        <p:spPr>
          <a:xfrm>
            <a:off x="6983048" y="1464881"/>
            <a:ext cx="3969099"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u="sng" kern="0" dirty="0" err="1">
                <a:ea typeface="Arial Unicode MS" pitchFamily="34" charset="-128"/>
                <a:cs typeface="Arial Unicode MS" pitchFamily="34" charset="-128"/>
              </a:rPr>
              <a:t>Protecode</a:t>
            </a:r>
            <a:r>
              <a:rPr lang="en-US" sz="1800" u="sng" kern="0" dirty="0">
                <a:ea typeface="Arial Unicode MS" pitchFamily="34" charset="-128"/>
                <a:cs typeface="Arial Unicode MS" pitchFamily="34" charset="-128"/>
              </a:rPr>
              <a:t> UI </a:t>
            </a:r>
          </a:p>
        </p:txBody>
      </p:sp>
    </p:spTree>
    <p:extLst>
      <p:ext uri="{BB962C8B-B14F-4D97-AF65-F5344CB8AC3E}">
        <p14:creationId xmlns:p14="http://schemas.microsoft.com/office/powerpoint/2010/main" val="232899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11DFA-73D0-4A30-BC2C-6D425AC5DB5A}"/>
              </a:ext>
            </a:extLst>
          </p:cNvPr>
          <p:cNvSpPr>
            <a:spLocks noGrp="1"/>
          </p:cNvSpPr>
          <p:nvPr>
            <p:ph type="body" sz="quarter" idx="10"/>
          </p:nvPr>
        </p:nvSpPr>
        <p:spPr>
          <a:xfrm>
            <a:off x="504000" y="1276141"/>
            <a:ext cx="5441152" cy="4551903"/>
          </a:xfrm>
        </p:spPr>
        <p:txBody>
          <a:bodyPr/>
          <a:lstStyle/>
          <a:p>
            <a:r>
              <a:rPr lang="en-US" dirty="0"/>
              <a:t>We improved this by</a:t>
            </a:r>
          </a:p>
          <a:p>
            <a:pPr marL="342900" indent="-342900">
              <a:buFontTx/>
              <a:buChar char="-"/>
            </a:pPr>
            <a:r>
              <a:rPr lang="en-US" dirty="0"/>
              <a:t>Upgrading to Spring Boot 2.1.7</a:t>
            </a:r>
          </a:p>
          <a:p>
            <a:pPr marL="342900" indent="-342900">
              <a:buFontTx/>
              <a:buChar char="-"/>
            </a:pPr>
            <a:r>
              <a:rPr lang="en-US" dirty="0"/>
              <a:t>Moved to </a:t>
            </a:r>
            <a:r>
              <a:rPr lang="en-US" dirty="0" err="1"/>
              <a:t>alpine:edge</a:t>
            </a:r>
            <a:r>
              <a:rPr lang="en-US" dirty="0"/>
              <a:t> image and installed latest Java package</a:t>
            </a:r>
          </a:p>
          <a:p>
            <a:pPr marL="342900" indent="-342900">
              <a:buFontTx/>
              <a:buChar char="-"/>
            </a:pPr>
            <a:r>
              <a:rPr lang="en-US" dirty="0"/>
              <a:t>Manual removed one vulnerable lib file</a:t>
            </a:r>
          </a:p>
          <a:p>
            <a:r>
              <a:rPr lang="en-US" dirty="0"/>
              <a:t>This reduced image size to ~130mb and reduced scan times to ~10min.  </a:t>
            </a:r>
          </a:p>
          <a:p>
            <a:r>
              <a:rPr lang="en-US" dirty="0"/>
              <a:t>Result: </a:t>
            </a:r>
          </a:p>
          <a:p>
            <a:pPr marL="342900" indent="-342900">
              <a:buFontTx/>
              <a:buChar char="-"/>
            </a:pPr>
            <a:r>
              <a:rPr lang="en-US" dirty="0"/>
              <a:t>1 triaged issue, 3 excluded issues in pipeline</a:t>
            </a:r>
          </a:p>
          <a:p>
            <a:pPr marL="342900" indent="-342900">
              <a:buFontTx/>
              <a:buChar char="-"/>
            </a:pPr>
            <a:r>
              <a:rPr lang="en-US" dirty="0"/>
              <a:t>6 Components with 8 vulnerabilities </a:t>
            </a:r>
            <a:br>
              <a:rPr lang="en-US" dirty="0"/>
            </a:br>
            <a:r>
              <a:rPr lang="en-US" dirty="0"/>
              <a:t>all with VCSS v3 &lt; 7.0</a:t>
            </a:r>
          </a:p>
        </p:txBody>
      </p:sp>
      <p:sp>
        <p:nvSpPr>
          <p:cNvPr id="3" name="Title 2">
            <a:extLst>
              <a:ext uri="{FF2B5EF4-FFF2-40B4-BE49-F238E27FC236}">
                <a16:creationId xmlns:a16="http://schemas.microsoft.com/office/drawing/2014/main" id="{75B5C1A0-C051-4AD0-881A-27A0F12DDF94}"/>
              </a:ext>
            </a:extLst>
          </p:cNvPr>
          <p:cNvSpPr>
            <a:spLocks noGrp="1"/>
          </p:cNvSpPr>
          <p:nvPr>
            <p:ph type="title"/>
          </p:nvPr>
        </p:nvSpPr>
        <p:spPr/>
        <p:txBody>
          <a:bodyPr/>
          <a:lstStyle/>
          <a:p>
            <a:r>
              <a:rPr lang="en-US" dirty="0"/>
              <a:t>Current Scans</a:t>
            </a:r>
          </a:p>
        </p:txBody>
      </p:sp>
      <p:pic>
        <p:nvPicPr>
          <p:cNvPr id="5" name="Picture 4">
            <a:extLst>
              <a:ext uri="{FF2B5EF4-FFF2-40B4-BE49-F238E27FC236}">
                <a16:creationId xmlns:a16="http://schemas.microsoft.com/office/drawing/2014/main" id="{C420C98D-F82A-448D-9B38-9F6701E18264}"/>
              </a:ext>
            </a:extLst>
          </p:cNvPr>
          <p:cNvPicPr>
            <a:picLocks noChangeAspect="1"/>
          </p:cNvPicPr>
          <p:nvPr/>
        </p:nvPicPr>
        <p:blipFill>
          <a:blip r:embed="rId2"/>
          <a:stretch>
            <a:fillRect/>
          </a:stretch>
        </p:blipFill>
        <p:spPr>
          <a:xfrm>
            <a:off x="6249325" y="2035127"/>
            <a:ext cx="5441152" cy="3055885"/>
          </a:xfrm>
          <a:prstGeom prst="rect">
            <a:avLst/>
          </a:prstGeom>
        </p:spPr>
      </p:pic>
      <p:sp>
        <p:nvSpPr>
          <p:cNvPr id="6" name="TextBox 5">
            <a:extLst>
              <a:ext uri="{FF2B5EF4-FFF2-40B4-BE49-F238E27FC236}">
                <a16:creationId xmlns:a16="http://schemas.microsoft.com/office/drawing/2014/main" id="{6185A402-E782-48FA-8E24-6243470DE4A8}"/>
              </a:ext>
            </a:extLst>
          </p:cNvPr>
          <p:cNvSpPr txBox="1"/>
          <p:nvPr/>
        </p:nvSpPr>
        <p:spPr>
          <a:xfrm>
            <a:off x="6983048" y="1464881"/>
            <a:ext cx="3969099"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u="sng" kern="0" dirty="0" err="1">
                <a:ea typeface="Arial Unicode MS" pitchFamily="34" charset="-128"/>
                <a:cs typeface="Arial Unicode MS" pitchFamily="34" charset="-128"/>
              </a:rPr>
              <a:t>Protecode</a:t>
            </a:r>
            <a:r>
              <a:rPr lang="en-US" sz="1800" u="sng" kern="0" dirty="0">
                <a:ea typeface="Arial Unicode MS" pitchFamily="34" charset="-128"/>
                <a:cs typeface="Arial Unicode MS" pitchFamily="34" charset="-128"/>
              </a:rPr>
              <a:t> UI</a:t>
            </a:r>
          </a:p>
        </p:txBody>
      </p:sp>
      <p:pic>
        <p:nvPicPr>
          <p:cNvPr id="8" name="Picture 7">
            <a:extLst>
              <a:ext uri="{FF2B5EF4-FFF2-40B4-BE49-F238E27FC236}">
                <a16:creationId xmlns:a16="http://schemas.microsoft.com/office/drawing/2014/main" id="{9169F539-80B6-4C47-B2A5-32198019165E}"/>
              </a:ext>
            </a:extLst>
          </p:cNvPr>
          <p:cNvPicPr>
            <a:picLocks noChangeAspect="1"/>
          </p:cNvPicPr>
          <p:nvPr/>
        </p:nvPicPr>
        <p:blipFill>
          <a:blip r:embed="rId3"/>
          <a:stretch>
            <a:fillRect/>
          </a:stretch>
        </p:blipFill>
        <p:spPr>
          <a:xfrm>
            <a:off x="6166480" y="2015413"/>
            <a:ext cx="5602234" cy="3812631"/>
          </a:xfrm>
          <a:prstGeom prst="rect">
            <a:avLst/>
          </a:prstGeom>
        </p:spPr>
      </p:pic>
    </p:spTree>
    <p:extLst>
      <p:ext uri="{BB962C8B-B14F-4D97-AF65-F5344CB8AC3E}">
        <p14:creationId xmlns:p14="http://schemas.microsoft.com/office/powerpoint/2010/main" val="302863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10115</TotalTime>
  <Words>286</Words>
  <Application>Microsoft Office PowerPoint</Application>
  <PresentationFormat>Custom</PresentationFormat>
  <Paragraphs>76</Paragraphs>
  <Slides>8</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Unicode MS</vt:lpstr>
      <vt:lpstr>Consolas</vt:lpstr>
      <vt:lpstr>Courier New</vt:lpstr>
      <vt:lpstr>Symbol</vt:lpstr>
      <vt:lpstr>Wingdings</vt:lpstr>
      <vt:lpstr>Wingdings</vt:lpstr>
      <vt:lpstr>SAP_2017_16x9_black</vt:lpstr>
      <vt:lpstr>PowerPoint Presentation</vt:lpstr>
      <vt:lpstr>Bulletinboard in K8s</vt:lpstr>
      <vt:lpstr>Pipelines for Bulletinboard-Ads-K8s</vt:lpstr>
      <vt:lpstr>Pipelines for Bulletinboard-Users-K8s</vt:lpstr>
      <vt:lpstr>Protocode Scan integration</vt:lpstr>
      <vt:lpstr>The first scan</vt:lpstr>
      <vt:lpstr>Current Scans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965</cp:revision>
  <cp:lastPrinted>2018-10-19T15:04:42Z</cp:lastPrinted>
  <dcterms:created xsi:type="dcterms:W3CDTF">2015-10-14T11:21:43Z</dcterms:created>
  <dcterms:modified xsi:type="dcterms:W3CDTF">2019-09-16T14:57:27Z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