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0" r:id="rId3"/>
    <p:sldId id="442" r:id="rId4"/>
    <p:sldId id="441" r:id="rId5"/>
    <p:sldId id="444" r:id="rId6"/>
    <p:sldId id="445" r:id="rId7"/>
    <p:sldId id="446" r:id="rId8"/>
    <p:sldId id="447" r:id="rId9"/>
    <p:sldId id="448"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75" d="100"/>
          <a:sy n="75" d="100"/>
        </p:scale>
        <p:origin x="1008" y="6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witter.com/benbjohnson/status/746049032699600897"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simonbrown/status/847339104874381312"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twitter.com/mathiasverraes/status/711168935798902785" TargetMode="External"/><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witter.com/DEVOPS_BORAT/status/41587168870797312"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kubernetes/community/blob/master/communication.md" TargetMode="External"/><Relationship Id="rId1" Type="http://schemas.openxmlformats.org/officeDocument/2006/relationships/slideLayout" Target="../slideLayouts/slideLayout8.xml"/><Relationship Id="rId5" Type="http://schemas.openxmlformats.org/officeDocument/2006/relationships/hyperlink" Target="https://groups.google.com/forum/#!forum/kubernetes-users" TargetMode="External"/><Relationship Id="rId4" Type="http://schemas.openxmlformats.org/officeDocument/2006/relationships/hyperlink" Target="https://github.com/kuberne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0197" y="954659"/>
            <a:ext cx="10899174" cy="997196"/>
          </a:xfrm>
        </p:spPr>
        <p:txBody>
          <a:bodyPr/>
          <a:lstStyle/>
          <a:p>
            <a:r>
              <a:rPr lang="en-US" dirty="0"/>
              <a:t>An (non-technical) introduction to</a:t>
            </a:r>
          </a:p>
          <a:p>
            <a:r>
              <a:rPr lang="en-US" dirty="0">
                <a:solidFill>
                  <a:schemeClr val="accent1"/>
                </a:solidFill>
              </a:rPr>
              <a:t>Kubernetes</a:t>
            </a:r>
          </a:p>
        </p:txBody>
      </p:sp>
      <p:pic>
        <p:nvPicPr>
          <p:cNvPr id="1028" name="Picture 4" descr="Bildergebnis für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985" y="2142308"/>
            <a:ext cx="3725598" cy="372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277298" y="4097832"/>
            <a:ext cx="6593323" cy="1631216"/>
          </a:xfrm>
          <a:prstGeom prst="rect">
            <a:avLst/>
          </a:prstGeom>
        </p:spPr>
        <p:txBody>
          <a:bodyPr wrap="square">
            <a:spAutoFit/>
          </a:bodyPr>
          <a:lstStyle/>
          <a:p>
            <a:r>
              <a:rPr lang="en-US" sz="2800" b="1" dirty="0"/>
              <a:t>2016: </a:t>
            </a:r>
            <a:r>
              <a:rPr lang="en-US" sz="2800" b="1" dirty="0" err="1"/>
              <a:t>Serverless</a:t>
            </a:r>
            <a:r>
              <a:rPr lang="en-US" sz="2800" b="1" dirty="0"/>
              <a:t> Architecture</a:t>
            </a:r>
          </a:p>
          <a:p>
            <a:r>
              <a:rPr lang="en-US" sz="2800" b="1" dirty="0"/>
              <a:t>2017: Codeless Architecture</a:t>
            </a:r>
          </a:p>
          <a:p>
            <a:r>
              <a:rPr lang="en-US" sz="2800" b="1" dirty="0"/>
              <a:t>2018: </a:t>
            </a:r>
            <a:r>
              <a:rPr lang="en-US" sz="2800" b="1" dirty="0" err="1"/>
              <a:t>Architectureless</a:t>
            </a:r>
            <a:r>
              <a:rPr lang="en-US" sz="2800" b="1" dirty="0"/>
              <a:t> Architecture</a:t>
            </a:r>
          </a:p>
          <a:p>
            <a:r>
              <a:rPr lang="en-US" sz="1600" dirty="0">
                <a:hlinkClick r:id="rId2"/>
              </a:rPr>
              <a:t>https://twitter.com/benbjohnson/status/746049032699600897</a:t>
            </a:r>
            <a:r>
              <a:rPr lang="en-US" sz="1600" dirty="0"/>
              <a:t> </a:t>
            </a:r>
          </a:p>
        </p:txBody>
      </p:sp>
      <p:pic>
        <p:nvPicPr>
          <p:cNvPr id="8" name="Picture 7"/>
          <p:cNvPicPr>
            <a:picLocks noChangeAspect="1"/>
          </p:cNvPicPr>
          <p:nvPr/>
        </p:nvPicPr>
        <p:blipFill>
          <a:blip r:embed="rId3"/>
          <a:stretch>
            <a:fillRect/>
          </a:stretch>
        </p:blipFill>
        <p:spPr>
          <a:xfrm>
            <a:off x="3469264" y="499223"/>
            <a:ext cx="6209391" cy="3245462"/>
          </a:xfrm>
          <a:prstGeom prst="rect">
            <a:avLst/>
          </a:prstGeom>
        </p:spPr>
      </p:pic>
    </p:spTree>
    <p:extLst>
      <p:ext uri="{BB962C8B-B14F-4D97-AF65-F5344CB8AC3E}">
        <p14:creationId xmlns:p14="http://schemas.microsoft.com/office/powerpoint/2010/main" val="65834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553998"/>
          </a:xfrm>
        </p:spPr>
        <p:txBody>
          <a:bodyPr/>
          <a:lstStyle/>
          <a:p>
            <a:pPr algn="ctr"/>
            <a:r>
              <a:rPr lang="en-US" sz="3600" dirty="0"/>
              <a:t>But it works on my machine!</a:t>
            </a:r>
          </a:p>
        </p:txBody>
      </p:sp>
      <p:pic>
        <p:nvPicPr>
          <p:cNvPr id="3" name="Picture 2"/>
          <p:cNvPicPr>
            <a:picLocks noChangeAspect="1"/>
          </p:cNvPicPr>
          <p:nvPr/>
        </p:nvPicPr>
        <p:blipFill>
          <a:blip r:embed="rId2"/>
          <a:stretch>
            <a:fillRect/>
          </a:stretch>
        </p:blipFill>
        <p:spPr>
          <a:xfrm>
            <a:off x="2044858" y="1342360"/>
            <a:ext cx="8104762" cy="4600000"/>
          </a:xfrm>
          <a:prstGeom prst="rect">
            <a:avLst/>
          </a:prstGeom>
        </p:spPr>
      </p:pic>
    </p:spTree>
    <p:extLst>
      <p:ext uri="{BB962C8B-B14F-4D97-AF65-F5344CB8AC3E}">
        <p14:creationId xmlns:p14="http://schemas.microsoft.com/office/powerpoint/2010/main" val="269854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02640" y="1302384"/>
            <a:ext cx="7736947" cy="4342786"/>
          </a:xfrm>
          <a:prstGeom prst="rect">
            <a:avLst/>
          </a:prstGeom>
        </p:spPr>
      </p:pic>
      <p:sp>
        <p:nvSpPr>
          <p:cNvPr id="3" name="Rectangle 2"/>
          <p:cNvSpPr/>
          <p:nvPr/>
        </p:nvSpPr>
        <p:spPr>
          <a:xfrm>
            <a:off x="2502639" y="5932408"/>
            <a:ext cx="7736947" cy="415498"/>
          </a:xfrm>
          <a:prstGeom prst="rect">
            <a:avLst/>
          </a:prstGeom>
        </p:spPr>
        <p:txBody>
          <a:bodyPr wrap="square">
            <a:spAutoFit/>
          </a:bodyPr>
          <a:lstStyle/>
          <a:p>
            <a:pPr algn="ctr"/>
            <a:r>
              <a:rPr lang="en-US" dirty="0">
                <a:hlinkClick r:id="rId3"/>
              </a:rPr>
              <a:t>https://twitter.com/simonbrown/status/847339104874381312</a:t>
            </a:r>
            <a:r>
              <a:rPr lang="en-US" dirty="0"/>
              <a:t> </a:t>
            </a:r>
          </a:p>
        </p:txBody>
      </p:sp>
      <p:sp>
        <p:nvSpPr>
          <p:cNvPr id="8" name="Title 1"/>
          <p:cNvSpPr>
            <a:spLocks noGrp="1"/>
          </p:cNvSpPr>
          <p:nvPr>
            <p:ph type="title"/>
          </p:nvPr>
        </p:nvSpPr>
        <p:spPr>
          <a:xfrm>
            <a:off x="663732" y="367386"/>
            <a:ext cx="11414760" cy="1107996"/>
          </a:xfrm>
        </p:spPr>
        <p:txBody>
          <a:bodyPr/>
          <a:lstStyle/>
          <a:p>
            <a:pPr algn="ctr"/>
            <a:r>
              <a:rPr lang="en-US" sz="3600" dirty="0"/>
              <a:t>Containers will NOT fix a broken architecture!</a:t>
            </a:r>
          </a:p>
        </p:txBody>
      </p:sp>
    </p:spTree>
    <p:extLst>
      <p:ext uri="{BB962C8B-B14F-4D97-AF65-F5344CB8AC3E}">
        <p14:creationId xmlns:p14="http://schemas.microsoft.com/office/powerpoint/2010/main" val="280213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bs.twimg.com/media/Cd6UYMOWoAAgVUp.jpg: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698" y="603171"/>
            <a:ext cx="5458142" cy="40936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9787" y="5014883"/>
            <a:ext cx="10515600" cy="738664"/>
          </a:xfrm>
          <a:prstGeom prst="rect">
            <a:avLst/>
          </a:prstGeom>
        </p:spPr>
        <p:txBody>
          <a:bodyPr wrap="square">
            <a:spAutoFit/>
          </a:bodyPr>
          <a:lstStyle/>
          <a:p>
            <a:pPr algn="ctr"/>
            <a:r>
              <a:rPr lang="en-US" sz="2400" b="1" dirty="0"/>
              <a:t>Here's a diagram of two microservices and their shared database.</a:t>
            </a:r>
          </a:p>
          <a:p>
            <a:pPr algn="ctr"/>
            <a:r>
              <a:rPr lang="en-US" sz="1800" dirty="0">
                <a:hlinkClick r:id="rId3"/>
              </a:rPr>
              <a:t>https://twitter.com/mathiasverraes/status/711168935798902785</a:t>
            </a:r>
            <a:r>
              <a:rPr lang="en-US" sz="1800" dirty="0"/>
              <a:t> </a:t>
            </a:r>
          </a:p>
        </p:txBody>
      </p:sp>
    </p:spTree>
    <p:extLst>
      <p:ext uri="{BB962C8B-B14F-4D97-AF65-F5344CB8AC3E}">
        <p14:creationId xmlns:p14="http://schemas.microsoft.com/office/powerpoint/2010/main" val="258513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167" y="4662800"/>
            <a:ext cx="10285412" cy="1569660"/>
          </a:xfrm>
          <a:prstGeom prst="rect">
            <a:avLst/>
          </a:prstGeom>
        </p:spPr>
        <p:txBody>
          <a:bodyPr wrap="square">
            <a:spAutoFit/>
          </a:bodyPr>
          <a:lstStyle/>
          <a:p>
            <a:pPr algn="ctr"/>
            <a:r>
              <a:rPr lang="en-US" sz="2800" b="1" dirty="0"/>
              <a:t>To make error is human. </a:t>
            </a:r>
          </a:p>
          <a:p>
            <a:pPr algn="ctr"/>
            <a:r>
              <a:rPr lang="en-US" sz="2800" b="1" dirty="0"/>
              <a:t>To propagate error to all server in automatic way is #</a:t>
            </a:r>
            <a:r>
              <a:rPr lang="en-US" sz="2800" b="1" dirty="0" err="1"/>
              <a:t>devops</a:t>
            </a:r>
            <a:r>
              <a:rPr lang="en-US" sz="2800" b="1" dirty="0"/>
              <a:t>.</a:t>
            </a:r>
          </a:p>
          <a:p>
            <a:pPr algn="ctr"/>
            <a:r>
              <a:rPr lang="en-US" sz="1200" b="1" dirty="0">
                <a:hlinkClick r:id="rId2"/>
              </a:rPr>
              <a:t>https://twitter.com/DEVOPS_BORAT/status/41587168870797312</a:t>
            </a:r>
            <a:r>
              <a:rPr lang="en-US" sz="1200" b="1" dirty="0"/>
              <a:t> </a:t>
            </a:r>
          </a:p>
        </p:txBody>
      </p:sp>
      <p:pic>
        <p:nvPicPr>
          <p:cNvPr id="2" name="Picture 1"/>
          <p:cNvPicPr>
            <a:picLocks noChangeAspect="1"/>
          </p:cNvPicPr>
          <p:nvPr/>
        </p:nvPicPr>
        <p:blipFill>
          <a:blip r:embed="rId3"/>
          <a:stretch>
            <a:fillRect/>
          </a:stretch>
        </p:blipFill>
        <p:spPr>
          <a:xfrm>
            <a:off x="2757420" y="446362"/>
            <a:ext cx="7196905" cy="4117378"/>
          </a:xfrm>
          <a:prstGeom prst="rect">
            <a:avLst/>
          </a:prstGeom>
        </p:spPr>
      </p:pic>
    </p:spTree>
    <p:extLst>
      <p:ext uri="{BB962C8B-B14F-4D97-AF65-F5344CB8AC3E}">
        <p14:creationId xmlns:p14="http://schemas.microsoft.com/office/powerpoint/2010/main" val="363444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So, what is </a:t>
            </a:r>
            <a:r>
              <a:rPr lang="en-US" dirty="0" err="1"/>
              <a:t>kubernetes</a:t>
            </a:r>
            <a:r>
              <a:rPr lang="en-US" dirty="0"/>
              <a:t> all about then?</a:t>
            </a:r>
          </a:p>
        </p:txBody>
      </p:sp>
      <p:pic>
        <p:nvPicPr>
          <p:cNvPr id="3074"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248" y="1527974"/>
            <a:ext cx="6406832" cy="4276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088" y="959790"/>
            <a:ext cx="2947352" cy="19673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088" y="4004817"/>
            <a:ext cx="2947352" cy="196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about K8s, </a:t>
            </a:r>
            <a:r>
              <a:rPr lang="en-US" dirty="0" err="1"/>
              <a:t>kubernetes</a:t>
            </a:r>
            <a:r>
              <a:rPr lang="en-US" dirty="0"/>
              <a:t>, …</a:t>
            </a:r>
          </a:p>
        </p:txBody>
      </p:sp>
      <p:sp>
        <p:nvSpPr>
          <p:cNvPr id="5" name="TextBox 4"/>
          <p:cNvSpPr txBox="1"/>
          <p:nvPr/>
        </p:nvSpPr>
        <p:spPr>
          <a:xfrm>
            <a:off x="504001" y="1447800"/>
            <a:ext cx="9691559" cy="3877985"/>
          </a:xfrm>
          <a:prstGeom prst="rect">
            <a:avLst/>
          </a:prstGeom>
          <a:noFill/>
        </p:spPr>
        <p:txBody>
          <a:bodyPr wrap="square" lIns="0" tIns="0" rIns="0" bIns="0" rtlCol="0">
            <a:spAutoFit/>
          </a:bodyPr>
          <a:lstStyle/>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Kubernetes = Greek for “helmsman” or “pilot”</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Based on Google’s Borg – a cluster manager for container orchestration</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Open sourced by Google and firstly announced in 2014</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v1.0 was released in July 2015</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By now K8s is governed by the Cloud Native Computing Foundation (CNF)</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Vanilla Kubernetes is the basis for commercial products like </a:t>
            </a:r>
            <a:r>
              <a:rPr lang="en-US" sz="1800" kern="0" dirty="0" err="1">
                <a:ea typeface="Arial Unicode MS" pitchFamily="34" charset="-128"/>
                <a:cs typeface="Arial Unicode MS" pitchFamily="34" charset="-128"/>
              </a:rPr>
              <a:t>RedHat’s</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Openshift</a:t>
            </a:r>
            <a:r>
              <a:rPr lang="en-US" sz="1800" kern="0" dirty="0">
                <a:ea typeface="Arial Unicode MS" pitchFamily="34" charset="-128"/>
                <a:cs typeface="Arial Unicode MS" pitchFamily="34" charset="-128"/>
              </a:rPr>
              <a:t> or CoreOS’ tectonic</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New minor releases roughly every 3 month</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Extensive list of beta features</a:t>
            </a:r>
          </a:p>
          <a:p>
            <a:pPr marL="285750" indent="-285750" fontAlgn="base">
              <a:spcBef>
                <a:spcPct val="50000"/>
              </a:spcBef>
              <a:spcAft>
                <a:spcPct val="0"/>
              </a:spcAft>
              <a:buClr>
                <a:schemeClr val="tx1"/>
              </a:buClr>
              <a:buSzPct val="100000"/>
              <a:buFont typeface="Wingdings" panose="05000000000000000000" pitchFamily="2" charset="2"/>
              <a:buChar char="§"/>
            </a:pP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26322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it doesn’t work as expected …</a:t>
            </a:r>
          </a:p>
        </p:txBody>
      </p:sp>
      <p:sp>
        <p:nvSpPr>
          <p:cNvPr id="3" name="Rectangle 2"/>
          <p:cNvSpPr/>
          <p:nvPr/>
        </p:nvSpPr>
        <p:spPr>
          <a:xfrm>
            <a:off x="504001" y="5851688"/>
            <a:ext cx="9554399" cy="415498"/>
          </a:xfrm>
          <a:prstGeom prst="rect">
            <a:avLst/>
          </a:prstGeom>
        </p:spPr>
        <p:txBody>
          <a:bodyPr wrap="square">
            <a:spAutoFit/>
          </a:bodyPr>
          <a:lstStyle/>
          <a:p>
            <a:r>
              <a:rPr lang="en-US" dirty="0">
                <a:hlinkClick r:id="rId2"/>
              </a:rPr>
              <a:t>https://github.com/kubernetes/community/blob/master/communication.md</a:t>
            </a:r>
            <a:r>
              <a:rPr lang="en-US" dirty="0"/>
              <a:t> </a:t>
            </a:r>
            <a:endParaRPr lang="en-US" dirty="0"/>
          </a:p>
        </p:txBody>
      </p:sp>
      <p:pic>
        <p:nvPicPr>
          <p:cNvPr id="4" name="Picture 3"/>
          <p:cNvPicPr>
            <a:picLocks noChangeAspect="1"/>
          </p:cNvPicPr>
          <p:nvPr/>
        </p:nvPicPr>
        <p:blipFill>
          <a:blip r:embed="rId3"/>
          <a:stretch>
            <a:fillRect/>
          </a:stretch>
        </p:blipFill>
        <p:spPr>
          <a:xfrm>
            <a:off x="504001" y="1170215"/>
            <a:ext cx="9249599" cy="3520576"/>
          </a:xfrm>
          <a:prstGeom prst="rect">
            <a:avLst/>
          </a:prstGeom>
        </p:spPr>
      </p:pic>
      <p:sp>
        <p:nvSpPr>
          <p:cNvPr id="5" name="Rectangle 4"/>
          <p:cNvSpPr/>
          <p:nvPr/>
        </p:nvSpPr>
        <p:spPr>
          <a:xfrm>
            <a:off x="504001" y="5298469"/>
            <a:ext cx="3788217" cy="415498"/>
          </a:xfrm>
          <a:prstGeom prst="rect">
            <a:avLst/>
          </a:prstGeom>
        </p:spPr>
        <p:txBody>
          <a:bodyPr wrap="none">
            <a:spAutoFit/>
          </a:bodyPr>
          <a:lstStyle/>
          <a:p>
            <a:r>
              <a:rPr lang="en-US" dirty="0">
                <a:hlinkClick r:id="rId4"/>
              </a:rPr>
              <a:t>https://github.com/kubernetes</a:t>
            </a:r>
            <a:r>
              <a:rPr lang="en-US" dirty="0"/>
              <a:t> </a:t>
            </a:r>
            <a:endParaRPr lang="en-US" dirty="0"/>
          </a:p>
        </p:txBody>
      </p:sp>
      <p:sp>
        <p:nvSpPr>
          <p:cNvPr id="6" name="Rectangle 5"/>
          <p:cNvSpPr/>
          <p:nvPr/>
        </p:nvSpPr>
        <p:spPr>
          <a:xfrm>
            <a:off x="504000" y="4767554"/>
            <a:ext cx="8792399" cy="415498"/>
          </a:xfrm>
          <a:prstGeom prst="rect">
            <a:avLst/>
          </a:prstGeom>
        </p:spPr>
        <p:txBody>
          <a:bodyPr wrap="square">
            <a:spAutoFit/>
          </a:bodyPr>
          <a:lstStyle/>
          <a:p>
            <a:r>
              <a:rPr lang="en-US" dirty="0">
                <a:hlinkClick r:id="rId5"/>
              </a:rPr>
              <a:t>https://groups.google.com/forum/#!forum/kubernetes-users</a:t>
            </a:r>
            <a:r>
              <a:rPr lang="en-US" dirty="0"/>
              <a:t> </a:t>
            </a:r>
            <a:endParaRPr lang="en-US" dirty="0"/>
          </a:p>
        </p:txBody>
      </p:sp>
    </p:spTree>
    <p:extLst>
      <p:ext uri="{BB962C8B-B14F-4D97-AF65-F5344CB8AC3E}">
        <p14:creationId xmlns:p14="http://schemas.microsoft.com/office/powerpoint/2010/main" val="2777277099"/>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250</Words>
  <Application>Microsoft Office PowerPoint</Application>
  <PresentationFormat>Custom</PresentationFormat>
  <Paragraphs>29</Paragraphs>
  <Slides>10</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PowerPoint Presentation</vt:lpstr>
      <vt:lpstr>But it works on my machine!</vt:lpstr>
      <vt:lpstr>Containers will NOT fix a broken architecture!</vt:lpstr>
      <vt:lpstr>PowerPoint Presentation</vt:lpstr>
      <vt:lpstr>PowerPoint Presentation</vt:lpstr>
      <vt:lpstr>So, what is kubernetes all about then?</vt:lpstr>
      <vt:lpstr>Some facts about K8s, kubernetes, …</vt:lpstr>
      <vt:lpstr>If it doesn’t work as expected …</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354</cp:revision>
  <dcterms:created xsi:type="dcterms:W3CDTF">2015-10-14T11:21:43Z</dcterms:created>
  <dcterms:modified xsi:type="dcterms:W3CDTF">2017-12-06T07:55:42Z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