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18"/>
  </p:notesMasterIdLst>
  <p:handoutMasterIdLst>
    <p:handoutMasterId r:id="rId19"/>
  </p:handoutMasterIdLst>
  <p:sldIdLst>
    <p:sldId id="433" r:id="rId2"/>
    <p:sldId id="929" r:id="rId3"/>
    <p:sldId id="928" r:id="rId4"/>
    <p:sldId id="885" r:id="rId5"/>
    <p:sldId id="924" r:id="rId6"/>
    <p:sldId id="925" r:id="rId7"/>
    <p:sldId id="926" r:id="rId8"/>
    <p:sldId id="927" r:id="rId9"/>
    <p:sldId id="930" r:id="rId10"/>
    <p:sldId id="931" r:id="rId11"/>
    <p:sldId id="933" r:id="rId12"/>
    <p:sldId id="934" r:id="rId13"/>
    <p:sldId id="935" r:id="rId14"/>
    <p:sldId id="936" r:id="rId15"/>
    <p:sldId id="937" r:id="rId16"/>
    <p:sldId id="938" r:id="rId17"/>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C5FF"/>
    <a:srgbClr val="FFC000"/>
    <a:srgbClr val="F0AB00"/>
    <a:srgbClr val="DEF0F2"/>
    <a:srgbClr val="7F7F7F"/>
    <a:srgbClr val="C3ECFF"/>
    <a:srgbClr val="4FB81C"/>
    <a:srgbClr val="E35500"/>
    <a:srgbClr val="008FD3"/>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0" autoAdjust="0"/>
    <p:restoredTop sz="89053" autoAdjust="0"/>
  </p:normalViewPr>
  <p:slideViewPr>
    <p:cSldViewPr snapToGrid="0" showGuides="1">
      <p:cViewPr>
        <p:scale>
          <a:sx n="66" d="100"/>
          <a:sy n="66" d="100"/>
        </p:scale>
        <p:origin x="64" y="9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87154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179320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45857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607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Reviews can be targeted directly or via the ingress.</a:t>
            </a:r>
            <a:br>
              <a:rPr lang="en-US" dirty="0"/>
            </a:br>
            <a:r>
              <a:rPr lang="en-US" dirty="0" err="1"/>
              <a:t>Bulletinboard</a:t>
            </a:r>
            <a:r>
              <a:rPr lang="en-US" dirty="0"/>
              <a:t>-Ads needs to know both addresses. </a:t>
            </a:r>
            <a:br>
              <a:rPr lang="en-US" dirty="0"/>
            </a:br>
            <a:r>
              <a:rPr lang="en-US" dirty="0"/>
              <a:t>One for accessing the content. -&gt; internal connection, passed through </a:t>
            </a:r>
            <a:r>
              <a:rPr lang="en-US" dirty="0" err="1"/>
              <a:t>envvar</a:t>
            </a:r>
            <a:r>
              <a:rPr lang="en-US" dirty="0"/>
              <a:t> 'REVIEWS_HOST_INTERNAL'</a:t>
            </a:r>
          </a:p>
          <a:p>
            <a:r>
              <a:rPr lang="en-US" dirty="0"/>
              <a:t>One for providing a redirect for a user -&gt; external connection, passed through </a:t>
            </a:r>
            <a:r>
              <a:rPr lang="en-US" dirty="0" err="1"/>
              <a:t>envvar</a:t>
            </a:r>
            <a:r>
              <a:rPr lang="en-US" dirty="0"/>
              <a:t> 'REVIEWS_HOST'</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4029100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8</a:t>
            </a:fld>
            <a:endParaRPr lang="de-DE" dirty="0">
              <a:solidFill>
                <a:srgbClr val="000000"/>
              </a:solidFill>
            </a:endParaRPr>
          </a:p>
        </p:txBody>
      </p:sp>
    </p:spTree>
    <p:extLst>
      <p:ext uri="{BB962C8B-B14F-4D97-AF65-F5344CB8AC3E}">
        <p14:creationId xmlns:p14="http://schemas.microsoft.com/office/powerpoint/2010/main" val="3487617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2442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10</a:t>
            </a:fld>
            <a:endParaRPr lang="de-DE" dirty="0">
              <a:solidFill>
                <a:srgbClr val="000000"/>
              </a:solidFill>
            </a:endParaRPr>
          </a:p>
        </p:txBody>
      </p:sp>
    </p:spTree>
    <p:extLst>
      <p:ext uri="{BB962C8B-B14F-4D97-AF65-F5344CB8AC3E}">
        <p14:creationId xmlns:p14="http://schemas.microsoft.com/office/powerpoint/2010/main" val="419982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6.svg"/><Relationship Id="rId12" Type="http://schemas.openxmlformats.org/officeDocument/2006/relationships/image" Target="../media/image12.svg"/><Relationship Id="rId2" Type="http://schemas.openxmlformats.org/officeDocument/2006/relationships/notesSlide" Target="../notesSlides/notesSlide9.xml"/><Relationship Id="rId16"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11.png"/><Relationship Id="rId5" Type="http://schemas.openxmlformats.org/officeDocument/2006/relationships/image" Target="../media/image22.svg"/><Relationship Id="rId1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21.png"/><Relationship Id="rId9" Type="http://schemas.openxmlformats.org/officeDocument/2006/relationships/image" Target="../media/image18.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25.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22.svg"/><Relationship Id="rId10" Type="http://schemas.openxmlformats.org/officeDocument/2006/relationships/image" Target="../media/image12.svg"/><Relationship Id="rId4" Type="http://schemas.openxmlformats.org/officeDocument/2006/relationships/image" Target="../media/image21.png"/><Relationship Id="rId9" Type="http://schemas.openxmlformats.org/officeDocument/2006/relationships/image" Target="../media/image11.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sv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1 – Build and Push Images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0333E99A-506A-4251-974C-E1F349DD6D5C}"/>
              </a:ext>
            </a:extLst>
          </p:cNvPr>
          <p:cNvGrpSpPr/>
          <p:nvPr/>
        </p:nvGrpSpPr>
        <p:grpSpPr>
          <a:xfrm>
            <a:off x="4114708" y="1320352"/>
            <a:ext cx="7768091" cy="5246503"/>
            <a:chOff x="2095134" y="662510"/>
            <a:chExt cx="7768091" cy="5246503"/>
          </a:xfrm>
        </p:grpSpPr>
        <p:sp>
          <p:nvSpPr>
            <p:cNvPr id="113" name="Rounded Rectangle 5">
              <a:extLst>
                <a:ext uri="{FF2B5EF4-FFF2-40B4-BE49-F238E27FC236}">
                  <a16:creationId xmlns:a16="http://schemas.microsoft.com/office/drawing/2014/main" id="{0AFAA8B6-CC19-4541-B7D3-A37455FFDADE}"/>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301D0FD8-2F03-44D0-9D8D-AD2CE93A595A}"/>
                </a:ext>
              </a:extLst>
            </p:cNvPr>
            <p:cNvGrpSpPr/>
            <p:nvPr/>
          </p:nvGrpSpPr>
          <p:grpSpPr>
            <a:xfrm>
              <a:off x="3344635" y="4041589"/>
              <a:ext cx="2306841" cy="1567299"/>
              <a:chOff x="5344701" y="4706006"/>
              <a:chExt cx="2306841" cy="1567299"/>
            </a:xfrm>
            <a:solidFill>
              <a:schemeClr val="bg1">
                <a:lumMod val="95000"/>
              </a:schemeClr>
            </a:solidFill>
          </p:grpSpPr>
          <p:sp>
            <p:nvSpPr>
              <p:cNvPr id="297" name="Rounded Rectangle 14">
                <a:extLst>
                  <a:ext uri="{FF2B5EF4-FFF2-40B4-BE49-F238E27FC236}">
                    <a16:creationId xmlns:a16="http://schemas.microsoft.com/office/drawing/2014/main" id="{2475BA5E-73C1-447A-9A9B-215A3390BAB3}"/>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8" name="TextBox 297">
                <a:extLst>
                  <a:ext uri="{FF2B5EF4-FFF2-40B4-BE49-F238E27FC236}">
                    <a16:creationId xmlns:a16="http://schemas.microsoft.com/office/drawing/2014/main" id="{8CE6FA7A-658C-4129-A783-7A66170621D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7" name="Picture 116">
              <a:extLst>
                <a:ext uri="{FF2B5EF4-FFF2-40B4-BE49-F238E27FC236}">
                  <a16:creationId xmlns:a16="http://schemas.microsoft.com/office/drawing/2014/main" id="{D8E8EE0F-FC61-412C-812C-E6F95A59EDD4}"/>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22" name="Picture 121">
              <a:extLst>
                <a:ext uri="{FF2B5EF4-FFF2-40B4-BE49-F238E27FC236}">
                  <a16:creationId xmlns:a16="http://schemas.microsoft.com/office/drawing/2014/main" id="{30644FE3-7E81-457F-9B87-30633C2F6262}"/>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25" name="Group 124">
              <a:extLst>
                <a:ext uri="{FF2B5EF4-FFF2-40B4-BE49-F238E27FC236}">
                  <a16:creationId xmlns:a16="http://schemas.microsoft.com/office/drawing/2014/main" id="{AE86D734-8070-4FBB-BE36-49F53FFE3C2A}"/>
                </a:ext>
              </a:extLst>
            </p:cNvPr>
            <p:cNvGrpSpPr/>
            <p:nvPr/>
          </p:nvGrpSpPr>
          <p:grpSpPr>
            <a:xfrm>
              <a:off x="4229027" y="870005"/>
              <a:ext cx="618593" cy="514443"/>
              <a:chOff x="6229093" y="1534422"/>
              <a:chExt cx="618593" cy="514443"/>
            </a:xfrm>
            <a:solidFill>
              <a:srgbClr val="4FB81C"/>
            </a:solidFill>
          </p:grpSpPr>
          <p:sp>
            <p:nvSpPr>
              <p:cNvPr id="295" name="Rounded Rectangle 14">
                <a:extLst>
                  <a:ext uri="{FF2B5EF4-FFF2-40B4-BE49-F238E27FC236}">
                    <a16:creationId xmlns:a16="http://schemas.microsoft.com/office/drawing/2014/main" id="{E39E145C-F064-41E6-A303-79C6D2B9A007}"/>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6" name="Picture 295">
                <a:extLst>
                  <a:ext uri="{FF2B5EF4-FFF2-40B4-BE49-F238E27FC236}">
                    <a16:creationId xmlns:a16="http://schemas.microsoft.com/office/drawing/2014/main" id="{549CA509-9B0E-499D-82EE-58355395D3CB}"/>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27" name="Group 126">
              <a:extLst>
                <a:ext uri="{FF2B5EF4-FFF2-40B4-BE49-F238E27FC236}">
                  <a16:creationId xmlns:a16="http://schemas.microsoft.com/office/drawing/2014/main" id="{307521B0-B49F-4EC1-92D6-55BA2680A5F8}"/>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20" name="Rounded Rectangle 14">
                <a:extLst>
                  <a:ext uri="{FF2B5EF4-FFF2-40B4-BE49-F238E27FC236}">
                    <a16:creationId xmlns:a16="http://schemas.microsoft.com/office/drawing/2014/main" id="{2374ABF7-DBC7-4526-BAA4-453114C4FC39}"/>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21" name="Straight Connector 220">
                <a:extLst>
                  <a:ext uri="{FF2B5EF4-FFF2-40B4-BE49-F238E27FC236}">
                    <a16:creationId xmlns:a16="http://schemas.microsoft.com/office/drawing/2014/main" id="{58174649-15EF-4E64-A9C0-A8E463AAAD1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2" name="Graphic 221" descr="Fence">
                <a:extLst>
                  <a:ext uri="{FF2B5EF4-FFF2-40B4-BE49-F238E27FC236}">
                    <a16:creationId xmlns:a16="http://schemas.microsoft.com/office/drawing/2014/main" id="{D44C8748-2C5E-4838-A051-662F4B222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94" name="Picture 293">
                <a:extLst>
                  <a:ext uri="{FF2B5EF4-FFF2-40B4-BE49-F238E27FC236}">
                    <a16:creationId xmlns:a16="http://schemas.microsoft.com/office/drawing/2014/main" id="{25159B51-27B3-47DD-9051-C6B75F4C8295}"/>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30" name="Group 129">
              <a:extLst>
                <a:ext uri="{FF2B5EF4-FFF2-40B4-BE49-F238E27FC236}">
                  <a16:creationId xmlns:a16="http://schemas.microsoft.com/office/drawing/2014/main" id="{5DDCF955-B7A8-4D57-89B7-4A41490DE315}"/>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6" name="Straight Connector 215">
                <a:extLst>
                  <a:ext uri="{FF2B5EF4-FFF2-40B4-BE49-F238E27FC236}">
                    <a16:creationId xmlns:a16="http://schemas.microsoft.com/office/drawing/2014/main" id="{08763F31-9BFC-436C-BE95-B9FAB92CD41D}"/>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14">
                <a:extLst>
                  <a:ext uri="{FF2B5EF4-FFF2-40B4-BE49-F238E27FC236}">
                    <a16:creationId xmlns:a16="http://schemas.microsoft.com/office/drawing/2014/main" id="{4CFA0857-7521-49B2-8F02-0765C6C405A3}"/>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8" name="Graphic 217" descr="Fence">
                <a:extLst>
                  <a:ext uri="{FF2B5EF4-FFF2-40B4-BE49-F238E27FC236}">
                    <a16:creationId xmlns:a16="http://schemas.microsoft.com/office/drawing/2014/main" id="{632BAB2D-C7DF-4834-B2BD-53A6CCD109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219" name="Picture 218">
                <a:extLst>
                  <a:ext uri="{FF2B5EF4-FFF2-40B4-BE49-F238E27FC236}">
                    <a16:creationId xmlns:a16="http://schemas.microsoft.com/office/drawing/2014/main" id="{ED12282A-DC34-4252-9DAD-9293CD0D1A51}"/>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32" name="Group 131">
              <a:extLst>
                <a:ext uri="{FF2B5EF4-FFF2-40B4-BE49-F238E27FC236}">
                  <a16:creationId xmlns:a16="http://schemas.microsoft.com/office/drawing/2014/main" id="{F531501D-2DD9-43AF-BA9C-B037E0B25A16}"/>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11" name="Group 210">
                <a:extLst>
                  <a:ext uri="{FF2B5EF4-FFF2-40B4-BE49-F238E27FC236}">
                    <a16:creationId xmlns:a16="http://schemas.microsoft.com/office/drawing/2014/main" id="{369DFBC3-F04B-4A4C-9AB1-464B065F2F6C}"/>
                  </a:ext>
                </a:extLst>
              </p:cNvPr>
              <p:cNvGrpSpPr/>
              <p:nvPr/>
            </p:nvGrpSpPr>
            <p:grpSpPr>
              <a:xfrm>
                <a:off x="4661309" y="4490033"/>
                <a:ext cx="677593" cy="760946"/>
                <a:chOff x="4661309" y="4490033"/>
                <a:chExt cx="677593" cy="760946"/>
              </a:xfrm>
              <a:grpFill/>
            </p:grpSpPr>
            <p:sp>
              <p:nvSpPr>
                <p:cNvPr id="213" name="Rounded Rectangle 14">
                  <a:extLst>
                    <a:ext uri="{FF2B5EF4-FFF2-40B4-BE49-F238E27FC236}">
                      <a16:creationId xmlns:a16="http://schemas.microsoft.com/office/drawing/2014/main" id="{83F31845-E33D-4C92-AC06-809DCAB60C8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4" name="Straight Connector 213">
                  <a:extLst>
                    <a:ext uri="{FF2B5EF4-FFF2-40B4-BE49-F238E27FC236}">
                      <a16:creationId xmlns:a16="http://schemas.microsoft.com/office/drawing/2014/main" id="{2AEBC033-644E-41FD-A627-D37990E4D9B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5" name="Graphic 214" descr="Fence">
                  <a:extLst>
                    <a:ext uri="{FF2B5EF4-FFF2-40B4-BE49-F238E27FC236}">
                      <a16:creationId xmlns:a16="http://schemas.microsoft.com/office/drawing/2014/main" id="{4E1FBEFB-B59B-40CA-9ECC-5250E3C5F2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212" name="Picture 211">
                <a:extLst>
                  <a:ext uri="{FF2B5EF4-FFF2-40B4-BE49-F238E27FC236}">
                    <a16:creationId xmlns:a16="http://schemas.microsoft.com/office/drawing/2014/main" id="{467E4C50-714A-4F80-B4D0-1C7057E80874}"/>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34" name="Rounded Rectangle 14">
              <a:extLst>
                <a:ext uri="{FF2B5EF4-FFF2-40B4-BE49-F238E27FC236}">
                  <a16:creationId xmlns:a16="http://schemas.microsoft.com/office/drawing/2014/main" id="{B4910A39-25A6-4AA5-AFF1-04D1D8976B83}"/>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5" name="TextBox 134">
              <a:extLst>
                <a:ext uri="{FF2B5EF4-FFF2-40B4-BE49-F238E27FC236}">
                  <a16:creationId xmlns:a16="http://schemas.microsoft.com/office/drawing/2014/main" id="{5E58EAA6-F815-4E15-82DA-23FA74A0DF4B}"/>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36" name="Picture 135">
              <a:extLst>
                <a:ext uri="{FF2B5EF4-FFF2-40B4-BE49-F238E27FC236}">
                  <a16:creationId xmlns:a16="http://schemas.microsoft.com/office/drawing/2014/main" id="{22ED7F87-9D90-4599-A4E5-D2D5D494C0E1}"/>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37" name="Rounded Rectangle 14">
              <a:extLst>
                <a:ext uri="{FF2B5EF4-FFF2-40B4-BE49-F238E27FC236}">
                  <a16:creationId xmlns:a16="http://schemas.microsoft.com/office/drawing/2014/main" id="{4775228E-EF5C-493F-BEEE-1B577B92912A}"/>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8" name="TextBox 137">
              <a:extLst>
                <a:ext uri="{FF2B5EF4-FFF2-40B4-BE49-F238E27FC236}">
                  <a16:creationId xmlns:a16="http://schemas.microsoft.com/office/drawing/2014/main" id="{6792D890-FFD7-4B7C-A130-C01C39BD1B9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9" name="Picture 138">
              <a:extLst>
                <a:ext uri="{FF2B5EF4-FFF2-40B4-BE49-F238E27FC236}">
                  <a16:creationId xmlns:a16="http://schemas.microsoft.com/office/drawing/2014/main" id="{DC6FB42F-304C-4A69-9D08-6D1E4A06F73F}"/>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0" name="Rounded Rectangle 14">
              <a:extLst>
                <a:ext uri="{FF2B5EF4-FFF2-40B4-BE49-F238E27FC236}">
                  <a16:creationId xmlns:a16="http://schemas.microsoft.com/office/drawing/2014/main" id="{A2F68571-9303-4FA1-BDA5-BC6EBF3A8354}"/>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1" name="Rounded Rectangle 14">
              <a:extLst>
                <a:ext uri="{FF2B5EF4-FFF2-40B4-BE49-F238E27FC236}">
                  <a16:creationId xmlns:a16="http://schemas.microsoft.com/office/drawing/2014/main" id="{D6ACE31A-8AE5-4FC6-B562-58942D8E60DA}"/>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6" name="TextBox 145">
              <a:extLst>
                <a:ext uri="{FF2B5EF4-FFF2-40B4-BE49-F238E27FC236}">
                  <a16:creationId xmlns:a16="http://schemas.microsoft.com/office/drawing/2014/main" id="{AA108233-D33C-411D-976F-F21FD4685666}"/>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50" name="Picture 149">
              <a:extLst>
                <a:ext uri="{FF2B5EF4-FFF2-40B4-BE49-F238E27FC236}">
                  <a16:creationId xmlns:a16="http://schemas.microsoft.com/office/drawing/2014/main" id="{7FC7F8F2-80DC-4C80-96E8-FAFD188262D0}"/>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51" name="Rounded Rectangle 14">
              <a:extLst>
                <a:ext uri="{FF2B5EF4-FFF2-40B4-BE49-F238E27FC236}">
                  <a16:creationId xmlns:a16="http://schemas.microsoft.com/office/drawing/2014/main" id="{ACC95355-7649-4613-A9F3-2421CAE7A9FD}"/>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2" name="Rectangle 151">
              <a:extLst>
                <a:ext uri="{FF2B5EF4-FFF2-40B4-BE49-F238E27FC236}">
                  <a16:creationId xmlns:a16="http://schemas.microsoft.com/office/drawing/2014/main" id="{23BB8A19-7FE2-416E-8F42-768A814F9F76}"/>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53" name="Picture 152">
              <a:extLst>
                <a:ext uri="{FF2B5EF4-FFF2-40B4-BE49-F238E27FC236}">
                  <a16:creationId xmlns:a16="http://schemas.microsoft.com/office/drawing/2014/main" id="{4A232AAC-52B5-45FB-8A01-2E86E79AAD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4" name="TextBox 153">
              <a:extLst>
                <a:ext uri="{FF2B5EF4-FFF2-40B4-BE49-F238E27FC236}">
                  <a16:creationId xmlns:a16="http://schemas.microsoft.com/office/drawing/2014/main" id="{061B8C59-43DD-4AA0-90EE-3D644BA17604}"/>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5" name="Rounded Rectangle 14">
              <a:extLst>
                <a:ext uri="{FF2B5EF4-FFF2-40B4-BE49-F238E27FC236}">
                  <a16:creationId xmlns:a16="http://schemas.microsoft.com/office/drawing/2014/main" id="{7C1F4EFA-1031-4FFC-AE9E-ACBE59665D97}"/>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6" name="Rectangle 155">
              <a:extLst>
                <a:ext uri="{FF2B5EF4-FFF2-40B4-BE49-F238E27FC236}">
                  <a16:creationId xmlns:a16="http://schemas.microsoft.com/office/drawing/2014/main" id="{D9179A26-293C-4601-82CA-93CBA70D025E}"/>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76BD2BF0-EBA4-4127-8016-411D51F8C50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8" name="TextBox 157">
              <a:extLst>
                <a:ext uri="{FF2B5EF4-FFF2-40B4-BE49-F238E27FC236}">
                  <a16:creationId xmlns:a16="http://schemas.microsoft.com/office/drawing/2014/main" id="{B6E6EA96-6F23-4E43-AF1E-05EF8692ADA5}"/>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59" name="Rounded Rectangle 14">
              <a:extLst>
                <a:ext uri="{FF2B5EF4-FFF2-40B4-BE49-F238E27FC236}">
                  <a16:creationId xmlns:a16="http://schemas.microsoft.com/office/drawing/2014/main" id="{59A49525-216E-482D-A12D-4041D5CBAFA1}"/>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60" name="Cylinder 159">
              <a:extLst>
                <a:ext uri="{FF2B5EF4-FFF2-40B4-BE49-F238E27FC236}">
                  <a16:creationId xmlns:a16="http://schemas.microsoft.com/office/drawing/2014/main" id="{55F742F2-5835-4D0F-856E-8D602D1621F7}"/>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D656D021-091E-4101-AD4C-D98317BB10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2" name="Straight Connector 161">
              <a:extLst>
                <a:ext uri="{FF2B5EF4-FFF2-40B4-BE49-F238E27FC236}">
                  <a16:creationId xmlns:a16="http://schemas.microsoft.com/office/drawing/2014/main" id="{57CABEA4-E90A-493F-9485-9986752A9093}"/>
                </a:ext>
              </a:extLst>
            </p:cNvPr>
            <p:cNvCxnSpPr>
              <a:cxnSpLocks/>
              <a:stCxn id="156" idx="2"/>
              <a:endCxn id="15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00884F1-C1EE-4BA1-99B2-A345B47E518A}"/>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4" name="Group 163">
              <a:extLst>
                <a:ext uri="{FF2B5EF4-FFF2-40B4-BE49-F238E27FC236}">
                  <a16:creationId xmlns:a16="http://schemas.microsoft.com/office/drawing/2014/main" id="{590EC359-FEBA-4DA4-A3A3-9EEEF1395DA9}"/>
                </a:ext>
              </a:extLst>
            </p:cNvPr>
            <p:cNvGrpSpPr/>
            <p:nvPr/>
          </p:nvGrpSpPr>
          <p:grpSpPr>
            <a:xfrm>
              <a:off x="4223641" y="3469832"/>
              <a:ext cx="599123" cy="513263"/>
              <a:chOff x="6223707" y="4134249"/>
              <a:chExt cx="599123" cy="513263"/>
            </a:xfrm>
          </p:grpSpPr>
          <p:sp>
            <p:nvSpPr>
              <p:cNvPr id="209" name="Rounded Rectangle 14">
                <a:extLst>
                  <a:ext uri="{FF2B5EF4-FFF2-40B4-BE49-F238E27FC236}">
                    <a16:creationId xmlns:a16="http://schemas.microsoft.com/office/drawing/2014/main" id="{490A7751-CF7C-459F-A32F-86EA2C3D53B0}"/>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10" name="Picture 209">
                <a:extLst>
                  <a:ext uri="{FF2B5EF4-FFF2-40B4-BE49-F238E27FC236}">
                    <a16:creationId xmlns:a16="http://schemas.microsoft.com/office/drawing/2014/main" id="{AD85E2DD-5CDC-4BD0-8350-768772548F66}"/>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65" name="Rounded Rectangle 14">
              <a:extLst>
                <a:ext uri="{FF2B5EF4-FFF2-40B4-BE49-F238E27FC236}">
                  <a16:creationId xmlns:a16="http://schemas.microsoft.com/office/drawing/2014/main" id="{751E05D4-0ED1-49E6-A4C9-628D44C1646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6" name="Cylinder 165">
              <a:extLst>
                <a:ext uri="{FF2B5EF4-FFF2-40B4-BE49-F238E27FC236}">
                  <a16:creationId xmlns:a16="http://schemas.microsoft.com/office/drawing/2014/main" id="{02BA4967-B603-4DBD-B9B4-61A23005CE8B}"/>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67" name="Picture 166">
              <a:extLst>
                <a:ext uri="{FF2B5EF4-FFF2-40B4-BE49-F238E27FC236}">
                  <a16:creationId xmlns:a16="http://schemas.microsoft.com/office/drawing/2014/main" id="{678EF63A-D812-4C0F-B0C4-1A8A15AC7C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8" name="Straight Connector 167">
              <a:extLst>
                <a:ext uri="{FF2B5EF4-FFF2-40B4-BE49-F238E27FC236}">
                  <a16:creationId xmlns:a16="http://schemas.microsoft.com/office/drawing/2014/main" id="{673BFDD3-F689-4900-82D6-DC7F94272C48}"/>
                </a:ext>
              </a:extLst>
            </p:cNvPr>
            <p:cNvCxnSpPr>
              <a:cxnSpLocks/>
              <a:stCxn id="152"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207542A4-ABAE-4C3B-A622-14FD21CD95BF}"/>
                </a:ext>
              </a:extLst>
            </p:cNvPr>
            <p:cNvGrpSpPr/>
            <p:nvPr/>
          </p:nvGrpSpPr>
          <p:grpSpPr>
            <a:xfrm>
              <a:off x="7879332" y="3469832"/>
              <a:ext cx="607484" cy="529571"/>
              <a:chOff x="9879398" y="4134249"/>
              <a:chExt cx="607484" cy="529571"/>
            </a:xfrm>
            <a:solidFill>
              <a:schemeClr val="bg1">
                <a:lumMod val="50000"/>
              </a:schemeClr>
            </a:solidFill>
          </p:grpSpPr>
          <p:sp>
            <p:nvSpPr>
              <p:cNvPr id="207" name="Rounded Rectangle 14">
                <a:extLst>
                  <a:ext uri="{FF2B5EF4-FFF2-40B4-BE49-F238E27FC236}">
                    <a16:creationId xmlns:a16="http://schemas.microsoft.com/office/drawing/2014/main" id="{EC4D06D4-F5F1-4BD1-A50F-5DE30D6A01FB}"/>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8" name="Picture 207">
                <a:extLst>
                  <a:ext uri="{FF2B5EF4-FFF2-40B4-BE49-F238E27FC236}">
                    <a16:creationId xmlns:a16="http://schemas.microsoft.com/office/drawing/2014/main" id="{F90DFC82-DA98-41DC-91C6-72C5A8C974EB}"/>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70" name="TextBox 169">
              <a:extLst>
                <a:ext uri="{FF2B5EF4-FFF2-40B4-BE49-F238E27FC236}">
                  <a16:creationId xmlns:a16="http://schemas.microsoft.com/office/drawing/2014/main" id="{5884468C-C0C1-4E4D-9D88-7094AC786750}"/>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71" name="Group 170">
              <a:extLst>
                <a:ext uri="{FF2B5EF4-FFF2-40B4-BE49-F238E27FC236}">
                  <a16:creationId xmlns:a16="http://schemas.microsoft.com/office/drawing/2014/main" id="{0DBF1A2B-2120-410D-80AC-0A88CBA7F803}"/>
                </a:ext>
              </a:extLst>
            </p:cNvPr>
            <p:cNvGrpSpPr/>
            <p:nvPr/>
          </p:nvGrpSpPr>
          <p:grpSpPr>
            <a:xfrm>
              <a:off x="2666444" y="4789593"/>
              <a:ext cx="663425" cy="358399"/>
              <a:chOff x="4675477" y="5680941"/>
              <a:chExt cx="663425" cy="358399"/>
            </a:xfrm>
          </p:grpSpPr>
          <p:cxnSp>
            <p:nvCxnSpPr>
              <p:cNvPr id="204" name="Straight Connector 203">
                <a:extLst>
                  <a:ext uri="{FF2B5EF4-FFF2-40B4-BE49-F238E27FC236}">
                    <a16:creationId xmlns:a16="http://schemas.microsoft.com/office/drawing/2014/main" id="{3E09D50F-B477-41CD-B18C-3D5B0C490FB4}"/>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Rounded Rectangle 14">
                <a:extLst>
                  <a:ext uri="{FF2B5EF4-FFF2-40B4-BE49-F238E27FC236}">
                    <a16:creationId xmlns:a16="http://schemas.microsoft.com/office/drawing/2014/main" id="{37682C67-12F2-4C08-A1DF-FD7B86693A66}"/>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6" name="Picture 205">
                <a:extLst>
                  <a:ext uri="{FF2B5EF4-FFF2-40B4-BE49-F238E27FC236}">
                    <a16:creationId xmlns:a16="http://schemas.microsoft.com/office/drawing/2014/main" id="{03264161-8758-4C3B-9801-D35F06782FE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72" name="Group 171">
              <a:extLst>
                <a:ext uri="{FF2B5EF4-FFF2-40B4-BE49-F238E27FC236}">
                  <a16:creationId xmlns:a16="http://schemas.microsoft.com/office/drawing/2014/main" id="{6EB0F3D4-374B-4461-A316-249279BD3568}"/>
                </a:ext>
              </a:extLst>
            </p:cNvPr>
            <p:cNvGrpSpPr/>
            <p:nvPr/>
          </p:nvGrpSpPr>
          <p:grpSpPr>
            <a:xfrm>
              <a:off x="2656597" y="2246311"/>
              <a:ext cx="682239" cy="344425"/>
              <a:chOff x="4667108" y="5343683"/>
              <a:chExt cx="682239" cy="344425"/>
            </a:xfrm>
            <a:solidFill>
              <a:srgbClr val="C3ECFF"/>
            </a:solidFill>
          </p:grpSpPr>
          <p:sp>
            <p:nvSpPr>
              <p:cNvPr id="201" name="Rounded Rectangle 14">
                <a:extLst>
                  <a:ext uri="{FF2B5EF4-FFF2-40B4-BE49-F238E27FC236}">
                    <a16:creationId xmlns:a16="http://schemas.microsoft.com/office/drawing/2014/main" id="{821D59A1-DD99-4AB7-B218-123E501D3D8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02" name="Picture 201">
                <a:extLst>
                  <a:ext uri="{FF2B5EF4-FFF2-40B4-BE49-F238E27FC236}">
                    <a16:creationId xmlns:a16="http://schemas.microsoft.com/office/drawing/2014/main" id="{7B1D6A05-148C-40A3-A7EB-AB6373E7798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3" name="Straight Connector 202">
                <a:extLst>
                  <a:ext uri="{FF2B5EF4-FFF2-40B4-BE49-F238E27FC236}">
                    <a16:creationId xmlns:a16="http://schemas.microsoft.com/office/drawing/2014/main" id="{842B0165-4E5F-476E-87C7-3AB63C579F98}"/>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8DBF21F4-0330-4ED7-A6C7-2D15608CA15B}"/>
                </a:ext>
              </a:extLst>
            </p:cNvPr>
            <p:cNvGrpSpPr/>
            <p:nvPr/>
          </p:nvGrpSpPr>
          <p:grpSpPr>
            <a:xfrm>
              <a:off x="6313987" y="2250921"/>
              <a:ext cx="664213" cy="344425"/>
              <a:chOff x="4667108" y="5343683"/>
              <a:chExt cx="664213" cy="344425"/>
            </a:xfrm>
            <a:solidFill>
              <a:srgbClr val="C3ECFF"/>
            </a:solidFill>
          </p:grpSpPr>
          <p:sp>
            <p:nvSpPr>
              <p:cNvPr id="198" name="Rounded Rectangle 14">
                <a:extLst>
                  <a:ext uri="{FF2B5EF4-FFF2-40B4-BE49-F238E27FC236}">
                    <a16:creationId xmlns:a16="http://schemas.microsoft.com/office/drawing/2014/main" id="{71FA8F02-53A8-4947-A53C-C986D63DF269}"/>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9" name="Picture 198">
                <a:extLst>
                  <a:ext uri="{FF2B5EF4-FFF2-40B4-BE49-F238E27FC236}">
                    <a16:creationId xmlns:a16="http://schemas.microsoft.com/office/drawing/2014/main" id="{96A12746-8019-4A67-8CE2-13DD3097A66B}"/>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00" name="Straight Connector 199">
                <a:extLst>
                  <a:ext uri="{FF2B5EF4-FFF2-40B4-BE49-F238E27FC236}">
                    <a16:creationId xmlns:a16="http://schemas.microsoft.com/office/drawing/2014/main" id="{497CDD3E-8E48-4B27-AC3F-18B53103DA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4" name="Graphic 173" descr="Lock">
              <a:extLst>
                <a:ext uri="{FF2B5EF4-FFF2-40B4-BE49-F238E27FC236}">
                  <a16:creationId xmlns:a16="http://schemas.microsoft.com/office/drawing/2014/main" id="{F47D63BA-2C3C-40BF-A45D-E1731AC2EA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175" name="Straight Connector 174">
              <a:extLst>
                <a:ext uri="{FF2B5EF4-FFF2-40B4-BE49-F238E27FC236}">
                  <a16:creationId xmlns:a16="http://schemas.microsoft.com/office/drawing/2014/main" id="{3DC830C2-AA4C-46E5-ABE8-0745F431FB26}"/>
                </a:ext>
              </a:extLst>
            </p:cNvPr>
            <p:cNvCxnSpPr>
              <a:cxnSpLocks/>
              <a:stCxn id="195" idx="2"/>
              <a:endCxn id="151"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9E32DF5-31F2-408D-A64A-72CB051FA83F}"/>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7" name="Picture 176">
              <a:extLst>
                <a:ext uri="{FF2B5EF4-FFF2-40B4-BE49-F238E27FC236}">
                  <a16:creationId xmlns:a16="http://schemas.microsoft.com/office/drawing/2014/main" id="{12537A88-2559-4809-90AB-C908583E4027}"/>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78" name="Picture 177">
              <a:extLst>
                <a:ext uri="{FF2B5EF4-FFF2-40B4-BE49-F238E27FC236}">
                  <a16:creationId xmlns:a16="http://schemas.microsoft.com/office/drawing/2014/main" id="{77CDFCED-45D7-4719-A0EE-AB33D5A29021}"/>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79" name="Picture 178">
              <a:extLst>
                <a:ext uri="{FF2B5EF4-FFF2-40B4-BE49-F238E27FC236}">
                  <a16:creationId xmlns:a16="http://schemas.microsoft.com/office/drawing/2014/main" id="{72FA56E3-2603-4ECE-8099-4488D4FD93E3}"/>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80" name="Picture 179">
              <a:extLst>
                <a:ext uri="{FF2B5EF4-FFF2-40B4-BE49-F238E27FC236}">
                  <a16:creationId xmlns:a16="http://schemas.microsoft.com/office/drawing/2014/main" id="{8F81D8B2-5897-4713-BC32-BFFEB7EE6DC5}"/>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181" name="Group 180">
              <a:extLst>
                <a:ext uri="{FF2B5EF4-FFF2-40B4-BE49-F238E27FC236}">
                  <a16:creationId xmlns:a16="http://schemas.microsoft.com/office/drawing/2014/main" id="{5F23EAF8-873D-4EDA-AFA6-3559E4DE22A0}"/>
                </a:ext>
              </a:extLst>
            </p:cNvPr>
            <p:cNvGrpSpPr/>
            <p:nvPr/>
          </p:nvGrpSpPr>
          <p:grpSpPr>
            <a:xfrm>
              <a:off x="7654207" y="662510"/>
              <a:ext cx="806291" cy="705455"/>
              <a:chOff x="7663732" y="662510"/>
              <a:chExt cx="806291" cy="705455"/>
            </a:xfrm>
          </p:grpSpPr>
          <p:sp>
            <p:nvSpPr>
              <p:cNvPr id="195" name="Rounded Rectangle 14">
                <a:extLst>
                  <a:ext uri="{FF2B5EF4-FFF2-40B4-BE49-F238E27FC236}">
                    <a16:creationId xmlns:a16="http://schemas.microsoft.com/office/drawing/2014/main" id="{1B0B7F78-0C35-45F6-AA2A-97104CD68010}"/>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6" name="Picture 195">
                <a:extLst>
                  <a:ext uri="{FF2B5EF4-FFF2-40B4-BE49-F238E27FC236}">
                    <a16:creationId xmlns:a16="http://schemas.microsoft.com/office/drawing/2014/main" id="{211BC50C-A44B-460F-85D2-353D84B77904}"/>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97" name="Graphic 196" descr="Lock">
                <a:extLst>
                  <a:ext uri="{FF2B5EF4-FFF2-40B4-BE49-F238E27FC236}">
                    <a16:creationId xmlns:a16="http://schemas.microsoft.com/office/drawing/2014/main" id="{8E0B07C2-8698-4845-BA0B-AB7CDCFF35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2" name="Rectangle 181">
              <a:extLst>
                <a:ext uri="{FF2B5EF4-FFF2-40B4-BE49-F238E27FC236}">
                  <a16:creationId xmlns:a16="http://schemas.microsoft.com/office/drawing/2014/main" id="{735AB84D-6AFB-4057-B1DC-D5C83397771A}"/>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3" name="Rectangle 182">
              <a:extLst>
                <a:ext uri="{FF2B5EF4-FFF2-40B4-BE49-F238E27FC236}">
                  <a16:creationId xmlns:a16="http://schemas.microsoft.com/office/drawing/2014/main" id="{68F5E078-C727-49B1-8738-3FEC4381317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4" name="TextBox 183">
              <a:extLst>
                <a:ext uri="{FF2B5EF4-FFF2-40B4-BE49-F238E27FC236}">
                  <a16:creationId xmlns:a16="http://schemas.microsoft.com/office/drawing/2014/main" id="{F6396524-59B2-4EFD-AC95-6FDFB6D5513E}"/>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5" name="TextBox 184">
              <a:extLst>
                <a:ext uri="{FF2B5EF4-FFF2-40B4-BE49-F238E27FC236}">
                  <a16:creationId xmlns:a16="http://schemas.microsoft.com/office/drawing/2014/main" id="{FBDBBEC2-3803-43D0-B28E-75D9AFF92B94}"/>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86" name="Rectangle 185">
              <a:extLst>
                <a:ext uri="{FF2B5EF4-FFF2-40B4-BE49-F238E27FC236}">
                  <a16:creationId xmlns:a16="http://schemas.microsoft.com/office/drawing/2014/main" id="{5AEE0532-7FA7-499D-8C24-8205B324C4EA}"/>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7" name="Group 186">
              <a:extLst>
                <a:ext uri="{FF2B5EF4-FFF2-40B4-BE49-F238E27FC236}">
                  <a16:creationId xmlns:a16="http://schemas.microsoft.com/office/drawing/2014/main" id="{42AAAC4A-CD9E-444F-AFA7-2370A3DEB5D6}"/>
                </a:ext>
              </a:extLst>
            </p:cNvPr>
            <p:cNvGrpSpPr/>
            <p:nvPr/>
          </p:nvGrpSpPr>
          <p:grpSpPr>
            <a:xfrm>
              <a:off x="6338581" y="4010042"/>
              <a:ext cx="675893" cy="760946"/>
              <a:chOff x="6338581" y="4010042"/>
              <a:chExt cx="675893" cy="760946"/>
            </a:xfrm>
          </p:grpSpPr>
          <p:grpSp>
            <p:nvGrpSpPr>
              <p:cNvPr id="188" name="Group 187">
                <a:extLst>
                  <a:ext uri="{FF2B5EF4-FFF2-40B4-BE49-F238E27FC236}">
                    <a16:creationId xmlns:a16="http://schemas.microsoft.com/office/drawing/2014/main" id="{BB74E961-20C9-4DFE-80A5-CF53D4A505AB}"/>
                  </a:ext>
                </a:extLst>
              </p:cNvPr>
              <p:cNvGrpSpPr/>
              <p:nvPr/>
            </p:nvGrpSpPr>
            <p:grpSpPr>
              <a:xfrm>
                <a:off x="6338581" y="4010042"/>
                <a:ext cx="675893" cy="760946"/>
                <a:chOff x="8336634" y="4490033"/>
                <a:chExt cx="675893" cy="760946"/>
              </a:xfrm>
              <a:solidFill>
                <a:srgbClr val="008FD3"/>
              </a:solidFill>
            </p:grpSpPr>
            <p:grpSp>
              <p:nvGrpSpPr>
                <p:cNvPr id="190" name="Group 189">
                  <a:extLst>
                    <a:ext uri="{FF2B5EF4-FFF2-40B4-BE49-F238E27FC236}">
                      <a16:creationId xmlns:a16="http://schemas.microsoft.com/office/drawing/2014/main" id="{B7555ACB-9C90-4CEB-9BAA-2C1AEF66550D}"/>
                    </a:ext>
                  </a:extLst>
                </p:cNvPr>
                <p:cNvGrpSpPr/>
                <p:nvPr/>
              </p:nvGrpSpPr>
              <p:grpSpPr>
                <a:xfrm>
                  <a:off x="8336634" y="4490033"/>
                  <a:ext cx="675893" cy="760946"/>
                  <a:chOff x="8336634" y="4490033"/>
                  <a:chExt cx="675893" cy="760946"/>
                </a:xfrm>
                <a:grpFill/>
              </p:grpSpPr>
              <p:sp>
                <p:nvSpPr>
                  <p:cNvPr id="192" name="Rounded Rectangle 14">
                    <a:extLst>
                      <a:ext uri="{FF2B5EF4-FFF2-40B4-BE49-F238E27FC236}">
                        <a16:creationId xmlns:a16="http://schemas.microsoft.com/office/drawing/2014/main" id="{7AFFF278-8005-4E26-ADA3-7C301654994E}"/>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93" name="Graphic 192" descr="Fence">
                    <a:extLst>
                      <a:ext uri="{FF2B5EF4-FFF2-40B4-BE49-F238E27FC236}">
                        <a16:creationId xmlns:a16="http://schemas.microsoft.com/office/drawing/2014/main" id="{81B54564-7246-4411-8853-D65388DB90D6}"/>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94" name="Straight Connector 193">
                    <a:extLst>
                      <a:ext uri="{FF2B5EF4-FFF2-40B4-BE49-F238E27FC236}">
                        <a16:creationId xmlns:a16="http://schemas.microsoft.com/office/drawing/2014/main" id="{FCB4C1FA-2B59-4D4C-8A9F-6686AB5244D9}"/>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91" name="Picture 190">
                  <a:extLst>
                    <a:ext uri="{FF2B5EF4-FFF2-40B4-BE49-F238E27FC236}">
                      <a16:creationId xmlns:a16="http://schemas.microsoft.com/office/drawing/2014/main" id="{95A683AA-D8DB-43A4-A6FE-F4ECA0625BF8}"/>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89" name="Straight Connector 188">
                <a:extLst>
                  <a:ext uri="{FF2B5EF4-FFF2-40B4-BE49-F238E27FC236}">
                    <a16:creationId xmlns:a16="http://schemas.microsoft.com/office/drawing/2014/main" id="{0454C40E-1B1C-4FE4-8B33-6BAA1E3EFDB3}"/>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99" name="Oval 298">
            <a:extLst>
              <a:ext uri="{FF2B5EF4-FFF2-40B4-BE49-F238E27FC236}">
                <a16:creationId xmlns:a16="http://schemas.microsoft.com/office/drawing/2014/main" id="{E23DCFC6-12C0-477D-840C-527CE104E66B}"/>
              </a:ext>
            </a:extLst>
          </p:cNvPr>
          <p:cNvSpPr/>
          <p:nvPr/>
        </p:nvSpPr>
        <p:spPr bwMode="gray">
          <a:xfrm>
            <a:off x="10669481" y="1144564"/>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4"/>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4 -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5"/>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6"/>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a:solidFill>
            <a:srgbClr val="F0AB00"/>
          </a:solidFill>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a:grpFill/>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grpFill/>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grpFill/>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grpFill/>
            <a:ln w="3810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049C088-7F76-463B-B39E-CA39305B464B}"/>
              </a:ext>
            </a:extLst>
          </p:cNvPr>
          <p:cNvGrpSpPr/>
          <p:nvPr/>
        </p:nvGrpSpPr>
        <p:grpSpPr>
          <a:xfrm>
            <a:off x="8361345" y="5460150"/>
            <a:ext cx="643122" cy="358399"/>
            <a:chOff x="2819071" y="4941991"/>
            <a:chExt cx="643122" cy="358399"/>
          </a:xfrm>
        </p:grpSpPr>
        <p:cxnSp>
          <p:nvCxnSpPr>
            <p:cNvPr id="111" name="Straight Connector 110">
              <a:extLst>
                <a:ext uri="{FF2B5EF4-FFF2-40B4-BE49-F238E27FC236}">
                  <a16:creationId xmlns:a16="http://schemas.microsoft.com/office/drawing/2014/main" id="{E6C0D9E3-B7BE-4847-AF62-82E6032A01C9}"/>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ounded Rectangle 14">
              <a:extLst>
                <a:ext uri="{FF2B5EF4-FFF2-40B4-BE49-F238E27FC236}">
                  <a16:creationId xmlns:a16="http://schemas.microsoft.com/office/drawing/2014/main" id="{13E54437-5B1F-424F-8630-CD1E3FAEB69F}"/>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4" name="Picture 113">
              <a:extLst>
                <a:ext uri="{FF2B5EF4-FFF2-40B4-BE49-F238E27FC236}">
                  <a16:creationId xmlns:a16="http://schemas.microsoft.com/office/drawing/2014/main" id="{1D68ABF0-C50F-4A05-8EE1-AFD371C9A2E7}"/>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16" name="Connector: Elbow 115">
            <a:extLst>
              <a:ext uri="{FF2B5EF4-FFF2-40B4-BE49-F238E27FC236}">
                <a16:creationId xmlns:a16="http://schemas.microsoft.com/office/drawing/2014/main" id="{9D9F1F35-3AF6-4190-8D4F-63D8875FD27D}"/>
              </a:ext>
            </a:extLst>
          </p:cNvPr>
          <p:cNvCxnSpPr>
            <a:cxnSpLocks/>
            <a:stCxn id="295" idx="3"/>
            <a:endCxn id="195" idx="1"/>
          </p:cNvCxnSpPr>
          <p:nvPr/>
        </p:nvCxnSpPr>
        <p:spPr>
          <a:xfrm flipV="1">
            <a:off x="6797428" y="1793525"/>
            <a:ext cx="3091953" cy="16483"/>
          </a:xfrm>
          <a:prstGeom prst="straightConnector1">
            <a:avLst/>
          </a:prstGeom>
          <a:solidFill>
            <a:srgbClr val="F0AB00"/>
          </a:solidFill>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96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normAutofit/>
          </a:bodyPr>
          <a:lstStyle/>
          <a:p>
            <a:pPr lvl="1"/>
            <a:r>
              <a:rPr lang="en-US" dirty="0"/>
              <a:t>Helm charts can be used in different ways: </a:t>
            </a:r>
          </a:p>
          <a:p>
            <a:pPr lvl="3"/>
            <a:r>
              <a:rPr lang="en-US" dirty="0"/>
              <a:t> … as plain files</a:t>
            </a:r>
          </a:p>
          <a:p>
            <a:pPr lvl="3"/>
            <a:r>
              <a:rPr lang="en-US" dirty="0"/>
              <a:t> … as a packaged archive (e.g. </a:t>
            </a:r>
            <a:r>
              <a:rPr lang="en-US" dirty="0" err="1"/>
              <a:t>tgz</a:t>
            </a:r>
            <a:r>
              <a:rPr lang="en-US" dirty="0"/>
              <a:t>)</a:t>
            </a:r>
          </a:p>
          <a:p>
            <a:pPr lvl="3"/>
            <a:r>
              <a:rPr lang="en-US" dirty="0"/>
              <a:t> … as a reference to an archive stored in a central repository</a:t>
            </a:r>
          </a:p>
          <a:p>
            <a:pPr lvl="1"/>
            <a:r>
              <a:rPr lang="en-US" dirty="0"/>
              <a:t>In the Git-Repository of this course you can find a package archive.</a:t>
            </a:r>
          </a:p>
          <a:p>
            <a:pPr lvl="1"/>
            <a:r>
              <a:rPr lang="en-US" dirty="0"/>
              <a:t>To install this chart correctly the following variables have to be set:</a:t>
            </a:r>
          </a:p>
          <a:p>
            <a:pPr lvl="3"/>
            <a:r>
              <a:rPr lang="en-US" dirty="0"/>
              <a:t> </a:t>
            </a:r>
            <a:r>
              <a:rPr lang="en-US" dirty="0" err="1"/>
              <a:t>App.Image</a:t>
            </a:r>
            <a:endParaRPr lang="en-US" dirty="0"/>
          </a:p>
          <a:p>
            <a:pPr lvl="3"/>
            <a:r>
              <a:rPr lang="en-US" dirty="0" err="1"/>
              <a:t>App.ImagePullSecret</a:t>
            </a:r>
            <a:r>
              <a:rPr lang="en-US" dirty="0"/>
              <a:t> (optional - defaults to 'training-registry')</a:t>
            </a:r>
          </a:p>
          <a:p>
            <a:pPr lvl="3"/>
            <a:r>
              <a:rPr lang="en-US" dirty="0" err="1"/>
              <a:t>Ingress.Domain</a:t>
            </a:r>
            <a:endParaRPr lang="en-US" dirty="0"/>
          </a:p>
          <a:p>
            <a:pPr lvl="3"/>
            <a:r>
              <a:rPr lang="en-US" dirty="0" err="1"/>
              <a:t>Ingress.ShortName</a:t>
            </a:r>
            <a:endParaRPr lang="en-US" dirty="0"/>
          </a:p>
          <a:p>
            <a:pPr lvl="3"/>
            <a:r>
              <a:rPr lang="en-US" dirty="0" err="1"/>
              <a:t>Ingress.LongName</a:t>
            </a:r>
            <a:endParaRPr lang="en-US" dirty="0"/>
          </a:p>
          <a:p>
            <a:pPr lvl="1"/>
            <a:r>
              <a:rPr lang="en-US" dirty="0"/>
              <a:t>You can use a </a:t>
            </a:r>
            <a:r>
              <a:rPr lang="en-US" dirty="0" err="1"/>
              <a:t>yaml</a:t>
            </a:r>
            <a:r>
              <a:rPr lang="en-US" dirty="0"/>
              <a:t> file or pass the variables via command line.</a:t>
            </a:r>
          </a:p>
          <a:p>
            <a:pPr marL="0"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How Helm does work again?</a:t>
            </a:r>
          </a:p>
        </p:txBody>
      </p:sp>
      <p:sp>
        <p:nvSpPr>
          <p:cNvPr id="7" name="Rectangle: Rounded Corners 6">
            <a:extLst>
              <a:ext uri="{FF2B5EF4-FFF2-40B4-BE49-F238E27FC236}">
                <a16:creationId xmlns:a16="http://schemas.microsoft.com/office/drawing/2014/main" id="{C06D74DA-8A0B-4BE4-AB56-792D880A979E}"/>
              </a:ext>
            </a:extLst>
          </p:cNvPr>
          <p:cNvSpPr/>
          <p:nvPr/>
        </p:nvSpPr>
        <p:spPr bwMode="gray">
          <a:xfrm>
            <a:off x="637082" y="5401061"/>
            <a:ext cx="836515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t>helm install &lt;release-name&gt; bulletinboard-reviews-chart.tgz --values </a:t>
            </a:r>
            <a:r>
              <a:rPr lang="en-US" sz="1400" dirty="0" err="1"/>
              <a:t>customValues.yaml</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10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5 – </a:t>
            </a:r>
            <a:r>
              <a:rPr lang="en-US" dirty="0" err="1">
                <a:solidFill>
                  <a:schemeClr val="accent1"/>
                </a:solidFill>
              </a:rPr>
              <a:t>NetworkPolicies</a:t>
            </a:r>
            <a:r>
              <a:rPr lang="en-US" dirty="0">
                <a:solidFill>
                  <a:schemeClr val="accent1"/>
                </a:solidFill>
              </a:rPr>
              <a:t> and TLS for ads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5582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ounded Rectangle 5">
            <a:extLst>
              <a:ext uri="{FF2B5EF4-FFF2-40B4-BE49-F238E27FC236}">
                <a16:creationId xmlns:a16="http://schemas.microsoft.com/office/drawing/2014/main" id="{32354DF5-1974-4E71-B810-6EB6AF3F0720}"/>
              </a:ext>
            </a:extLst>
          </p:cNvPr>
          <p:cNvSpPr/>
          <p:nvPr/>
        </p:nvSpPr>
        <p:spPr bwMode="gray">
          <a:xfrm>
            <a:off x="4115320" y="1330156"/>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12" name="Group 111">
            <a:extLst>
              <a:ext uri="{FF2B5EF4-FFF2-40B4-BE49-F238E27FC236}">
                <a16:creationId xmlns:a16="http://schemas.microsoft.com/office/drawing/2014/main" id="{08001576-8AF8-49A9-B3C6-11DDE546E8FD}"/>
              </a:ext>
            </a:extLst>
          </p:cNvPr>
          <p:cNvGrpSpPr/>
          <p:nvPr/>
        </p:nvGrpSpPr>
        <p:grpSpPr>
          <a:xfrm>
            <a:off x="5364821" y="4694236"/>
            <a:ext cx="2306841" cy="1567299"/>
            <a:chOff x="5344701" y="4706006"/>
            <a:chExt cx="2306841" cy="1567299"/>
          </a:xfrm>
          <a:solidFill>
            <a:schemeClr val="bg1">
              <a:lumMod val="95000"/>
            </a:schemeClr>
          </a:solidFill>
        </p:grpSpPr>
        <p:sp>
          <p:nvSpPr>
            <p:cNvPr id="311" name="Rounded Rectangle 14">
              <a:extLst>
                <a:ext uri="{FF2B5EF4-FFF2-40B4-BE49-F238E27FC236}">
                  <a16:creationId xmlns:a16="http://schemas.microsoft.com/office/drawing/2014/main" id="{0EAD3B4D-C682-49A3-9252-6DDB6C53AB26}"/>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12" name="TextBox 311">
              <a:extLst>
                <a:ext uri="{FF2B5EF4-FFF2-40B4-BE49-F238E27FC236}">
                  <a16:creationId xmlns:a16="http://schemas.microsoft.com/office/drawing/2014/main" id="{423C325C-0B20-4DEF-A31E-F406C9C93CDE}"/>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4" name="Picture 113">
            <a:extLst>
              <a:ext uri="{FF2B5EF4-FFF2-40B4-BE49-F238E27FC236}">
                <a16:creationId xmlns:a16="http://schemas.microsoft.com/office/drawing/2014/main" id="{70F2E517-3980-43BD-8D0B-2523E672990F}"/>
              </a:ext>
            </a:extLst>
          </p:cNvPr>
          <p:cNvPicPr>
            <a:picLocks noChangeAspect="1"/>
          </p:cNvPicPr>
          <p:nvPr/>
        </p:nvPicPr>
        <p:blipFill>
          <a:blip r:embed="rId3"/>
          <a:stretch>
            <a:fillRect/>
          </a:stretch>
        </p:blipFill>
        <p:spPr>
          <a:xfrm>
            <a:off x="11333220" y="1330156"/>
            <a:ext cx="501015" cy="487680"/>
          </a:xfrm>
          <a:prstGeom prst="rect">
            <a:avLst/>
          </a:prstGeom>
        </p:spPr>
      </p:pic>
      <p:pic>
        <p:nvPicPr>
          <p:cNvPr id="116" name="Picture 115">
            <a:extLst>
              <a:ext uri="{FF2B5EF4-FFF2-40B4-BE49-F238E27FC236}">
                <a16:creationId xmlns:a16="http://schemas.microsoft.com/office/drawing/2014/main" id="{8EBC16E2-7433-40C6-BA65-A4EBD4FEF32D}"/>
              </a:ext>
            </a:extLst>
          </p:cNvPr>
          <p:cNvPicPr>
            <a:picLocks noChangeAspect="1"/>
          </p:cNvPicPr>
          <p:nvPr/>
        </p:nvPicPr>
        <p:blipFill>
          <a:blip r:embed="rId3"/>
          <a:stretch>
            <a:fillRect/>
          </a:stretch>
        </p:blipFill>
        <p:spPr>
          <a:xfrm>
            <a:off x="7468890" y="4634886"/>
            <a:ext cx="250508" cy="243840"/>
          </a:xfrm>
          <a:prstGeom prst="rect">
            <a:avLst/>
          </a:prstGeom>
        </p:spPr>
      </p:pic>
      <p:grpSp>
        <p:nvGrpSpPr>
          <p:cNvPr id="118" name="Group 117">
            <a:extLst>
              <a:ext uri="{FF2B5EF4-FFF2-40B4-BE49-F238E27FC236}">
                <a16:creationId xmlns:a16="http://schemas.microsoft.com/office/drawing/2014/main" id="{01BE7CB2-C834-4523-86C4-E55685CDD5EB}"/>
              </a:ext>
            </a:extLst>
          </p:cNvPr>
          <p:cNvGrpSpPr/>
          <p:nvPr/>
        </p:nvGrpSpPr>
        <p:grpSpPr>
          <a:xfrm>
            <a:off x="6249213" y="1522652"/>
            <a:ext cx="618593" cy="514443"/>
            <a:chOff x="6229093" y="1534422"/>
            <a:chExt cx="618593" cy="514443"/>
          </a:xfrm>
          <a:solidFill>
            <a:srgbClr val="4FB81C"/>
          </a:solidFill>
        </p:grpSpPr>
        <p:sp>
          <p:nvSpPr>
            <p:cNvPr id="309" name="Rounded Rectangle 14">
              <a:extLst>
                <a:ext uri="{FF2B5EF4-FFF2-40B4-BE49-F238E27FC236}">
                  <a16:creationId xmlns:a16="http://schemas.microsoft.com/office/drawing/2014/main" id="{E271D76D-5AAD-4601-B134-BDCB4E426FD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310" name="Picture 309">
              <a:extLst>
                <a:ext uri="{FF2B5EF4-FFF2-40B4-BE49-F238E27FC236}">
                  <a16:creationId xmlns:a16="http://schemas.microsoft.com/office/drawing/2014/main" id="{7251D113-B2EC-4125-A98E-E03A22E20297}"/>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9" name="Group 118">
            <a:extLst>
              <a:ext uri="{FF2B5EF4-FFF2-40B4-BE49-F238E27FC236}">
                <a16:creationId xmlns:a16="http://schemas.microsoft.com/office/drawing/2014/main" id="{E8C0D3CC-F507-4CEA-B6E3-09CAFF801FCB}"/>
              </a:ext>
            </a:extLst>
          </p:cNvPr>
          <p:cNvGrpSpPr/>
          <p:nvPr/>
        </p:nvGrpSpPr>
        <p:grpSpPr>
          <a:xfrm>
            <a:off x="8331597" y="2061674"/>
            <a:ext cx="677593" cy="760946"/>
            <a:chOff x="8310706" y="2257284"/>
            <a:chExt cx="677593" cy="760946"/>
          </a:xfrm>
          <a:solidFill>
            <a:schemeClr val="tx1">
              <a:lumMod val="50000"/>
              <a:lumOff val="50000"/>
            </a:schemeClr>
          </a:solidFill>
        </p:grpSpPr>
        <p:sp>
          <p:nvSpPr>
            <p:cNvPr id="305" name="Rounded Rectangle 14">
              <a:extLst>
                <a:ext uri="{FF2B5EF4-FFF2-40B4-BE49-F238E27FC236}">
                  <a16:creationId xmlns:a16="http://schemas.microsoft.com/office/drawing/2014/main" id="{6EDD949F-7E63-4316-ACD4-F72F0B27D563}"/>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306" name="Straight Connector 305">
              <a:extLst>
                <a:ext uri="{FF2B5EF4-FFF2-40B4-BE49-F238E27FC236}">
                  <a16:creationId xmlns:a16="http://schemas.microsoft.com/office/drawing/2014/main" id="{071E9592-B710-42C6-868C-092572E400C9}"/>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 name="Graphic 306" descr="Fence">
              <a:extLst>
                <a:ext uri="{FF2B5EF4-FFF2-40B4-BE49-F238E27FC236}">
                  <a16:creationId xmlns:a16="http://schemas.microsoft.com/office/drawing/2014/main" id="{FCFF7549-2F0E-462F-9A29-A5CA6E8FB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308" name="Picture 307">
              <a:extLst>
                <a:ext uri="{FF2B5EF4-FFF2-40B4-BE49-F238E27FC236}">
                  <a16:creationId xmlns:a16="http://schemas.microsoft.com/office/drawing/2014/main" id="{1A4F8F9B-74C9-4D39-878D-AFF82E28FD5C}"/>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20" name="Group 119">
            <a:extLst>
              <a:ext uri="{FF2B5EF4-FFF2-40B4-BE49-F238E27FC236}">
                <a16:creationId xmlns:a16="http://schemas.microsoft.com/office/drawing/2014/main" id="{B208CC96-3E08-4040-BA8B-29CA5AB6C616}"/>
              </a:ext>
            </a:extLst>
          </p:cNvPr>
          <p:cNvGrpSpPr/>
          <p:nvPr/>
        </p:nvGrpSpPr>
        <p:grpSpPr>
          <a:xfrm>
            <a:off x="4686630" y="2050449"/>
            <a:ext cx="677593" cy="760946"/>
            <a:chOff x="4666510" y="2246408"/>
            <a:chExt cx="677593" cy="760946"/>
          </a:xfrm>
          <a:solidFill>
            <a:schemeClr val="tx1">
              <a:lumMod val="50000"/>
              <a:lumOff val="50000"/>
            </a:schemeClr>
          </a:solidFill>
        </p:grpSpPr>
        <p:cxnSp>
          <p:nvCxnSpPr>
            <p:cNvPr id="301" name="Straight Connector 300">
              <a:extLst>
                <a:ext uri="{FF2B5EF4-FFF2-40B4-BE49-F238E27FC236}">
                  <a16:creationId xmlns:a16="http://schemas.microsoft.com/office/drawing/2014/main" id="{4DF31C05-6CE1-46CB-A596-8805B9FD501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Rounded Rectangle 14">
              <a:extLst>
                <a:ext uri="{FF2B5EF4-FFF2-40B4-BE49-F238E27FC236}">
                  <a16:creationId xmlns:a16="http://schemas.microsoft.com/office/drawing/2014/main" id="{41F0103A-678E-40A9-8B21-AA3BA42C8146}"/>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303" name="Graphic 302" descr="Fence">
              <a:extLst>
                <a:ext uri="{FF2B5EF4-FFF2-40B4-BE49-F238E27FC236}">
                  <a16:creationId xmlns:a16="http://schemas.microsoft.com/office/drawing/2014/main" id="{90010DCA-8FC2-40D3-97AC-4DEA19962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304" name="Picture 303">
              <a:extLst>
                <a:ext uri="{FF2B5EF4-FFF2-40B4-BE49-F238E27FC236}">
                  <a16:creationId xmlns:a16="http://schemas.microsoft.com/office/drawing/2014/main" id="{9DFE6291-6B50-4883-BDF4-C187506722DF}"/>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21" name="Group 120">
            <a:extLst>
              <a:ext uri="{FF2B5EF4-FFF2-40B4-BE49-F238E27FC236}">
                <a16:creationId xmlns:a16="http://schemas.microsoft.com/office/drawing/2014/main" id="{1F68AD80-8CBB-4FDF-8A15-D970FDBCF3B2}"/>
              </a:ext>
            </a:extLst>
          </p:cNvPr>
          <p:cNvGrpSpPr/>
          <p:nvPr/>
        </p:nvGrpSpPr>
        <p:grpSpPr>
          <a:xfrm>
            <a:off x="4681429" y="4645811"/>
            <a:ext cx="677593" cy="760946"/>
            <a:chOff x="4661309" y="4490033"/>
            <a:chExt cx="677593" cy="760946"/>
          </a:xfrm>
          <a:solidFill>
            <a:schemeClr val="tx1">
              <a:lumMod val="50000"/>
              <a:lumOff val="50000"/>
            </a:schemeClr>
          </a:solidFill>
        </p:grpSpPr>
        <p:grpSp>
          <p:nvGrpSpPr>
            <p:cNvPr id="289" name="Group 288">
              <a:extLst>
                <a:ext uri="{FF2B5EF4-FFF2-40B4-BE49-F238E27FC236}">
                  <a16:creationId xmlns:a16="http://schemas.microsoft.com/office/drawing/2014/main" id="{6085CC35-CA8B-401E-813E-8CFDECE6206C}"/>
                </a:ext>
              </a:extLst>
            </p:cNvPr>
            <p:cNvGrpSpPr/>
            <p:nvPr/>
          </p:nvGrpSpPr>
          <p:grpSpPr>
            <a:xfrm>
              <a:off x="4661309" y="4490033"/>
              <a:ext cx="677593" cy="760946"/>
              <a:chOff x="4661309" y="4490033"/>
              <a:chExt cx="677593" cy="760946"/>
            </a:xfrm>
            <a:grpFill/>
          </p:grpSpPr>
          <p:sp>
            <p:nvSpPr>
              <p:cNvPr id="291" name="Rounded Rectangle 14">
                <a:extLst>
                  <a:ext uri="{FF2B5EF4-FFF2-40B4-BE49-F238E27FC236}">
                    <a16:creationId xmlns:a16="http://schemas.microsoft.com/office/drawing/2014/main" id="{4A3FA969-E8B8-428B-990C-0E82B0D30F8B}"/>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92" name="Straight Connector 291">
                <a:extLst>
                  <a:ext uri="{FF2B5EF4-FFF2-40B4-BE49-F238E27FC236}">
                    <a16:creationId xmlns:a16="http://schemas.microsoft.com/office/drawing/2014/main" id="{CB2B1F1D-31ED-464F-BAA9-A1869AF1432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3" name="Graphic 292" descr="Fence">
                <a:extLst>
                  <a:ext uri="{FF2B5EF4-FFF2-40B4-BE49-F238E27FC236}">
                    <a16:creationId xmlns:a16="http://schemas.microsoft.com/office/drawing/2014/main" id="{445118A5-B1FA-4571-8607-11CE039DC5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90" name="Picture 289">
              <a:extLst>
                <a:ext uri="{FF2B5EF4-FFF2-40B4-BE49-F238E27FC236}">
                  <a16:creationId xmlns:a16="http://schemas.microsoft.com/office/drawing/2014/main" id="{79F524EF-57BF-4E65-AF19-1D6302171A0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23" name="Rounded Rectangle 14">
            <a:extLst>
              <a:ext uri="{FF2B5EF4-FFF2-40B4-BE49-F238E27FC236}">
                <a16:creationId xmlns:a16="http://schemas.microsoft.com/office/drawing/2014/main" id="{4F5A115A-B809-4078-A57A-1898AAA330C5}"/>
              </a:ext>
            </a:extLst>
          </p:cNvPr>
          <p:cNvSpPr/>
          <p:nvPr/>
        </p:nvSpPr>
        <p:spPr bwMode="gray">
          <a:xfrm>
            <a:off x="5364823" y="2133844"/>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02ADC802-34C9-43AB-8B62-305BC401506D}"/>
              </a:ext>
            </a:extLst>
          </p:cNvPr>
          <p:cNvSpPr txBox="1"/>
          <p:nvPr/>
        </p:nvSpPr>
        <p:spPr>
          <a:xfrm>
            <a:off x="5636381" y="359531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E56CCF2D-CAE5-4138-ADB0-E2EE7FDAA076}"/>
              </a:ext>
            </a:extLst>
          </p:cNvPr>
          <p:cNvPicPr>
            <a:picLocks noChangeAspect="1"/>
          </p:cNvPicPr>
          <p:nvPr/>
        </p:nvPicPr>
        <p:blipFill>
          <a:blip r:embed="rId3"/>
          <a:stretch>
            <a:fillRect/>
          </a:stretch>
        </p:blipFill>
        <p:spPr>
          <a:xfrm>
            <a:off x="7442130" y="2037968"/>
            <a:ext cx="250508" cy="243840"/>
          </a:xfrm>
          <a:prstGeom prst="rect">
            <a:avLst/>
          </a:prstGeom>
        </p:spPr>
      </p:pic>
      <p:sp>
        <p:nvSpPr>
          <p:cNvPr id="128" name="Rounded Rectangle 14">
            <a:extLst>
              <a:ext uri="{FF2B5EF4-FFF2-40B4-BE49-F238E27FC236}">
                <a16:creationId xmlns:a16="http://schemas.microsoft.com/office/drawing/2014/main" id="{52B9451C-789A-406F-A21B-F0F814DCC12D}"/>
              </a:ext>
            </a:extLst>
          </p:cNvPr>
          <p:cNvSpPr/>
          <p:nvPr/>
        </p:nvSpPr>
        <p:spPr bwMode="gray">
          <a:xfrm>
            <a:off x="9004019" y="4694236"/>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TextBox 128">
            <a:extLst>
              <a:ext uri="{FF2B5EF4-FFF2-40B4-BE49-F238E27FC236}">
                <a16:creationId xmlns:a16="http://schemas.microsoft.com/office/drawing/2014/main" id="{A5351425-F0A2-4D4A-B059-5209D43978E6}"/>
              </a:ext>
            </a:extLst>
          </p:cNvPr>
          <p:cNvSpPr txBox="1"/>
          <p:nvPr/>
        </p:nvSpPr>
        <p:spPr>
          <a:xfrm>
            <a:off x="9290564" y="605715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131" name="Picture 130">
            <a:extLst>
              <a:ext uri="{FF2B5EF4-FFF2-40B4-BE49-F238E27FC236}">
                <a16:creationId xmlns:a16="http://schemas.microsoft.com/office/drawing/2014/main" id="{B96E7604-C614-4F37-BBE3-EFACE2B84D03}"/>
              </a:ext>
            </a:extLst>
          </p:cNvPr>
          <p:cNvPicPr>
            <a:picLocks noChangeAspect="1"/>
          </p:cNvPicPr>
          <p:nvPr/>
        </p:nvPicPr>
        <p:blipFill>
          <a:blip r:embed="rId3"/>
          <a:stretch>
            <a:fillRect/>
          </a:stretch>
        </p:blipFill>
        <p:spPr>
          <a:xfrm>
            <a:off x="11113706" y="4612763"/>
            <a:ext cx="250508" cy="243840"/>
          </a:xfrm>
          <a:prstGeom prst="rect">
            <a:avLst/>
          </a:prstGeom>
        </p:spPr>
      </p:pic>
      <p:sp>
        <p:nvSpPr>
          <p:cNvPr id="133" name="Rounded Rectangle 14">
            <a:extLst>
              <a:ext uri="{FF2B5EF4-FFF2-40B4-BE49-F238E27FC236}">
                <a16:creationId xmlns:a16="http://schemas.microsoft.com/office/drawing/2014/main" id="{308851BA-E4B9-428C-B374-3C0070604944}"/>
              </a:ext>
            </a:extLst>
          </p:cNvPr>
          <p:cNvSpPr/>
          <p:nvPr/>
        </p:nvSpPr>
        <p:spPr bwMode="gray">
          <a:xfrm>
            <a:off x="9004019" y="2137851"/>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Rounded Rectangle 14">
            <a:extLst>
              <a:ext uri="{FF2B5EF4-FFF2-40B4-BE49-F238E27FC236}">
                <a16:creationId xmlns:a16="http://schemas.microsoft.com/office/drawing/2014/main" id="{8BCC272D-0C02-4ECD-BE96-23D5F84DE38F}"/>
              </a:ext>
            </a:extLst>
          </p:cNvPr>
          <p:cNvSpPr/>
          <p:nvPr/>
        </p:nvSpPr>
        <p:spPr bwMode="gray">
          <a:xfrm>
            <a:off x="9295056" y="2288119"/>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TextBox 142">
            <a:extLst>
              <a:ext uri="{FF2B5EF4-FFF2-40B4-BE49-F238E27FC236}">
                <a16:creationId xmlns:a16="http://schemas.microsoft.com/office/drawing/2014/main" id="{9A324AEB-CD8F-4CC6-8647-AF99D098E4BF}"/>
              </a:ext>
            </a:extLst>
          </p:cNvPr>
          <p:cNvSpPr txBox="1"/>
          <p:nvPr/>
        </p:nvSpPr>
        <p:spPr>
          <a:xfrm>
            <a:off x="9271115" y="359989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44" name="Picture 143">
            <a:extLst>
              <a:ext uri="{FF2B5EF4-FFF2-40B4-BE49-F238E27FC236}">
                <a16:creationId xmlns:a16="http://schemas.microsoft.com/office/drawing/2014/main" id="{46F92BAF-B72F-4467-B963-37C7C1C1EAC9}"/>
              </a:ext>
            </a:extLst>
          </p:cNvPr>
          <p:cNvPicPr>
            <a:picLocks noChangeAspect="1"/>
          </p:cNvPicPr>
          <p:nvPr/>
        </p:nvPicPr>
        <p:blipFill>
          <a:blip r:embed="rId3"/>
          <a:stretch>
            <a:fillRect/>
          </a:stretch>
        </p:blipFill>
        <p:spPr>
          <a:xfrm>
            <a:off x="11074371" y="2048730"/>
            <a:ext cx="250508" cy="243840"/>
          </a:xfrm>
          <a:prstGeom prst="rect">
            <a:avLst/>
          </a:prstGeom>
        </p:spPr>
      </p:pic>
      <p:sp>
        <p:nvSpPr>
          <p:cNvPr id="145" name="Rounded Rectangle 14">
            <a:extLst>
              <a:ext uri="{FF2B5EF4-FFF2-40B4-BE49-F238E27FC236}">
                <a16:creationId xmlns:a16="http://schemas.microsoft.com/office/drawing/2014/main" id="{C3DC7B5E-11D5-44A6-AA76-3F4DB80C791C}"/>
              </a:ext>
            </a:extLst>
          </p:cNvPr>
          <p:cNvSpPr/>
          <p:nvPr/>
        </p:nvSpPr>
        <p:spPr bwMode="gray">
          <a:xfrm>
            <a:off x="9236725" y="2360650"/>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3" name="Rectangle 222">
            <a:extLst>
              <a:ext uri="{FF2B5EF4-FFF2-40B4-BE49-F238E27FC236}">
                <a16:creationId xmlns:a16="http://schemas.microsoft.com/office/drawing/2014/main" id="{5FC1113D-4BF0-42E1-BCAE-1E32F3C0DCA3}"/>
              </a:ext>
            </a:extLst>
          </p:cNvPr>
          <p:cNvSpPr/>
          <p:nvPr/>
        </p:nvSpPr>
        <p:spPr bwMode="gray">
          <a:xfrm>
            <a:off x="9488728" y="2580496"/>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224" name="Picture 223">
            <a:extLst>
              <a:ext uri="{FF2B5EF4-FFF2-40B4-BE49-F238E27FC236}">
                <a16:creationId xmlns:a16="http://schemas.microsoft.com/office/drawing/2014/main" id="{1B481EC1-17FF-4AAE-851D-864E7BAD4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9650" y="3162656"/>
            <a:ext cx="292622" cy="292622"/>
          </a:xfrm>
          <a:prstGeom prst="rect">
            <a:avLst/>
          </a:prstGeom>
        </p:spPr>
      </p:pic>
      <p:sp>
        <p:nvSpPr>
          <p:cNvPr id="225" name="TextBox 224">
            <a:extLst>
              <a:ext uri="{FF2B5EF4-FFF2-40B4-BE49-F238E27FC236}">
                <a16:creationId xmlns:a16="http://schemas.microsoft.com/office/drawing/2014/main" id="{9421118E-4065-4481-9CC1-469A5A24ACC3}"/>
              </a:ext>
            </a:extLst>
          </p:cNvPr>
          <p:cNvSpPr txBox="1"/>
          <p:nvPr/>
        </p:nvSpPr>
        <p:spPr>
          <a:xfrm>
            <a:off x="9466477" y="334673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6" name="Rounded Rectangle 14">
            <a:extLst>
              <a:ext uri="{FF2B5EF4-FFF2-40B4-BE49-F238E27FC236}">
                <a16:creationId xmlns:a16="http://schemas.microsoft.com/office/drawing/2014/main" id="{2D5F018B-9932-4E04-8ABE-BD3F3E3D94BD}"/>
              </a:ext>
            </a:extLst>
          </p:cNvPr>
          <p:cNvSpPr/>
          <p:nvPr/>
        </p:nvSpPr>
        <p:spPr bwMode="gray">
          <a:xfrm>
            <a:off x="5569997" y="2341648"/>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7" name="Rectangle 226">
            <a:extLst>
              <a:ext uri="{FF2B5EF4-FFF2-40B4-BE49-F238E27FC236}">
                <a16:creationId xmlns:a16="http://schemas.microsoft.com/office/drawing/2014/main" id="{A5721334-E6CE-4F55-BF57-63DC86E39281}"/>
              </a:ext>
            </a:extLst>
          </p:cNvPr>
          <p:cNvSpPr/>
          <p:nvPr/>
        </p:nvSpPr>
        <p:spPr bwMode="gray">
          <a:xfrm>
            <a:off x="5850054" y="2531935"/>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8" name="Picture 227">
            <a:extLst>
              <a:ext uri="{FF2B5EF4-FFF2-40B4-BE49-F238E27FC236}">
                <a16:creationId xmlns:a16="http://schemas.microsoft.com/office/drawing/2014/main" id="{25347D44-B3B7-41B4-8D75-1F0AC40269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0792" y="3095120"/>
            <a:ext cx="292622" cy="292622"/>
          </a:xfrm>
          <a:prstGeom prst="rect">
            <a:avLst/>
          </a:prstGeom>
        </p:spPr>
      </p:pic>
      <p:sp>
        <p:nvSpPr>
          <p:cNvPr id="229" name="TextBox 228">
            <a:extLst>
              <a:ext uri="{FF2B5EF4-FFF2-40B4-BE49-F238E27FC236}">
                <a16:creationId xmlns:a16="http://schemas.microsoft.com/office/drawing/2014/main" id="{01F16C9B-7BB2-4B0D-95AA-5F64293147AE}"/>
              </a:ext>
            </a:extLst>
          </p:cNvPr>
          <p:cNvSpPr txBox="1"/>
          <p:nvPr/>
        </p:nvSpPr>
        <p:spPr>
          <a:xfrm>
            <a:off x="5752128" y="331720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30" name="Rounded Rectangle 14">
            <a:extLst>
              <a:ext uri="{FF2B5EF4-FFF2-40B4-BE49-F238E27FC236}">
                <a16:creationId xmlns:a16="http://schemas.microsoft.com/office/drawing/2014/main" id="{C5970FC6-6512-4656-8C43-2BA3E8FDA414}"/>
              </a:ext>
            </a:extLst>
          </p:cNvPr>
          <p:cNvSpPr/>
          <p:nvPr/>
        </p:nvSpPr>
        <p:spPr bwMode="gray">
          <a:xfrm>
            <a:off x="5591470" y="481663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31" name="Cylinder 230">
            <a:extLst>
              <a:ext uri="{FF2B5EF4-FFF2-40B4-BE49-F238E27FC236}">
                <a16:creationId xmlns:a16="http://schemas.microsoft.com/office/drawing/2014/main" id="{A00AEFD1-B85C-4BB3-9BBE-A26FEC916491}"/>
              </a:ext>
            </a:extLst>
          </p:cNvPr>
          <p:cNvSpPr/>
          <p:nvPr/>
        </p:nvSpPr>
        <p:spPr bwMode="gray">
          <a:xfrm>
            <a:off x="6019132" y="485745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32" name="Picture 231">
            <a:extLst>
              <a:ext uri="{FF2B5EF4-FFF2-40B4-BE49-F238E27FC236}">
                <a16:creationId xmlns:a16="http://schemas.microsoft.com/office/drawing/2014/main" id="{D1071EC0-A5B7-4B18-8DAE-67CD1346C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7890" y="5638607"/>
            <a:ext cx="292622" cy="292622"/>
          </a:xfrm>
          <a:prstGeom prst="rect">
            <a:avLst/>
          </a:prstGeom>
        </p:spPr>
      </p:pic>
      <p:cxnSp>
        <p:nvCxnSpPr>
          <p:cNvPr id="233" name="Straight Connector 232">
            <a:extLst>
              <a:ext uri="{FF2B5EF4-FFF2-40B4-BE49-F238E27FC236}">
                <a16:creationId xmlns:a16="http://schemas.microsoft.com/office/drawing/2014/main" id="{DC476891-90D0-4061-9304-D9CB5EBA6DE5}"/>
              </a:ext>
            </a:extLst>
          </p:cNvPr>
          <p:cNvCxnSpPr>
            <a:cxnSpLocks/>
            <a:stCxn id="227" idx="2"/>
            <a:endCxn id="230" idx="0"/>
          </p:cNvCxnSpPr>
          <p:nvPr/>
        </p:nvCxnSpPr>
        <p:spPr>
          <a:xfrm flipH="1">
            <a:off x="6520139" y="326850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4EBF875-1400-40D9-958C-D0EE7B95D7D9}"/>
              </a:ext>
            </a:extLst>
          </p:cNvPr>
          <p:cNvSpPr txBox="1"/>
          <p:nvPr/>
        </p:nvSpPr>
        <p:spPr>
          <a:xfrm>
            <a:off x="5747227" y="577853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5" name="Group 234">
            <a:extLst>
              <a:ext uri="{FF2B5EF4-FFF2-40B4-BE49-F238E27FC236}">
                <a16:creationId xmlns:a16="http://schemas.microsoft.com/office/drawing/2014/main" id="{44F83450-9CB7-4DA0-90B4-EB84FB554849}"/>
              </a:ext>
            </a:extLst>
          </p:cNvPr>
          <p:cNvGrpSpPr/>
          <p:nvPr/>
        </p:nvGrpSpPr>
        <p:grpSpPr>
          <a:xfrm>
            <a:off x="6243827" y="4122479"/>
            <a:ext cx="599123" cy="513263"/>
            <a:chOff x="6223707" y="4134249"/>
            <a:chExt cx="599123" cy="513263"/>
          </a:xfrm>
        </p:grpSpPr>
        <p:sp>
          <p:nvSpPr>
            <p:cNvPr id="287" name="Rounded Rectangle 14">
              <a:extLst>
                <a:ext uri="{FF2B5EF4-FFF2-40B4-BE49-F238E27FC236}">
                  <a16:creationId xmlns:a16="http://schemas.microsoft.com/office/drawing/2014/main" id="{9D5AA21F-6DB8-4A30-A3F5-0A387767A53A}"/>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8" name="Picture 287">
              <a:extLst>
                <a:ext uri="{FF2B5EF4-FFF2-40B4-BE49-F238E27FC236}">
                  <a16:creationId xmlns:a16="http://schemas.microsoft.com/office/drawing/2014/main" id="{1FF8012F-0CE5-46FF-9881-8B8C42576E67}"/>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6" name="Rounded Rectangle 14">
            <a:extLst>
              <a:ext uri="{FF2B5EF4-FFF2-40B4-BE49-F238E27FC236}">
                <a16:creationId xmlns:a16="http://schemas.microsoft.com/office/drawing/2014/main" id="{D634FE4E-DECD-4FB1-BD14-A186C8E27DEF}"/>
              </a:ext>
            </a:extLst>
          </p:cNvPr>
          <p:cNvSpPr/>
          <p:nvPr/>
        </p:nvSpPr>
        <p:spPr bwMode="gray">
          <a:xfrm>
            <a:off x="9256368" y="4820278"/>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7" name="Cylinder 236">
            <a:extLst>
              <a:ext uri="{FF2B5EF4-FFF2-40B4-BE49-F238E27FC236}">
                <a16:creationId xmlns:a16="http://schemas.microsoft.com/office/drawing/2014/main" id="{A87003DE-59BF-45BD-A7DE-2A64805324B6}"/>
              </a:ext>
            </a:extLst>
          </p:cNvPr>
          <p:cNvSpPr/>
          <p:nvPr/>
        </p:nvSpPr>
        <p:spPr bwMode="gray">
          <a:xfrm>
            <a:off x="9658329" y="4857459"/>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238" name="Picture 237">
            <a:extLst>
              <a:ext uri="{FF2B5EF4-FFF2-40B4-BE49-F238E27FC236}">
                <a16:creationId xmlns:a16="http://schemas.microsoft.com/office/drawing/2014/main" id="{4A6D4141-7ADE-469D-86E7-76337B6B9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238" y="5646501"/>
            <a:ext cx="292622" cy="292622"/>
          </a:xfrm>
          <a:prstGeom prst="rect">
            <a:avLst/>
          </a:prstGeom>
        </p:spPr>
      </p:pic>
      <p:cxnSp>
        <p:nvCxnSpPr>
          <p:cNvPr id="239" name="Straight Connector 238">
            <a:extLst>
              <a:ext uri="{FF2B5EF4-FFF2-40B4-BE49-F238E27FC236}">
                <a16:creationId xmlns:a16="http://schemas.microsoft.com/office/drawing/2014/main" id="{1CD7B008-19B8-4BDA-B76D-A25939E421A3}"/>
              </a:ext>
            </a:extLst>
          </p:cNvPr>
          <p:cNvCxnSpPr>
            <a:cxnSpLocks/>
            <a:stCxn id="223" idx="2"/>
          </p:cNvCxnSpPr>
          <p:nvPr/>
        </p:nvCxnSpPr>
        <p:spPr>
          <a:xfrm>
            <a:off x="10162009" y="330240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DA9C664B-4D07-43E3-B6AD-D1D41C1F27F4}"/>
              </a:ext>
            </a:extLst>
          </p:cNvPr>
          <p:cNvGrpSpPr/>
          <p:nvPr/>
        </p:nvGrpSpPr>
        <p:grpSpPr>
          <a:xfrm>
            <a:off x="9899518" y="4122479"/>
            <a:ext cx="607484" cy="529571"/>
            <a:chOff x="9879398" y="4134249"/>
            <a:chExt cx="607484" cy="529571"/>
          </a:xfrm>
          <a:solidFill>
            <a:schemeClr val="bg1">
              <a:lumMod val="50000"/>
            </a:schemeClr>
          </a:solidFill>
        </p:grpSpPr>
        <p:sp>
          <p:nvSpPr>
            <p:cNvPr id="285" name="Rounded Rectangle 14">
              <a:extLst>
                <a:ext uri="{FF2B5EF4-FFF2-40B4-BE49-F238E27FC236}">
                  <a16:creationId xmlns:a16="http://schemas.microsoft.com/office/drawing/2014/main" id="{CF73F942-CCD3-4727-81AE-EC1F2C1E1629}"/>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86" name="Picture 285">
              <a:extLst>
                <a:ext uri="{FF2B5EF4-FFF2-40B4-BE49-F238E27FC236}">
                  <a16:creationId xmlns:a16="http://schemas.microsoft.com/office/drawing/2014/main" id="{E01BA33B-B586-489B-8A1C-D90DA0D39E1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41" name="TextBox 240">
            <a:extLst>
              <a:ext uri="{FF2B5EF4-FFF2-40B4-BE49-F238E27FC236}">
                <a16:creationId xmlns:a16="http://schemas.microsoft.com/office/drawing/2014/main" id="{6AEE778B-70A2-40F4-9DCE-93CB10684AC6}"/>
              </a:ext>
            </a:extLst>
          </p:cNvPr>
          <p:cNvSpPr txBox="1"/>
          <p:nvPr/>
        </p:nvSpPr>
        <p:spPr>
          <a:xfrm>
            <a:off x="9437159" y="578491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42" name="Group 241">
            <a:extLst>
              <a:ext uri="{FF2B5EF4-FFF2-40B4-BE49-F238E27FC236}">
                <a16:creationId xmlns:a16="http://schemas.microsoft.com/office/drawing/2014/main" id="{D764E070-5F39-41B5-A84E-003C88300571}"/>
              </a:ext>
            </a:extLst>
          </p:cNvPr>
          <p:cNvGrpSpPr/>
          <p:nvPr/>
        </p:nvGrpSpPr>
        <p:grpSpPr>
          <a:xfrm>
            <a:off x="4686630" y="5442240"/>
            <a:ext cx="663425" cy="358399"/>
            <a:chOff x="4675477" y="5680941"/>
            <a:chExt cx="663425" cy="358399"/>
          </a:xfrm>
        </p:grpSpPr>
        <p:cxnSp>
          <p:nvCxnSpPr>
            <p:cNvPr id="282" name="Straight Connector 281">
              <a:extLst>
                <a:ext uri="{FF2B5EF4-FFF2-40B4-BE49-F238E27FC236}">
                  <a16:creationId xmlns:a16="http://schemas.microsoft.com/office/drawing/2014/main" id="{DFE4C6BE-B083-4BB6-A0E8-3CDDA6575309}"/>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4C4DB2E6-3143-4177-A48D-79F3AC545BE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84" name="Picture 283">
              <a:extLst>
                <a:ext uri="{FF2B5EF4-FFF2-40B4-BE49-F238E27FC236}">
                  <a16:creationId xmlns:a16="http://schemas.microsoft.com/office/drawing/2014/main" id="{3CFE7D73-833D-4C23-B80D-59B9B22C0C1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3" name="Group 242">
            <a:extLst>
              <a:ext uri="{FF2B5EF4-FFF2-40B4-BE49-F238E27FC236}">
                <a16:creationId xmlns:a16="http://schemas.microsoft.com/office/drawing/2014/main" id="{723FFAE3-A50E-4EBA-B5F4-56AA6E3039C3}"/>
              </a:ext>
            </a:extLst>
          </p:cNvPr>
          <p:cNvGrpSpPr/>
          <p:nvPr/>
        </p:nvGrpSpPr>
        <p:grpSpPr>
          <a:xfrm>
            <a:off x="4676783" y="2898958"/>
            <a:ext cx="682239" cy="344425"/>
            <a:chOff x="4667108" y="5343683"/>
            <a:chExt cx="682239" cy="344425"/>
          </a:xfrm>
          <a:solidFill>
            <a:srgbClr val="C3ECFF"/>
          </a:solidFill>
        </p:grpSpPr>
        <p:sp>
          <p:nvSpPr>
            <p:cNvPr id="279" name="Rounded Rectangle 14">
              <a:extLst>
                <a:ext uri="{FF2B5EF4-FFF2-40B4-BE49-F238E27FC236}">
                  <a16:creationId xmlns:a16="http://schemas.microsoft.com/office/drawing/2014/main" id="{96D3A78D-38F9-4BE1-AEAB-C289D4D49DF2}"/>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80" name="Picture 279">
              <a:extLst>
                <a:ext uri="{FF2B5EF4-FFF2-40B4-BE49-F238E27FC236}">
                  <a16:creationId xmlns:a16="http://schemas.microsoft.com/office/drawing/2014/main" id="{0EB94576-717A-45D8-949C-27454C4933C8}"/>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81" name="Straight Connector 280">
              <a:extLst>
                <a:ext uri="{FF2B5EF4-FFF2-40B4-BE49-F238E27FC236}">
                  <a16:creationId xmlns:a16="http://schemas.microsoft.com/office/drawing/2014/main" id="{CEE4AAE7-004B-42EC-95FC-48AB426B2BA9}"/>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A51350C-140B-4656-A3D6-7210D5DE70F7}"/>
              </a:ext>
            </a:extLst>
          </p:cNvPr>
          <p:cNvGrpSpPr/>
          <p:nvPr/>
        </p:nvGrpSpPr>
        <p:grpSpPr>
          <a:xfrm>
            <a:off x="8334173" y="2903568"/>
            <a:ext cx="664213" cy="344425"/>
            <a:chOff x="4667108" y="5343683"/>
            <a:chExt cx="664213" cy="344425"/>
          </a:xfrm>
          <a:solidFill>
            <a:srgbClr val="C3ECFF"/>
          </a:solidFill>
        </p:grpSpPr>
        <p:sp>
          <p:nvSpPr>
            <p:cNvPr id="276" name="Rounded Rectangle 14">
              <a:extLst>
                <a:ext uri="{FF2B5EF4-FFF2-40B4-BE49-F238E27FC236}">
                  <a16:creationId xmlns:a16="http://schemas.microsoft.com/office/drawing/2014/main" id="{658A309A-F138-4C37-B911-0E45CCA2C6D4}"/>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7" name="Picture 276">
              <a:extLst>
                <a:ext uri="{FF2B5EF4-FFF2-40B4-BE49-F238E27FC236}">
                  <a16:creationId xmlns:a16="http://schemas.microsoft.com/office/drawing/2014/main" id="{F4307EE1-FA8D-40D5-80A0-CE51484772AD}"/>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78" name="Straight Connector 277">
              <a:extLst>
                <a:ext uri="{FF2B5EF4-FFF2-40B4-BE49-F238E27FC236}">
                  <a16:creationId xmlns:a16="http://schemas.microsoft.com/office/drawing/2014/main" id="{6F82B4A9-E4C3-447C-804B-F130549DF0A5}"/>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5" name="Graphic 244" descr="Lock">
            <a:extLst>
              <a:ext uri="{FF2B5EF4-FFF2-40B4-BE49-F238E27FC236}">
                <a16:creationId xmlns:a16="http://schemas.microsoft.com/office/drawing/2014/main" id="{6806327E-4A4B-427C-8496-65BCD39611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40170" y="1320993"/>
            <a:ext cx="403319" cy="403319"/>
          </a:xfrm>
          <a:prstGeom prst="rect">
            <a:avLst/>
          </a:prstGeom>
        </p:spPr>
      </p:pic>
      <p:cxnSp>
        <p:nvCxnSpPr>
          <p:cNvPr id="246" name="Straight Connector 245">
            <a:extLst>
              <a:ext uri="{FF2B5EF4-FFF2-40B4-BE49-F238E27FC236}">
                <a16:creationId xmlns:a16="http://schemas.microsoft.com/office/drawing/2014/main" id="{73599CE6-ADC5-4664-83DD-CEEDA93C3014}"/>
              </a:ext>
            </a:extLst>
          </p:cNvPr>
          <p:cNvCxnSpPr>
            <a:cxnSpLocks/>
            <a:stCxn id="273" idx="2"/>
            <a:endCxn id="145" idx="0"/>
          </p:cNvCxnSpPr>
          <p:nvPr/>
        </p:nvCxnSpPr>
        <p:spPr>
          <a:xfrm>
            <a:off x="10164407" y="2020612"/>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7CB08837-960F-4286-BEBA-7FD02076E43D}"/>
              </a:ext>
            </a:extLst>
          </p:cNvPr>
          <p:cNvCxnSpPr>
            <a:cxnSpLocks/>
          </p:cNvCxnSpPr>
          <p:nvPr/>
        </p:nvCxnSpPr>
        <p:spPr>
          <a:xfrm>
            <a:off x="6518242" y="204067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8" name="Picture 247">
            <a:extLst>
              <a:ext uri="{FF2B5EF4-FFF2-40B4-BE49-F238E27FC236}">
                <a16:creationId xmlns:a16="http://schemas.microsoft.com/office/drawing/2014/main" id="{348C1B9F-C4D1-49E2-860F-4062E0CA3C03}"/>
              </a:ext>
            </a:extLst>
          </p:cNvPr>
          <p:cNvPicPr>
            <a:picLocks noChangeAspect="1"/>
          </p:cNvPicPr>
          <p:nvPr/>
        </p:nvPicPr>
        <p:blipFill>
          <a:blip r:embed="rId3"/>
          <a:stretch>
            <a:fillRect/>
          </a:stretch>
        </p:blipFill>
        <p:spPr>
          <a:xfrm>
            <a:off x="7301284" y="4802987"/>
            <a:ext cx="150305" cy="146304"/>
          </a:xfrm>
          <a:prstGeom prst="rect">
            <a:avLst/>
          </a:prstGeom>
        </p:spPr>
      </p:pic>
      <p:pic>
        <p:nvPicPr>
          <p:cNvPr id="249" name="Picture 248">
            <a:extLst>
              <a:ext uri="{FF2B5EF4-FFF2-40B4-BE49-F238E27FC236}">
                <a16:creationId xmlns:a16="http://schemas.microsoft.com/office/drawing/2014/main" id="{6BAC089D-8F54-45F3-A439-EEBDEBAF7799}"/>
              </a:ext>
            </a:extLst>
          </p:cNvPr>
          <p:cNvPicPr>
            <a:picLocks noChangeAspect="1"/>
          </p:cNvPicPr>
          <p:nvPr/>
        </p:nvPicPr>
        <p:blipFill>
          <a:blip r:embed="rId3"/>
          <a:stretch>
            <a:fillRect/>
          </a:stretch>
        </p:blipFill>
        <p:spPr>
          <a:xfrm>
            <a:off x="7242558" y="2306609"/>
            <a:ext cx="150305" cy="146304"/>
          </a:xfrm>
          <a:prstGeom prst="rect">
            <a:avLst/>
          </a:prstGeom>
        </p:spPr>
      </p:pic>
      <p:pic>
        <p:nvPicPr>
          <p:cNvPr id="250" name="Picture 249">
            <a:extLst>
              <a:ext uri="{FF2B5EF4-FFF2-40B4-BE49-F238E27FC236}">
                <a16:creationId xmlns:a16="http://schemas.microsoft.com/office/drawing/2014/main" id="{DA9538FE-0C0E-4BD9-8AAF-49D102E69267}"/>
              </a:ext>
            </a:extLst>
          </p:cNvPr>
          <p:cNvPicPr>
            <a:picLocks noChangeAspect="1"/>
          </p:cNvPicPr>
          <p:nvPr/>
        </p:nvPicPr>
        <p:blipFill>
          <a:blip r:embed="rId3"/>
          <a:stretch>
            <a:fillRect/>
          </a:stretch>
        </p:blipFill>
        <p:spPr>
          <a:xfrm>
            <a:off x="10955740" y="2324236"/>
            <a:ext cx="150305" cy="146304"/>
          </a:xfrm>
          <a:prstGeom prst="rect">
            <a:avLst/>
          </a:prstGeom>
        </p:spPr>
      </p:pic>
      <p:pic>
        <p:nvPicPr>
          <p:cNvPr id="251" name="Picture 250">
            <a:extLst>
              <a:ext uri="{FF2B5EF4-FFF2-40B4-BE49-F238E27FC236}">
                <a16:creationId xmlns:a16="http://schemas.microsoft.com/office/drawing/2014/main" id="{5F989583-95D3-468A-A712-35EA8586B517}"/>
              </a:ext>
            </a:extLst>
          </p:cNvPr>
          <p:cNvPicPr>
            <a:picLocks noChangeAspect="1"/>
          </p:cNvPicPr>
          <p:nvPr/>
        </p:nvPicPr>
        <p:blipFill>
          <a:blip r:embed="rId3"/>
          <a:stretch>
            <a:fillRect/>
          </a:stretch>
        </p:blipFill>
        <p:spPr>
          <a:xfrm>
            <a:off x="10973109" y="4798939"/>
            <a:ext cx="150305" cy="146304"/>
          </a:xfrm>
          <a:prstGeom prst="rect">
            <a:avLst/>
          </a:prstGeom>
        </p:spPr>
      </p:pic>
      <p:grpSp>
        <p:nvGrpSpPr>
          <p:cNvPr id="252" name="Group 251">
            <a:extLst>
              <a:ext uri="{FF2B5EF4-FFF2-40B4-BE49-F238E27FC236}">
                <a16:creationId xmlns:a16="http://schemas.microsoft.com/office/drawing/2014/main" id="{1241699A-CB41-43C8-82BF-1737926450EE}"/>
              </a:ext>
            </a:extLst>
          </p:cNvPr>
          <p:cNvGrpSpPr/>
          <p:nvPr/>
        </p:nvGrpSpPr>
        <p:grpSpPr>
          <a:xfrm>
            <a:off x="9674393" y="1315157"/>
            <a:ext cx="806291" cy="705455"/>
            <a:chOff x="7663732" y="662510"/>
            <a:chExt cx="806291" cy="705455"/>
          </a:xfrm>
        </p:grpSpPr>
        <p:sp>
          <p:nvSpPr>
            <p:cNvPr id="273" name="Rounded Rectangle 14">
              <a:extLst>
                <a:ext uri="{FF2B5EF4-FFF2-40B4-BE49-F238E27FC236}">
                  <a16:creationId xmlns:a16="http://schemas.microsoft.com/office/drawing/2014/main" id="{53164F37-2FFA-4024-ACF5-05B5BDEB11C2}"/>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5780CC5A-034E-4623-90D7-42E1E7C27CDC}"/>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75" name="Graphic 274" descr="Lock">
              <a:extLst>
                <a:ext uri="{FF2B5EF4-FFF2-40B4-BE49-F238E27FC236}">
                  <a16:creationId xmlns:a16="http://schemas.microsoft.com/office/drawing/2014/main" id="{E32FEC91-234F-46F5-BE2D-B6CCD04448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253" name="Rectangle 252">
            <a:extLst>
              <a:ext uri="{FF2B5EF4-FFF2-40B4-BE49-F238E27FC236}">
                <a16:creationId xmlns:a16="http://schemas.microsoft.com/office/drawing/2014/main" id="{BEA216E0-CC81-405E-A6DA-928B56B135F2}"/>
              </a:ext>
            </a:extLst>
          </p:cNvPr>
          <p:cNvSpPr/>
          <p:nvPr/>
        </p:nvSpPr>
        <p:spPr bwMode="gray">
          <a:xfrm>
            <a:off x="4552031" y="4035795"/>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4" name="Rectangle 253">
            <a:extLst>
              <a:ext uri="{FF2B5EF4-FFF2-40B4-BE49-F238E27FC236}">
                <a16:creationId xmlns:a16="http://schemas.microsoft.com/office/drawing/2014/main" id="{2A0EEA6B-70CA-4E55-A0AA-3BD0CCCE9647}"/>
              </a:ext>
            </a:extLst>
          </p:cNvPr>
          <p:cNvSpPr/>
          <p:nvPr/>
        </p:nvSpPr>
        <p:spPr bwMode="gray">
          <a:xfrm>
            <a:off x="4552591" y="1470459"/>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5" name="TextBox 254">
            <a:extLst>
              <a:ext uri="{FF2B5EF4-FFF2-40B4-BE49-F238E27FC236}">
                <a16:creationId xmlns:a16="http://schemas.microsoft.com/office/drawing/2014/main" id="{2C05BB5B-98D7-4D9F-BF29-E2562BA92B49}"/>
              </a:ext>
            </a:extLst>
          </p:cNvPr>
          <p:cNvSpPr txBox="1"/>
          <p:nvPr/>
        </p:nvSpPr>
        <p:spPr>
          <a:xfrm>
            <a:off x="7211863" y="535296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6" name="TextBox 255">
            <a:extLst>
              <a:ext uri="{FF2B5EF4-FFF2-40B4-BE49-F238E27FC236}">
                <a16:creationId xmlns:a16="http://schemas.microsoft.com/office/drawing/2014/main" id="{E6FA1A93-B6EA-408E-9E4F-C641075C9724}"/>
              </a:ext>
            </a:extLst>
          </p:cNvPr>
          <p:cNvSpPr txBox="1"/>
          <p:nvPr/>
        </p:nvSpPr>
        <p:spPr>
          <a:xfrm>
            <a:off x="7220147" y="280835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257" name="Rectangle 256">
            <a:extLst>
              <a:ext uri="{FF2B5EF4-FFF2-40B4-BE49-F238E27FC236}">
                <a16:creationId xmlns:a16="http://schemas.microsoft.com/office/drawing/2014/main" id="{B9913872-2096-4115-A5AD-1AE63FB3BB18}"/>
              </a:ext>
            </a:extLst>
          </p:cNvPr>
          <p:cNvSpPr/>
          <p:nvPr/>
        </p:nvSpPr>
        <p:spPr bwMode="gray">
          <a:xfrm>
            <a:off x="8103631" y="1470459"/>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8" name="Group 257">
            <a:extLst>
              <a:ext uri="{FF2B5EF4-FFF2-40B4-BE49-F238E27FC236}">
                <a16:creationId xmlns:a16="http://schemas.microsoft.com/office/drawing/2014/main" id="{6E2209A6-B553-409A-8853-7C8062A6428D}"/>
              </a:ext>
            </a:extLst>
          </p:cNvPr>
          <p:cNvGrpSpPr/>
          <p:nvPr/>
        </p:nvGrpSpPr>
        <p:grpSpPr>
          <a:xfrm>
            <a:off x="8358767" y="4662689"/>
            <a:ext cx="675893" cy="760946"/>
            <a:chOff x="6338581" y="4010042"/>
            <a:chExt cx="675893" cy="760946"/>
          </a:xfrm>
        </p:grpSpPr>
        <p:grpSp>
          <p:nvGrpSpPr>
            <p:cNvPr id="266" name="Group 265">
              <a:extLst>
                <a:ext uri="{FF2B5EF4-FFF2-40B4-BE49-F238E27FC236}">
                  <a16:creationId xmlns:a16="http://schemas.microsoft.com/office/drawing/2014/main" id="{1944978B-6592-4892-A0AF-49CB3084E31A}"/>
                </a:ext>
              </a:extLst>
            </p:cNvPr>
            <p:cNvGrpSpPr/>
            <p:nvPr/>
          </p:nvGrpSpPr>
          <p:grpSpPr>
            <a:xfrm>
              <a:off x="6338581" y="4010042"/>
              <a:ext cx="675893" cy="760946"/>
              <a:chOff x="8336634" y="4490033"/>
              <a:chExt cx="675893" cy="760946"/>
            </a:xfrm>
            <a:solidFill>
              <a:srgbClr val="008FD3"/>
            </a:solidFill>
          </p:grpSpPr>
          <p:grpSp>
            <p:nvGrpSpPr>
              <p:cNvPr id="268" name="Group 267">
                <a:extLst>
                  <a:ext uri="{FF2B5EF4-FFF2-40B4-BE49-F238E27FC236}">
                    <a16:creationId xmlns:a16="http://schemas.microsoft.com/office/drawing/2014/main" id="{EDC1C030-F8D5-4C8F-B99F-BF67CDDCFECB}"/>
                  </a:ext>
                </a:extLst>
              </p:cNvPr>
              <p:cNvGrpSpPr/>
              <p:nvPr/>
            </p:nvGrpSpPr>
            <p:grpSpPr>
              <a:xfrm>
                <a:off x="8336634" y="4490033"/>
                <a:ext cx="675893" cy="760946"/>
                <a:chOff x="8336634" y="4490033"/>
                <a:chExt cx="675893" cy="760946"/>
              </a:xfrm>
              <a:grpFill/>
            </p:grpSpPr>
            <p:sp>
              <p:nvSpPr>
                <p:cNvPr id="270" name="Rounded Rectangle 14">
                  <a:extLst>
                    <a:ext uri="{FF2B5EF4-FFF2-40B4-BE49-F238E27FC236}">
                      <a16:creationId xmlns:a16="http://schemas.microsoft.com/office/drawing/2014/main" id="{99D3233A-BC6B-4778-BFFD-5A4A6BF2DE78}"/>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71" name="Graphic 270" descr="Fence">
                  <a:extLst>
                    <a:ext uri="{FF2B5EF4-FFF2-40B4-BE49-F238E27FC236}">
                      <a16:creationId xmlns:a16="http://schemas.microsoft.com/office/drawing/2014/main" id="{AC25C58C-8527-42D3-9CD8-4953C05F4AEE}"/>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272" name="Straight Connector 271">
                  <a:extLst>
                    <a:ext uri="{FF2B5EF4-FFF2-40B4-BE49-F238E27FC236}">
                      <a16:creationId xmlns:a16="http://schemas.microsoft.com/office/drawing/2014/main" id="{11A7695A-9077-4234-8C68-B9A8BF2076E0}"/>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69" name="Picture 268">
                <a:extLst>
                  <a:ext uri="{FF2B5EF4-FFF2-40B4-BE49-F238E27FC236}">
                    <a16:creationId xmlns:a16="http://schemas.microsoft.com/office/drawing/2014/main" id="{8358E1E5-F1F3-4C79-8A89-16791796A540}"/>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267" name="Straight Connector 266">
              <a:extLst>
                <a:ext uri="{FF2B5EF4-FFF2-40B4-BE49-F238E27FC236}">
                  <a16:creationId xmlns:a16="http://schemas.microsoft.com/office/drawing/2014/main" id="{1CD8B8FD-AB1A-42D1-9727-9A3EB4692F7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9" name="TextBox 258">
            <a:extLst>
              <a:ext uri="{FF2B5EF4-FFF2-40B4-BE49-F238E27FC236}">
                <a16:creationId xmlns:a16="http://schemas.microsoft.com/office/drawing/2014/main" id="{F25FBAE2-7DB9-41EC-ACC7-74EEEA8C4724}"/>
              </a:ext>
            </a:extLst>
          </p:cNvPr>
          <p:cNvSpPr txBox="1"/>
          <p:nvPr/>
        </p:nvSpPr>
        <p:spPr>
          <a:xfrm>
            <a:off x="10693230" y="369094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60" name="Group 259">
            <a:extLst>
              <a:ext uri="{FF2B5EF4-FFF2-40B4-BE49-F238E27FC236}">
                <a16:creationId xmlns:a16="http://schemas.microsoft.com/office/drawing/2014/main" id="{AC9270C8-A5AC-464B-B873-77549F983745}"/>
              </a:ext>
            </a:extLst>
          </p:cNvPr>
          <p:cNvGrpSpPr/>
          <p:nvPr/>
        </p:nvGrpSpPr>
        <p:grpSpPr>
          <a:xfrm>
            <a:off x="10670093" y="1139369"/>
            <a:ext cx="711209" cy="691567"/>
            <a:chOff x="10820862" y="1174403"/>
            <a:chExt cx="711209" cy="691567"/>
          </a:xfrm>
        </p:grpSpPr>
        <p:sp>
          <p:nvSpPr>
            <p:cNvPr id="264" name="Oval 263">
              <a:extLst>
                <a:ext uri="{FF2B5EF4-FFF2-40B4-BE49-F238E27FC236}">
                  <a16:creationId xmlns:a16="http://schemas.microsoft.com/office/drawing/2014/main" id="{8C4AB59B-33FE-48E8-B386-CD3943BC26D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65" name="Picture 264">
              <a:extLst>
                <a:ext uri="{FF2B5EF4-FFF2-40B4-BE49-F238E27FC236}">
                  <a16:creationId xmlns:a16="http://schemas.microsoft.com/office/drawing/2014/main" id="{D12CB7A1-F901-4F99-AB87-9C5514640AAB}"/>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262" name="Oval 261">
            <a:extLst>
              <a:ext uri="{FF2B5EF4-FFF2-40B4-BE49-F238E27FC236}">
                <a16:creationId xmlns:a16="http://schemas.microsoft.com/office/drawing/2014/main" id="{451F9001-BAE8-4826-83CA-16229844BFAA}"/>
              </a:ext>
            </a:extLst>
          </p:cNvPr>
          <p:cNvSpPr/>
          <p:nvPr/>
        </p:nvSpPr>
        <p:spPr bwMode="gray">
          <a:xfrm>
            <a:off x="4485528" y="462830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pic>
        <p:nvPicPr>
          <p:cNvPr id="300" name="Picture 299">
            <a:extLst>
              <a:ext uri="{FF2B5EF4-FFF2-40B4-BE49-F238E27FC236}">
                <a16:creationId xmlns:a16="http://schemas.microsoft.com/office/drawing/2014/main" id="{711602E4-2947-4C5D-AF42-8045070BBE98}"/>
              </a:ext>
            </a:extLst>
          </p:cNvPr>
          <p:cNvPicPr>
            <a:picLocks noChangeAspect="1"/>
          </p:cNvPicPr>
          <p:nvPr/>
        </p:nvPicPr>
        <p:blipFill rotWithShape="1">
          <a:blip r:embed="rId12"/>
          <a:srcRect l="22882" t="-6962" r="23394" b="-3363"/>
          <a:stretch/>
        </p:blipFill>
        <p:spPr>
          <a:xfrm>
            <a:off x="10778636" y="1241038"/>
            <a:ext cx="512851" cy="498617"/>
          </a:xfrm>
          <a:prstGeom prst="rect">
            <a:avLst/>
          </a:prstGeom>
          <a:ln>
            <a:noFill/>
          </a:ln>
        </p:spPr>
      </p:pic>
      <p:sp>
        <p:nvSpPr>
          <p:cNvPr id="24" name="Title 23"/>
          <p:cNvSpPr>
            <a:spLocks noGrp="1"/>
          </p:cNvSpPr>
          <p:nvPr>
            <p:ph type="title"/>
          </p:nvPr>
        </p:nvSpPr>
        <p:spPr/>
        <p:txBody>
          <a:bodyPr/>
          <a:lstStyle/>
          <a:p>
            <a:r>
              <a:rPr lang="en-US" dirty="0" err="1"/>
              <a:t>Bulletinboard</a:t>
            </a:r>
            <a:r>
              <a:rPr lang="en-US" dirty="0"/>
              <a:t>: Exercise 5 -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3"/>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4"/>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F0AB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F0AB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F0AB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61" name="Oval 260">
            <a:extLst>
              <a:ext uri="{FF2B5EF4-FFF2-40B4-BE49-F238E27FC236}">
                <a16:creationId xmlns:a16="http://schemas.microsoft.com/office/drawing/2014/main" id="{4DC74BBD-712C-408F-82F3-A43A6F9A5538}"/>
              </a:ext>
            </a:extLst>
          </p:cNvPr>
          <p:cNvSpPr/>
          <p:nvPr/>
        </p:nvSpPr>
        <p:spPr bwMode="gray">
          <a:xfrm>
            <a:off x="4489989" y="2055218"/>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263" name="Oval 262">
            <a:extLst>
              <a:ext uri="{FF2B5EF4-FFF2-40B4-BE49-F238E27FC236}">
                <a16:creationId xmlns:a16="http://schemas.microsoft.com/office/drawing/2014/main" id="{8182ACC9-00A0-4CE3-B6F4-A07551AD5811}"/>
              </a:ext>
            </a:extLst>
          </p:cNvPr>
          <p:cNvSpPr/>
          <p:nvPr/>
        </p:nvSpPr>
        <p:spPr bwMode="gray">
          <a:xfrm>
            <a:off x="5850625" y="1137476"/>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nvGrpSpPr>
          <p:cNvPr id="115" name="Group 114">
            <a:extLst>
              <a:ext uri="{FF2B5EF4-FFF2-40B4-BE49-F238E27FC236}">
                <a16:creationId xmlns:a16="http://schemas.microsoft.com/office/drawing/2014/main" id="{BFD75DAC-6AD6-4057-B83A-8E4BA0193D66}"/>
              </a:ext>
            </a:extLst>
          </p:cNvPr>
          <p:cNvGrpSpPr/>
          <p:nvPr/>
        </p:nvGrpSpPr>
        <p:grpSpPr>
          <a:xfrm>
            <a:off x="8361345" y="5466728"/>
            <a:ext cx="643122" cy="358399"/>
            <a:chOff x="2819071" y="4941991"/>
            <a:chExt cx="643122" cy="358399"/>
          </a:xfrm>
        </p:grpSpPr>
        <p:cxnSp>
          <p:nvCxnSpPr>
            <p:cNvPr id="117" name="Straight Connector 116">
              <a:extLst>
                <a:ext uri="{FF2B5EF4-FFF2-40B4-BE49-F238E27FC236}">
                  <a16:creationId xmlns:a16="http://schemas.microsoft.com/office/drawing/2014/main" id="{2536B654-40EB-4FD9-A960-2DC1F36B8BA1}"/>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Rounded Rectangle 14">
              <a:extLst>
                <a:ext uri="{FF2B5EF4-FFF2-40B4-BE49-F238E27FC236}">
                  <a16:creationId xmlns:a16="http://schemas.microsoft.com/office/drawing/2014/main" id="{37467063-03BE-43E4-A648-108302D1E15A}"/>
                </a:ext>
              </a:extLst>
            </p:cNvPr>
            <p:cNvSpPr/>
            <p:nvPr/>
          </p:nvSpPr>
          <p:spPr bwMode="gray">
            <a:xfrm>
              <a:off x="2819071" y="500592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25" name="Picture 124">
              <a:extLst>
                <a:ext uri="{FF2B5EF4-FFF2-40B4-BE49-F238E27FC236}">
                  <a16:creationId xmlns:a16="http://schemas.microsoft.com/office/drawing/2014/main" id="{2DCCAAB7-D199-4A4E-BD49-017292F659A6}"/>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27" name="Connector: Elbow 115">
            <a:extLst>
              <a:ext uri="{FF2B5EF4-FFF2-40B4-BE49-F238E27FC236}">
                <a16:creationId xmlns:a16="http://schemas.microsoft.com/office/drawing/2014/main" id="{5AF293B1-3FAA-4901-A40C-693CFB0F8FBC}"/>
              </a:ext>
            </a:extLst>
          </p:cNvPr>
          <p:cNvCxnSpPr>
            <a:cxnSpLocks/>
          </p:cNvCxnSpPr>
          <p:nvPr/>
        </p:nvCxnSpPr>
        <p:spPr>
          <a:xfrm flipV="1">
            <a:off x="6797428" y="1793525"/>
            <a:ext cx="3091953" cy="16483"/>
          </a:xfrm>
          <a:prstGeom prst="straightConnector1">
            <a:avLst/>
          </a:prstGeom>
          <a:solidFill>
            <a:srgbClr val="F0AB00"/>
          </a:solidFill>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47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What was that with Network Policies?</a:t>
            </a:r>
          </a:p>
        </p:txBody>
      </p:sp>
      <p:sp>
        <p:nvSpPr>
          <p:cNvPr id="4" name="Text Placeholder 5">
            <a:extLst>
              <a:ext uri="{FF2B5EF4-FFF2-40B4-BE49-F238E27FC236}">
                <a16:creationId xmlns:a16="http://schemas.microsoft.com/office/drawing/2014/main" id="{EFE7FFB1-4708-40A8-ABB4-04810BB27730}"/>
              </a:ext>
            </a:extLst>
          </p:cNvPr>
          <p:cNvSpPr txBox="1">
            <a:spLocks/>
          </p:cNvSpPr>
          <p:nvPr/>
        </p:nvSpPr>
        <p:spPr>
          <a:xfrm>
            <a:off x="503999" y="1620000"/>
            <a:ext cx="11186477" cy="471600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The restricted pods are targeted via labels.</a:t>
            </a:r>
          </a:p>
          <a:p>
            <a:pPr lvl="1"/>
            <a:r>
              <a:rPr lang="en-US" dirty="0"/>
              <a:t>2 </a:t>
            </a:r>
            <a:r>
              <a:rPr lang="en-US" dirty="0" err="1"/>
              <a:t>policyTypes</a:t>
            </a:r>
            <a:r>
              <a:rPr lang="en-US" dirty="0"/>
              <a:t>:</a:t>
            </a:r>
          </a:p>
          <a:p>
            <a:pPr lvl="2"/>
            <a:r>
              <a:rPr lang="en-US" dirty="0"/>
              <a:t> Ingress: rules for incoming traffic</a:t>
            </a:r>
          </a:p>
          <a:p>
            <a:pPr lvl="2"/>
            <a:r>
              <a:rPr lang="en-US" dirty="0"/>
              <a:t> Egress: rules for outgoing traffic</a:t>
            </a:r>
          </a:p>
          <a:p>
            <a:pPr lvl="1"/>
            <a:r>
              <a:rPr lang="en-US" dirty="0"/>
              <a:t>3 kind of rules:</a:t>
            </a:r>
          </a:p>
          <a:p>
            <a:pPr lvl="2"/>
            <a:r>
              <a:rPr lang="en-US" dirty="0" err="1"/>
              <a:t>ipBlock</a:t>
            </a:r>
            <a:r>
              <a:rPr lang="en-US" dirty="0"/>
              <a:t>: </a:t>
            </a:r>
          </a:p>
          <a:p>
            <a:pPr lvl="3"/>
            <a:r>
              <a:rPr lang="en-US" dirty="0"/>
              <a:t>Allow traffic from/to a given CIDR</a:t>
            </a:r>
          </a:p>
          <a:p>
            <a:pPr lvl="2"/>
            <a:r>
              <a:rPr lang="en-US" dirty="0" err="1"/>
              <a:t>podSelector</a:t>
            </a:r>
            <a:r>
              <a:rPr lang="en-US" dirty="0"/>
              <a:t>:</a:t>
            </a:r>
          </a:p>
          <a:p>
            <a:pPr lvl="3"/>
            <a:r>
              <a:rPr lang="en-US" dirty="0"/>
              <a:t>Allow traffic from/to Pods with specified labels</a:t>
            </a:r>
          </a:p>
          <a:p>
            <a:pPr lvl="2"/>
            <a:r>
              <a:rPr lang="en-US" dirty="0" err="1"/>
              <a:t>namespaceSelector</a:t>
            </a:r>
            <a:r>
              <a:rPr lang="en-US" dirty="0"/>
              <a:t>:</a:t>
            </a:r>
          </a:p>
          <a:p>
            <a:pPr lvl="3"/>
            <a:r>
              <a:rPr lang="en-US" dirty="0"/>
              <a:t>Allow traffic from/to Pods in namespaces with specified labels</a:t>
            </a:r>
          </a:p>
          <a:p>
            <a:pPr lvl="1"/>
            <a:r>
              <a:rPr lang="en-US" dirty="0" err="1"/>
              <a:t>podSelectors</a:t>
            </a:r>
            <a:r>
              <a:rPr lang="en-US" dirty="0"/>
              <a:t> and </a:t>
            </a:r>
            <a:r>
              <a:rPr lang="en-US" dirty="0" err="1"/>
              <a:t>namespaceSelectors</a:t>
            </a:r>
            <a:r>
              <a:rPr lang="en-US" dirty="0"/>
              <a:t> can be used together</a:t>
            </a:r>
          </a:p>
        </p:txBody>
      </p:sp>
    </p:spTree>
    <p:extLst>
      <p:ext uri="{BB962C8B-B14F-4D97-AF65-F5344CB8AC3E}">
        <p14:creationId xmlns:p14="http://schemas.microsoft.com/office/powerpoint/2010/main" val="17460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DB Pod">
            <a:extLst>
              <a:ext uri="{FF2B5EF4-FFF2-40B4-BE49-F238E27FC236}">
                <a16:creationId xmlns:a16="http://schemas.microsoft.com/office/drawing/2014/main" id="{D32AC9C7-7896-44D7-B69D-74F9C4088293}"/>
              </a:ext>
            </a:extLst>
          </p:cNvPr>
          <p:cNvGrpSpPr/>
          <p:nvPr/>
        </p:nvGrpSpPr>
        <p:grpSpPr>
          <a:xfrm>
            <a:off x="4760897" y="4377405"/>
            <a:ext cx="2953809" cy="1810535"/>
            <a:chOff x="4760897" y="4377405"/>
            <a:chExt cx="2953809" cy="1810535"/>
          </a:xfrm>
        </p:grpSpPr>
        <p:sp>
          <p:nvSpPr>
            <p:cNvPr id="7" name="DB Pod Rectangle">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rgbClr val="CCCCC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DB Podname">
              <a:extLst>
                <a:ext uri="{FF2B5EF4-FFF2-40B4-BE49-F238E27FC236}">
                  <a16:creationId xmlns:a16="http://schemas.microsoft.com/office/drawing/2014/main" id="{C8DCA559-9AB1-4712-AA71-E8A8FD1679E0}"/>
                </a:ext>
              </a:extLst>
            </p:cNvPr>
            <p:cNvSpPr txBox="1"/>
            <p:nvPr/>
          </p:nvSpPr>
          <p:spPr>
            <a:xfrm>
              <a:off x="5093672" y="5950379"/>
              <a:ext cx="176761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sp>
          <p:nvSpPr>
            <p:cNvPr id="28" name="DB Label: Module">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DB Label: Component">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3" name="DB Logo Kubernetes">
              <a:extLst>
                <a:ext uri="{FF2B5EF4-FFF2-40B4-BE49-F238E27FC236}">
                  <a16:creationId xmlns:a16="http://schemas.microsoft.com/office/drawing/2014/main" id="{A917D72D-8D8F-474F-B991-2358B1E0633D}"/>
                </a:ext>
              </a:extLst>
            </p:cNvPr>
            <p:cNvPicPr>
              <a:picLocks noChangeAspect="1"/>
            </p:cNvPicPr>
            <p:nvPr/>
          </p:nvPicPr>
          <p:blipFill>
            <a:blip r:embed="rId3"/>
            <a:stretch>
              <a:fillRect/>
            </a:stretch>
          </p:blipFill>
          <p:spPr>
            <a:xfrm>
              <a:off x="6971255" y="4377405"/>
              <a:ext cx="250508" cy="243840"/>
            </a:xfrm>
            <a:prstGeom prst="rect">
              <a:avLst/>
            </a:prstGeom>
          </p:spPr>
        </p:pic>
        <p:grpSp>
          <p:nvGrpSpPr>
            <p:cNvPr id="6" name="DB Container">
              <a:extLst>
                <a:ext uri="{FF2B5EF4-FFF2-40B4-BE49-F238E27FC236}">
                  <a16:creationId xmlns:a16="http://schemas.microsoft.com/office/drawing/2014/main" id="{EDE429C5-AA2A-4075-900D-2CDEA36BCF4E}"/>
                </a:ext>
              </a:extLst>
            </p:cNvPr>
            <p:cNvGrpSpPr/>
            <p:nvPr/>
          </p:nvGrpSpPr>
          <p:grpSpPr>
            <a:xfrm>
              <a:off x="5450635" y="4778963"/>
              <a:ext cx="1144531" cy="1064475"/>
              <a:chOff x="5450635" y="4778963"/>
              <a:chExt cx="1144531" cy="1064475"/>
            </a:xfrm>
          </p:grpSpPr>
          <p:sp>
            <p:nvSpPr>
              <p:cNvPr id="9" name="DB Symbol">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rgbClr val="FFFFFF"/>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1" name="DB Logo Container">
                <a:extLst>
                  <a:ext uri="{FF2B5EF4-FFF2-40B4-BE49-F238E27FC236}">
                    <a16:creationId xmlns:a16="http://schemas.microsoft.com/office/drawing/2014/main" id="{309F12EB-E9F6-40AC-A4E6-072B8FA14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grpSp>
      </p:grpSp>
      <p:grpSp>
        <p:nvGrpSpPr>
          <p:cNvPr id="12" name="App Pod">
            <a:extLst>
              <a:ext uri="{FF2B5EF4-FFF2-40B4-BE49-F238E27FC236}">
                <a16:creationId xmlns:a16="http://schemas.microsoft.com/office/drawing/2014/main" id="{EB7A00A8-4F63-456C-AEAF-A2F87502EBA1}"/>
              </a:ext>
            </a:extLst>
          </p:cNvPr>
          <p:cNvGrpSpPr/>
          <p:nvPr/>
        </p:nvGrpSpPr>
        <p:grpSpPr>
          <a:xfrm>
            <a:off x="4760897" y="1223513"/>
            <a:ext cx="2953723" cy="1653046"/>
            <a:chOff x="4760897" y="1223513"/>
            <a:chExt cx="2953723" cy="1653046"/>
          </a:xfrm>
        </p:grpSpPr>
        <p:sp>
          <p:nvSpPr>
            <p:cNvPr id="58" name="App Pod Rectangle">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1" name="App Podname">
              <a:extLst>
                <a:ext uri="{FF2B5EF4-FFF2-40B4-BE49-F238E27FC236}">
                  <a16:creationId xmlns:a16="http://schemas.microsoft.com/office/drawing/2014/main" id="{7D518615-EF75-4273-A505-E079DB0C7F2B}"/>
                </a:ext>
              </a:extLst>
            </p:cNvPr>
            <p:cNvSpPr txBox="1"/>
            <p:nvPr/>
          </p:nvSpPr>
          <p:spPr>
            <a:xfrm>
              <a:off x="5002440" y="2607892"/>
              <a:ext cx="2075937" cy="184666"/>
            </a:xfrm>
            <a:prstGeom prst="rect">
              <a:avLst/>
            </a:prstGeom>
            <a:solidFill>
              <a:schemeClr val="tx2"/>
            </a:solid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70" name="App Label: Component">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1" name="App Label: Module">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2" name="App Logo Kubernetes">
              <a:extLst>
                <a:ext uri="{FF2B5EF4-FFF2-40B4-BE49-F238E27FC236}">
                  <a16:creationId xmlns:a16="http://schemas.microsoft.com/office/drawing/2014/main" id="{F2E3FE77-EF27-465E-BA6F-71540603A742}"/>
                </a:ext>
              </a:extLst>
            </p:cNvPr>
            <p:cNvPicPr>
              <a:picLocks noChangeAspect="1"/>
            </p:cNvPicPr>
            <p:nvPr/>
          </p:nvPicPr>
          <p:blipFill>
            <a:blip r:embed="rId3"/>
            <a:stretch>
              <a:fillRect/>
            </a:stretch>
          </p:blipFill>
          <p:spPr>
            <a:xfrm>
              <a:off x="6971813" y="1223513"/>
              <a:ext cx="250508" cy="243840"/>
            </a:xfrm>
            <a:prstGeom prst="rect">
              <a:avLst/>
            </a:prstGeom>
          </p:spPr>
        </p:pic>
        <p:grpSp>
          <p:nvGrpSpPr>
            <p:cNvPr id="3" name="App Container">
              <a:extLst>
                <a:ext uri="{FF2B5EF4-FFF2-40B4-BE49-F238E27FC236}">
                  <a16:creationId xmlns:a16="http://schemas.microsoft.com/office/drawing/2014/main" id="{F16E1F4F-2F40-4D9A-9F98-0A275F17E5BA}"/>
                </a:ext>
              </a:extLst>
            </p:cNvPr>
            <p:cNvGrpSpPr/>
            <p:nvPr/>
          </p:nvGrpSpPr>
          <p:grpSpPr>
            <a:xfrm>
              <a:off x="5296145" y="1652484"/>
              <a:ext cx="1503360" cy="855807"/>
              <a:chOff x="5296145" y="1652484"/>
              <a:chExt cx="1503360" cy="855807"/>
            </a:xfrm>
          </p:grpSpPr>
          <p:sp>
            <p:nvSpPr>
              <p:cNvPr id="59" name="App Container Rectangle">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bg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App Logo Docker">
                <a:extLst>
                  <a:ext uri="{FF2B5EF4-FFF2-40B4-BE49-F238E27FC236}">
                    <a16:creationId xmlns:a16="http://schemas.microsoft.com/office/drawing/2014/main" id="{4E6A02BC-73D8-4A48-A50D-6F559213D4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grpSp>
      </p:grpSp>
      <p:cxnSp>
        <p:nvCxnSpPr>
          <p:cNvPr id="10" name="Pod Connector with Arrow">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15" name="Pod Connector without Arrow">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2" name="Textbox left">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right">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
        <p:nvSpPr>
          <p:cNvPr id="2" name="Title">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NameSpace &lt;yourNameSpace&gt;">
            <a:extLst>
              <a:ext uri="{FF2B5EF4-FFF2-40B4-BE49-F238E27FC236}">
                <a16:creationId xmlns:a16="http://schemas.microsoft.com/office/drawing/2014/main" id="{5D0C34BE-4688-4AF7-8C3E-71971E399ED5}"/>
              </a:ext>
            </a:extLst>
          </p:cNvPr>
          <p:cNvGrpSpPr/>
          <p:nvPr/>
        </p:nvGrpSpPr>
        <p:grpSpPr>
          <a:xfrm>
            <a:off x="5479834" y="1033210"/>
            <a:ext cx="4499831" cy="5436703"/>
            <a:chOff x="5479834" y="1033210"/>
            <a:chExt cx="4499831" cy="5436703"/>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CF9F5D70-8ADE-4CC9-93FE-E3A61325538D}"/>
                </a:ext>
              </a:extLst>
            </p:cNvPr>
            <p:cNvSpPr/>
            <p:nvPr/>
          </p:nvSpPr>
          <p:spPr>
            <a:xfrm>
              <a:off x="7537681" y="3727884"/>
              <a:ext cx="2441984"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&lt;your Namespace&gt;</a:t>
              </a: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grpSp>
      <p:grpSp>
        <p:nvGrpSpPr>
          <p:cNvPr id="3" name="NameSpace Kubesystem">
            <a:extLst>
              <a:ext uri="{FF2B5EF4-FFF2-40B4-BE49-F238E27FC236}">
                <a16:creationId xmlns:a16="http://schemas.microsoft.com/office/drawing/2014/main" id="{EDDB8A48-68B6-49B8-89FF-83A34718B79B}"/>
              </a:ext>
            </a:extLst>
          </p:cNvPr>
          <p:cNvGrpSpPr/>
          <p:nvPr/>
        </p:nvGrpSpPr>
        <p:grpSpPr>
          <a:xfrm>
            <a:off x="444738" y="1032723"/>
            <a:ext cx="5008037" cy="5436703"/>
            <a:chOff x="444738" y="1032723"/>
            <a:chExt cx="5008037" cy="5436703"/>
          </a:xfrm>
        </p:grpSpPr>
        <p:sp>
          <p:nvSpPr>
            <p:cNvPr id="41" name="Rectangle: Diagonal">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a:t>
              </a:r>
            </a:p>
          </p:txBody>
        </p: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42" name="Arrow: Pentagon 41">
              <a:extLst>
                <a:ext uri="{FF2B5EF4-FFF2-40B4-BE49-F238E27FC236}">
                  <a16:creationId xmlns:a16="http://schemas.microsoft.com/office/drawing/2014/main" id="{A51B1770-FC5A-4A2E-B22B-0071F363D17D}"/>
                </a:ext>
              </a:extLst>
            </p:cNvPr>
            <p:cNvSpPr/>
            <p:nvPr/>
          </p:nvSpPr>
          <p:spPr bwMode="gray">
            <a:xfrm flipH="1">
              <a:off x="4507559" y="1952486"/>
              <a:ext cx="94521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700" b="1" kern="0" dirty="0" err="1">
                  <a:ea typeface="Arial Unicode MS" pitchFamily="34" charset="-128"/>
                  <a:cs typeface="Arial Unicode MS" pitchFamily="34" charset="-128"/>
                </a:rPr>
                <a:t>gardener.cloud</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purpose</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-system</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AdsDBPod">
            <a:extLst>
              <a:ext uri="{FF2B5EF4-FFF2-40B4-BE49-F238E27FC236}">
                <a16:creationId xmlns:a16="http://schemas.microsoft.com/office/drawing/2014/main" id="{14F4B042-D741-48D5-A43A-CDDD8C6C87A8}"/>
              </a:ext>
            </a:extLst>
          </p:cNvPr>
          <p:cNvGrpSpPr/>
          <p:nvPr/>
        </p:nvGrpSpPr>
        <p:grpSpPr>
          <a:xfrm>
            <a:off x="6224732" y="4389237"/>
            <a:ext cx="3010705" cy="1810535"/>
            <a:chOff x="6224732" y="4389237"/>
            <a:chExt cx="3010705" cy="1810535"/>
          </a:xfrm>
        </p:grpSpPr>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70583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ads-db-statefulest-0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69" y="4790795"/>
              <a:ext cx="1032497" cy="1004248"/>
            </a:xfrm>
            <a:prstGeom prst="can">
              <a:avLst/>
            </a:prstGeom>
            <a:solidFill>
              <a:schemeClr val="bg1"/>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942"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4" name="AdsAppPod">
            <a:extLst>
              <a:ext uri="{FF2B5EF4-FFF2-40B4-BE49-F238E27FC236}">
                <a16:creationId xmlns:a16="http://schemas.microsoft.com/office/drawing/2014/main" id="{51068D9A-CA68-4BCF-8CD6-501A98F380C3}"/>
              </a:ext>
            </a:extLst>
          </p:cNvPr>
          <p:cNvGrpSpPr/>
          <p:nvPr/>
        </p:nvGrpSpPr>
        <p:grpSpPr>
          <a:xfrm>
            <a:off x="6224732" y="1235345"/>
            <a:ext cx="3010707" cy="1653046"/>
            <a:chOff x="6224732" y="1235345"/>
            <a:chExt cx="3010707" cy="1653046"/>
          </a:xfrm>
        </p:grpSpPr>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7970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KubeDNSPod">
            <a:extLst>
              <a:ext uri="{FF2B5EF4-FFF2-40B4-BE49-F238E27FC236}">
                <a16:creationId xmlns:a16="http://schemas.microsoft.com/office/drawing/2014/main" id="{6D7B031B-FFCE-4D7A-B3DE-E6F9D9E99958}"/>
              </a:ext>
            </a:extLst>
          </p:cNvPr>
          <p:cNvGrpSpPr/>
          <p:nvPr/>
        </p:nvGrpSpPr>
        <p:grpSpPr>
          <a:xfrm>
            <a:off x="1469839" y="4546726"/>
            <a:ext cx="3002788" cy="1653046"/>
            <a:chOff x="1469839" y="4546726"/>
            <a:chExt cx="3002788" cy="1653046"/>
          </a:xfrm>
        </p:grpSpPr>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k8s-app</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kube</a:t>
              </a:r>
              <a:r>
                <a:rPr lang="de-DE" sz="700" b="1" kern="0" dirty="0">
                  <a:ea typeface="Arial Unicode MS" pitchFamily="34" charset="-128"/>
                  <a:cs typeface="Arial Unicode MS" pitchFamily="34" charset="-128"/>
                </a:rPr>
                <a:t>-</a:t>
              </a:r>
              <a:r>
                <a:rPr lang="de-DE" sz="700" b="1" kern="0" dirty="0" err="1">
                  <a:ea typeface="Arial Unicode MS" pitchFamily="34" charset="-128"/>
                  <a:cs typeface="Arial Unicode MS" pitchFamily="34" charset="-128"/>
                </a:rPr>
                <a:t>dns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grpSp>
        <p:nvGrpSpPr>
          <p:cNvPr id="7" name="IngressControllerPod">
            <a:extLst>
              <a:ext uri="{FF2B5EF4-FFF2-40B4-BE49-F238E27FC236}">
                <a16:creationId xmlns:a16="http://schemas.microsoft.com/office/drawing/2014/main" id="{46B067CD-875B-4177-A0A2-C3FCD5899444}"/>
              </a:ext>
            </a:extLst>
          </p:cNvPr>
          <p:cNvGrpSpPr/>
          <p:nvPr/>
        </p:nvGrpSpPr>
        <p:grpSpPr>
          <a:xfrm>
            <a:off x="1469839" y="1235345"/>
            <a:ext cx="3004262" cy="1653046"/>
            <a:chOff x="1469839" y="1235345"/>
            <a:chExt cx="3004262" cy="1653046"/>
          </a:xfrm>
        </p:grpSpPr>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app</a:t>
              </a:r>
              <a:r>
                <a:rPr lang="de-DE" sz="700" b="1" kern="0" dirty="0">
                  <a:ea typeface="Arial Unicode MS" pitchFamily="34" charset="-128"/>
                  <a:cs typeface="Arial Unicode MS" pitchFamily="34" charset="-128"/>
                </a:rPr>
                <a: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-ingress</a:t>
              </a: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ea typeface="Arial Unicode MS" pitchFamily="34" charset="-128"/>
                  <a:cs typeface="Arial Unicode MS" pitchFamily="34" charset="-128"/>
                </a:rPr>
                <a:t>origin</a:t>
              </a:r>
              <a:r>
                <a:rPr lang="de-DE" sz="700" b="1" kern="0" dirty="0">
                  <a:ea typeface="Arial Unicode MS" pitchFamily="34" charset="-128"/>
                  <a:cs typeface="Arial Unicode MS" pitchFamily="34" charset="-128"/>
                </a:rPr>
                <a:t>: </a:t>
              </a:r>
              <a:r>
                <a:rPr lang="de-DE" sz="700" b="1" kern="0" dirty="0" err="1">
                  <a:ea typeface="Arial Unicode MS" pitchFamily="34" charset="-128"/>
                  <a:cs typeface="Arial Unicode MS" pitchFamily="34" charset="-128"/>
                </a:rPr>
                <a:t>gardener</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27" name="Incomming Request">
            <a:extLst>
              <a:ext uri="{FF2B5EF4-FFF2-40B4-BE49-F238E27FC236}">
                <a16:creationId xmlns:a16="http://schemas.microsoft.com/office/drawing/2014/main" id="{AC14265B-BFA2-4D96-8318-1DAE4F9119B4}"/>
              </a:ext>
            </a:extLst>
          </p:cNvPr>
          <p:cNvGrpSpPr/>
          <p:nvPr/>
        </p:nvGrpSpPr>
        <p:grpSpPr>
          <a:xfrm>
            <a:off x="504001" y="2086749"/>
            <a:ext cx="5720732" cy="1075760"/>
            <a:chOff x="504001" y="2086749"/>
            <a:chExt cx="5720732" cy="1075760"/>
          </a:xfrm>
        </p:grpSpPr>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124">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grpSp>
      <p:grpSp>
        <p:nvGrpSpPr>
          <p:cNvPr id="39" name="Request to Reviews">
            <a:extLst>
              <a:ext uri="{FF2B5EF4-FFF2-40B4-BE49-F238E27FC236}">
                <a16:creationId xmlns:a16="http://schemas.microsoft.com/office/drawing/2014/main" id="{9DB1D825-B24E-427F-817F-F6CBAFEE6CA5}"/>
              </a:ext>
            </a:extLst>
          </p:cNvPr>
          <p:cNvGrpSpPr/>
          <p:nvPr/>
        </p:nvGrpSpPr>
        <p:grpSpPr>
          <a:xfrm>
            <a:off x="7434233" y="124691"/>
            <a:ext cx="4319963" cy="1160415"/>
            <a:chOff x="7434233" y="124691"/>
            <a:chExt cx="4319963" cy="1160415"/>
          </a:xfrm>
        </p:grpSpPr>
        <p:cxnSp>
          <p:nvCxnSpPr>
            <p:cNvPr id="55" name="Straight Connector 54">
              <a:extLst>
                <a:ext uri="{FF2B5EF4-FFF2-40B4-BE49-F238E27FC236}">
                  <a16:creationId xmlns:a16="http://schemas.microsoft.com/office/drawing/2014/main" id="{0141FEF3-7483-4053-A021-6724C03FB66B}"/>
                </a:ext>
              </a:extLst>
            </p:cNvPr>
            <p:cNvCxnSpPr>
              <a:cxnSpLocks/>
              <a:stCxn id="16" idx="0"/>
            </p:cNvCxnSpPr>
            <p:nvPr/>
          </p:nvCxnSpPr>
          <p:spPr>
            <a:xfrm flipV="1">
              <a:off x="7434233" y="124691"/>
              <a:ext cx="0" cy="1160415"/>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8FEE57A-805C-4ABB-AA3A-A4224043B62F}"/>
                </a:ext>
              </a:extLst>
            </p:cNvPr>
            <p:cNvSpPr txBox="1"/>
            <p:nvPr/>
          </p:nvSpPr>
          <p:spPr>
            <a:xfrm>
              <a:off x="7547956" y="302885"/>
              <a:ext cx="420624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Reviews</a:t>
              </a:r>
            </a:p>
          </p:txBody>
        </p:sp>
      </p:grpSp>
      <p:grpSp>
        <p:nvGrpSpPr>
          <p:cNvPr id="21" name="Request to DB">
            <a:extLst>
              <a:ext uri="{FF2B5EF4-FFF2-40B4-BE49-F238E27FC236}">
                <a16:creationId xmlns:a16="http://schemas.microsoft.com/office/drawing/2014/main" id="{7F97421F-3AB2-4CC1-9E11-DAC3E9B78DC2}"/>
              </a:ext>
            </a:extLst>
          </p:cNvPr>
          <p:cNvGrpSpPr/>
          <p:nvPr/>
        </p:nvGrpSpPr>
        <p:grpSpPr>
          <a:xfrm>
            <a:off x="7434233" y="2888391"/>
            <a:ext cx="2275511" cy="1569159"/>
            <a:chOff x="7434233" y="2888391"/>
            <a:chExt cx="2275511" cy="1569159"/>
          </a:xfrm>
        </p:grpSpPr>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DC7F497-A771-489D-AA97-2864A0ADB869}"/>
                </a:ext>
              </a:extLst>
            </p:cNvPr>
            <p:cNvSpPr txBox="1"/>
            <p:nvPr/>
          </p:nvSpPr>
          <p:spPr>
            <a:xfrm>
              <a:off x="7561811" y="3043314"/>
              <a:ext cx="214793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ads-db-statefulset-0</a:t>
              </a:r>
            </a:p>
          </p:txBody>
        </p:sp>
      </p:grpSp>
      <p:grpSp>
        <p:nvGrpSpPr>
          <p:cNvPr id="26" name="Request to DNS Pod">
            <a:extLst>
              <a:ext uri="{FF2B5EF4-FFF2-40B4-BE49-F238E27FC236}">
                <a16:creationId xmlns:a16="http://schemas.microsoft.com/office/drawing/2014/main" id="{A630FE7A-A195-4F82-9A44-C0217B55AD4C}"/>
              </a:ext>
            </a:extLst>
          </p:cNvPr>
          <p:cNvGrpSpPr/>
          <p:nvPr/>
        </p:nvGrpSpPr>
        <p:grpSpPr>
          <a:xfrm>
            <a:off x="2705303" y="2888391"/>
            <a:ext cx="4728930" cy="2509739"/>
            <a:chOff x="2705303" y="2888391"/>
            <a:chExt cx="4728930" cy="2509739"/>
          </a:xfrm>
        </p:grpSpPr>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A5D7DEF-6C0F-4CFB-8A2B-7759B60A9FE2}"/>
                </a:ext>
              </a:extLst>
            </p:cNvPr>
            <p:cNvSpPr txBox="1"/>
            <p:nvPr/>
          </p:nvSpPr>
          <p:spPr>
            <a:xfrm>
              <a:off x="2705303" y="3993121"/>
              <a:ext cx="24719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 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ads-db-statefulset-0</a:t>
              </a:r>
            </a:p>
          </p:txBody>
        </p:sp>
      </p:grpSp>
      <p:sp>
        <p:nvSpPr>
          <p:cNvPr id="76" name="Summary">
            <a:extLst>
              <a:ext uri="{FF2B5EF4-FFF2-40B4-BE49-F238E27FC236}">
                <a16:creationId xmlns:a16="http://schemas.microsoft.com/office/drawing/2014/main" id="{DA295665-6BA5-4557-8D5A-8CB92567D962}"/>
              </a:ext>
            </a:extLst>
          </p:cNvPr>
          <p:cNvSpPr txBox="1"/>
          <p:nvPr/>
        </p:nvSpPr>
        <p:spPr>
          <a:xfrm>
            <a:off x="10048078" y="1143000"/>
            <a:ext cx="1954779" cy="429348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Reviews</a:t>
            </a:r>
          </a:p>
        </p:txBody>
      </p:sp>
      <p:sp>
        <p:nvSpPr>
          <p:cNvPr id="2" name="Title">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3A0AA53-5C45-4E89-96F1-7C48341B6CFE}"/>
              </a:ext>
            </a:extLst>
          </p:cNvPr>
          <p:cNvSpPr>
            <a:spLocks noGrp="1"/>
          </p:cNvSpPr>
          <p:nvPr>
            <p:ph type="body" sz="quarter" idx="10"/>
          </p:nvPr>
        </p:nvSpPr>
        <p:spPr/>
        <p:txBody>
          <a:bodyPr/>
          <a:lstStyle/>
          <a:p>
            <a:pPr lvl="1"/>
            <a:r>
              <a:rPr lang="en-US" dirty="0"/>
              <a:t>We learned to build docker images ourselves on day 1.</a:t>
            </a:r>
          </a:p>
          <a:p>
            <a:pPr lvl="1"/>
            <a:r>
              <a:rPr lang="en-US" dirty="0"/>
              <a:t>The cluster is running in the public internet and can only pull images from publicly available registries.</a:t>
            </a:r>
          </a:p>
          <a:p>
            <a:pPr lvl="2"/>
            <a:r>
              <a:rPr lang="en-US" dirty="0"/>
              <a:t> (i.e. not from your local machine)</a:t>
            </a:r>
          </a:p>
          <a:p>
            <a:pPr lvl="1"/>
            <a:endParaRPr lang="en-US" dirty="0"/>
          </a:p>
          <a:p>
            <a:pPr lvl="1"/>
            <a:r>
              <a:rPr lang="en-US" dirty="0"/>
              <a:t>We can use SAP Artifactory, </a:t>
            </a:r>
            <a:r>
              <a:rPr lang="en-US" dirty="0" err="1"/>
              <a:t>DockerHub</a:t>
            </a:r>
            <a:r>
              <a:rPr lang="en-US" dirty="0"/>
              <a:t>, or the private registry provided for the training.</a:t>
            </a:r>
          </a:p>
          <a:p>
            <a:pPr lvl="2"/>
            <a:r>
              <a:rPr lang="en-US" dirty="0"/>
              <a:t>We will use the one for the training.</a:t>
            </a:r>
          </a:p>
          <a:p>
            <a:pPr lvl="2"/>
            <a:r>
              <a:rPr lang="en-US" dirty="0"/>
              <a:t>You used it already on day 1.</a:t>
            </a:r>
          </a:p>
          <a:p>
            <a:pPr lvl="2"/>
            <a:r>
              <a:rPr lang="en-US" dirty="0"/>
              <a:t>You need username/password to be able to push and pull images to/from that registry</a:t>
            </a:r>
          </a:p>
          <a:p>
            <a:pPr lvl="1"/>
            <a:endParaRPr lang="en-US" dirty="0"/>
          </a:p>
          <a:p>
            <a:pPr lvl="2"/>
            <a:r>
              <a:rPr lang="en-US" dirty="0"/>
              <a:t>The cluster also needs those credentials! We learned about </a:t>
            </a:r>
            <a:r>
              <a:rPr lang="en-US" dirty="0" err="1"/>
              <a:t>ImagePullSecrets</a:t>
            </a:r>
            <a:r>
              <a:rPr lang="en-US" dirty="0"/>
              <a:t>!</a:t>
            </a:r>
          </a:p>
          <a:p>
            <a:pPr marL="0" lvl="1" indent="0">
              <a:buNone/>
            </a:pPr>
            <a:endParaRPr lang="en-US" dirty="0"/>
          </a:p>
        </p:txBody>
      </p:sp>
      <p:sp>
        <p:nvSpPr>
          <p:cNvPr id="5" name="Title 4">
            <a:extLst>
              <a:ext uri="{FF2B5EF4-FFF2-40B4-BE49-F238E27FC236}">
                <a16:creationId xmlns:a16="http://schemas.microsoft.com/office/drawing/2014/main" id="{8B37D485-ECB0-4065-9886-5DFB84741F7E}"/>
              </a:ext>
            </a:extLst>
          </p:cNvPr>
          <p:cNvSpPr>
            <a:spLocks noGrp="1"/>
          </p:cNvSpPr>
          <p:nvPr>
            <p:ph type="title"/>
          </p:nvPr>
        </p:nvSpPr>
        <p:spPr/>
        <p:txBody>
          <a:bodyPr/>
          <a:lstStyle/>
          <a:p>
            <a:r>
              <a:rPr lang="en-US" dirty="0"/>
              <a:t>Where do images come from?</a:t>
            </a:r>
          </a:p>
        </p:txBody>
      </p:sp>
    </p:spTree>
    <p:extLst>
      <p:ext uri="{BB962C8B-B14F-4D97-AF65-F5344CB8AC3E}">
        <p14:creationId xmlns:p14="http://schemas.microsoft.com/office/powerpoint/2010/main" val="332443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2 – </a:t>
            </a:r>
            <a:r>
              <a:rPr lang="en-US" dirty="0" err="1">
                <a:solidFill>
                  <a:schemeClr val="accent1"/>
                </a:solidFill>
              </a:rPr>
              <a:t>Bulletinboard</a:t>
            </a:r>
            <a:r>
              <a:rPr lang="en-US" dirty="0">
                <a:solidFill>
                  <a:schemeClr val="accent1"/>
                </a:solidFill>
              </a:rPr>
              <a:t>-Ads database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74962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err="1"/>
              <a:t>Bulletinboard</a:t>
            </a:r>
            <a:r>
              <a:rPr lang="en-US" dirty="0"/>
              <a:t>: Exercise 2 -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798" y="1326927"/>
            <a:ext cx="403319" cy="403319"/>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6"/>
          <a:srcRect/>
          <a:stretch/>
        </p:blipFill>
        <p:spPr>
          <a:xfrm>
            <a:off x="128939" y="3314172"/>
            <a:ext cx="2810236" cy="1440246"/>
          </a:xfrm>
          <a:prstGeom prst="rect">
            <a:avLst/>
          </a:prstGeom>
        </p:spPr>
      </p:pic>
      <p:grpSp>
        <p:nvGrpSpPr>
          <p:cNvPr id="100" name="Group 99">
            <a:extLst>
              <a:ext uri="{FF2B5EF4-FFF2-40B4-BE49-F238E27FC236}">
                <a16:creationId xmlns:a16="http://schemas.microsoft.com/office/drawing/2014/main" id="{F5946E2B-B415-4BE3-B0E2-D29DEB4F91AE}"/>
              </a:ext>
            </a:extLst>
          </p:cNvPr>
          <p:cNvGrpSpPr/>
          <p:nvPr/>
        </p:nvGrpSpPr>
        <p:grpSpPr>
          <a:xfrm>
            <a:off x="4124965" y="1326927"/>
            <a:ext cx="7768091" cy="5246503"/>
            <a:chOff x="2095134" y="662510"/>
            <a:chExt cx="7768091" cy="5246503"/>
          </a:xfrm>
        </p:grpSpPr>
        <p:sp>
          <p:nvSpPr>
            <p:cNvPr id="105" name="Rounded Rectangle 5">
              <a:extLst>
                <a:ext uri="{FF2B5EF4-FFF2-40B4-BE49-F238E27FC236}">
                  <a16:creationId xmlns:a16="http://schemas.microsoft.com/office/drawing/2014/main" id="{3A638442-8429-4728-84BB-BEF4C7523D1B}"/>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7" name="Group 106">
              <a:extLst>
                <a:ext uri="{FF2B5EF4-FFF2-40B4-BE49-F238E27FC236}">
                  <a16:creationId xmlns:a16="http://schemas.microsoft.com/office/drawing/2014/main" id="{98F03432-D402-4028-B6A9-00C50677543F}"/>
                </a:ext>
              </a:extLst>
            </p:cNvPr>
            <p:cNvGrpSpPr/>
            <p:nvPr/>
          </p:nvGrpSpPr>
          <p:grpSpPr>
            <a:xfrm>
              <a:off x="3344635" y="4041589"/>
              <a:ext cx="2306841" cy="1567299"/>
              <a:chOff x="5344701" y="4706006"/>
              <a:chExt cx="2306841" cy="1567299"/>
            </a:xfrm>
            <a:solidFill>
              <a:schemeClr val="bg1">
                <a:lumMod val="95000"/>
              </a:schemeClr>
            </a:solidFill>
          </p:grpSpPr>
          <p:sp>
            <p:nvSpPr>
              <p:cNvPr id="221" name="Rounded Rectangle 14">
                <a:extLst>
                  <a:ext uri="{FF2B5EF4-FFF2-40B4-BE49-F238E27FC236}">
                    <a16:creationId xmlns:a16="http://schemas.microsoft.com/office/drawing/2014/main" id="{46F11767-21BA-4889-8904-E393E6AFED17}"/>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22" name="TextBox 221">
                <a:extLst>
                  <a:ext uri="{FF2B5EF4-FFF2-40B4-BE49-F238E27FC236}">
                    <a16:creationId xmlns:a16="http://schemas.microsoft.com/office/drawing/2014/main" id="{89BDF440-C06B-4135-9587-B8A041E226DC}"/>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3" name="Picture 112">
              <a:extLst>
                <a:ext uri="{FF2B5EF4-FFF2-40B4-BE49-F238E27FC236}">
                  <a16:creationId xmlns:a16="http://schemas.microsoft.com/office/drawing/2014/main" id="{F17AC5DB-AA9E-413F-85C5-4D681AC30081}"/>
                </a:ext>
              </a:extLst>
            </p:cNvPr>
            <p:cNvPicPr>
              <a:picLocks noChangeAspect="1"/>
            </p:cNvPicPr>
            <p:nvPr/>
          </p:nvPicPr>
          <p:blipFill>
            <a:blip r:embed="rId7"/>
            <a:stretch>
              <a:fillRect/>
            </a:stretch>
          </p:blipFill>
          <p:spPr>
            <a:xfrm>
              <a:off x="9313034" y="677509"/>
              <a:ext cx="501015" cy="487680"/>
            </a:xfrm>
            <a:prstGeom prst="rect">
              <a:avLst/>
            </a:prstGeom>
          </p:spPr>
        </p:pic>
        <p:pic>
          <p:nvPicPr>
            <p:cNvPr id="115" name="Picture 114">
              <a:extLst>
                <a:ext uri="{FF2B5EF4-FFF2-40B4-BE49-F238E27FC236}">
                  <a16:creationId xmlns:a16="http://schemas.microsoft.com/office/drawing/2014/main" id="{59EC12CC-E41B-4E09-964D-A93A16D81E2E}"/>
                </a:ext>
              </a:extLst>
            </p:cNvPr>
            <p:cNvPicPr>
              <a:picLocks noChangeAspect="1"/>
            </p:cNvPicPr>
            <p:nvPr/>
          </p:nvPicPr>
          <p:blipFill>
            <a:blip r:embed="rId7"/>
            <a:stretch>
              <a:fillRect/>
            </a:stretch>
          </p:blipFill>
          <p:spPr>
            <a:xfrm>
              <a:off x="5448704" y="3982239"/>
              <a:ext cx="250508" cy="243840"/>
            </a:xfrm>
            <a:prstGeom prst="rect">
              <a:avLst/>
            </a:prstGeom>
          </p:spPr>
        </p:pic>
        <p:grpSp>
          <p:nvGrpSpPr>
            <p:cNvPr id="117" name="Group 116">
              <a:extLst>
                <a:ext uri="{FF2B5EF4-FFF2-40B4-BE49-F238E27FC236}">
                  <a16:creationId xmlns:a16="http://schemas.microsoft.com/office/drawing/2014/main" id="{BCF13D24-C0ED-49A0-BD65-F1EF4ECFE457}"/>
                </a:ext>
              </a:extLst>
            </p:cNvPr>
            <p:cNvGrpSpPr/>
            <p:nvPr/>
          </p:nvGrpSpPr>
          <p:grpSpPr>
            <a:xfrm>
              <a:off x="4229027" y="870005"/>
              <a:ext cx="618593" cy="514443"/>
              <a:chOff x="6229093" y="1534422"/>
              <a:chExt cx="618593" cy="514443"/>
            </a:xfrm>
            <a:solidFill>
              <a:schemeClr val="bg1">
                <a:lumMod val="50000"/>
              </a:schemeClr>
            </a:solidFill>
          </p:grpSpPr>
          <p:sp>
            <p:nvSpPr>
              <p:cNvPr id="219" name="Rounded Rectangle 14">
                <a:extLst>
                  <a:ext uri="{FF2B5EF4-FFF2-40B4-BE49-F238E27FC236}">
                    <a16:creationId xmlns:a16="http://schemas.microsoft.com/office/drawing/2014/main" id="{36C0E157-F23C-4113-80C7-A7D860701001}"/>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20" name="Picture 219">
                <a:extLst>
                  <a:ext uri="{FF2B5EF4-FFF2-40B4-BE49-F238E27FC236}">
                    <a16:creationId xmlns:a16="http://schemas.microsoft.com/office/drawing/2014/main" id="{EBC5F619-6FC2-4184-BFBC-1515F5814A0A}"/>
                  </a:ext>
                </a:extLst>
              </p:cNvPr>
              <p:cNvPicPr>
                <a:picLocks noChangeAspect="1"/>
              </p:cNvPicPr>
              <p:nvPr/>
            </p:nvPicPr>
            <p:blipFill>
              <a:blip r:embed="rId7"/>
              <a:stretch>
                <a:fillRect/>
              </a:stretch>
            </p:blipFill>
            <p:spPr>
              <a:xfrm>
                <a:off x="6697381" y="1534422"/>
                <a:ext cx="150305" cy="146304"/>
              </a:xfrm>
              <a:prstGeom prst="rect">
                <a:avLst/>
              </a:prstGeom>
              <a:noFill/>
            </p:spPr>
          </p:pic>
        </p:grpSp>
        <p:grpSp>
          <p:nvGrpSpPr>
            <p:cNvPr id="122" name="Group 121">
              <a:extLst>
                <a:ext uri="{FF2B5EF4-FFF2-40B4-BE49-F238E27FC236}">
                  <a16:creationId xmlns:a16="http://schemas.microsoft.com/office/drawing/2014/main" id="{1712FFB5-AA24-4A24-8E7B-9889C1215139}"/>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15" name="Rounded Rectangle 14">
                <a:extLst>
                  <a:ext uri="{FF2B5EF4-FFF2-40B4-BE49-F238E27FC236}">
                    <a16:creationId xmlns:a16="http://schemas.microsoft.com/office/drawing/2014/main" id="{6C11A286-77FF-4835-A6F2-DD8E622A8772}"/>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16" name="Straight Connector 215">
                <a:extLst>
                  <a:ext uri="{FF2B5EF4-FFF2-40B4-BE49-F238E27FC236}">
                    <a16:creationId xmlns:a16="http://schemas.microsoft.com/office/drawing/2014/main" id="{0B42C83E-5EAA-4DE7-A336-ADF0104C650A}"/>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7" name="Graphic 216" descr="Fence">
                <a:extLst>
                  <a:ext uri="{FF2B5EF4-FFF2-40B4-BE49-F238E27FC236}">
                    <a16:creationId xmlns:a16="http://schemas.microsoft.com/office/drawing/2014/main" id="{92AE6114-09F8-4BAB-8CE6-460EECE41F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a:effectLst/>
            </p:spPr>
          </p:pic>
          <p:pic>
            <p:nvPicPr>
              <p:cNvPr id="218" name="Picture 217">
                <a:extLst>
                  <a:ext uri="{FF2B5EF4-FFF2-40B4-BE49-F238E27FC236}">
                    <a16:creationId xmlns:a16="http://schemas.microsoft.com/office/drawing/2014/main" id="{7AAC1B51-2C5C-4904-AF64-8833C0ADA901}"/>
                  </a:ext>
                </a:extLst>
              </p:cNvPr>
              <p:cNvPicPr>
                <a:picLocks noChangeAspect="1"/>
              </p:cNvPicPr>
              <p:nvPr/>
            </p:nvPicPr>
            <p:blipFill>
              <a:blip r:embed="rId7"/>
              <a:stretch>
                <a:fillRect/>
              </a:stretch>
            </p:blipFill>
            <p:spPr>
              <a:xfrm>
                <a:off x="8788195" y="2483258"/>
                <a:ext cx="150305" cy="146304"/>
              </a:xfrm>
              <a:prstGeom prst="rect">
                <a:avLst/>
              </a:prstGeom>
              <a:noFill/>
            </p:spPr>
          </p:pic>
        </p:grpSp>
        <p:grpSp>
          <p:nvGrpSpPr>
            <p:cNvPr id="125" name="Group 124">
              <a:extLst>
                <a:ext uri="{FF2B5EF4-FFF2-40B4-BE49-F238E27FC236}">
                  <a16:creationId xmlns:a16="http://schemas.microsoft.com/office/drawing/2014/main" id="{04BE1D18-AE4E-43B4-84C5-DA6209C892D4}"/>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11" name="Straight Connector 210">
                <a:extLst>
                  <a:ext uri="{FF2B5EF4-FFF2-40B4-BE49-F238E27FC236}">
                    <a16:creationId xmlns:a16="http://schemas.microsoft.com/office/drawing/2014/main" id="{36C3C1F0-51A8-4E7C-9A7F-DFBE098B4051}"/>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Rounded Rectangle 14">
                <a:extLst>
                  <a:ext uri="{FF2B5EF4-FFF2-40B4-BE49-F238E27FC236}">
                    <a16:creationId xmlns:a16="http://schemas.microsoft.com/office/drawing/2014/main" id="{1E979CFE-7049-4D83-A6F5-18E173C56523}"/>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13" name="Graphic 212" descr="Fence">
                <a:extLst>
                  <a:ext uri="{FF2B5EF4-FFF2-40B4-BE49-F238E27FC236}">
                    <a16:creationId xmlns:a16="http://schemas.microsoft.com/office/drawing/2014/main" id="{6BFEA516-06DD-421F-9C2E-0A5CDBEEE7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214" name="Picture 213">
                <a:extLst>
                  <a:ext uri="{FF2B5EF4-FFF2-40B4-BE49-F238E27FC236}">
                    <a16:creationId xmlns:a16="http://schemas.microsoft.com/office/drawing/2014/main" id="{E0EE2EBE-D76A-4B30-B111-EF9249514916}"/>
                  </a:ext>
                </a:extLst>
              </p:cNvPr>
              <p:cNvPicPr>
                <a:picLocks noChangeAspect="1"/>
              </p:cNvPicPr>
              <p:nvPr/>
            </p:nvPicPr>
            <p:blipFill>
              <a:blip r:embed="rId7"/>
              <a:stretch>
                <a:fillRect/>
              </a:stretch>
            </p:blipFill>
            <p:spPr>
              <a:xfrm>
                <a:off x="5134122" y="2503349"/>
                <a:ext cx="150305" cy="146304"/>
              </a:xfrm>
              <a:prstGeom prst="rect">
                <a:avLst/>
              </a:prstGeom>
              <a:noFill/>
            </p:spPr>
          </p:pic>
        </p:grpSp>
        <p:grpSp>
          <p:nvGrpSpPr>
            <p:cNvPr id="127" name="Group 126">
              <a:extLst>
                <a:ext uri="{FF2B5EF4-FFF2-40B4-BE49-F238E27FC236}">
                  <a16:creationId xmlns:a16="http://schemas.microsoft.com/office/drawing/2014/main" id="{6FA4876B-DFDE-47E3-BF81-CCD87F1870FE}"/>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06" name="Group 205">
                <a:extLst>
                  <a:ext uri="{FF2B5EF4-FFF2-40B4-BE49-F238E27FC236}">
                    <a16:creationId xmlns:a16="http://schemas.microsoft.com/office/drawing/2014/main" id="{1A365423-DAEC-4EB5-AE65-12790673ECAF}"/>
                  </a:ext>
                </a:extLst>
              </p:cNvPr>
              <p:cNvGrpSpPr/>
              <p:nvPr/>
            </p:nvGrpSpPr>
            <p:grpSpPr>
              <a:xfrm>
                <a:off x="4661309" y="4490033"/>
                <a:ext cx="677593" cy="760946"/>
                <a:chOff x="4661309" y="4490033"/>
                <a:chExt cx="677593" cy="760946"/>
              </a:xfrm>
              <a:grpFill/>
            </p:grpSpPr>
            <p:sp>
              <p:nvSpPr>
                <p:cNvPr id="208" name="Rounded Rectangle 14">
                  <a:extLst>
                    <a:ext uri="{FF2B5EF4-FFF2-40B4-BE49-F238E27FC236}">
                      <a16:creationId xmlns:a16="http://schemas.microsoft.com/office/drawing/2014/main" id="{FC3AFBE3-BA50-45EB-9BBB-B1BEB80CDA83}"/>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09" name="Straight Connector 208">
                  <a:extLst>
                    <a:ext uri="{FF2B5EF4-FFF2-40B4-BE49-F238E27FC236}">
                      <a16:creationId xmlns:a16="http://schemas.microsoft.com/office/drawing/2014/main" id="{64701D6A-F320-47C3-9590-AFC2B057C1D4}"/>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0" name="Graphic 209" descr="Fence">
                  <a:extLst>
                    <a:ext uri="{FF2B5EF4-FFF2-40B4-BE49-F238E27FC236}">
                      <a16:creationId xmlns:a16="http://schemas.microsoft.com/office/drawing/2014/main" id="{9FD0E6C8-1D13-444C-B00E-FF4AC4EA37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7840" y="4490033"/>
                  <a:ext cx="473701" cy="473701"/>
                </a:xfrm>
                <a:prstGeom prst="rect">
                  <a:avLst/>
                </a:prstGeom>
              </p:spPr>
            </p:pic>
          </p:grpSp>
          <p:pic>
            <p:nvPicPr>
              <p:cNvPr id="207" name="Picture 206">
                <a:extLst>
                  <a:ext uri="{FF2B5EF4-FFF2-40B4-BE49-F238E27FC236}">
                    <a16:creationId xmlns:a16="http://schemas.microsoft.com/office/drawing/2014/main" id="{C307AAC1-6AC6-4817-92C9-49090D17FB73}"/>
                  </a:ext>
                </a:extLst>
              </p:cNvPr>
              <p:cNvPicPr>
                <a:picLocks noChangeAspect="1"/>
              </p:cNvPicPr>
              <p:nvPr/>
            </p:nvPicPr>
            <p:blipFill>
              <a:blip r:embed="rId7"/>
              <a:stretch>
                <a:fillRect/>
              </a:stretch>
            </p:blipFill>
            <p:spPr>
              <a:xfrm>
                <a:off x="5119243" y="4738192"/>
                <a:ext cx="150305" cy="146304"/>
              </a:xfrm>
              <a:prstGeom prst="rect">
                <a:avLst/>
              </a:prstGeom>
              <a:noFill/>
              <a:ln>
                <a:noFill/>
              </a:ln>
            </p:spPr>
          </p:pic>
        </p:grpSp>
        <p:sp>
          <p:nvSpPr>
            <p:cNvPr id="130" name="Rounded Rectangle 14">
              <a:extLst>
                <a:ext uri="{FF2B5EF4-FFF2-40B4-BE49-F238E27FC236}">
                  <a16:creationId xmlns:a16="http://schemas.microsoft.com/office/drawing/2014/main" id="{DD602F2B-A5F7-4F03-BBB3-4CB11172082F}"/>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2" name="TextBox 131">
              <a:extLst>
                <a:ext uri="{FF2B5EF4-FFF2-40B4-BE49-F238E27FC236}">
                  <a16:creationId xmlns:a16="http://schemas.microsoft.com/office/drawing/2014/main" id="{DBC64648-2223-4ED4-B7CB-597DCE855972}"/>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4" name="Picture 133">
              <a:extLst>
                <a:ext uri="{FF2B5EF4-FFF2-40B4-BE49-F238E27FC236}">
                  <a16:creationId xmlns:a16="http://schemas.microsoft.com/office/drawing/2014/main" id="{14179FEB-E2E1-4421-9D50-6F1F88301A9D}"/>
                </a:ext>
              </a:extLst>
            </p:cNvPr>
            <p:cNvPicPr>
              <a:picLocks noChangeAspect="1"/>
            </p:cNvPicPr>
            <p:nvPr/>
          </p:nvPicPr>
          <p:blipFill>
            <a:blip r:embed="rId7"/>
            <a:stretch>
              <a:fillRect/>
            </a:stretch>
          </p:blipFill>
          <p:spPr>
            <a:xfrm>
              <a:off x="5421944" y="1385321"/>
              <a:ext cx="250508" cy="243840"/>
            </a:xfrm>
            <a:prstGeom prst="rect">
              <a:avLst/>
            </a:prstGeom>
          </p:spPr>
        </p:pic>
        <p:sp>
          <p:nvSpPr>
            <p:cNvPr id="135" name="Rounded Rectangle 14">
              <a:extLst>
                <a:ext uri="{FF2B5EF4-FFF2-40B4-BE49-F238E27FC236}">
                  <a16:creationId xmlns:a16="http://schemas.microsoft.com/office/drawing/2014/main" id="{032136AA-44D2-4BC2-B84D-A25A9FA09C44}"/>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6" name="TextBox 135">
              <a:extLst>
                <a:ext uri="{FF2B5EF4-FFF2-40B4-BE49-F238E27FC236}">
                  <a16:creationId xmlns:a16="http://schemas.microsoft.com/office/drawing/2014/main" id="{05D88512-6B2C-474B-92EC-468DAA466185}"/>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37" name="Picture 136">
              <a:extLst>
                <a:ext uri="{FF2B5EF4-FFF2-40B4-BE49-F238E27FC236}">
                  <a16:creationId xmlns:a16="http://schemas.microsoft.com/office/drawing/2014/main" id="{2197F996-B927-4029-9047-EA215619D611}"/>
                </a:ext>
              </a:extLst>
            </p:cNvPr>
            <p:cNvPicPr>
              <a:picLocks noChangeAspect="1"/>
            </p:cNvPicPr>
            <p:nvPr/>
          </p:nvPicPr>
          <p:blipFill>
            <a:blip r:embed="rId7"/>
            <a:stretch>
              <a:fillRect/>
            </a:stretch>
          </p:blipFill>
          <p:spPr>
            <a:xfrm>
              <a:off x="9093520" y="3960116"/>
              <a:ext cx="250508" cy="243840"/>
            </a:xfrm>
            <a:prstGeom prst="rect">
              <a:avLst/>
            </a:prstGeom>
          </p:spPr>
        </p:pic>
        <p:sp>
          <p:nvSpPr>
            <p:cNvPr id="138" name="Rounded Rectangle 14">
              <a:extLst>
                <a:ext uri="{FF2B5EF4-FFF2-40B4-BE49-F238E27FC236}">
                  <a16:creationId xmlns:a16="http://schemas.microsoft.com/office/drawing/2014/main" id="{F54A91E3-C3D5-40B1-A48A-B29A387811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9" name="Rounded Rectangle 14">
              <a:extLst>
                <a:ext uri="{FF2B5EF4-FFF2-40B4-BE49-F238E27FC236}">
                  <a16:creationId xmlns:a16="http://schemas.microsoft.com/office/drawing/2014/main" id="{5F470DB9-F9BB-4D45-8B26-9BB7C3E1FBC5}"/>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E53B8DC9-5215-432A-9FDF-D91D970866FB}"/>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41" name="Picture 140">
              <a:extLst>
                <a:ext uri="{FF2B5EF4-FFF2-40B4-BE49-F238E27FC236}">
                  <a16:creationId xmlns:a16="http://schemas.microsoft.com/office/drawing/2014/main" id="{870EA866-5EE7-4711-85A1-3E359FC950E6}"/>
                </a:ext>
              </a:extLst>
            </p:cNvPr>
            <p:cNvPicPr>
              <a:picLocks noChangeAspect="1"/>
            </p:cNvPicPr>
            <p:nvPr/>
          </p:nvPicPr>
          <p:blipFill>
            <a:blip r:embed="rId7"/>
            <a:stretch>
              <a:fillRect/>
            </a:stretch>
          </p:blipFill>
          <p:spPr>
            <a:xfrm>
              <a:off x="9054185" y="1396083"/>
              <a:ext cx="250508" cy="243840"/>
            </a:xfrm>
            <a:prstGeom prst="rect">
              <a:avLst/>
            </a:prstGeom>
          </p:spPr>
        </p:pic>
        <p:sp>
          <p:nvSpPr>
            <p:cNvPr id="150" name="Rounded Rectangle 14">
              <a:extLst>
                <a:ext uri="{FF2B5EF4-FFF2-40B4-BE49-F238E27FC236}">
                  <a16:creationId xmlns:a16="http://schemas.microsoft.com/office/drawing/2014/main" id="{BCDB7A99-A58F-4564-BAD3-EF140CC0592E}"/>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1" name="Rectangle 150">
              <a:extLst>
                <a:ext uri="{FF2B5EF4-FFF2-40B4-BE49-F238E27FC236}">
                  <a16:creationId xmlns:a16="http://schemas.microsoft.com/office/drawing/2014/main" id="{D77DD45B-70A3-45C1-AA5D-892BBB21AFBD}"/>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52" name="Picture 151">
              <a:extLst>
                <a:ext uri="{FF2B5EF4-FFF2-40B4-BE49-F238E27FC236}">
                  <a16:creationId xmlns:a16="http://schemas.microsoft.com/office/drawing/2014/main" id="{A3519CDD-9686-4677-853D-48AB3167969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53" name="TextBox 152">
              <a:extLst>
                <a:ext uri="{FF2B5EF4-FFF2-40B4-BE49-F238E27FC236}">
                  <a16:creationId xmlns:a16="http://schemas.microsoft.com/office/drawing/2014/main" id="{8C8ACE22-2259-43EA-82B3-DCDCBBD21A59}"/>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4" name="Rounded Rectangle 14">
              <a:extLst>
                <a:ext uri="{FF2B5EF4-FFF2-40B4-BE49-F238E27FC236}">
                  <a16:creationId xmlns:a16="http://schemas.microsoft.com/office/drawing/2014/main" id="{3DEA5F6C-C132-4C5D-A2D4-982EE229C161}"/>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45B8E074-A859-4F9B-B7F3-E599DB68C0E6}"/>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194D0741-D322-47D5-AA7B-1C4A68464E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57" name="TextBox 156">
              <a:extLst>
                <a:ext uri="{FF2B5EF4-FFF2-40B4-BE49-F238E27FC236}">
                  <a16:creationId xmlns:a16="http://schemas.microsoft.com/office/drawing/2014/main" id="{B32879FF-431A-4746-B260-F3D1017105E0}"/>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58" name="Rounded Rectangle 14">
              <a:extLst>
                <a:ext uri="{FF2B5EF4-FFF2-40B4-BE49-F238E27FC236}">
                  <a16:creationId xmlns:a16="http://schemas.microsoft.com/office/drawing/2014/main" id="{7CA256E6-2A13-4A4A-BA11-A3129555A19B}"/>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9" name="Cylinder 158">
              <a:extLst>
                <a:ext uri="{FF2B5EF4-FFF2-40B4-BE49-F238E27FC236}">
                  <a16:creationId xmlns:a16="http://schemas.microsoft.com/office/drawing/2014/main" id="{B33CA512-46BE-46E4-9FE0-87FABDBC13ED}"/>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509CBEE7-06D1-4533-883A-8F40FE33DEE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161" name="Straight Connector 160">
              <a:extLst>
                <a:ext uri="{FF2B5EF4-FFF2-40B4-BE49-F238E27FC236}">
                  <a16:creationId xmlns:a16="http://schemas.microsoft.com/office/drawing/2014/main" id="{CFEDC5DD-139A-4282-93AB-A449E91D3721}"/>
                </a:ext>
              </a:extLst>
            </p:cNvPr>
            <p:cNvCxnSpPr>
              <a:cxnSpLocks/>
              <a:stCxn id="155" idx="2"/>
              <a:endCxn id="158"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E9035AC9-B941-4CF3-B752-53A48FC03D40}"/>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3" name="Group 162">
              <a:extLst>
                <a:ext uri="{FF2B5EF4-FFF2-40B4-BE49-F238E27FC236}">
                  <a16:creationId xmlns:a16="http://schemas.microsoft.com/office/drawing/2014/main" id="{AA87FDD6-197C-4B38-963D-3161CD71A689}"/>
                </a:ext>
              </a:extLst>
            </p:cNvPr>
            <p:cNvGrpSpPr/>
            <p:nvPr/>
          </p:nvGrpSpPr>
          <p:grpSpPr>
            <a:xfrm>
              <a:off x="4223641" y="3469832"/>
              <a:ext cx="599123" cy="513263"/>
              <a:chOff x="6223707" y="4134249"/>
              <a:chExt cx="599123" cy="513263"/>
            </a:xfrm>
          </p:grpSpPr>
          <p:sp>
            <p:nvSpPr>
              <p:cNvPr id="204" name="Rounded Rectangle 14">
                <a:extLst>
                  <a:ext uri="{FF2B5EF4-FFF2-40B4-BE49-F238E27FC236}">
                    <a16:creationId xmlns:a16="http://schemas.microsoft.com/office/drawing/2014/main" id="{136880AB-9E87-4921-BDD5-57A570501ACF}"/>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5" name="Picture 204">
                <a:extLst>
                  <a:ext uri="{FF2B5EF4-FFF2-40B4-BE49-F238E27FC236}">
                    <a16:creationId xmlns:a16="http://schemas.microsoft.com/office/drawing/2014/main" id="{FD2F8779-CFC5-40CB-AE0A-96DAE19DD51D}"/>
                  </a:ext>
                </a:extLst>
              </p:cNvPr>
              <p:cNvPicPr>
                <a:picLocks noChangeAspect="1"/>
              </p:cNvPicPr>
              <p:nvPr/>
            </p:nvPicPr>
            <p:blipFill>
              <a:blip r:embed="rId7"/>
              <a:stretch>
                <a:fillRect/>
              </a:stretch>
            </p:blipFill>
            <p:spPr>
              <a:xfrm>
                <a:off x="6672525" y="4134249"/>
                <a:ext cx="150305" cy="146304"/>
              </a:xfrm>
              <a:prstGeom prst="rect">
                <a:avLst/>
              </a:prstGeom>
            </p:spPr>
          </p:pic>
        </p:grpSp>
        <p:sp>
          <p:nvSpPr>
            <p:cNvPr id="164" name="Rounded Rectangle 14">
              <a:extLst>
                <a:ext uri="{FF2B5EF4-FFF2-40B4-BE49-F238E27FC236}">
                  <a16:creationId xmlns:a16="http://schemas.microsoft.com/office/drawing/2014/main" id="{9CB063F9-93EF-44E5-AB21-6F4DB33A6D7E}"/>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65" name="Cylinder 164">
              <a:extLst>
                <a:ext uri="{FF2B5EF4-FFF2-40B4-BE49-F238E27FC236}">
                  <a16:creationId xmlns:a16="http://schemas.microsoft.com/office/drawing/2014/main" id="{F772747C-2769-46C1-B07D-F010163269B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66" name="Picture 165">
              <a:extLst>
                <a:ext uri="{FF2B5EF4-FFF2-40B4-BE49-F238E27FC236}">
                  <a16:creationId xmlns:a16="http://schemas.microsoft.com/office/drawing/2014/main" id="{07D30E87-9448-48DD-AB05-95C57B630BD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167" name="Straight Connector 166">
              <a:extLst>
                <a:ext uri="{FF2B5EF4-FFF2-40B4-BE49-F238E27FC236}">
                  <a16:creationId xmlns:a16="http://schemas.microsoft.com/office/drawing/2014/main" id="{8E6D4BA4-AF40-4CAC-AA4E-C72FFB9CD2C1}"/>
                </a:ext>
              </a:extLst>
            </p:cNvPr>
            <p:cNvCxnSpPr>
              <a:cxnSpLocks/>
              <a:stCxn id="151"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0E838B01-B199-4C6A-88A7-EA81E5562D0C}"/>
                </a:ext>
              </a:extLst>
            </p:cNvPr>
            <p:cNvGrpSpPr/>
            <p:nvPr/>
          </p:nvGrpSpPr>
          <p:grpSpPr>
            <a:xfrm>
              <a:off x="7879332" y="3469832"/>
              <a:ext cx="607484" cy="529571"/>
              <a:chOff x="9879398" y="4134249"/>
              <a:chExt cx="607484" cy="529571"/>
            </a:xfrm>
            <a:solidFill>
              <a:schemeClr val="bg1">
                <a:lumMod val="50000"/>
              </a:schemeClr>
            </a:solidFill>
          </p:grpSpPr>
          <p:sp>
            <p:nvSpPr>
              <p:cNvPr id="202" name="Rounded Rectangle 14">
                <a:extLst>
                  <a:ext uri="{FF2B5EF4-FFF2-40B4-BE49-F238E27FC236}">
                    <a16:creationId xmlns:a16="http://schemas.microsoft.com/office/drawing/2014/main" id="{A69CCEAE-7CB7-44F1-ACA4-690D3796EC48}"/>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03" name="Picture 202">
                <a:extLst>
                  <a:ext uri="{FF2B5EF4-FFF2-40B4-BE49-F238E27FC236}">
                    <a16:creationId xmlns:a16="http://schemas.microsoft.com/office/drawing/2014/main" id="{F5693C26-85D4-4580-8657-A5A157494B3F}"/>
                  </a:ext>
                </a:extLst>
              </p:cNvPr>
              <p:cNvPicPr>
                <a:picLocks noChangeAspect="1"/>
              </p:cNvPicPr>
              <p:nvPr/>
            </p:nvPicPr>
            <p:blipFill>
              <a:blip r:embed="rId7"/>
              <a:stretch>
                <a:fillRect/>
              </a:stretch>
            </p:blipFill>
            <p:spPr>
              <a:xfrm>
                <a:off x="10336577" y="4134249"/>
                <a:ext cx="150305" cy="146304"/>
              </a:xfrm>
              <a:prstGeom prst="rect">
                <a:avLst/>
              </a:prstGeom>
              <a:noFill/>
            </p:spPr>
          </p:pic>
        </p:grpSp>
        <p:sp>
          <p:nvSpPr>
            <p:cNvPr id="169" name="TextBox 168">
              <a:extLst>
                <a:ext uri="{FF2B5EF4-FFF2-40B4-BE49-F238E27FC236}">
                  <a16:creationId xmlns:a16="http://schemas.microsoft.com/office/drawing/2014/main" id="{5B75AE00-CEE9-4F3F-98D1-1A3817CDF79F}"/>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70" name="Group 169">
              <a:extLst>
                <a:ext uri="{FF2B5EF4-FFF2-40B4-BE49-F238E27FC236}">
                  <a16:creationId xmlns:a16="http://schemas.microsoft.com/office/drawing/2014/main" id="{CCB732A1-DE5F-4526-9BB7-820234259708}"/>
                </a:ext>
              </a:extLst>
            </p:cNvPr>
            <p:cNvGrpSpPr/>
            <p:nvPr/>
          </p:nvGrpSpPr>
          <p:grpSpPr>
            <a:xfrm>
              <a:off x="2666444" y="4789593"/>
              <a:ext cx="663425" cy="358399"/>
              <a:chOff x="4675477" y="5680941"/>
              <a:chExt cx="663425" cy="358399"/>
            </a:xfrm>
          </p:grpSpPr>
          <p:cxnSp>
            <p:nvCxnSpPr>
              <p:cNvPr id="199" name="Straight Connector 198">
                <a:extLst>
                  <a:ext uri="{FF2B5EF4-FFF2-40B4-BE49-F238E27FC236}">
                    <a16:creationId xmlns:a16="http://schemas.microsoft.com/office/drawing/2014/main" id="{BE53530C-B21D-41CD-916E-DA357935E70F}"/>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Rounded Rectangle 14">
                <a:extLst>
                  <a:ext uri="{FF2B5EF4-FFF2-40B4-BE49-F238E27FC236}">
                    <a16:creationId xmlns:a16="http://schemas.microsoft.com/office/drawing/2014/main" id="{DE499C93-38A2-49BF-9AF9-635DAE499FE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01" name="Picture 200">
                <a:extLst>
                  <a:ext uri="{FF2B5EF4-FFF2-40B4-BE49-F238E27FC236}">
                    <a16:creationId xmlns:a16="http://schemas.microsoft.com/office/drawing/2014/main" id="{8635C5C3-3B02-4A0B-8359-96D7DA9F9165}"/>
                  </a:ext>
                </a:extLst>
              </p:cNvPr>
              <p:cNvPicPr>
                <a:picLocks noChangeAspect="1"/>
              </p:cNvPicPr>
              <p:nvPr/>
            </p:nvPicPr>
            <p:blipFill>
              <a:blip r:embed="rId7"/>
              <a:stretch>
                <a:fillRect/>
              </a:stretch>
            </p:blipFill>
            <p:spPr>
              <a:xfrm>
                <a:off x="5146581" y="5680941"/>
                <a:ext cx="150305" cy="146304"/>
              </a:xfrm>
              <a:prstGeom prst="rect">
                <a:avLst/>
              </a:prstGeom>
            </p:spPr>
          </p:pic>
        </p:grpSp>
        <p:grpSp>
          <p:nvGrpSpPr>
            <p:cNvPr id="171" name="Group 170">
              <a:extLst>
                <a:ext uri="{FF2B5EF4-FFF2-40B4-BE49-F238E27FC236}">
                  <a16:creationId xmlns:a16="http://schemas.microsoft.com/office/drawing/2014/main" id="{394B568B-FF32-405F-8A5A-C63618327590}"/>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96" name="Rounded Rectangle 14">
                <a:extLst>
                  <a:ext uri="{FF2B5EF4-FFF2-40B4-BE49-F238E27FC236}">
                    <a16:creationId xmlns:a16="http://schemas.microsoft.com/office/drawing/2014/main" id="{EA46DB93-9424-4B8D-9D6C-04159533BA1D}"/>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97" name="Picture 196">
                <a:extLst>
                  <a:ext uri="{FF2B5EF4-FFF2-40B4-BE49-F238E27FC236}">
                    <a16:creationId xmlns:a16="http://schemas.microsoft.com/office/drawing/2014/main" id="{72C84301-5714-42DE-BCE7-3DE8C43F9C39}"/>
                  </a:ext>
                </a:extLst>
              </p:cNvPr>
              <p:cNvPicPr>
                <a:picLocks noChangeAspect="1"/>
              </p:cNvPicPr>
              <p:nvPr/>
            </p:nvPicPr>
            <p:blipFill>
              <a:blip r:embed="rId7"/>
              <a:stretch>
                <a:fillRect/>
              </a:stretch>
            </p:blipFill>
            <p:spPr>
              <a:xfrm>
                <a:off x="5131580" y="5343683"/>
                <a:ext cx="150305" cy="146304"/>
              </a:xfrm>
              <a:prstGeom prst="rect">
                <a:avLst/>
              </a:prstGeom>
              <a:noFill/>
            </p:spPr>
          </p:pic>
          <p:cxnSp>
            <p:nvCxnSpPr>
              <p:cNvPr id="198" name="Straight Connector 197">
                <a:extLst>
                  <a:ext uri="{FF2B5EF4-FFF2-40B4-BE49-F238E27FC236}">
                    <a16:creationId xmlns:a16="http://schemas.microsoft.com/office/drawing/2014/main" id="{74AEA9CE-5561-4A3A-AC7F-DA2694A9113A}"/>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0D04EEDC-F730-45C0-B6F1-D0F8DE2EC626}"/>
                </a:ext>
              </a:extLst>
            </p:cNvPr>
            <p:cNvGrpSpPr/>
            <p:nvPr/>
          </p:nvGrpSpPr>
          <p:grpSpPr>
            <a:xfrm>
              <a:off x="6313987" y="2250921"/>
              <a:ext cx="664213" cy="344425"/>
              <a:chOff x="4667108" y="5343683"/>
              <a:chExt cx="664213" cy="344425"/>
            </a:xfrm>
          </p:grpSpPr>
          <p:sp>
            <p:nvSpPr>
              <p:cNvPr id="193" name="Rounded Rectangle 14">
                <a:extLst>
                  <a:ext uri="{FF2B5EF4-FFF2-40B4-BE49-F238E27FC236}">
                    <a16:creationId xmlns:a16="http://schemas.microsoft.com/office/drawing/2014/main" id="{E8E8391A-4B95-4720-8142-3D2F4A3997B1}"/>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94" name="Picture 193">
                <a:extLst>
                  <a:ext uri="{FF2B5EF4-FFF2-40B4-BE49-F238E27FC236}">
                    <a16:creationId xmlns:a16="http://schemas.microsoft.com/office/drawing/2014/main" id="{785DD2B8-AE28-4721-AE82-C8ED05FCA71B}"/>
                  </a:ext>
                </a:extLst>
              </p:cNvPr>
              <p:cNvPicPr>
                <a:picLocks noChangeAspect="1"/>
              </p:cNvPicPr>
              <p:nvPr/>
            </p:nvPicPr>
            <p:blipFill>
              <a:blip r:embed="rId7"/>
              <a:stretch>
                <a:fillRect/>
              </a:stretch>
            </p:blipFill>
            <p:spPr>
              <a:xfrm>
                <a:off x="5131580" y="5343683"/>
                <a:ext cx="150305" cy="146304"/>
              </a:xfrm>
              <a:prstGeom prst="rect">
                <a:avLst/>
              </a:prstGeom>
            </p:spPr>
          </p:pic>
          <p:cxnSp>
            <p:nvCxnSpPr>
              <p:cNvPr id="195" name="Straight Connector 194">
                <a:extLst>
                  <a:ext uri="{FF2B5EF4-FFF2-40B4-BE49-F238E27FC236}">
                    <a16:creationId xmlns:a16="http://schemas.microsoft.com/office/drawing/2014/main" id="{49C654B1-0CF2-473E-A876-90EA53FF79D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73" name="Graphic 172" descr="Lock">
              <a:extLst>
                <a:ext uri="{FF2B5EF4-FFF2-40B4-BE49-F238E27FC236}">
                  <a16:creationId xmlns:a16="http://schemas.microsoft.com/office/drawing/2014/main" id="{EC847149-4C54-4F19-9F8B-639BC33C47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19984" y="668346"/>
              <a:ext cx="403319" cy="403319"/>
            </a:xfrm>
            <a:prstGeom prst="rect">
              <a:avLst/>
            </a:prstGeom>
          </p:spPr>
        </p:pic>
        <p:cxnSp>
          <p:nvCxnSpPr>
            <p:cNvPr id="174" name="Straight Connector 173">
              <a:extLst>
                <a:ext uri="{FF2B5EF4-FFF2-40B4-BE49-F238E27FC236}">
                  <a16:creationId xmlns:a16="http://schemas.microsoft.com/office/drawing/2014/main" id="{150B497B-021F-457B-B204-E716D8794F91}"/>
                </a:ext>
              </a:extLst>
            </p:cNvPr>
            <p:cNvCxnSpPr>
              <a:cxnSpLocks/>
              <a:stCxn id="190" idx="2"/>
              <a:endCxn id="150"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63B8BD4-E38F-430A-AEF6-40D4E237972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6" name="Picture 175">
              <a:extLst>
                <a:ext uri="{FF2B5EF4-FFF2-40B4-BE49-F238E27FC236}">
                  <a16:creationId xmlns:a16="http://schemas.microsoft.com/office/drawing/2014/main" id="{5A5DD78C-581F-4F24-9CDD-1560A54894DF}"/>
                </a:ext>
              </a:extLst>
            </p:cNvPr>
            <p:cNvPicPr>
              <a:picLocks noChangeAspect="1"/>
            </p:cNvPicPr>
            <p:nvPr/>
          </p:nvPicPr>
          <p:blipFill>
            <a:blip r:embed="rId7"/>
            <a:stretch>
              <a:fillRect/>
            </a:stretch>
          </p:blipFill>
          <p:spPr>
            <a:xfrm>
              <a:off x="5281098" y="4150340"/>
              <a:ext cx="150305" cy="146304"/>
            </a:xfrm>
            <a:prstGeom prst="rect">
              <a:avLst/>
            </a:prstGeom>
          </p:spPr>
        </p:pic>
        <p:pic>
          <p:nvPicPr>
            <p:cNvPr id="177" name="Picture 176">
              <a:extLst>
                <a:ext uri="{FF2B5EF4-FFF2-40B4-BE49-F238E27FC236}">
                  <a16:creationId xmlns:a16="http://schemas.microsoft.com/office/drawing/2014/main" id="{BAC7CD46-08F5-4335-8159-06FAE3C2FCEA}"/>
                </a:ext>
              </a:extLst>
            </p:cNvPr>
            <p:cNvPicPr>
              <a:picLocks noChangeAspect="1"/>
            </p:cNvPicPr>
            <p:nvPr/>
          </p:nvPicPr>
          <p:blipFill>
            <a:blip r:embed="rId7"/>
            <a:stretch>
              <a:fillRect/>
            </a:stretch>
          </p:blipFill>
          <p:spPr>
            <a:xfrm>
              <a:off x="5222372" y="1653962"/>
              <a:ext cx="150305" cy="146304"/>
            </a:xfrm>
            <a:prstGeom prst="rect">
              <a:avLst/>
            </a:prstGeom>
          </p:spPr>
        </p:pic>
        <p:pic>
          <p:nvPicPr>
            <p:cNvPr id="178" name="Picture 177">
              <a:extLst>
                <a:ext uri="{FF2B5EF4-FFF2-40B4-BE49-F238E27FC236}">
                  <a16:creationId xmlns:a16="http://schemas.microsoft.com/office/drawing/2014/main" id="{06F84509-9AC9-447C-A8FF-C4E119992FB8}"/>
                </a:ext>
              </a:extLst>
            </p:cNvPr>
            <p:cNvPicPr>
              <a:picLocks noChangeAspect="1"/>
            </p:cNvPicPr>
            <p:nvPr/>
          </p:nvPicPr>
          <p:blipFill>
            <a:blip r:embed="rId7"/>
            <a:stretch>
              <a:fillRect/>
            </a:stretch>
          </p:blipFill>
          <p:spPr>
            <a:xfrm>
              <a:off x="8935554" y="1671589"/>
              <a:ext cx="150305" cy="146304"/>
            </a:xfrm>
            <a:prstGeom prst="rect">
              <a:avLst/>
            </a:prstGeom>
          </p:spPr>
        </p:pic>
        <p:pic>
          <p:nvPicPr>
            <p:cNvPr id="179" name="Picture 178">
              <a:extLst>
                <a:ext uri="{FF2B5EF4-FFF2-40B4-BE49-F238E27FC236}">
                  <a16:creationId xmlns:a16="http://schemas.microsoft.com/office/drawing/2014/main" id="{2DF7008A-AAC3-41B2-B644-E07E155E3516}"/>
                </a:ext>
              </a:extLst>
            </p:cNvPr>
            <p:cNvPicPr>
              <a:picLocks noChangeAspect="1"/>
            </p:cNvPicPr>
            <p:nvPr/>
          </p:nvPicPr>
          <p:blipFill>
            <a:blip r:embed="rId7"/>
            <a:stretch>
              <a:fillRect/>
            </a:stretch>
          </p:blipFill>
          <p:spPr>
            <a:xfrm>
              <a:off x="8952923" y="4146292"/>
              <a:ext cx="150305" cy="146304"/>
            </a:xfrm>
            <a:prstGeom prst="rect">
              <a:avLst/>
            </a:prstGeom>
          </p:spPr>
        </p:pic>
        <p:grpSp>
          <p:nvGrpSpPr>
            <p:cNvPr id="180" name="Group 179">
              <a:extLst>
                <a:ext uri="{FF2B5EF4-FFF2-40B4-BE49-F238E27FC236}">
                  <a16:creationId xmlns:a16="http://schemas.microsoft.com/office/drawing/2014/main" id="{69094210-83FE-4F25-BF48-9F9EDDD28D62}"/>
                </a:ext>
              </a:extLst>
            </p:cNvPr>
            <p:cNvGrpSpPr/>
            <p:nvPr/>
          </p:nvGrpSpPr>
          <p:grpSpPr>
            <a:xfrm>
              <a:off x="7654207" y="662510"/>
              <a:ext cx="806291" cy="705455"/>
              <a:chOff x="7663732" y="662510"/>
              <a:chExt cx="806291" cy="705455"/>
            </a:xfrm>
          </p:grpSpPr>
          <p:sp>
            <p:nvSpPr>
              <p:cNvPr id="190" name="Rounded Rectangle 14">
                <a:extLst>
                  <a:ext uri="{FF2B5EF4-FFF2-40B4-BE49-F238E27FC236}">
                    <a16:creationId xmlns:a16="http://schemas.microsoft.com/office/drawing/2014/main" id="{BA80EA59-C878-494B-B195-D6CE0B5FF01E}"/>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191" name="Picture 190">
                <a:extLst>
                  <a:ext uri="{FF2B5EF4-FFF2-40B4-BE49-F238E27FC236}">
                    <a16:creationId xmlns:a16="http://schemas.microsoft.com/office/drawing/2014/main" id="{A803741A-380F-4533-A102-F269B065E82A}"/>
                  </a:ext>
                </a:extLst>
              </p:cNvPr>
              <p:cNvPicPr>
                <a:picLocks noChangeAspect="1"/>
              </p:cNvPicPr>
              <p:nvPr/>
            </p:nvPicPr>
            <p:blipFill>
              <a:blip r:embed="rId7"/>
              <a:stretch>
                <a:fillRect/>
              </a:stretch>
            </p:blipFill>
            <p:spPr>
              <a:xfrm>
                <a:off x="8319718" y="846732"/>
                <a:ext cx="150305" cy="146304"/>
              </a:xfrm>
              <a:prstGeom prst="rect">
                <a:avLst/>
              </a:prstGeom>
            </p:spPr>
          </p:pic>
          <p:pic>
            <p:nvPicPr>
              <p:cNvPr id="192" name="Graphic 191" descr="Lock">
                <a:extLst>
                  <a:ext uri="{FF2B5EF4-FFF2-40B4-BE49-F238E27FC236}">
                    <a16:creationId xmlns:a16="http://schemas.microsoft.com/office/drawing/2014/main" id="{342622EC-FB18-414C-B073-3EEAD08B9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181" name="Rectangle 180">
              <a:extLst>
                <a:ext uri="{FF2B5EF4-FFF2-40B4-BE49-F238E27FC236}">
                  <a16:creationId xmlns:a16="http://schemas.microsoft.com/office/drawing/2014/main" id="{D5155143-60B8-4005-9146-062C4A9428E4}"/>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2" name="Group 181">
              <a:extLst>
                <a:ext uri="{FF2B5EF4-FFF2-40B4-BE49-F238E27FC236}">
                  <a16:creationId xmlns:a16="http://schemas.microsoft.com/office/drawing/2014/main" id="{22F219F5-BA8C-4554-A762-E550A3DFA6EF}"/>
                </a:ext>
              </a:extLst>
            </p:cNvPr>
            <p:cNvGrpSpPr/>
            <p:nvPr/>
          </p:nvGrpSpPr>
          <p:grpSpPr>
            <a:xfrm>
              <a:off x="6338581" y="4010042"/>
              <a:ext cx="675893" cy="760946"/>
              <a:chOff x="6338581" y="4010042"/>
              <a:chExt cx="675893" cy="760946"/>
            </a:xfrm>
          </p:grpSpPr>
          <p:grpSp>
            <p:nvGrpSpPr>
              <p:cNvPr id="183" name="Group 182">
                <a:extLst>
                  <a:ext uri="{FF2B5EF4-FFF2-40B4-BE49-F238E27FC236}">
                    <a16:creationId xmlns:a16="http://schemas.microsoft.com/office/drawing/2014/main" id="{94B9C39B-BB90-4222-B763-6C62BAE73A90}"/>
                  </a:ext>
                </a:extLst>
              </p:cNvPr>
              <p:cNvGrpSpPr/>
              <p:nvPr/>
            </p:nvGrpSpPr>
            <p:grpSpPr>
              <a:xfrm>
                <a:off x="6338581" y="4010042"/>
                <a:ext cx="675893" cy="760946"/>
                <a:chOff x="8336634" y="4490033"/>
                <a:chExt cx="675893" cy="760946"/>
              </a:xfrm>
            </p:grpSpPr>
            <p:grpSp>
              <p:nvGrpSpPr>
                <p:cNvPr id="185" name="Group 184">
                  <a:extLst>
                    <a:ext uri="{FF2B5EF4-FFF2-40B4-BE49-F238E27FC236}">
                      <a16:creationId xmlns:a16="http://schemas.microsoft.com/office/drawing/2014/main" id="{2BF51EB7-0CF0-498D-B0BB-5D8E8A36D599}"/>
                    </a:ext>
                  </a:extLst>
                </p:cNvPr>
                <p:cNvGrpSpPr/>
                <p:nvPr/>
              </p:nvGrpSpPr>
              <p:grpSpPr>
                <a:xfrm>
                  <a:off x="8336634" y="4490033"/>
                  <a:ext cx="675893" cy="760946"/>
                  <a:chOff x="8336634" y="4490033"/>
                  <a:chExt cx="675893" cy="760946"/>
                </a:xfrm>
              </p:grpSpPr>
              <p:sp>
                <p:nvSpPr>
                  <p:cNvPr id="187" name="Rounded Rectangle 14">
                    <a:extLst>
                      <a:ext uri="{FF2B5EF4-FFF2-40B4-BE49-F238E27FC236}">
                        <a16:creationId xmlns:a16="http://schemas.microsoft.com/office/drawing/2014/main" id="{C339C117-733C-4AAD-BC8E-C6AA87C11479}"/>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88" name="Graphic 187" descr="Fence">
                    <a:extLst>
                      <a:ext uri="{FF2B5EF4-FFF2-40B4-BE49-F238E27FC236}">
                        <a16:creationId xmlns:a16="http://schemas.microsoft.com/office/drawing/2014/main" id="{BF778ECB-D2CE-4FCD-AD13-438779452DEF}"/>
                      </a:ext>
                    </a:extLst>
                  </p:cNvPr>
                  <p:cNvPicPr>
                    <a:picLocks noChangeAspect="1"/>
                  </p:cNvPicPr>
                  <p:nvPr/>
                </p:nvPicPr>
                <p:blipFill>
                  <a:blip r:embed="rId8">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189" name="Straight Connector 188">
                    <a:extLst>
                      <a:ext uri="{FF2B5EF4-FFF2-40B4-BE49-F238E27FC236}">
                        <a16:creationId xmlns:a16="http://schemas.microsoft.com/office/drawing/2014/main" id="{E5DFF69C-ED28-4540-A3C3-9D5D494EE98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6" name="Picture 185">
                  <a:extLst>
                    <a:ext uri="{FF2B5EF4-FFF2-40B4-BE49-F238E27FC236}">
                      <a16:creationId xmlns:a16="http://schemas.microsoft.com/office/drawing/2014/main" id="{1DBEA66F-0CA3-450F-AC6D-383DA113014E}"/>
                    </a:ext>
                  </a:extLst>
                </p:cNvPr>
                <p:cNvPicPr>
                  <a:picLocks noChangeAspect="1"/>
                </p:cNvPicPr>
                <p:nvPr/>
              </p:nvPicPr>
              <p:blipFill>
                <a:blip r:embed="rId7"/>
                <a:stretch>
                  <a:fillRect/>
                </a:stretch>
              </p:blipFill>
              <p:spPr>
                <a:xfrm>
                  <a:off x="8804961" y="4729104"/>
                  <a:ext cx="150305" cy="146304"/>
                </a:xfrm>
                <a:prstGeom prst="rect">
                  <a:avLst/>
                </a:prstGeom>
                <a:ln>
                  <a:noFill/>
                </a:ln>
              </p:spPr>
            </p:pic>
          </p:grpSp>
          <p:cxnSp>
            <p:nvCxnSpPr>
              <p:cNvPr id="184" name="Straight Connector 183">
                <a:extLst>
                  <a:ext uri="{FF2B5EF4-FFF2-40B4-BE49-F238E27FC236}">
                    <a16:creationId xmlns:a16="http://schemas.microsoft.com/office/drawing/2014/main" id="{93748838-CE6A-4E83-AC57-813C302475FD}"/>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DEA569BE-4D63-4125-B5AC-6AD793C2CE20}"/>
              </a:ext>
            </a:extLst>
          </p:cNvPr>
          <p:cNvGrpSpPr/>
          <p:nvPr/>
        </p:nvGrpSpPr>
        <p:grpSpPr>
          <a:xfrm>
            <a:off x="8367923" y="5466728"/>
            <a:ext cx="643122" cy="358399"/>
            <a:chOff x="2819071" y="4941991"/>
            <a:chExt cx="643122" cy="358399"/>
          </a:xfrm>
          <a:solidFill>
            <a:schemeClr val="bg1">
              <a:lumMod val="50000"/>
            </a:schemeClr>
          </a:solidFill>
        </p:grpSpPr>
        <p:cxnSp>
          <p:nvCxnSpPr>
            <p:cNvPr id="108" name="Straight Connector 107">
              <a:extLst>
                <a:ext uri="{FF2B5EF4-FFF2-40B4-BE49-F238E27FC236}">
                  <a16:creationId xmlns:a16="http://schemas.microsoft.com/office/drawing/2014/main" id="{77105893-ACA7-4D99-AFF1-79B2B626D608}"/>
                </a:ext>
              </a:extLst>
            </p:cNvPr>
            <p:cNvCxnSpPr>
              <a:cxnSpLocks/>
            </p:cNvCxnSpPr>
            <p:nvPr/>
          </p:nvCxnSpPr>
          <p:spPr>
            <a:xfrm>
              <a:off x="3362585" y="5142991"/>
              <a:ext cx="99608"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Rounded Rectangle 14">
              <a:extLst>
                <a:ext uri="{FF2B5EF4-FFF2-40B4-BE49-F238E27FC236}">
                  <a16:creationId xmlns:a16="http://schemas.microsoft.com/office/drawing/2014/main" id="{88C93575-DAEB-43C3-A906-CDF2545FA19D}"/>
                </a:ext>
              </a:extLst>
            </p:cNvPr>
            <p:cNvSpPr/>
            <p:nvPr/>
          </p:nvSpPr>
          <p:spPr bwMode="gray">
            <a:xfrm>
              <a:off x="2819071" y="500592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0" name="Picture 109">
              <a:extLst>
                <a:ext uri="{FF2B5EF4-FFF2-40B4-BE49-F238E27FC236}">
                  <a16:creationId xmlns:a16="http://schemas.microsoft.com/office/drawing/2014/main" id="{30E236B8-F8AD-43B0-AC19-4852E09A4BA6}"/>
                </a:ext>
              </a:extLst>
            </p:cNvPr>
            <p:cNvPicPr>
              <a:picLocks noChangeAspect="1"/>
            </p:cNvPicPr>
            <p:nvPr/>
          </p:nvPicPr>
          <p:blipFill>
            <a:blip r:embed="rId7"/>
            <a:stretch>
              <a:fillRect/>
            </a:stretch>
          </p:blipFill>
          <p:spPr>
            <a:xfrm>
              <a:off x="3290175" y="4941991"/>
              <a:ext cx="150305" cy="146304"/>
            </a:xfrm>
            <a:prstGeom prst="rect">
              <a:avLst/>
            </a:prstGeom>
            <a:noFill/>
          </p:spPr>
        </p:pic>
      </p:grpSp>
    </p:spTree>
    <p:extLst>
      <p:ext uri="{BB962C8B-B14F-4D97-AF65-F5344CB8AC3E}">
        <p14:creationId xmlns:p14="http://schemas.microsoft.com/office/powerpoint/2010/main" val="43071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a:bodyPr>
          <a:lstStyle/>
          <a:p>
            <a:pPr lvl="1"/>
            <a:r>
              <a:rPr lang="en-US" dirty="0"/>
              <a:t>Labels</a:t>
            </a:r>
          </a:p>
          <a:p>
            <a:pPr lvl="2"/>
            <a:r>
              <a:rPr lang="en-US" dirty="0" err="1"/>
              <a:t>component:ads</a:t>
            </a:r>
            <a:endParaRPr lang="en-US" dirty="0"/>
          </a:p>
          <a:p>
            <a:pPr lvl="2"/>
            <a:r>
              <a:rPr lang="en-US" dirty="0" err="1"/>
              <a:t>module:db</a:t>
            </a:r>
            <a:endParaRPr lang="en-US" dirty="0"/>
          </a:p>
          <a:p>
            <a:pPr lvl="1"/>
            <a:r>
              <a:rPr lang="en-US" dirty="0"/>
              <a:t>Secret</a:t>
            </a:r>
          </a:p>
          <a:p>
            <a:pPr lvl="2"/>
            <a:r>
              <a:rPr lang="en-US" dirty="0"/>
              <a:t>only one key-value-pair</a:t>
            </a:r>
          </a:p>
          <a:p>
            <a:pPr lvl="3"/>
            <a:r>
              <a:rPr lang="en-US" dirty="0"/>
              <a:t>password for database user</a:t>
            </a:r>
          </a:p>
          <a:p>
            <a:pPr lvl="1"/>
            <a:r>
              <a:rPr lang="en-US" dirty="0"/>
              <a:t>Service</a:t>
            </a:r>
          </a:p>
          <a:p>
            <a:pPr lvl="2"/>
            <a:r>
              <a:rPr lang="en-US" dirty="0"/>
              <a:t>“headless”</a:t>
            </a:r>
          </a:p>
          <a:p>
            <a:pPr lvl="2"/>
            <a:r>
              <a:rPr lang="en-US" dirty="0"/>
              <a:t>targeting our labels</a:t>
            </a:r>
          </a:p>
          <a:p>
            <a:pPr lvl="1"/>
            <a:r>
              <a:rPr lang="en-US" dirty="0" err="1"/>
              <a:t>StatefulSet</a:t>
            </a:r>
            <a:endParaRPr lang="en-US" dirty="0"/>
          </a:p>
          <a:p>
            <a:pPr lvl="2"/>
            <a:r>
              <a:rPr lang="en-US" dirty="0"/>
              <a:t>Replicas: 1</a:t>
            </a:r>
          </a:p>
          <a:p>
            <a:pPr lvl="2"/>
            <a:r>
              <a:rPr lang="en-US" dirty="0" err="1"/>
              <a:t>postgres</a:t>
            </a:r>
            <a:r>
              <a:rPr lang="en-US" dirty="0"/>
              <a:t> docker image</a:t>
            </a:r>
          </a:p>
          <a:p>
            <a:pPr lvl="2"/>
            <a:r>
              <a:rPr lang="en-US" dirty="0"/>
              <a:t>Environment variables:</a:t>
            </a:r>
          </a:p>
          <a:p>
            <a:pPr lvl="3"/>
            <a:r>
              <a:rPr lang="en-US" dirty="0"/>
              <a:t>Pass password from secret</a:t>
            </a:r>
          </a:p>
        </p:txBody>
      </p:sp>
      <p:sp>
        <p:nvSpPr>
          <p:cNvPr id="24" name="Title 23"/>
          <p:cNvSpPr>
            <a:spLocks noGrp="1"/>
          </p:cNvSpPr>
          <p:nvPr>
            <p:ph type="title"/>
          </p:nvPr>
        </p:nvSpPr>
        <p:spPr/>
        <p:txBody>
          <a:bodyPr/>
          <a:lstStyle/>
          <a:p>
            <a:r>
              <a:rPr lang="en-US" dirty="0" err="1"/>
              <a:t>Bulletinboard</a:t>
            </a:r>
            <a:r>
              <a:rPr lang="en-US" dirty="0"/>
              <a:t>: Exercise 2 – Focused View</a:t>
            </a:r>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700" b="1" kern="0" dirty="0">
                  <a:ea typeface="Arial Unicode MS" pitchFamily="34" charset="-128"/>
                  <a:cs typeface="Arial Unicode MS" pitchFamily="34" charset="-128"/>
                </a:rPr>
                <a:t>c</a:t>
              </a:r>
              <a:r>
                <a:rPr kumimoji="0" lang="en-US" sz="700" b="1" i="0" u="none" strike="noStrike" kern="0" cap="none" spc="0" normalizeH="0" baseline="0" dirty="0">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r>
                <a:rPr kumimoji="0" lang="en-US" sz="700" b="1" i="0" u="none" strike="noStrike" kern="0" cap="none" spc="0" normalizeH="0" baseline="0" dirty="0">
                  <a:ln>
                    <a:noFill/>
                  </a:ln>
                  <a:effectLst/>
                  <a:uLnTx/>
                  <a:uFillTx/>
                  <a:ea typeface="Arial Unicode MS" pitchFamily="34" charset="-128"/>
                  <a:cs typeface="Arial Unicode MS" pitchFamily="34" charset="-128"/>
                </a:rPr>
                <a:t>ads</a:t>
              </a: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700" b="1" i="0" u="none" strike="noStrike" kern="0" cap="none" spc="0" normalizeH="0" baseline="0" dirty="0">
                  <a:ln>
                    <a:noFill/>
                  </a:ln>
                  <a:effectLst/>
                  <a:uLnTx/>
                  <a:uFillTx/>
                  <a:ea typeface="Arial Unicode MS" pitchFamily="34" charset="-128"/>
                  <a:cs typeface="Arial Unicode MS" pitchFamily="34" charset="-128"/>
                </a:rPr>
                <a:t>module:</a:t>
              </a:r>
              <a:br>
                <a:rPr kumimoji="0" lang="en-US" sz="700" b="1" i="0" u="none" strike="noStrike" kern="0" cap="none" spc="0" normalizeH="0" baseline="0" dirty="0">
                  <a:ln>
                    <a:noFill/>
                  </a:ln>
                  <a:effectLst/>
                  <a:uLnTx/>
                  <a:uFillTx/>
                  <a:ea typeface="Arial Unicode MS" pitchFamily="34" charset="-128"/>
                  <a:cs typeface="Arial Unicode MS" pitchFamily="34" charset="-128"/>
                </a:rPr>
              </a:br>
              <a:r>
                <a:rPr lang="en-US" sz="700" b="1" kern="0" dirty="0" err="1">
                  <a:ea typeface="Arial Unicode MS" pitchFamily="34" charset="-128"/>
                  <a:cs typeface="Arial Unicode MS" pitchFamily="34" charset="-128"/>
                </a:rPr>
                <a:t>db</a:t>
              </a:r>
              <a:endParaRPr kumimoji="0" lang="en-US" sz="700" b="1" i="0" u="none" strike="noStrike" kern="0" cap="none" spc="0" normalizeH="0" baseline="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dirty="0">
                  <a:ln>
                    <a:noFill/>
                  </a:ln>
                  <a:effectLst/>
                  <a:uLnTx/>
                  <a:uFillTx/>
                  <a:ea typeface="Arial Unicode MS" pitchFamily="34" charset="-128"/>
                  <a:cs typeface="Arial Unicode MS" pitchFamily="34" charset="-128"/>
                </a:rPr>
                <a:t>Docker container:</a:t>
              </a:r>
              <a:br>
                <a:rPr kumimoji="0" lang="en-US" sz="1100" i="0" u="none" strike="noStrike" kern="0" cap="none" spc="0" normalizeH="0" baseline="0" dirty="0">
                  <a:ln>
                    <a:noFill/>
                  </a:ln>
                  <a:effectLst/>
                  <a:uLnTx/>
                  <a:uFillTx/>
                  <a:ea typeface="Arial Unicode MS" pitchFamily="34" charset="-128"/>
                  <a:cs typeface="Arial Unicode MS" pitchFamily="34" charset="-128"/>
                </a:rPr>
              </a:br>
              <a:r>
                <a:rPr kumimoji="0" lang="en-US" sz="1100" i="0" u="none" strike="noStrike" kern="0" cap="none" spc="0" normalizeH="0" baseline="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3 – </a:t>
            </a:r>
            <a:r>
              <a:rPr lang="en-US" dirty="0" err="1">
                <a:solidFill>
                  <a:schemeClr val="accent1"/>
                </a:solidFill>
              </a:rPr>
              <a:t>Bulletinboard</a:t>
            </a:r>
            <a:r>
              <a:rPr lang="en-US" dirty="0">
                <a:solidFill>
                  <a:schemeClr val="accent1"/>
                </a:solidFill>
              </a:rPr>
              <a:t>-Ads App</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06202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05FAB258-2ED5-41C1-A32B-BD62C7C80013}"/>
              </a:ext>
            </a:extLst>
          </p:cNvPr>
          <p:cNvGrpSpPr/>
          <p:nvPr/>
        </p:nvGrpSpPr>
        <p:grpSpPr>
          <a:xfrm>
            <a:off x="4095991" y="1326927"/>
            <a:ext cx="7768091" cy="5246503"/>
            <a:chOff x="2095134" y="662510"/>
            <a:chExt cx="7768091" cy="5246503"/>
          </a:xfrm>
        </p:grpSpPr>
        <p:sp>
          <p:nvSpPr>
            <p:cNvPr id="108" name="Rounded Rectangle 5">
              <a:extLst>
                <a:ext uri="{FF2B5EF4-FFF2-40B4-BE49-F238E27FC236}">
                  <a16:creationId xmlns:a16="http://schemas.microsoft.com/office/drawing/2014/main" id="{D669D779-EDC4-496F-BF86-A153A33E12EA}"/>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109" name="Group 108">
              <a:extLst>
                <a:ext uri="{FF2B5EF4-FFF2-40B4-BE49-F238E27FC236}">
                  <a16:creationId xmlns:a16="http://schemas.microsoft.com/office/drawing/2014/main" id="{42BB196F-0064-485C-87D7-53C6286EE2CC}"/>
                </a:ext>
              </a:extLst>
            </p:cNvPr>
            <p:cNvGrpSpPr/>
            <p:nvPr/>
          </p:nvGrpSpPr>
          <p:grpSpPr>
            <a:xfrm>
              <a:off x="3344635" y="4041589"/>
              <a:ext cx="2306841" cy="1567299"/>
              <a:chOff x="5344701" y="4706006"/>
              <a:chExt cx="2306841" cy="1567299"/>
            </a:xfrm>
            <a:solidFill>
              <a:schemeClr val="bg1">
                <a:lumMod val="95000"/>
              </a:schemeClr>
            </a:solidFill>
          </p:grpSpPr>
          <p:sp>
            <p:nvSpPr>
              <p:cNvPr id="292" name="Rounded Rectangle 14">
                <a:extLst>
                  <a:ext uri="{FF2B5EF4-FFF2-40B4-BE49-F238E27FC236}">
                    <a16:creationId xmlns:a16="http://schemas.microsoft.com/office/drawing/2014/main" id="{37C53255-437F-44FD-9835-244421AEEBBA}"/>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293" name="TextBox 292">
                <a:extLst>
                  <a:ext uri="{FF2B5EF4-FFF2-40B4-BE49-F238E27FC236}">
                    <a16:creationId xmlns:a16="http://schemas.microsoft.com/office/drawing/2014/main" id="{C907B3A4-EA7C-4BE5-AD41-B3D0E72110EB}"/>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10" name="Picture 109">
              <a:extLst>
                <a:ext uri="{FF2B5EF4-FFF2-40B4-BE49-F238E27FC236}">
                  <a16:creationId xmlns:a16="http://schemas.microsoft.com/office/drawing/2014/main" id="{95F75F6E-65F9-48DC-BA85-B64E5DDBF758}"/>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111" name="Picture 110">
              <a:extLst>
                <a:ext uri="{FF2B5EF4-FFF2-40B4-BE49-F238E27FC236}">
                  <a16:creationId xmlns:a16="http://schemas.microsoft.com/office/drawing/2014/main" id="{3FA6A74B-28AF-4DC9-A279-405070A4B77E}"/>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112" name="Group 111">
              <a:extLst>
                <a:ext uri="{FF2B5EF4-FFF2-40B4-BE49-F238E27FC236}">
                  <a16:creationId xmlns:a16="http://schemas.microsoft.com/office/drawing/2014/main" id="{E57F1706-7F14-415F-8F19-E13337BFE23E}"/>
                </a:ext>
              </a:extLst>
            </p:cNvPr>
            <p:cNvGrpSpPr/>
            <p:nvPr/>
          </p:nvGrpSpPr>
          <p:grpSpPr>
            <a:xfrm>
              <a:off x="4229027" y="870005"/>
              <a:ext cx="618593" cy="514443"/>
              <a:chOff x="6229093" y="1534422"/>
              <a:chExt cx="618593" cy="514443"/>
            </a:xfrm>
            <a:solidFill>
              <a:srgbClr val="4FB81C"/>
            </a:solidFill>
          </p:grpSpPr>
          <p:sp>
            <p:nvSpPr>
              <p:cNvPr id="290" name="Rounded Rectangle 14">
                <a:extLst>
                  <a:ext uri="{FF2B5EF4-FFF2-40B4-BE49-F238E27FC236}">
                    <a16:creationId xmlns:a16="http://schemas.microsoft.com/office/drawing/2014/main" id="{8CB5D465-ABD6-4981-8676-618A002BBA62}"/>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291" name="Picture 290">
                <a:extLst>
                  <a:ext uri="{FF2B5EF4-FFF2-40B4-BE49-F238E27FC236}">
                    <a16:creationId xmlns:a16="http://schemas.microsoft.com/office/drawing/2014/main" id="{B5857530-9F4D-4678-8D93-CD32BE0743C9}"/>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114" name="Group 113">
              <a:extLst>
                <a:ext uri="{FF2B5EF4-FFF2-40B4-BE49-F238E27FC236}">
                  <a16:creationId xmlns:a16="http://schemas.microsoft.com/office/drawing/2014/main" id="{848618BA-4A4E-4635-B570-868DEA7EDB3F}"/>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286" name="Rounded Rectangle 14">
                <a:extLst>
                  <a:ext uri="{FF2B5EF4-FFF2-40B4-BE49-F238E27FC236}">
                    <a16:creationId xmlns:a16="http://schemas.microsoft.com/office/drawing/2014/main" id="{3DF8ED54-6313-449B-BD7E-01B2D8E2F03E}"/>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7" name="Straight Connector 286">
                <a:extLst>
                  <a:ext uri="{FF2B5EF4-FFF2-40B4-BE49-F238E27FC236}">
                    <a16:creationId xmlns:a16="http://schemas.microsoft.com/office/drawing/2014/main" id="{CAFD0BE1-7CE4-49A4-8B10-CF722872373E}"/>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8" name="Graphic 287" descr="Fence">
                <a:extLst>
                  <a:ext uri="{FF2B5EF4-FFF2-40B4-BE49-F238E27FC236}">
                    <a16:creationId xmlns:a16="http://schemas.microsoft.com/office/drawing/2014/main" id="{13F908A0-44DD-42BC-BBE4-9AF525B80F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289" name="Picture 288">
                <a:extLst>
                  <a:ext uri="{FF2B5EF4-FFF2-40B4-BE49-F238E27FC236}">
                    <a16:creationId xmlns:a16="http://schemas.microsoft.com/office/drawing/2014/main" id="{ACB57E7C-101A-49E7-AB1A-CB36F5D25E5E}"/>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116" name="Group 115">
              <a:extLst>
                <a:ext uri="{FF2B5EF4-FFF2-40B4-BE49-F238E27FC236}">
                  <a16:creationId xmlns:a16="http://schemas.microsoft.com/office/drawing/2014/main" id="{92E45F96-B324-46F5-928A-C754BB4DCBDB}"/>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282" name="Straight Connector 281">
                <a:extLst>
                  <a:ext uri="{FF2B5EF4-FFF2-40B4-BE49-F238E27FC236}">
                    <a16:creationId xmlns:a16="http://schemas.microsoft.com/office/drawing/2014/main" id="{C99B9765-A400-40C2-A500-D219602C5293}"/>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3" name="Rounded Rectangle 14">
                <a:extLst>
                  <a:ext uri="{FF2B5EF4-FFF2-40B4-BE49-F238E27FC236}">
                    <a16:creationId xmlns:a16="http://schemas.microsoft.com/office/drawing/2014/main" id="{1C4C446E-350D-4E7D-AB8C-DB616B7587CE}"/>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84" name="Graphic 283" descr="Fence">
                <a:extLst>
                  <a:ext uri="{FF2B5EF4-FFF2-40B4-BE49-F238E27FC236}">
                    <a16:creationId xmlns:a16="http://schemas.microsoft.com/office/drawing/2014/main" id="{2A731563-A64C-4F72-8C47-1D8EC83E73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285" name="Picture 284">
                <a:extLst>
                  <a:ext uri="{FF2B5EF4-FFF2-40B4-BE49-F238E27FC236}">
                    <a16:creationId xmlns:a16="http://schemas.microsoft.com/office/drawing/2014/main" id="{1C318C59-3AE4-4172-826B-C13498FCECDE}"/>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118" name="Group 117">
              <a:extLst>
                <a:ext uri="{FF2B5EF4-FFF2-40B4-BE49-F238E27FC236}">
                  <a16:creationId xmlns:a16="http://schemas.microsoft.com/office/drawing/2014/main" id="{89A787E6-D0A2-4281-B426-CF1D858D8CF1}"/>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77" name="Group 276">
                <a:extLst>
                  <a:ext uri="{FF2B5EF4-FFF2-40B4-BE49-F238E27FC236}">
                    <a16:creationId xmlns:a16="http://schemas.microsoft.com/office/drawing/2014/main" id="{B27C7F15-6A42-4BF4-A9F9-E30651BB5B95}"/>
                  </a:ext>
                </a:extLst>
              </p:cNvPr>
              <p:cNvGrpSpPr/>
              <p:nvPr/>
            </p:nvGrpSpPr>
            <p:grpSpPr>
              <a:xfrm>
                <a:off x="4661309" y="4490033"/>
                <a:ext cx="677593" cy="760946"/>
                <a:chOff x="4661309" y="4490033"/>
                <a:chExt cx="677593" cy="760946"/>
              </a:xfrm>
              <a:grpFill/>
            </p:grpSpPr>
            <p:sp>
              <p:nvSpPr>
                <p:cNvPr id="279" name="Rounded Rectangle 14">
                  <a:extLst>
                    <a:ext uri="{FF2B5EF4-FFF2-40B4-BE49-F238E27FC236}">
                      <a16:creationId xmlns:a16="http://schemas.microsoft.com/office/drawing/2014/main" id="{BD2E3232-F7CE-491A-8642-ABA77E6B14FA}"/>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280" name="Straight Connector 279">
                  <a:extLst>
                    <a:ext uri="{FF2B5EF4-FFF2-40B4-BE49-F238E27FC236}">
                      <a16:creationId xmlns:a16="http://schemas.microsoft.com/office/drawing/2014/main" id="{9221AAA9-45F3-4216-8E34-F02406120B90}"/>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1" name="Graphic 280" descr="Fence">
                  <a:extLst>
                    <a:ext uri="{FF2B5EF4-FFF2-40B4-BE49-F238E27FC236}">
                      <a16:creationId xmlns:a16="http://schemas.microsoft.com/office/drawing/2014/main" id="{C396AC25-6C42-4387-840B-CA9270FE75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278" name="Picture 277">
                <a:extLst>
                  <a:ext uri="{FF2B5EF4-FFF2-40B4-BE49-F238E27FC236}">
                    <a16:creationId xmlns:a16="http://schemas.microsoft.com/office/drawing/2014/main" id="{027D7C5A-7481-431C-B65B-86B771E4F8DD}"/>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19" name="Rounded Rectangle 14">
              <a:extLst>
                <a:ext uri="{FF2B5EF4-FFF2-40B4-BE49-F238E27FC236}">
                  <a16:creationId xmlns:a16="http://schemas.microsoft.com/office/drawing/2014/main" id="{D57AD9D5-B9CB-40E7-85B0-1ED58500A3F9}"/>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0" name="TextBox 119">
              <a:extLst>
                <a:ext uri="{FF2B5EF4-FFF2-40B4-BE49-F238E27FC236}">
                  <a16:creationId xmlns:a16="http://schemas.microsoft.com/office/drawing/2014/main" id="{FAF11D10-B0BD-442B-BC13-3AD1EC6242D8}"/>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121" name="Picture 120">
              <a:extLst>
                <a:ext uri="{FF2B5EF4-FFF2-40B4-BE49-F238E27FC236}">
                  <a16:creationId xmlns:a16="http://schemas.microsoft.com/office/drawing/2014/main" id="{14BDAAF9-1018-441B-A8B1-0543F6EEA25C}"/>
                </a:ext>
              </a:extLst>
            </p:cNvPr>
            <p:cNvPicPr>
              <a:picLocks noChangeAspect="1"/>
            </p:cNvPicPr>
            <p:nvPr/>
          </p:nvPicPr>
          <p:blipFill>
            <a:blip r:embed="rId3"/>
            <a:stretch>
              <a:fillRect/>
            </a:stretch>
          </p:blipFill>
          <p:spPr>
            <a:xfrm>
              <a:off x="5421944" y="1385321"/>
              <a:ext cx="250508" cy="243840"/>
            </a:xfrm>
            <a:prstGeom prst="rect">
              <a:avLst/>
            </a:prstGeom>
          </p:spPr>
        </p:pic>
        <p:sp>
          <p:nvSpPr>
            <p:cNvPr id="123" name="Rounded Rectangle 14">
              <a:extLst>
                <a:ext uri="{FF2B5EF4-FFF2-40B4-BE49-F238E27FC236}">
                  <a16:creationId xmlns:a16="http://schemas.microsoft.com/office/drawing/2014/main" id="{D2A83CC6-52D4-472D-85D4-97E8FFE6977F}"/>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4" name="TextBox 123">
              <a:extLst>
                <a:ext uri="{FF2B5EF4-FFF2-40B4-BE49-F238E27FC236}">
                  <a16:creationId xmlns:a16="http://schemas.microsoft.com/office/drawing/2014/main" id="{99D805EF-B202-486C-A7E8-3507EE26AFB6}"/>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1C62FF52-A5A4-4B78-9E9E-B30B607C9B95}"/>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28" name="Rounded Rectangle 14">
              <a:extLst>
                <a:ext uri="{FF2B5EF4-FFF2-40B4-BE49-F238E27FC236}">
                  <a16:creationId xmlns:a16="http://schemas.microsoft.com/office/drawing/2014/main" id="{3531ACA5-806A-4435-8742-E2934F4166E1}"/>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29" name="Rounded Rectangle 14">
              <a:extLst>
                <a:ext uri="{FF2B5EF4-FFF2-40B4-BE49-F238E27FC236}">
                  <a16:creationId xmlns:a16="http://schemas.microsoft.com/office/drawing/2014/main" id="{1AA13A4B-69B8-487A-BDC4-C7DF788C0F69}"/>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1" name="TextBox 130">
              <a:extLst>
                <a:ext uri="{FF2B5EF4-FFF2-40B4-BE49-F238E27FC236}">
                  <a16:creationId xmlns:a16="http://schemas.microsoft.com/office/drawing/2014/main" id="{513395F4-4940-4888-B826-8E5F19FFE98D}"/>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133" name="Picture 132">
              <a:extLst>
                <a:ext uri="{FF2B5EF4-FFF2-40B4-BE49-F238E27FC236}">
                  <a16:creationId xmlns:a16="http://schemas.microsoft.com/office/drawing/2014/main" id="{CAD7646D-AC07-4C2B-B232-6318B4441752}"/>
                </a:ext>
              </a:extLst>
            </p:cNvPr>
            <p:cNvPicPr>
              <a:picLocks noChangeAspect="1"/>
            </p:cNvPicPr>
            <p:nvPr/>
          </p:nvPicPr>
          <p:blipFill>
            <a:blip r:embed="rId3"/>
            <a:stretch>
              <a:fillRect/>
            </a:stretch>
          </p:blipFill>
          <p:spPr>
            <a:xfrm>
              <a:off x="9054185" y="1396083"/>
              <a:ext cx="250508" cy="243840"/>
            </a:xfrm>
            <a:prstGeom prst="rect">
              <a:avLst/>
            </a:prstGeom>
          </p:spPr>
        </p:pic>
        <p:sp>
          <p:nvSpPr>
            <p:cNvPr id="142" name="Rounded Rectangle 14">
              <a:extLst>
                <a:ext uri="{FF2B5EF4-FFF2-40B4-BE49-F238E27FC236}">
                  <a16:creationId xmlns:a16="http://schemas.microsoft.com/office/drawing/2014/main" id="{10871AD4-3047-44B0-9B64-B99F1884495D}"/>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3" name="Rectangle 142">
              <a:extLst>
                <a:ext uri="{FF2B5EF4-FFF2-40B4-BE49-F238E27FC236}">
                  <a16:creationId xmlns:a16="http://schemas.microsoft.com/office/drawing/2014/main" id="{A5C7B809-5BCC-4B55-927F-169A24879163}"/>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44" name="Picture 143">
              <a:extLst>
                <a:ext uri="{FF2B5EF4-FFF2-40B4-BE49-F238E27FC236}">
                  <a16:creationId xmlns:a16="http://schemas.microsoft.com/office/drawing/2014/main" id="{5C39E02B-A06B-404C-9B68-2C0099AF1C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45" name="TextBox 144">
              <a:extLst>
                <a:ext uri="{FF2B5EF4-FFF2-40B4-BE49-F238E27FC236}">
                  <a16:creationId xmlns:a16="http://schemas.microsoft.com/office/drawing/2014/main" id="{6EE7C833-45EC-43EF-A9F0-71B438FD46FF}"/>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223" name="Rounded Rectangle 14">
              <a:extLst>
                <a:ext uri="{FF2B5EF4-FFF2-40B4-BE49-F238E27FC236}">
                  <a16:creationId xmlns:a16="http://schemas.microsoft.com/office/drawing/2014/main" id="{0AFE6499-C1E0-4A8F-B0F7-3A2B91D236AB}"/>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24" name="Rectangle 223">
              <a:extLst>
                <a:ext uri="{FF2B5EF4-FFF2-40B4-BE49-F238E27FC236}">
                  <a16:creationId xmlns:a16="http://schemas.microsoft.com/office/drawing/2014/main" id="{EE884514-E0FF-4F18-8361-AF6C5211A036}"/>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225" name="Picture 224">
              <a:extLst>
                <a:ext uri="{FF2B5EF4-FFF2-40B4-BE49-F238E27FC236}">
                  <a16:creationId xmlns:a16="http://schemas.microsoft.com/office/drawing/2014/main" id="{6C6FD47D-C257-4FDC-A93A-2FEBE60C1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226" name="TextBox 225">
              <a:extLst>
                <a:ext uri="{FF2B5EF4-FFF2-40B4-BE49-F238E27FC236}">
                  <a16:creationId xmlns:a16="http://schemas.microsoft.com/office/drawing/2014/main" id="{4D50BF50-BA40-4345-9FCE-13EA315F11FB}"/>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227" name="Rounded Rectangle 14">
              <a:extLst>
                <a:ext uri="{FF2B5EF4-FFF2-40B4-BE49-F238E27FC236}">
                  <a16:creationId xmlns:a16="http://schemas.microsoft.com/office/drawing/2014/main" id="{0DF80EEF-A439-4298-8996-1CBD00157FC7}"/>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28" name="Cylinder 227">
              <a:extLst>
                <a:ext uri="{FF2B5EF4-FFF2-40B4-BE49-F238E27FC236}">
                  <a16:creationId xmlns:a16="http://schemas.microsoft.com/office/drawing/2014/main" id="{F9817FF4-D322-4F0E-BFF3-C2518FD0977E}"/>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29" name="Picture 228">
              <a:extLst>
                <a:ext uri="{FF2B5EF4-FFF2-40B4-BE49-F238E27FC236}">
                  <a16:creationId xmlns:a16="http://schemas.microsoft.com/office/drawing/2014/main" id="{9DCDAC60-4FFD-44AD-A386-80730AD4D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0" name="Straight Connector 229">
              <a:extLst>
                <a:ext uri="{FF2B5EF4-FFF2-40B4-BE49-F238E27FC236}">
                  <a16:creationId xmlns:a16="http://schemas.microsoft.com/office/drawing/2014/main" id="{F3FAFB56-11B8-47C3-A86E-914B850B4603}"/>
                </a:ext>
              </a:extLst>
            </p:cNvPr>
            <p:cNvCxnSpPr>
              <a:cxnSpLocks/>
              <a:stCxn id="224" idx="2"/>
              <a:endCxn id="227"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CA589D-41FE-4BED-9054-5E493DEFBB49}"/>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3BAEA0DC-925B-4290-BA34-30AD635E75C4}"/>
                </a:ext>
              </a:extLst>
            </p:cNvPr>
            <p:cNvGrpSpPr/>
            <p:nvPr/>
          </p:nvGrpSpPr>
          <p:grpSpPr>
            <a:xfrm>
              <a:off x="4223641" y="3469832"/>
              <a:ext cx="599123" cy="513263"/>
              <a:chOff x="6223707" y="4134249"/>
              <a:chExt cx="599123" cy="513263"/>
            </a:xfrm>
          </p:grpSpPr>
          <p:sp>
            <p:nvSpPr>
              <p:cNvPr id="275" name="Rounded Rectangle 14">
                <a:extLst>
                  <a:ext uri="{FF2B5EF4-FFF2-40B4-BE49-F238E27FC236}">
                    <a16:creationId xmlns:a16="http://schemas.microsoft.com/office/drawing/2014/main" id="{18A119F5-4438-413C-8DB3-5BA61FE67253}"/>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6" name="Picture 275">
                <a:extLst>
                  <a:ext uri="{FF2B5EF4-FFF2-40B4-BE49-F238E27FC236}">
                    <a16:creationId xmlns:a16="http://schemas.microsoft.com/office/drawing/2014/main" id="{30464738-F11D-40DC-A5F6-9D287F567061}"/>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233" name="Rounded Rectangle 14">
              <a:extLst>
                <a:ext uri="{FF2B5EF4-FFF2-40B4-BE49-F238E27FC236}">
                  <a16:creationId xmlns:a16="http://schemas.microsoft.com/office/drawing/2014/main" id="{FCFD48AF-2677-4F3C-BD82-34E9F334F21A}"/>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34" name="Cylinder 233">
              <a:extLst>
                <a:ext uri="{FF2B5EF4-FFF2-40B4-BE49-F238E27FC236}">
                  <a16:creationId xmlns:a16="http://schemas.microsoft.com/office/drawing/2014/main" id="{4A10A458-F488-4A56-9ABE-E8501205BD07}"/>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235" name="Picture 234">
              <a:extLst>
                <a:ext uri="{FF2B5EF4-FFF2-40B4-BE49-F238E27FC236}">
                  <a16:creationId xmlns:a16="http://schemas.microsoft.com/office/drawing/2014/main" id="{47AC4E03-4171-4A8C-9FE3-7028392D0F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236" name="Straight Connector 235">
              <a:extLst>
                <a:ext uri="{FF2B5EF4-FFF2-40B4-BE49-F238E27FC236}">
                  <a16:creationId xmlns:a16="http://schemas.microsoft.com/office/drawing/2014/main" id="{8D15CE70-8DDD-41D9-8343-1280632B4AFE}"/>
                </a:ext>
              </a:extLst>
            </p:cNvPr>
            <p:cNvCxnSpPr>
              <a:cxnSpLocks/>
              <a:stCxn id="143"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CDE47E1C-0310-4CDF-ABD9-D5497E1ED0E1}"/>
                </a:ext>
              </a:extLst>
            </p:cNvPr>
            <p:cNvGrpSpPr/>
            <p:nvPr/>
          </p:nvGrpSpPr>
          <p:grpSpPr>
            <a:xfrm>
              <a:off x="7879332" y="3469832"/>
              <a:ext cx="607484" cy="529571"/>
              <a:chOff x="9879398" y="4134249"/>
              <a:chExt cx="607484" cy="529571"/>
            </a:xfrm>
            <a:solidFill>
              <a:schemeClr val="bg1">
                <a:lumMod val="50000"/>
              </a:schemeClr>
            </a:solidFill>
          </p:grpSpPr>
          <p:sp>
            <p:nvSpPr>
              <p:cNvPr id="273" name="Rounded Rectangle 14">
                <a:extLst>
                  <a:ext uri="{FF2B5EF4-FFF2-40B4-BE49-F238E27FC236}">
                    <a16:creationId xmlns:a16="http://schemas.microsoft.com/office/drawing/2014/main" id="{1C2FA207-95E8-40AC-8C02-D3DC2C1D8F0E}"/>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274" name="Picture 273">
                <a:extLst>
                  <a:ext uri="{FF2B5EF4-FFF2-40B4-BE49-F238E27FC236}">
                    <a16:creationId xmlns:a16="http://schemas.microsoft.com/office/drawing/2014/main" id="{614CD02F-EE8B-4241-BF0D-9C2C22B72864}"/>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238" name="TextBox 237">
              <a:extLst>
                <a:ext uri="{FF2B5EF4-FFF2-40B4-BE49-F238E27FC236}">
                  <a16:creationId xmlns:a16="http://schemas.microsoft.com/office/drawing/2014/main" id="{8E806B30-4FA2-42DD-B8C2-3125B4131EC7}"/>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239" name="Group 238">
              <a:extLst>
                <a:ext uri="{FF2B5EF4-FFF2-40B4-BE49-F238E27FC236}">
                  <a16:creationId xmlns:a16="http://schemas.microsoft.com/office/drawing/2014/main" id="{827CFB7C-16D4-45FF-AC1A-497B62C97893}"/>
                </a:ext>
              </a:extLst>
            </p:cNvPr>
            <p:cNvGrpSpPr/>
            <p:nvPr/>
          </p:nvGrpSpPr>
          <p:grpSpPr>
            <a:xfrm>
              <a:off x="2666444" y="4789593"/>
              <a:ext cx="663425" cy="358399"/>
              <a:chOff x="4675477" y="5680941"/>
              <a:chExt cx="663425" cy="358399"/>
            </a:xfrm>
          </p:grpSpPr>
          <p:cxnSp>
            <p:nvCxnSpPr>
              <p:cNvPr id="270" name="Straight Connector 269">
                <a:extLst>
                  <a:ext uri="{FF2B5EF4-FFF2-40B4-BE49-F238E27FC236}">
                    <a16:creationId xmlns:a16="http://schemas.microsoft.com/office/drawing/2014/main" id="{2CE70F80-7312-4A75-9700-1487294234B6}"/>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Rounded Rectangle 14">
                <a:extLst>
                  <a:ext uri="{FF2B5EF4-FFF2-40B4-BE49-F238E27FC236}">
                    <a16:creationId xmlns:a16="http://schemas.microsoft.com/office/drawing/2014/main" id="{9738567D-11E5-4F82-A5FD-C933639592DA}"/>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72" name="Picture 271">
                <a:extLst>
                  <a:ext uri="{FF2B5EF4-FFF2-40B4-BE49-F238E27FC236}">
                    <a16:creationId xmlns:a16="http://schemas.microsoft.com/office/drawing/2014/main" id="{ACEEC1E2-D301-4B7E-9D40-4B0161F716B1}"/>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240" name="Group 239">
              <a:extLst>
                <a:ext uri="{FF2B5EF4-FFF2-40B4-BE49-F238E27FC236}">
                  <a16:creationId xmlns:a16="http://schemas.microsoft.com/office/drawing/2014/main" id="{B14C6B27-0B7C-4EC0-8283-082F12AD3110}"/>
                </a:ext>
              </a:extLst>
            </p:cNvPr>
            <p:cNvGrpSpPr/>
            <p:nvPr/>
          </p:nvGrpSpPr>
          <p:grpSpPr>
            <a:xfrm>
              <a:off x="2656597" y="2246311"/>
              <a:ext cx="682239" cy="344425"/>
              <a:chOff x="4667108" y="5343683"/>
              <a:chExt cx="682239" cy="344425"/>
            </a:xfrm>
            <a:solidFill>
              <a:srgbClr val="C3ECFF"/>
            </a:solidFill>
          </p:grpSpPr>
          <p:sp>
            <p:nvSpPr>
              <p:cNvPr id="267" name="Rounded Rectangle 14">
                <a:extLst>
                  <a:ext uri="{FF2B5EF4-FFF2-40B4-BE49-F238E27FC236}">
                    <a16:creationId xmlns:a16="http://schemas.microsoft.com/office/drawing/2014/main" id="{8CACF8E4-0E22-4DB8-8D9C-1E85CC36F18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268" name="Picture 267">
                <a:extLst>
                  <a:ext uri="{FF2B5EF4-FFF2-40B4-BE49-F238E27FC236}">
                    <a16:creationId xmlns:a16="http://schemas.microsoft.com/office/drawing/2014/main" id="{BDC3EB5A-B761-4566-967F-6BB646066D20}"/>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269" name="Straight Connector 268">
                <a:extLst>
                  <a:ext uri="{FF2B5EF4-FFF2-40B4-BE49-F238E27FC236}">
                    <a16:creationId xmlns:a16="http://schemas.microsoft.com/office/drawing/2014/main" id="{2D6D41C9-7A00-43A9-899A-3C7241CEE6D4}"/>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91833C29-765C-42F7-98C9-E1BE21E90241}"/>
                </a:ext>
              </a:extLst>
            </p:cNvPr>
            <p:cNvGrpSpPr/>
            <p:nvPr/>
          </p:nvGrpSpPr>
          <p:grpSpPr>
            <a:xfrm>
              <a:off x="6313987" y="2250921"/>
              <a:ext cx="664213" cy="344425"/>
              <a:chOff x="4667108" y="5343683"/>
              <a:chExt cx="664213" cy="344425"/>
            </a:xfrm>
          </p:grpSpPr>
          <p:sp>
            <p:nvSpPr>
              <p:cNvPr id="264" name="Rounded Rectangle 14">
                <a:extLst>
                  <a:ext uri="{FF2B5EF4-FFF2-40B4-BE49-F238E27FC236}">
                    <a16:creationId xmlns:a16="http://schemas.microsoft.com/office/drawing/2014/main" id="{DDDC58EE-D4EF-4A53-820E-FD77D377DAEF}"/>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265" name="Picture 264">
                <a:extLst>
                  <a:ext uri="{FF2B5EF4-FFF2-40B4-BE49-F238E27FC236}">
                    <a16:creationId xmlns:a16="http://schemas.microsoft.com/office/drawing/2014/main" id="{71D865D8-334A-454A-8055-97C954FD6AA3}"/>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266" name="Straight Connector 265">
                <a:extLst>
                  <a:ext uri="{FF2B5EF4-FFF2-40B4-BE49-F238E27FC236}">
                    <a16:creationId xmlns:a16="http://schemas.microsoft.com/office/drawing/2014/main" id="{52918B02-3E70-49B9-B724-E750C6B90C1D}"/>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42" name="Graphic 241" descr="Lock">
              <a:extLst>
                <a:ext uri="{FF2B5EF4-FFF2-40B4-BE49-F238E27FC236}">
                  <a16:creationId xmlns:a16="http://schemas.microsoft.com/office/drawing/2014/main" id="{BFF3AD8B-9362-4B16-A8C3-B5807D6829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243" name="Straight Connector 242">
              <a:extLst>
                <a:ext uri="{FF2B5EF4-FFF2-40B4-BE49-F238E27FC236}">
                  <a16:creationId xmlns:a16="http://schemas.microsoft.com/office/drawing/2014/main" id="{BE47A507-0041-4230-AE6D-898F13600A6E}"/>
                </a:ext>
              </a:extLst>
            </p:cNvPr>
            <p:cNvCxnSpPr>
              <a:cxnSpLocks/>
              <a:stCxn id="261" idx="2"/>
              <a:endCxn id="142" idx="0"/>
            </p:cNvCxnSpPr>
            <p:nvPr/>
          </p:nvCxnSpPr>
          <p:spPr>
            <a:xfrm>
              <a:off x="8144221" y="1384897"/>
              <a:ext cx="987" cy="323106"/>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610920A-C466-4029-9AC3-5B623649FCD2}"/>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5" name="Picture 244">
              <a:extLst>
                <a:ext uri="{FF2B5EF4-FFF2-40B4-BE49-F238E27FC236}">
                  <a16:creationId xmlns:a16="http://schemas.microsoft.com/office/drawing/2014/main" id="{0703B5C1-A422-4E98-9045-896F303A0239}"/>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246" name="Picture 245">
              <a:extLst>
                <a:ext uri="{FF2B5EF4-FFF2-40B4-BE49-F238E27FC236}">
                  <a16:creationId xmlns:a16="http://schemas.microsoft.com/office/drawing/2014/main" id="{CD253531-EB07-413C-A02C-074B2A2FF819}"/>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247" name="Picture 246">
              <a:extLst>
                <a:ext uri="{FF2B5EF4-FFF2-40B4-BE49-F238E27FC236}">
                  <a16:creationId xmlns:a16="http://schemas.microsoft.com/office/drawing/2014/main" id="{E964BB4E-4F9F-42CC-BBD0-67A497B4567D}"/>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248" name="Picture 247">
              <a:extLst>
                <a:ext uri="{FF2B5EF4-FFF2-40B4-BE49-F238E27FC236}">
                  <a16:creationId xmlns:a16="http://schemas.microsoft.com/office/drawing/2014/main" id="{4D530DE6-A77B-4778-81EA-ADECEECBAEF2}"/>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49" name="Group 248">
              <a:extLst>
                <a:ext uri="{FF2B5EF4-FFF2-40B4-BE49-F238E27FC236}">
                  <a16:creationId xmlns:a16="http://schemas.microsoft.com/office/drawing/2014/main" id="{EF8BCFE8-BA7E-4D1C-881A-75EF306BB56C}"/>
                </a:ext>
              </a:extLst>
            </p:cNvPr>
            <p:cNvGrpSpPr/>
            <p:nvPr/>
          </p:nvGrpSpPr>
          <p:grpSpPr>
            <a:xfrm>
              <a:off x="7654207" y="662510"/>
              <a:ext cx="806291" cy="722387"/>
              <a:chOff x="7663732" y="662510"/>
              <a:chExt cx="806291" cy="722387"/>
            </a:xfrm>
          </p:grpSpPr>
          <p:sp>
            <p:nvSpPr>
              <p:cNvPr id="261" name="Rounded Rectangle 14">
                <a:extLst>
                  <a:ext uri="{FF2B5EF4-FFF2-40B4-BE49-F238E27FC236}">
                    <a16:creationId xmlns:a16="http://schemas.microsoft.com/office/drawing/2014/main" id="{21AB7429-5EC4-463E-B4BE-D3AEFEB1C59E}"/>
                  </a:ext>
                </a:extLst>
              </p:cNvPr>
              <p:cNvSpPr/>
              <p:nvPr/>
            </p:nvSpPr>
            <p:spPr bwMode="gray">
              <a:xfrm>
                <a:off x="7879332" y="920333"/>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262" name="Picture 261">
                <a:extLst>
                  <a:ext uri="{FF2B5EF4-FFF2-40B4-BE49-F238E27FC236}">
                    <a16:creationId xmlns:a16="http://schemas.microsoft.com/office/drawing/2014/main" id="{673B9A24-F643-4505-B7A1-2B917DF5EF3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263" name="Graphic 262" descr="Lock">
                <a:extLst>
                  <a:ext uri="{FF2B5EF4-FFF2-40B4-BE49-F238E27FC236}">
                    <a16:creationId xmlns:a16="http://schemas.microsoft.com/office/drawing/2014/main" id="{BD4684F0-3FF6-4FCB-87B1-79D79183AF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250" name="Rectangle 249">
              <a:extLst>
                <a:ext uri="{FF2B5EF4-FFF2-40B4-BE49-F238E27FC236}">
                  <a16:creationId xmlns:a16="http://schemas.microsoft.com/office/drawing/2014/main" id="{62E60BFF-35AE-4501-94A2-4A8C1F96A3A8}"/>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1" name="Rectangle 250">
              <a:extLst>
                <a:ext uri="{FF2B5EF4-FFF2-40B4-BE49-F238E27FC236}">
                  <a16:creationId xmlns:a16="http://schemas.microsoft.com/office/drawing/2014/main" id="{7ADCEF51-56FB-4EB4-9957-3E07501682E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2" name="TextBox 251">
              <a:extLst>
                <a:ext uri="{FF2B5EF4-FFF2-40B4-BE49-F238E27FC236}">
                  <a16:creationId xmlns:a16="http://schemas.microsoft.com/office/drawing/2014/main" id="{EC3F38D0-9D0E-430C-B844-E4C51E049031}"/>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53" name="Group 252">
              <a:extLst>
                <a:ext uri="{FF2B5EF4-FFF2-40B4-BE49-F238E27FC236}">
                  <a16:creationId xmlns:a16="http://schemas.microsoft.com/office/drawing/2014/main" id="{332DFAD5-8F16-4095-B222-60C56E0EBF5B}"/>
                </a:ext>
              </a:extLst>
            </p:cNvPr>
            <p:cNvGrpSpPr/>
            <p:nvPr/>
          </p:nvGrpSpPr>
          <p:grpSpPr>
            <a:xfrm>
              <a:off x="6338581" y="4010042"/>
              <a:ext cx="675893" cy="760946"/>
              <a:chOff x="6338581" y="4010042"/>
              <a:chExt cx="675893" cy="760946"/>
            </a:xfrm>
          </p:grpSpPr>
          <p:grpSp>
            <p:nvGrpSpPr>
              <p:cNvPr id="254" name="Group 253">
                <a:extLst>
                  <a:ext uri="{FF2B5EF4-FFF2-40B4-BE49-F238E27FC236}">
                    <a16:creationId xmlns:a16="http://schemas.microsoft.com/office/drawing/2014/main" id="{413787BB-B94D-491C-B915-E54D4C5C083D}"/>
                  </a:ext>
                </a:extLst>
              </p:cNvPr>
              <p:cNvGrpSpPr/>
              <p:nvPr/>
            </p:nvGrpSpPr>
            <p:grpSpPr>
              <a:xfrm>
                <a:off x="6338581" y="4010042"/>
                <a:ext cx="675893" cy="760946"/>
                <a:chOff x="8336634" y="4490033"/>
                <a:chExt cx="675893" cy="760946"/>
              </a:xfrm>
            </p:grpSpPr>
            <p:grpSp>
              <p:nvGrpSpPr>
                <p:cNvPr id="256" name="Group 255">
                  <a:extLst>
                    <a:ext uri="{FF2B5EF4-FFF2-40B4-BE49-F238E27FC236}">
                      <a16:creationId xmlns:a16="http://schemas.microsoft.com/office/drawing/2014/main" id="{C54925F5-9196-4FAB-86A1-109E16AA3EEF}"/>
                    </a:ext>
                  </a:extLst>
                </p:cNvPr>
                <p:cNvGrpSpPr/>
                <p:nvPr/>
              </p:nvGrpSpPr>
              <p:grpSpPr>
                <a:xfrm>
                  <a:off x="8336634" y="4490033"/>
                  <a:ext cx="675893" cy="760946"/>
                  <a:chOff x="8336634" y="4490033"/>
                  <a:chExt cx="675893" cy="760946"/>
                </a:xfrm>
              </p:grpSpPr>
              <p:sp>
                <p:nvSpPr>
                  <p:cNvPr id="258" name="Rounded Rectangle 14">
                    <a:extLst>
                      <a:ext uri="{FF2B5EF4-FFF2-40B4-BE49-F238E27FC236}">
                        <a16:creationId xmlns:a16="http://schemas.microsoft.com/office/drawing/2014/main" id="{DA0C0FE6-4B22-4D38-85EB-045C746EC59E}"/>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259" name="Graphic 258" descr="Fence">
                    <a:extLst>
                      <a:ext uri="{FF2B5EF4-FFF2-40B4-BE49-F238E27FC236}">
                        <a16:creationId xmlns:a16="http://schemas.microsoft.com/office/drawing/2014/main" id="{E9BD5581-8C80-4B8B-B223-A015622D83AA}"/>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260" name="Straight Connector 259">
                    <a:extLst>
                      <a:ext uri="{FF2B5EF4-FFF2-40B4-BE49-F238E27FC236}">
                        <a16:creationId xmlns:a16="http://schemas.microsoft.com/office/drawing/2014/main" id="{F6CDD39C-1835-41EF-83B8-A28A11B1F01C}"/>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57" name="Picture 256">
                  <a:extLst>
                    <a:ext uri="{FF2B5EF4-FFF2-40B4-BE49-F238E27FC236}">
                      <a16:creationId xmlns:a16="http://schemas.microsoft.com/office/drawing/2014/main" id="{F52BD4B3-03F2-416A-8B8C-E4DE109E1BF0}"/>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255" name="Straight Connector 254">
                <a:extLst>
                  <a:ext uri="{FF2B5EF4-FFF2-40B4-BE49-F238E27FC236}">
                    <a16:creationId xmlns:a16="http://schemas.microsoft.com/office/drawing/2014/main" id="{5C496B9A-C68E-4BBD-8CCD-482AD82A74D7}"/>
                  </a:ext>
                </a:extLst>
              </p:cNvPr>
              <p:cNvCxnSpPr>
                <a:cxnSpLocks/>
                <a:stCxn id="258"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Exercise 3 - Scope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10"/>
          <a:srcRect/>
          <a:stretch/>
        </p:blipFill>
        <p:spPr>
          <a:xfrm>
            <a:off x="128939" y="1875016"/>
            <a:ext cx="2810238" cy="1440246"/>
          </a:xfrm>
          <a:prstGeom prst="rect">
            <a:avLst/>
          </a:prstGeom>
        </p:spPr>
      </p:pic>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1"/>
          <a:srcRect/>
          <a:stretch/>
        </p:blipFill>
        <p:spPr>
          <a:xfrm>
            <a:off x="128939" y="3314172"/>
            <a:ext cx="2810236" cy="1440246"/>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4100"/>
            <a:ext cx="7208123" cy="1589683"/>
            <a:chOff x="2939177" y="1054100"/>
            <a:chExt cx="7208123" cy="1589683"/>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ea typeface="Arial Unicode MS" pitchFamily="34" charset="-128"/>
                    <a:cs typeface="Arial Unicode MS" pitchFamily="34" charset="-128"/>
                  </a:rPr>
                  <a:t>HTTPS</a:t>
                </a:r>
                <a:endParaRPr lang="de-DE" kern="0" dirty="0">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1">
                    <a:lumMod val="65000"/>
                    <a:lumOff val="35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4" y="1069889"/>
              <a:ext cx="6179166" cy="0"/>
            </a:xfrm>
            <a:prstGeom prst="line">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45078" y="1054100"/>
              <a:ext cx="0" cy="530650"/>
            </a:xfrm>
            <a:prstGeom prst="straightConnector1">
              <a:avLst/>
            </a:prstGeom>
            <a:ln w="3810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26BC45FE-4B01-4D7C-B1F5-A3D50B95CDE0}"/>
              </a:ext>
            </a:extLst>
          </p:cNvPr>
          <p:cNvGrpSpPr/>
          <p:nvPr/>
        </p:nvGrpSpPr>
        <p:grpSpPr>
          <a:xfrm>
            <a:off x="8341611" y="5466728"/>
            <a:ext cx="643122" cy="358399"/>
            <a:chOff x="2819071" y="4941991"/>
            <a:chExt cx="643122" cy="358399"/>
          </a:xfrm>
        </p:grpSpPr>
        <p:cxnSp>
          <p:nvCxnSpPr>
            <p:cNvPr id="113" name="Straight Connector 112">
              <a:extLst>
                <a:ext uri="{FF2B5EF4-FFF2-40B4-BE49-F238E27FC236}">
                  <a16:creationId xmlns:a16="http://schemas.microsoft.com/office/drawing/2014/main" id="{6DE12B0D-FB91-45F3-BE82-70D39F87662B}"/>
                </a:ext>
              </a:extLst>
            </p:cNvPr>
            <p:cNvCxnSpPr>
              <a:cxnSpLocks/>
            </p:cNvCxnSpPr>
            <p:nvPr/>
          </p:nvCxnSpPr>
          <p:spPr>
            <a:xfrm>
              <a:off x="3362585" y="5142991"/>
              <a:ext cx="9960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Rounded Rectangle 14">
              <a:extLst>
                <a:ext uri="{FF2B5EF4-FFF2-40B4-BE49-F238E27FC236}">
                  <a16:creationId xmlns:a16="http://schemas.microsoft.com/office/drawing/2014/main" id="{CA610347-F30B-4406-A90D-BE2CED2809A4}"/>
                </a:ext>
              </a:extLst>
            </p:cNvPr>
            <p:cNvSpPr/>
            <p:nvPr/>
          </p:nvSpPr>
          <p:spPr bwMode="gray">
            <a:xfrm>
              <a:off x="2819071" y="5005920"/>
              <a:ext cx="548827" cy="294470"/>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7" name="Picture 116">
              <a:extLst>
                <a:ext uri="{FF2B5EF4-FFF2-40B4-BE49-F238E27FC236}">
                  <a16:creationId xmlns:a16="http://schemas.microsoft.com/office/drawing/2014/main" id="{AF5BDA71-0969-4A14-A9C0-3BA75D9D6BED}"/>
                </a:ext>
              </a:extLst>
            </p:cNvPr>
            <p:cNvPicPr>
              <a:picLocks noChangeAspect="1"/>
            </p:cNvPicPr>
            <p:nvPr/>
          </p:nvPicPr>
          <p:blipFill>
            <a:blip r:embed="rId3"/>
            <a:stretch>
              <a:fillRect/>
            </a:stretch>
          </p:blipFill>
          <p:spPr>
            <a:xfrm>
              <a:off x="3290175" y="4941991"/>
              <a:ext cx="150305" cy="146304"/>
            </a:xfrm>
            <a:prstGeom prst="rect">
              <a:avLst/>
            </a:prstGeom>
          </p:spPr>
        </p:pic>
      </p:grpSp>
      <p:cxnSp>
        <p:nvCxnSpPr>
          <p:cNvPr id="122" name="Connector: Elbow 121">
            <a:extLst>
              <a:ext uri="{FF2B5EF4-FFF2-40B4-BE49-F238E27FC236}">
                <a16:creationId xmlns:a16="http://schemas.microsoft.com/office/drawing/2014/main" id="{DDC3496F-588B-4705-9D29-759415C00498}"/>
              </a:ext>
            </a:extLst>
          </p:cNvPr>
          <p:cNvCxnSpPr>
            <a:cxnSpLocks/>
            <a:stCxn id="290" idx="3"/>
            <a:endCxn id="261" idx="1"/>
          </p:cNvCxnSpPr>
          <p:nvPr/>
        </p:nvCxnSpPr>
        <p:spPr>
          <a:xfrm>
            <a:off x="6778711" y="1816583"/>
            <a:ext cx="3091953" cy="449"/>
          </a:xfrm>
          <a:prstGeom prst="straightConnector1">
            <a:avLst/>
          </a:prstGeom>
          <a:ln w="44450">
            <a:solidFill>
              <a:schemeClr val="tx1">
                <a:lumMod val="65000"/>
                <a:lumOff val="3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B262A2-090D-4FC4-82D2-15F47D994E99}"/>
              </a:ext>
            </a:extLst>
          </p:cNvPr>
          <p:cNvSpPr txBox="1"/>
          <p:nvPr/>
        </p:nvSpPr>
        <p:spPr>
          <a:xfrm>
            <a:off x="7170821" y="750771"/>
            <a:ext cx="1905802"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a:t>
            </a:r>
          </a:p>
        </p:txBody>
      </p:sp>
      <p:sp>
        <p:nvSpPr>
          <p:cNvPr id="125" name="TextBox 124">
            <a:extLst>
              <a:ext uri="{FF2B5EF4-FFF2-40B4-BE49-F238E27FC236}">
                <a16:creationId xmlns:a16="http://schemas.microsoft.com/office/drawing/2014/main" id="{8F3A1877-D2D9-4497-8840-B25B99BD031D}"/>
              </a:ext>
            </a:extLst>
          </p:cNvPr>
          <p:cNvSpPr txBox="1"/>
          <p:nvPr/>
        </p:nvSpPr>
        <p:spPr>
          <a:xfrm>
            <a:off x="7063337" y="1567313"/>
            <a:ext cx="3110565"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REVIEWS_HOST_INTERNAL</a:t>
            </a:r>
          </a:p>
        </p:txBody>
      </p:sp>
    </p:spTree>
    <p:extLst>
      <p:ext uri="{BB962C8B-B14F-4D97-AF65-F5344CB8AC3E}">
        <p14:creationId xmlns:p14="http://schemas.microsoft.com/office/powerpoint/2010/main" val="1902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A2A07A-1E23-4AB9-851F-209DCC63D284}"/>
              </a:ext>
            </a:extLst>
          </p:cNvPr>
          <p:cNvSpPr>
            <a:spLocks noGrp="1"/>
          </p:cNvSpPr>
          <p:nvPr>
            <p:ph type="body" sz="quarter" idx="10"/>
          </p:nvPr>
        </p:nvSpPr>
        <p:spPr>
          <a:xfrm>
            <a:off x="8608004" y="1620000"/>
            <a:ext cx="3082472" cy="4716000"/>
          </a:xfrm>
        </p:spPr>
        <p:txBody>
          <a:bodyPr>
            <a:normAutofit fontScale="85000" lnSpcReduction="20000"/>
          </a:bodyPr>
          <a:lstStyle/>
          <a:p>
            <a:pPr lvl="1"/>
            <a:r>
              <a:rPr lang="en-US" dirty="0"/>
              <a:t>Labels</a:t>
            </a:r>
          </a:p>
          <a:p>
            <a:pPr lvl="1"/>
            <a:r>
              <a:rPr lang="en-US" dirty="0"/>
              <a:t>Secret</a:t>
            </a:r>
          </a:p>
          <a:p>
            <a:pPr lvl="2"/>
            <a:r>
              <a:rPr lang="en-US" dirty="0"/>
              <a:t>Reuse “ads-</a:t>
            </a:r>
            <a:r>
              <a:rPr lang="en-US" dirty="0" err="1"/>
              <a:t>db</a:t>
            </a:r>
            <a:r>
              <a:rPr lang="en-US" dirty="0"/>
              <a:t>-secret”</a:t>
            </a:r>
          </a:p>
          <a:p>
            <a:pPr lvl="1"/>
            <a:r>
              <a:rPr lang="en-US" dirty="0" err="1"/>
              <a:t>Configmap</a:t>
            </a:r>
            <a:endParaRPr lang="en-US" dirty="0"/>
          </a:p>
          <a:p>
            <a:pPr lvl="2"/>
            <a:r>
              <a:rPr lang="en-US" dirty="0"/>
              <a:t>URL of Database</a:t>
            </a:r>
          </a:p>
          <a:p>
            <a:pPr lvl="2"/>
            <a:r>
              <a:rPr lang="en-US" dirty="0"/>
              <a:t>URL of </a:t>
            </a:r>
            <a:r>
              <a:rPr lang="en-US" dirty="0" err="1"/>
              <a:t>Bulletinboard</a:t>
            </a:r>
            <a:r>
              <a:rPr lang="en-US" dirty="0"/>
              <a:t>-Reviews Ingress</a:t>
            </a:r>
          </a:p>
          <a:p>
            <a:pPr lvl="2"/>
            <a:r>
              <a:rPr lang="en-US" dirty="0"/>
              <a:t>URL of </a:t>
            </a:r>
            <a:r>
              <a:rPr lang="en-US" dirty="0" err="1"/>
              <a:t>Bulletinboard</a:t>
            </a:r>
            <a:r>
              <a:rPr lang="en-US" dirty="0"/>
              <a:t>-Reviews Service</a:t>
            </a:r>
          </a:p>
          <a:p>
            <a:pPr lvl="1"/>
            <a:r>
              <a:rPr lang="en-US" dirty="0"/>
              <a:t>Service</a:t>
            </a:r>
          </a:p>
          <a:p>
            <a:pPr lvl="1"/>
            <a:r>
              <a:rPr lang="en-US" dirty="0"/>
              <a:t>Ingress</a:t>
            </a:r>
          </a:p>
          <a:p>
            <a:pPr lvl="2"/>
            <a:r>
              <a:rPr lang="en-US" dirty="0"/>
              <a:t>One host without TLS (yet)</a:t>
            </a:r>
          </a:p>
          <a:p>
            <a:pPr lvl="2"/>
            <a:r>
              <a:rPr lang="en-US" dirty="0"/>
              <a:t>Targeting the service</a:t>
            </a:r>
          </a:p>
          <a:p>
            <a:pPr lvl="1"/>
            <a:r>
              <a:rPr lang="en-US" dirty="0"/>
              <a:t>Deployment</a:t>
            </a:r>
          </a:p>
          <a:p>
            <a:pPr lvl="2"/>
            <a:r>
              <a:rPr lang="en-US" dirty="0"/>
              <a:t>Replicas: 1</a:t>
            </a:r>
          </a:p>
          <a:p>
            <a:pPr lvl="2"/>
            <a:r>
              <a:rPr lang="en-US" dirty="0" err="1"/>
              <a:t>Selfbuild</a:t>
            </a:r>
            <a:r>
              <a:rPr lang="en-US" dirty="0"/>
              <a:t> docker image</a:t>
            </a:r>
          </a:p>
          <a:p>
            <a:pPr lvl="2"/>
            <a:r>
              <a:rPr lang="en-US" dirty="0"/>
              <a:t>Environment variables:</a:t>
            </a:r>
          </a:p>
          <a:p>
            <a:pPr lvl="3"/>
            <a:r>
              <a:rPr lang="en-US" dirty="0"/>
              <a:t>Pass password from secret</a:t>
            </a:r>
          </a:p>
          <a:p>
            <a:pPr lvl="3"/>
            <a:r>
              <a:rPr lang="en-US" dirty="0"/>
              <a:t>Pass URLs from </a:t>
            </a:r>
            <a:r>
              <a:rPr lang="en-US" dirty="0" err="1"/>
              <a:t>configmap</a:t>
            </a:r>
            <a:endParaRPr lang="en-US" dirty="0"/>
          </a:p>
          <a:p>
            <a:pPr lvl="2"/>
            <a:r>
              <a:rPr lang="en-US" dirty="0" err="1"/>
              <a:t>ImagePullSecret</a:t>
            </a:r>
            <a:endParaRPr lang="en-US" dirty="0"/>
          </a:p>
          <a:p>
            <a:pPr lvl="3"/>
            <a:endParaRPr lang="en-US" dirty="0"/>
          </a:p>
        </p:txBody>
      </p:sp>
      <p:sp>
        <p:nvSpPr>
          <p:cNvPr id="24" name="Title 23"/>
          <p:cNvSpPr>
            <a:spLocks noGrp="1"/>
          </p:cNvSpPr>
          <p:nvPr>
            <p:ph type="title"/>
          </p:nvPr>
        </p:nvSpPr>
        <p:spPr/>
        <p:txBody>
          <a:bodyPr/>
          <a:lstStyle/>
          <a:p>
            <a:r>
              <a:rPr lang="en-US" dirty="0" err="1"/>
              <a:t>Bulletinboard</a:t>
            </a:r>
            <a:r>
              <a:rPr lang="en-US" dirty="0"/>
              <a:t>: Exercise 3 – Focused View</a:t>
            </a:r>
          </a:p>
        </p:txBody>
      </p:sp>
      <p:sp>
        <p:nvSpPr>
          <p:cNvPr id="45" name="Rounded Rectangle 5">
            <a:extLst>
              <a:ext uri="{FF2B5EF4-FFF2-40B4-BE49-F238E27FC236}">
                <a16:creationId xmlns:a16="http://schemas.microsoft.com/office/drawing/2014/main" id="{2942F529-65BF-4868-9C03-E746901E53B5}"/>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55" name="Straight Connector 54">
            <a:extLst>
              <a:ext uri="{FF2B5EF4-FFF2-40B4-BE49-F238E27FC236}">
                <a16:creationId xmlns:a16="http://schemas.microsoft.com/office/drawing/2014/main" id="{A32ABF31-FA8B-4CE1-ADD5-80DB75EA3C90}"/>
              </a:ext>
            </a:extLst>
          </p:cNvPr>
          <p:cNvCxnSpPr>
            <a:cxnSpLocks/>
            <a:endCxn id="75"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E428E10-59F1-4714-946B-AA3F0C580275}"/>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58" name="Straight Connector 57">
            <a:extLst>
              <a:ext uri="{FF2B5EF4-FFF2-40B4-BE49-F238E27FC236}">
                <a16:creationId xmlns:a16="http://schemas.microsoft.com/office/drawing/2014/main" id="{AA057798-115C-4138-884C-48F56817CA44}"/>
              </a:ext>
            </a:extLst>
          </p:cNvPr>
          <p:cNvCxnSpPr>
            <a:cxnSpLocks/>
            <a:stCxn id="75" idx="2"/>
            <a:endCxn id="68"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3E553BF1-DEB2-45B8-B4B3-E4F1419DB2D4}"/>
              </a:ext>
            </a:extLst>
          </p:cNvPr>
          <p:cNvPicPr>
            <a:picLocks noChangeAspect="1"/>
          </p:cNvPicPr>
          <p:nvPr/>
        </p:nvPicPr>
        <p:blipFill>
          <a:blip r:embed="rId3"/>
          <a:stretch>
            <a:fillRect/>
          </a:stretch>
        </p:blipFill>
        <p:spPr>
          <a:xfrm>
            <a:off x="7714706" y="1230093"/>
            <a:ext cx="501015" cy="487680"/>
          </a:xfrm>
          <a:prstGeom prst="rect">
            <a:avLst/>
          </a:prstGeom>
        </p:spPr>
      </p:pic>
      <p:grpSp>
        <p:nvGrpSpPr>
          <p:cNvPr id="60" name="Group 59">
            <a:extLst>
              <a:ext uri="{FF2B5EF4-FFF2-40B4-BE49-F238E27FC236}">
                <a16:creationId xmlns:a16="http://schemas.microsoft.com/office/drawing/2014/main" id="{19BA61C9-6ECE-4AD4-BADC-E484804CE5D8}"/>
              </a:ext>
            </a:extLst>
          </p:cNvPr>
          <p:cNvGrpSpPr/>
          <p:nvPr/>
        </p:nvGrpSpPr>
        <p:grpSpPr>
          <a:xfrm>
            <a:off x="1313963" y="1653767"/>
            <a:ext cx="6497385" cy="4700234"/>
            <a:chOff x="708751" y="1653767"/>
            <a:chExt cx="6497385" cy="4700234"/>
          </a:xfrm>
        </p:grpSpPr>
        <p:sp>
          <p:nvSpPr>
            <p:cNvPr id="64" name="Rectangle 63">
              <a:extLst>
                <a:ext uri="{FF2B5EF4-FFF2-40B4-BE49-F238E27FC236}">
                  <a16:creationId xmlns:a16="http://schemas.microsoft.com/office/drawing/2014/main" id="{96A335D6-0000-47A9-8053-CC5324F59CF8}"/>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7DFF720-E823-4069-91BF-43FBCEB94BBE}"/>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614D74F9-20AE-41CA-8225-32BB3B23CCE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7" name="Group 66">
            <a:extLst>
              <a:ext uri="{FF2B5EF4-FFF2-40B4-BE49-F238E27FC236}">
                <a16:creationId xmlns:a16="http://schemas.microsoft.com/office/drawing/2014/main" id="{A2C46EC5-F657-4315-B362-75C5B33476B5}"/>
              </a:ext>
            </a:extLst>
          </p:cNvPr>
          <p:cNvGrpSpPr/>
          <p:nvPr/>
        </p:nvGrpSpPr>
        <p:grpSpPr>
          <a:xfrm>
            <a:off x="4229928" y="2867690"/>
            <a:ext cx="1653554" cy="768025"/>
            <a:chOff x="3243158" y="2867690"/>
            <a:chExt cx="1653554" cy="768025"/>
          </a:xfrm>
        </p:grpSpPr>
        <p:sp>
          <p:nvSpPr>
            <p:cNvPr id="68" name="Rounded Rectangle 14">
              <a:extLst>
                <a:ext uri="{FF2B5EF4-FFF2-40B4-BE49-F238E27FC236}">
                  <a16:creationId xmlns:a16="http://schemas.microsoft.com/office/drawing/2014/main" id="{63FED58E-DC64-46B5-9D37-373D7E3E8721}"/>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8248A558-41E7-46D9-879D-95ACF38B2B17}"/>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70" name="Group 69">
              <a:extLst>
                <a:ext uri="{FF2B5EF4-FFF2-40B4-BE49-F238E27FC236}">
                  <a16:creationId xmlns:a16="http://schemas.microsoft.com/office/drawing/2014/main" id="{A8339FB7-DCED-4C31-A2E1-E35A2081D03F}"/>
                </a:ext>
              </a:extLst>
            </p:cNvPr>
            <p:cNvGrpSpPr/>
            <p:nvPr/>
          </p:nvGrpSpPr>
          <p:grpSpPr>
            <a:xfrm>
              <a:off x="4733537" y="3324173"/>
              <a:ext cx="163175" cy="194488"/>
              <a:chOff x="6717848" y="3493140"/>
              <a:chExt cx="163175" cy="194488"/>
            </a:xfrm>
          </p:grpSpPr>
          <p:sp>
            <p:nvSpPr>
              <p:cNvPr id="71" name="Arrow: Pentagon 70">
                <a:extLst>
                  <a:ext uri="{FF2B5EF4-FFF2-40B4-BE49-F238E27FC236}">
                    <a16:creationId xmlns:a16="http://schemas.microsoft.com/office/drawing/2014/main" id="{3B4E0BFE-5B90-43FE-8B7D-120CA1A7ED16}"/>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Arrow: Pentagon 71">
                <a:extLst>
                  <a:ext uri="{FF2B5EF4-FFF2-40B4-BE49-F238E27FC236}">
                    <a16:creationId xmlns:a16="http://schemas.microsoft.com/office/drawing/2014/main" id="{29ACC98C-8582-4BE9-9E26-90A2B617C4F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74" name="Group 73">
            <a:extLst>
              <a:ext uri="{FF2B5EF4-FFF2-40B4-BE49-F238E27FC236}">
                <a16:creationId xmlns:a16="http://schemas.microsoft.com/office/drawing/2014/main" id="{98AFBDF8-B7DB-4FD8-813F-FE9CDCD85116}"/>
              </a:ext>
            </a:extLst>
          </p:cNvPr>
          <p:cNvGrpSpPr/>
          <p:nvPr/>
        </p:nvGrpSpPr>
        <p:grpSpPr>
          <a:xfrm>
            <a:off x="4227536" y="1900553"/>
            <a:ext cx="1655540" cy="763078"/>
            <a:chOff x="3260513" y="1900553"/>
            <a:chExt cx="1655540" cy="763078"/>
          </a:xfrm>
        </p:grpSpPr>
        <p:sp>
          <p:nvSpPr>
            <p:cNvPr id="75" name="Rounded Rectangle 14">
              <a:extLst>
                <a:ext uri="{FF2B5EF4-FFF2-40B4-BE49-F238E27FC236}">
                  <a16:creationId xmlns:a16="http://schemas.microsoft.com/office/drawing/2014/main" id="{9E7E92E4-E303-405C-82E3-D3E6A36B4F0F}"/>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A765C263-D60C-4A79-AF53-45373BCAE56C}"/>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77" name="Group 76">
              <a:extLst>
                <a:ext uri="{FF2B5EF4-FFF2-40B4-BE49-F238E27FC236}">
                  <a16:creationId xmlns:a16="http://schemas.microsoft.com/office/drawing/2014/main" id="{087274D4-2847-43E6-B006-76A004AB30E2}"/>
                </a:ext>
              </a:extLst>
            </p:cNvPr>
            <p:cNvGrpSpPr/>
            <p:nvPr/>
          </p:nvGrpSpPr>
          <p:grpSpPr>
            <a:xfrm>
              <a:off x="4752878" y="2357036"/>
              <a:ext cx="163175" cy="194488"/>
              <a:chOff x="6717848" y="3493140"/>
              <a:chExt cx="163175" cy="194488"/>
            </a:xfrm>
          </p:grpSpPr>
          <p:sp>
            <p:nvSpPr>
              <p:cNvPr id="78" name="Arrow: Pentagon 77">
                <a:extLst>
                  <a:ext uri="{FF2B5EF4-FFF2-40B4-BE49-F238E27FC236}">
                    <a16:creationId xmlns:a16="http://schemas.microsoft.com/office/drawing/2014/main" id="{88DB981F-42DB-47D2-8837-7A1AD1494A3B}"/>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9" name="Arrow: Pentagon 78">
                <a:extLst>
                  <a:ext uri="{FF2B5EF4-FFF2-40B4-BE49-F238E27FC236}">
                    <a16:creationId xmlns:a16="http://schemas.microsoft.com/office/drawing/2014/main" id="{CAB2517F-A764-4711-9EA8-E669003A1F64}"/>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80" name="Group 79">
            <a:extLst>
              <a:ext uri="{FF2B5EF4-FFF2-40B4-BE49-F238E27FC236}">
                <a16:creationId xmlns:a16="http://schemas.microsoft.com/office/drawing/2014/main" id="{CA4FDE6C-5E0D-4C43-AC6B-498E352A7626}"/>
              </a:ext>
            </a:extLst>
          </p:cNvPr>
          <p:cNvGrpSpPr/>
          <p:nvPr/>
        </p:nvGrpSpPr>
        <p:grpSpPr>
          <a:xfrm>
            <a:off x="1786400" y="4082654"/>
            <a:ext cx="1229686" cy="805244"/>
            <a:chOff x="763097" y="4036604"/>
            <a:chExt cx="1213600" cy="805244"/>
          </a:xfrm>
        </p:grpSpPr>
        <p:sp>
          <p:nvSpPr>
            <p:cNvPr id="81" name="Rounded Rectangle 14">
              <a:extLst>
                <a:ext uri="{FF2B5EF4-FFF2-40B4-BE49-F238E27FC236}">
                  <a16:creationId xmlns:a16="http://schemas.microsoft.com/office/drawing/2014/main" id="{0B42C485-6008-47EE-8C9A-778CD649F956}"/>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904AFC6D-DC80-4462-9165-CE6372777433}"/>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86" name="Group 85">
              <a:extLst>
                <a:ext uri="{FF2B5EF4-FFF2-40B4-BE49-F238E27FC236}">
                  <a16:creationId xmlns:a16="http://schemas.microsoft.com/office/drawing/2014/main" id="{6104F513-D417-445B-8DFB-6E19A535151E}"/>
                </a:ext>
              </a:extLst>
            </p:cNvPr>
            <p:cNvGrpSpPr/>
            <p:nvPr/>
          </p:nvGrpSpPr>
          <p:grpSpPr>
            <a:xfrm>
              <a:off x="1806944" y="4537850"/>
              <a:ext cx="169753" cy="194488"/>
              <a:chOff x="6717848" y="3493140"/>
              <a:chExt cx="169753" cy="194488"/>
            </a:xfrm>
          </p:grpSpPr>
          <p:sp>
            <p:nvSpPr>
              <p:cNvPr id="88" name="Arrow: Pentagon 87">
                <a:extLst>
                  <a:ext uri="{FF2B5EF4-FFF2-40B4-BE49-F238E27FC236}">
                    <a16:creationId xmlns:a16="http://schemas.microsoft.com/office/drawing/2014/main" id="{1FB9352D-6A28-4BE5-AE9C-4A1A9F0FD48C}"/>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9" name="Arrow: Pentagon 88">
                <a:extLst>
                  <a:ext uri="{FF2B5EF4-FFF2-40B4-BE49-F238E27FC236}">
                    <a16:creationId xmlns:a16="http://schemas.microsoft.com/office/drawing/2014/main" id="{03C64B7D-4B17-4B7D-B6A2-3AD8A7057F3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90" name="Straight Connector 89">
            <a:extLst>
              <a:ext uri="{FF2B5EF4-FFF2-40B4-BE49-F238E27FC236}">
                <a16:creationId xmlns:a16="http://schemas.microsoft.com/office/drawing/2014/main" id="{8143FC5E-7971-410B-B909-677734B1D47D}"/>
              </a:ext>
            </a:extLst>
          </p:cNvPr>
          <p:cNvCxnSpPr>
            <a:cxnSpLocks/>
            <a:stCxn id="68" idx="2"/>
            <a:endCxn id="99"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32AEBF0-EDBF-4B9D-977D-267F48C130A7}"/>
              </a:ext>
            </a:extLst>
          </p:cNvPr>
          <p:cNvCxnSpPr>
            <a:cxnSpLocks/>
            <a:stCxn id="81"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68663DF-0890-4D71-9379-C65284994AA4}"/>
              </a:ext>
            </a:extLst>
          </p:cNvPr>
          <p:cNvGrpSpPr/>
          <p:nvPr/>
        </p:nvGrpSpPr>
        <p:grpSpPr>
          <a:xfrm>
            <a:off x="1786400" y="5078117"/>
            <a:ext cx="1473749" cy="802366"/>
            <a:chOff x="754653" y="5057930"/>
            <a:chExt cx="1473749" cy="802366"/>
          </a:xfrm>
        </p:grpSpPr>
        <p:sp>
          <p:nvSpPr>
            <p:cNvPr id="93" name="Rounded Rectangle 14">
              <a:extLst>
                <a:ext uri="{FF2B5EF4-FFF2-40B4-BE49-F238E27FC236}">
                  <a16:creationId xmlns:a16="http://schemas.microsoft.com/office/drawing/2014/main" id="{7C10B0F9-61F7-434D-AA43-490295E024B5}"/>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94" name="Picture 93">
              <a:extLst>
                <a:ext uri="{FF2B5EF4-FFF2-40B4-BE49-F238E27FC236}">
                  <a16:creationId xmlns:a16="http://schemas.microsoft.com/office/drawing/2014/main" id="{55095563-08F8-4209-88A5-D746DA4AC5CA}"/>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95" name="Group 94">
              <a:extLst>
                <a:ext uri="{FF2B5EF4-FFF2-40B4-BE49-F238E27FC236}">
                  <a16:creationId xmlns:a16="http://schemas.microsoft.com/office/drawing/2014/main" id="{BD72C35D-69D8-411F-9E98-65E315A67135}"/>
                </a:ext>
              </a:extLst>
            </p:cNvPr>
            <p:cNvGrpSpPr/>
            <p:nvPr/>
          </p:nvGrpSpPr>
          <p:grpSpPr>
            <a:xfrm>
              <a:off x="1823260" y="5546231"/>
              <a:ext cx="163175" cy="194488"/>
              <a:chOff x="6717848" y="3493140"/>
              <a:chExt cx="163175" cy="194488"/>
            </a:xfrm>
          </p:grpSpPr>
          <p:sp>
            <p:nvSpPr>
              <p:cNvPr id="97" name="Arrow: Pentagon 96">
                <a:extLst>
                  <a:ext uri="{FF2B5EF4-FFF2-40B4-BE49-F238E27FC236}">
                    <a16:creationId xmlns:a16="http://schemas.microsoft.com/office/drawing/2014/main" id="{AA7974FF-9364-4125-80EF-41CC88F11BA3}"/>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8" name="Arrow: Pentagon 97">
                <a:extLst>
                  <a:ext uri="{FF2B5EF4-FFF2-40B4-BE49-F238E27FC236}">
                    <a16:creationId xmlns:a16="http://schemas.microsoft.com/office/drawing/2014/main" id="{B078E293-97F7-4A96-975D-0E7D7DA5D733}"/>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96" name="Straight Connector 95">
              <a:extLst>
                <a:ext uri="{FF2B5EF4-FFF2-40B4-BE49-F238E27FC236}">
                  <a16:creationId xmlns:a16="http://schemas.microsoft.com/office/drawing/2014/main" id="{C81972B6-4773-4044-B1D0-AE1098D5E2B3}"/>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Rounded Rectangle 14">
            <a:extLst>
              <a:ext uri="{FF2B5EF4-FFF2-40B4-BE49-F238E27FC236}">
                <a16:creationId xmlns:a16="http://schemas.microsoft.com/office/drawing/2014/main" id="{49DE48B8-09FC-49FF-920A-7D3FE33FA7DE}"/>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0" name="TextBox 99">
            <a:extLst>
              <a:ext uri="{FF2B5EF4-FFF2-40B4-BE49-F238E27FC236}">
                <a16:creationId xmlns:a16="http://schemas.microsoft.com/office/drawing/2014/main" id="{4C5F60F9-1DC0-4079-B064-9FFD8E226356}"/>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F3EB88DC-71A8-4D78-A292-A10A2BD069DC}"/>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102" name="Group 101">
            <a:extLst>
              <a:ext uri="{FF2B5EF4-FFF2-40B4-BE49-F238E27FC236}">
                <a16:creationId xmlns:a16="http://schemas.microsoft.com/office/drawing/2014/main" id="{C6390866-F640-4968-9D0E-CD7882451EC6}"/>
              </a:ext>
            </a:extLst>
          </p:cNvPr>
          <p:cNvGrpSpPr/>
          <p:nvPr/>
        </p:nvGrpSpPr>
        <p:grpSpPr>
          <a:xfrm>
            <a:off x="6701521" y="5815060"/>
            <a:ext cx="163175" cy="194488"/>
            <a:chOff x="6717848" y="3493140"/>
            <a:chExt cx="163175" cy="194488"/>
          </a:xfrm>
        </p:grpSpPr>
        <p:sp>
          <p:nvSpPr>
            <p:cNvPr id="103" name="Arrow: Pentagon 102">
              <a:extLst>
                <a:ext uri="{FF2B5EF4-FFF2-40B4-BE49-F238E27FC236}">
                  <a16:creationId xmlns:a16="http://schemas.microsoft.com/office/drawing/2014/main" id="{79E9A559-F97E-4A3B-96B4-79D6320423B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4" name="Arrow: Pentagon 103">
              <a:extLst>
                <a:ext uri="{FF2B5EF4-FFF2-40B4-BE49-F238E27FC236}">
                  <a16:creationId xmlns:a16="http://schemas.microsoft.com/office/drawing/2014/main" id="{D6050995-0018-4E22-AA75-6CFFE910D6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105" name="Rectangle 104">
            <a:extLst>
              <a:ext uri="{FF2B5EF4-FFF2-40B4-BE49-F238E27FC236}">
                <a16:creationId xmlns:a16="http://schemas.microsoft.com/office/drawing/2014/main" id="{D941CC0C-5A4D-4F65-B717-0DC72A40EDED}"/>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6" name="TextBox 105">
            <a:extLst>
              <a:ext uri="{FF2B5EF4-FFF2-40B4-BE49-F238E27FC236}">
                <a16:creationId xmlns:a16="http://schemas.microsoft.com/office/drawing/2014/main" id="{0B7ADEB9-F180-4BF8-826C-11738A32E1B5}"/>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Flowchart: Document 106">
            <a:extLst>
              <a:ext uri="{FF2B5EF4-FFF2-40B4-BE49-F238E27FC236}">
                <a16:creationId xmlns:a16="http://schemas.microsoft.com/office/drawing/2014/main" id="{167643C6-D154-4C68-BFD6-A35FC99AFA5F}"/>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4F120714-93B3-47B4-9DF8-04556E99D060}"/>
              </a:ext>
            </a:extLst>
          </p:cNvPr>
          <p:cNvGrpSpPr/>
          <p:nvPr/>
        </p:nvGrpSpPr>
        <p:grpSpPr>
          <a:xfrm>
            <a:off x="3812310" y="4389458"/>
            <a:ext cx="2539867" cy="1522845"/>
            <a:chOff x="2811935" y="4337452"/>
            <a:chExt cx="2539867" cy="1522845"/>
          </a:xfrm>
        </p:grpSpPr>
        <p:sp>
          <p:nvSpPr>
            <p:cNvPr id="109" name="Rounded Rectangle 14">
              <a:extLst>
                <a:ext uri="{FF2B5EF4-FFF2-40B4-BE49-F238E27FC236}">
                  <a16:creationId xmlns:a16="http://schemas.microsoft.com/office/drawing/2014/main" id="{718F1970-A1D0-4A11-8657-9514600F4460}"/>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10" name="Rectangle 109">
              <a:extLst>
                <a:ext uri="{FF2B5EF4-FFF2-40B4-BE49-F238E27FC236}">
                  <a16:creationId xmlns:a16="http://schemas.microsoft.com/office/drawing/2014/main" id="{B5D78716-7CD4-4BFB-AFE2-4A84E83156A3}"/>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11" name="Picture 110">
              <a:extLst>
                <a:ext uri="{FF2B5EF4-FFF2-40B4-BE49-F238E27FC236}">
                  <a16:creationId xmlns:a16="http://schemas.microsoft.com/office/drawing/2014/main" id="{99A26CB2-3865-4003-BE5B-A7AE2FDFA2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12" name="TextBox 111">
              <a:extLst>
                <a:ext uri="{FF2B5EF4-FFF2-40B4-BE49-F238E27FC236}">
                  <a16:creationId xmlns:a16="http://schemas.microsoft.com/office/drawing/2014/main" id="{97732CEF-ACD3-4E41-960A-BAB4C10DCF45}"/>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13" name="Picture 112">
              <a:extLst>
                <a:ext uri="{FF2B5EF4-FFF2-40B4-BE49-F238E27FC236}">
                  <a16:creationId xmlns:a16="http://schemas.microsoft.com/office/drawing/2014/main" id="{6D94DD62-B5ED-41DF-9B88-D962657E7A81}"/>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114" name="Group 113">
              <a:extLst>
                <a:ext uri="{FF2B5EF4-FFF2-40B4-BE49-F238E27FC236}">
                  <a16:creationId xmlns:a16="http://schemas.microsoft.com/office/drawing/2014/main" id="{C4D1C12B-2211-4923-945A-4C7F1E14D8DD}"/>
                </a:ext>
              </a:extLst>
            </p:cNvPr>
            <p:cNvGrpSpPr/>
            <p:nvPr/>
          </p:nvGrpSpPr>
          <p:grpSpPr>
            <a:xfrm>
              <a:off x="5188627" y="5451441"/>
              <a:ext cx="163175" cy="194488"/>
              <a:chOff x="6717848" y="3493140"/>
              <a:chExt cx="163175" cy="194488"/>
            </a:xfrm>
          </p:grpSpPr>
          <p:sp>
            <p:nvSpPr>
              <p:cNvPr id="115" name="Arrow: Pentagon 114">
                <a:extLst>
                  <a:ext uri="{FF2B5EF4-FFF2-40B4-BE49-F238E27FC236}">
                    <a16:creationId xmlns:a16="http://schemas.microsoft.com/office/drawing/2014/main" id="{DC6ADD49-5DCC-4D32-A01F-ABC7A3C9D697}"/>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6" name="Arrow: Pentagon 115">
                <a:extLst>
                  <a:ext uri="{FF2B5EF4-FFF2-40B4-BE49-F238E27FC236}">
                    <a16:creationId xmlns:a16="http://schemas.microsoft.com/office/drawing/2014/main" id="{D2E6FCF5-A027-4A87-8362-D4F4B2A74007}"/>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117" name="Flowchart: Document 116">
            <a:extLst>
              <a:ext uri="{FF2B5EF4-FFF2-40B4-BE49-F238E27FC236}">
                <a16:creationId xmlns:a16="http://schemas.microsoft.com/office/drawing/2014/main" id="{C6030C59-C3E8-4124-8F7D-49D36777E3C8}"/>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243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err="1"/>
              <a:t>Bulletinboard</a:t>
            </a:r>
            <a:br>
              <a:rPr lang="en-US" dirty="0"/>
            </a:br>
            <a:r>
              <a:rPr lang="en-US" dirty="0">
                <a:solidFill>
                  <a:schemeClr val="accent1"/>
                </a:solidFill>
              </a:rPr>
              <a:t>Exercise 4 – </a:t>
            </a:r>
            <a:r>
              <a:rPr lang="en-US" dirty="0" err="1">
                <a:solidFill>
                  <a:schemeClr val="accent1"/>
                </a:solidFill>
              </a:rPr>
              <a:t>Bulletinboard</a:t>
            </a:r>
            <a:r>
              <a:rPr lang="en-US" dirty="0">
                <a:solidFill>
                  <a:schemeClr val="accent1"/>
                </a:solidFill>
              </a:rPr>
              <a:t>-Reviews via Helm</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2364115096"/>
      </p:ext>
    </p:extLst>
  </p:cSld>
  <p:clrMapOvr>
    <a:masterClrMapping/>
  </p:clrMapOvr>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5794</TotalTime>
  <Words>843</Words>
  <Application>Microsoft Office PowerPoint</Application>
  <PresentationFormat>Custom</PresentationFormat>
  <Paragraphs>281</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Courier New</vt:lpstr>
      <vt:lpstr>Symbol</vt:lpstr>
      <vt:lpstr>wingdings</vt:lpstr>
      <vt:lpstr>wingdings</vt:lpstr>
      <vt:lpstr>SAP 2018 16x9 black</vt:lpstr>
      <vt:lpstr>PowerPoint Presentation</vt:lpstr>
      <vt:lpstr>Where do images come from?</vt:lpstr>
      <vt:lpstr>PowerPoint Presentation</vt:lpstr>
      <vt:lpstr>Bulletinboard: Exercise 2 - Scope</vt:lpstr>
      <vt:lpstr>Bulletinboard: Exercise 2 – Focused View</vt:lpstr>
      <vt:lpstr>PowerPoint Presentation</vt:lpstr>
      <vt:lpstr>Bulletinboard: Exercise 3 - Scope</vt:lpstr>
      <vt:lpstr>Bulletinboard: Exercise 3 – Focused View</vt:lpstr>
      <vt:lpstr>PowerPoint Presentation</vt:lpstr>
      <vt:lpstr>Bulletinboard: Exercise 4 - Scope</vt:lpstr>
      <vt:lpstr>How Helm does work again?</vt:lpstr>
      <vt:lpstr>PowerPoint Presentation</vt:lpstr>
      <vt:lpstr>Bulletinboard: Exercise 5 - Scope</vt:lpstr>
      <vt:lpstr>What was that with Network Policies?</vt:lpstr>
      <vt:lpstr>Network Policy for Ads:DB</vt:lpstr>
      <vt:lpstr>Network Policies for Ads:App</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1009</cp:revision>
  <cp:lastPrinted>2018-10-19T15:04:42Z</cp:lastPrinted>
  <dcterms:created xsi:type="dcterms:W3CDTF">2015-10-14T11:21:43Z</dcterms:created>
  <dcterms:modified xsi:type="dcterms:W3CDTF">2020-04-15T08:15:58Z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