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8"/>
  </p:notesMasterIdLst>
  <p:handoutMasterIdLst>
    <p:handoutMasterId r:id="rId19"/>
  </p:handoutMasterIdLst>
  <p:sldIdLst>
    <p:sldId id="433" r:id="rId2"/>
    <p:sldId id="447" r:id="rId3"/>
    <p:sldId id="454" r:id="rId4"/>
    <p:sldId id="448" r:id="rId5"/>
    <p:sldId id="455" r:id="rId6"/>
    <p:sldId id="449" r:id="rId7"/>
    <p:sldId id="460" r:id="rId8"/>
    <p:sldId id="456" r:id="rId9"/>
    <p:sldId id="457" r:id="rId10"/>
    <p:sldId id="461" r:id="rId11"/>
    <p:sldId id="458" r:id="rId12"/>
    <p:sldId id="459" r:id="rId13"/>
    <p:sldId id="462" r:id="rId14"/>
    <p:sldId id="450" r:id="rId15"/>
    <p:sldId id="451" r:id="rId16"/>
    <p:sldId id="265" r:id="rId17"/>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4FB81C"/>
    <a:srgbClr val="0F46A7"/>
    <a:srgbClr val="970A82"/>
    <a:srgbClr val="FF3399"/>
    <a:srgbClr val="FF0000"/>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0903" autoAdjust="0"/>
  </p:normalViewPr>
  <p:slideViewPr>
    <p:cSldViewPr snapToGrid="0" showGuides="1">
      <p:cViewPr varScale="1">
        <p:scale>
          <a:sx n="70" d="100"/>
          <a:sy n="70" d="100"/>
        </p:scale>
        <p:origin x="691" y="48"/>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the 09_fanout_and_virtual_host_ingress.yaml to create a deployment, service and corresponding ingress resources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Note, that this file contains not only the fanout demo but based on the same 2 deployments &amp; services also the virtual host demo.</a:t>
            </a:r>
          </a:p>
          <a:p>
            <a:pPr marL="285750" marR="0" lvl="0" indent="-285750" algn="l" defTabSz="1088776" rtl="0" eaLnBrk="1" fontAlgn="auto" latinLnBrk="0" hangingPunct="1">
              <a:lnSpc>
                <a:spcPct val="100000"/>
              </a:lnSpc>
              <a:spcBef>
                <a:spcPts val="0"/>
              </a:spcBef>
              <a:spcAft>
                <a:spcPts val="0"/>
              </a:spcAft>
              <a:buClrTx/>
              <a:buSzTx/>
              <a:buFontTx/>
              <a:buChar char="-"/>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deployments &amp; services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fanout ingress</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Highlight the rewrite-target annotation and its importance.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Without this annotation the traffic would be forwarded to my-</a:t>
            </a:r>
            <a:r>
              <a:rPr lang="en-US" baseline="0" dirty="0" err="1"/>
              <a:t>nginx</a:t>
            </a:r>
            <a:r>
              <a:rPr lang="en-US" baseline="0" dirty="0"/>
              <a:t>-service/</a:t>
            </a:r>
            <a:r>
              <a:rPr lang="en-US" baseline="0" dirty="0" err="1"/>
              <a:t>mynginx</a:t>
            </a:r>
            <a:r>
              <a:rPr lang="en-US" baseline="0" dirty="0"/>
              <a:t> or your-</a:t>
            </a:r>
            <a:r>
              <a:rPr lang="en-US" baseline="0" dirty="0" err="1"/>
              <a:t>nginx</a:t>
            </a:r>
            <a:r>
              <a:rPr lang="en-US" baseline="0" dirty="0"/>
              <a:t>-service/</a:t>
            </a:r>
            <a:r>
              <a:rPr lang="en-US" baseline="0" dirty="0" err="1"/>
              <a:t>yournginx</a:t>
            </a:r>
            <a:r>
              <a:rPr lang="en-US" baseline="0" dirty="0"/>
              <a:t>. Obviously none of the services is aware of this path, so you would get an error instead of your index.html.</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Open the URL in a browser and show the different endpoints based on their path</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1516069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3</a:t>
            </a:r>
            <a:r>
              <a:rPr lang="en-US" baseline="30000" dirty="0"/>
              <a:t>rd</a:t>
            </a:r>
            <a:r>
              <a:rPr lang="en-US" dirty="0"/>
              <a:t> option to make services available is to have several URLs managed by one Ingress resource. The IP also here, the IP endpoint remains stable.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2950948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spec, there is a section about rules &amp; TLS. </a:t>
            </a:r>
          </a:p>
          <a:p>
            <a:r>
              <a:rPr lang="en-US" dirty="0"/>
              <a:t>Rules define forwarding of incoming traffic to services.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4151655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the 09_fanout_and_virtual_host_ingress.yaml to create a deployment, service and corresponding ingress resources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Note, that this file contains not only the fanout demo but based on the same 2 deployments &amp; services also the virtual host demo.</a:t>
            </a:r>
          </a:p>
          <a:p>
            <a:pPr marL="285750" marR="0" lvl="0" indent="-285750" algn="l" defTabSz="1088776" rtl="0" eaLnBrk="1" fontAlgn="auto" latinLnBrk="0" hangingPunct="1">
              <a:lnSpc>
                <a:spcPct val="100000"/>
              </a:lnSpc>
              <a:spcBef>
                <a:spcPts val="0"/>
              </a:spcBef>
              <a:spcAft>
                <a:spcPts val="0"/>
              </a:spcAft>
              <a:buClrTx/>
              <a:buSzTx/>
              <a:buFontTx/>
              <a:buChar char="-"/>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deployments &amp; services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virtual hosts ingress</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Highlight the rewrite-target annotation and its importance.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Without this annotation the traffic would be forwarded to my-</a:t>
            </a:r>
            <a:r>
              <a:rPr lang="en-US" baseline="0" dirty="0" err="1"/>
              <a:t>nginx</a:t>
            </a:r>
            <a:r>
              <a:rPr lang="en-US" baseline="0" dirty="0"/>
              <a:t>-service/</a:t>
            </a:r>
            <a:r>
              <a:rPr lang="en-US" baseline="0" dirty="0" err="1"/>
              <a:t>mynginx</a:t>
            </a:r>
            <a:r>
              <a:rPr lang="en-US" baseline="0" dirty="0"/>
              <a:t> or your-</a:t>
            </a:r>
            <a:r>
              <a:rPr lang="en-US" baseline="0" dirty="0" err="1"/>
              <a:t>nginx</a:t>
            </a:r>
            <a:r>
              <a:rPr lang="en-US" baseline="0" dirty="0"/>
              <a:t>-service/</a:t>
            </a:r>
            <a:r>
              <a:rPr lang="en-US" baseline="0" dirty="0" err="1"/>
              <a:t>yournginx</a:t>
            </a:r>
            <a:r>
              <a:rPr lang="en-US" baseline="0" dirty="0"/>
              <a:t>. Obviously none of the services is aware of this path, so you would get an error instead of your index.html.</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Open the URL in a browser and show the different endpoints based on their URL</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2138588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Gardener, you get an ingress controller for free </a:t>
            </a:r>
            <a:r>
              <a:rPr lang="en-US" dirty="0">
                <a:sym typeface="Wingdings" panose="05000000000000000000" pitchFamily="2" charset="2"/>
              </a:rPr>
              <a:t> it is also registered with a domain, so you will get your own sub-domain to register your URLs.</a:t>
            </a:r>
          </a:p>
          <a:p>
            <a:r>
              <a:rPr lang="en-US" dirty="0">
                <a:sym typeface="Wingdings" panose="05000000000000000000" pitchFamily="2" charset="2"/>
              </a:rPr>
              <a:t>The schema is described in the Gardener how-to docs. You might need to adapt the </a:t>
            </a:r>
            <a:r>
              <a:rPr lang="en-US" dirty="0" err="1">
                <a:sym typeface="Wingdings" panose="05000000000000000000" pitchFamily="2" charset="2"/>
              </a:rPr>
              <a:t>ingress.yaml</a:t>
            </a:r>
            <a:r>
              <a:rPr lang="en-US" dirty="0">
                <a:sym typeface="Wingdings" panose="05000000000000000000" pitchFamily="2" charset="2"/>
              </a:rPr>
              <a:t> to your training project.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2003310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dirty="0"/>
              <a:t>What we’ve learned so far:</a:t>
            </a:r>
          </a:p>
          <a:p>
            <a:pPr marL="0" indent="0">
              <a:buFontTx/>
              <a:buNone/>
            </a:pPr>
            <a:r>
              <a:rPr lang="en-US" dirty="0"/>
              <a:t>To expose a service to the outside world (outside of cluster scoped DNS/IP range), we can use </a:t>
            </a:r>
            <a:r>
              <a:rPr lang="en-US" dirty="0" err="1"/>
              <a:t>NodePorts</a:t>
            </a:r>
            <a:r>
              <a:rPr lang="en-US" dirty="0"/>
              <a:t> or </a:t>
            </a:r>
            <a:r>
              <a:rPr lang="en-US" dirty="0" err="1"/>
              <a:t>LoadBalancer</a:t>
            </a:r>
            <a:r>
              <a:rPr lang="en-US" dirty="0"/>
              <a:t> / External IP services. </a:t>
            </a:r>
          </a:p>
          <a:p>
            <a:pPr marL="0" indent="0">
              <a:buFontTx/>
              <a:buNone/>
            </a:pPr>
            <a:r>
              <a:rPr lang="en-US" dirty="0"/>
              <a:t>The </a:t>
            </a:r>
            <a:r>
              <a:rPr lang="en-US" dirty="0" err="1"/>
              <a:t>NodePorts</a:t>
            </a:r>
            <a:r>
              <a:rPr lang="en-US" dirty="0"/>
              <a:t> are straight forward as they re-use the cluster nodes to get externally available endpoints.</a:t>
            </a:r>
          </a:p>
          <a:p>
            <a:pPr marL="0" indent="0">
              <a:buFontTx/>
              <a:buNone/>
            </a:pPr>
            <a:r>
              <a:rPr lang="en-US" dirty="0"/>
              <a:t>The </a:t>
            </a:r>
            <a:r>
              <a:rPr lang="en-US" dirty="0" err="1"/>
              <a:t>LoadBalancer</a:t>
            </a:r>
            <a:r>
              <a:rPr lang="en-US" dirty="0"/>
              <a:t> type of service however requires a 3</a:t>
            </a:r>
            <a:r>
              <a:rPr lang="en-US" baseline="30000" dirty="0"/>
              <a:t>rd</a:t>
            </a:r>
            <a:r>
              <a:rPr lang="en-US" dirty="0"/>
              <a:t> party entity, which assigns it a public IP address and sets up forwarding rules etc. </a:t>
            </a:r>
          </a:p>
          <a:p>
            <a:pPr marL="0" indent="0">
              <a:buFontTx/>
              <a:buNone/>
            </a:pPr>
            <a:r>
              <a:rPr lang="en-US" dirty="0"/>
              <a:t>The problem here is most likely the availability of such a 3</a:t>
            </a:r>
            <a:r>
              <a:rPr lang="en-US" baseline="30000" dirty="0"/>
              <a:t>rd</a:t>
            </a:r>
            <a:r>
              <a:rPr lang="en-US" dirty="0"/>
              <a:t> party entity that is able to provision IP addresses. It is also possible to assign a previously acquired external IP address manually to a service, but that doesn’t scale well nor is it properly automated.</a:t>
            </a:r>
          </a:p>
          <a:p>
            <a:pPr marL="0" indent="0">
              <a:buFontTx/>
              <a:buNone/>
            </a:pPr>
            <a:r>
              <a:rPr lang="en-US" dirty="0"/>
              <a:t>Additionally, the external endpoints we know, only serve exactly one type of backend. You can have multiple ports in a service, but they all point to the same backend type determined by label selectors. Managing two different applications with one service is not possible (in a reliable way).</a:t>
            </a:r>
          </a:p>
          <a:p>
            <a:pPr marL="0" indent="0">
              <a:buFontTx/>
              <a:buNone/>
            </a:pPr>
            <a:r>
              <a:rPr lang="en-US" dirty="0"/>
              <a:t>Ingress resources address most of the issues.</a:t>
            </a:r>
          </a:p>
          <a:p>
            <a:pPr marL="0" indent="0">
              <a:buFontTx/>
              <a:buNone/>
            </a:pPr>
            <a:endParaRPr lang="en-US" dirty="0"/>
          </a:p>
          <a:p>
            <a:pPr marL="0" indent="0">
              <a:buFontTx/>
              <a:buNone/>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4047794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dirty="0"/>
              <a:t>A service can only serve one backend. Complex applications may need more than one backend. With Ingress resources, several backends can be exposed via a single </a:t>
            </a:r>
            <a:r>
              <a:rPr lang="en-US" dirty="0" err="1"/>
              <a:t>entrypoint</a:t>
            </a:r>
            <a:endParaRPr lang="en-US" dirty="0"/>
          </a:p>
          <a:p>
            <a:pPr marL="465750" lvl="1" indent="-285750">
              <a:buFontTx/>
              <a:buChar char="-"/>
            </a:pPr>
            <a:r>
              <a:rPr lang="en-US" dirty="0"/>
              <a:t>Allows to create a network entity on top of services to expose applications</a:t>
            </a:r>
          </a:p>
          <a:p>
            <a:pPr marL="465750" lvl="1" indent="-285750">
              <a:buFontTx/>
              <a:buChar char="-"/>
            </a:pPr>
            <a:r>
              <a:rPr lang="en-US" dirty="0"/>
              <a:t>Expose applications via a URL and a shared “</a:t>
            </a:r>
            <a:r>
              <a:rPr lang="en-US" dirty="0" err="1"/>
              <a:t>loadbalancer</a:t>
            </a:r>
            <a:r>
              <a:rPr lang="en-US" dirty="0"/>
              <a:t>” IP</a:t>
            </a:r>
          </a:p>
          <a:p>
            <a:pPr marL="465750" lvl="1" indent="-285750">
              <a:buFontTx/>
              <a:buChar char="-"/>
            </a:pPr>
            <a:r>
              <a:rPr lang="en-US" dirty="0"/>
              <a:t>Requires an “ingress-controller” inside the cluster </a:t>
            </a:r>
          </a:p>
          <a:p>
            <a:pPr marL="465750" lvl="1" indent="-285750">
              <a:buFontTx/>
              <a:buChar char="-"/>
            </a:pPr>
            <a:r>
              <a:rPr lang="en-US" dirty="0"/>
              <a:t>https://kubernetes.io/docs/concepts/services-networking/ingress/</a:t>
            </a:r>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2368136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ingress controller needs to be present in the respective cluster. It is configured to watch for new ingress objects being posted to the k8s </a:t>
            </a:r>
            <a:r>
              <a:rPr lang="en-US" dirty="0" err="1"/>
              <a:t>api</a:t>
            </a:r>
            <a:r>
              <a:rPr lang="en-US" dirty="0"/>
              <a:t> server. </a:t>
            </a:r>
          </a:p>
          <a:p>
            <a:r>
              <a:rPr lang="en-US" dirty="0"/>
              <a:t>Once an ingress resource is created, the controller will try to enforce the desired state. That can include the setup of URL &amp; corresponding routing info etc.</a:t>
            </a:r>
          </a:p>
          <a:p>
            <a:r>
              <a:rPr lang="en-US" dirty="0"/>
              <a:t>Most common ingress controller is the “</a:t>
            </a:r>
            <a:r>
              <a:rPr lang="en-US" dirty="0" err="1"/>
              <a:t>nginx</a:t>
            </a:r>
            <a:r>
              <a:rPr lang="en-US" dirty="0"/>
              <a:t> ingress controller”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405405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easiest way of using an Ingress is as an entry point to a single service with one to multiple pods. The ingress is created for a dedicated URL (assuming the controller is in control of the domain). Users can use the URL specified with the Ingress resource to access the service &amp; associated backend pods.</a:t>
            </a:r>
          </a:p>
          <a:p>
            <a:r>
              <a:rPr lang="en-US" dirty="0"/>
              <a:t>You can add TLS termination at the Ingress endpoint by specifying a TLS secret with the corresponding hostname as subject or alternative subject.</a:t>
            </a:r>
          </a:p>
          <a:p>
            <a:r>
              <a:rPr lang="en-US" dirty="0"/>
              <a:t>From the services perspective everything works as usual. A port and a target port are specified and base on labels and selectors the traffic is routed.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984051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spec, there is a section about rules &amp; TLS. </a:t>
            </a:r>
          </a:p>
          <a:p>
            <a:r>
              <a:rPr lang="en-US" dirty="0"/>
              <a:t>Rules define forwarding of incoming traffic to services.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3919012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Go to the admin folder in the repo and run the create_ingress_tls.sh script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Create a secret with the generated files as suggested by the script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the 09_tls_ingress.yaml to create a deployment, service and corresponding ingress resource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deployment &amp; service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ingress with the host &amp; </a:t>
            </a:r>
            <a:r>
              <a:rPr lang="en-US" baseline="0" dirty="0" err="1"/>
              <a:t>tls</a:t>
            </a:r>
            <a:r>
              <a:rPr lang="en-US" baseline="0" dirty="0"/>
              <a:t> section. Highlight that the </a:t>
            </a:r>
            <a:r>
              <a:rPr lang="en-US" baseline="0" dirty="0" err="1"/>
              <a:t>nginx</a:t>
            </a:r>
            <a:r>
              <a:rPr lang="en-US" baseline="0" dirty="0"/>
              <a:t> itself is not configured for https but the connection terminates at the ingress endpoint.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Open the URL in a browser, ignore the </a:t>
            </a:r>
            <a:r>
              <a:rPr lang="en-US" baseline="0" dirty="0" err="1"/>
              <a:t>ssl</a:t>
            </a:r>
            <a:r>
              <a:rPr lang="en-US" baseline="0" dirty="0"/>
              <a:t> error as it is self-signed</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Go to the </a:t>
            </a:r>
            <a:r>
              <a:rPr lang="en-US" baseline="0" dirty="0" err="1"/>
              <a:t>yaml</a:t>
            </a:r>
            <a:r>
              <a:rPr lang="en-US" baseline="0" dirty="0"/>
              <a:t> file of the deployment and show the </a:t>
            </a:r>
            <a:r>
              <a:rPr lang="en-US" baseline="0" dirty="0" err="1"/>
              <a:t>init</a:t>
            </a:r>
            <a:r>
              <a:rPr lang="en-US" baseline="0" dirty="0"/>
              <a:t> container that runs upon pod start.</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Highlight that it writes some text to an </a:t>
            </a:r>
            <a:r>
              <a:rPr lang="en-US" baseline="0" dirty="0" err="1"/>
              <a:t>emptyDir</a:t>
            </a:r>
            <a:r>
              <a:rPr lang="en-US" baseline="0" dirty="0"/>
              <a:t> volume which is then mounted into the </a:t>
            </a:r>
            <a:r>
              <a:rPr lang="en-US" baseline="0" dirty="0" err="1"/>
              <a:t>nginx</a:t>
            </a:r>
            <a:r>
              <a:rPr lang="en-US" baseline="0" dirty="0"/>
              <a:t> container.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679445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possible to mesh up multiple services within one Ingress endpoint and differentiate via URL paths. A user trying to access green needs to use https://app.ingress.com/my</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4009850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spec, there is a section about rules &amp; TLS. </a:t>
            </a:r>
          </a:p>
          <a:p>
            <a:r>
              <a:rPr lang="en-US" dirty="0"/>
              <a:t>Rules define forwarding of incoming traffic to services.</a:t>
            </a:r>
          </a:p>
          <a:p>
            <a:endParaRPr lang="en-US" dirty="0"/>
          </a:p>
          <a:p>
            <a:r>
              <a:rPr lang="en-US" dirty="0"/>
              <a:t>With v0.22 the re-write annotation has been changed. Now it requires capture groups, if you want to pass on any substrings within the URI. Everything not captured will be dropped. In the example above every substring following “/my” and “/your” will be forwarded to the backend.</a:t>
            </a:r>
          </a:p>
          <a:p>
            <a:endParaRPr lang="en-US" dirty="0"/>
          </a:p>
          <a:p>
            <a:r>
              <a:rPr lang="en-US" dirty="0"/>
              <a:t>For details, see: </a:t>
            </a:r>
          </a:p>
          <a:p>
            <a:r>
              <a:rPr lang="en-US" dirty="0"/>
              <a:t>https://github.com/kubernetes/ingress-nginx/releases/tag/nginx-0.22.0</a:t>
            </a:r>
          </a:p>
          <a:p>
            <a:r>
              <a:rPr lang="en-US" dirty="0"/>
              <a:t>https://kubernetes.github.io/ingress-nginx/examples/rewrite/#rewrite-target</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28437937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hyperlink" Target="https://your-app.com/" TargetMode="External"/><Relationship Id="rId3" Type="http://schemas.openxmlformats.org/officeDocument/2006/relationships/hyperlink" Target="https://my-app.ingress.com/" TargetMode="External"/><Relationship Id="rId7" Type="http://schemas.openxmlformats.org/officeDocument/2006/relationships/hyperlink" Target="https://my-app.com/"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myapp.ingress.co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wdf.sap.corp/pages/kubernetes/gardener/doc/2017/01/16/howto-service-access.html" TargetMode="External"/><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hyperlink" Target="https://kubernetes.io/docs/concepts/services-networking/ingress/"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hyperlink" Target="https://github.com/kubernetes/ingress-nginx"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pp.ingress.com/"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hyperlink" Target="https://myapp.com/" TargetMode="External"/><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app.ingress.com/my" TargetMode="External"/><Relationship Id="rId7" Type="http://schemas.openxmlformats.org/officeDocument/2006/relationships/hyperlink" Target="https://myapp.com/"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myapp.ingress.com/your"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Ingress</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llustration" descr="Example of an illustration" title="Illustration for title slide">
            <a:extLst>
              <a:ext uri="{FF2B5EF4-FFF2-40B4-BE49-F238E27FC236}">
                <a16:creationId xmlns:a16="http://schemas.microsoft.com/office/drawing/2014/main" id="{B8785616-86FC-433F-9007-5FF7AE199DDA}"/>
              </a:ext>
            </a:extLst>
          </p:cNvPr>
          <p:cNvPicPr>
            <a:picLocks noGrp="1" noChangeAspect="1"/>
          </p:cNvPicPr>
          <p:nvPr>
            <p:ph type="pic" sz="quarter" idx="12"/>
          </p:nvPr>
        </p:nvPicPr>
        <p:blipFill>
          <a:blip r:embed="rId4"/>
          <a:srcRect t="3112" b="3112"/>
          <a:stretch>
            <a:fillRect/>
          </a:stretch>
        </p:blipFill>
        <p:spPr bwMode="gray">
          <a:xfrm>
            <a:off x="0" y="0"/>
            <a:ext cx="12195174" cy="3430006"/>
          </a:xfr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FBD4474D-4162-4FAE-8FB4-778255A25FE4}"/>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994324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4DF03BB3-7969-41F8-BB01-B24EF0F775A1}"/>
              </a:ext>
            </a:extLst>
          </p:cNvPr>
          <p:cNvSpPr/>
          <p:nvPr/>
        </p:nvSpPr>
        <p:spPr bwMode="gray">
          <a:xfrm>
            <a:off x="7397496" y="1206858"/>
            <a:ext cx="4251959" cy="5093357"/>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Inside K8s</a:t>
            </a:r>
          </a:p>
        </p:txBody>
      </p:sp>
      <p:sp>
        <p:nvSpPr>
          <p:cNvPr id="2" name="Title 1">
            <a:extLst>
              <a:ext uri="{FF2B5EF4-FFF2-40B4-BE49-F238E27FC236}">
                <a16:creationId xmlns:a16="http://schemas.microsoft.com/office/drawing/2014/main" id="{5A81982A-92E0-45C7-BD26-824B847D1E7C}"/>
              </a:ext>
            </a:extLst>
          </p:cNvPr>
          <p:cNvSpPr>
            <a:spLocks noGrp="1"/>
          </p:cNvSpPr>
          <p:nvPr>
            <p:ph type="title"/>
          </p:nvPr>
        </p:nvSpPr>
        <p:spPr/>
        <p:txBody>
          <a:bodyPr/>
          <a:lstStyle/>
          <a:p>
            <a:r>
              <a:rPr lang="en-US" dirty="0"/>
              <a:t>Name based virtual hosting</a:t>
            </a:r>
          </a:p>
        </p:txBody>
      </p:sp>
      <p:grpSp>
        <p:nvGrpSpPr>
          <p:cNvPr id="8" name="Group 7">
            <a:extLst>
              <a:ext uri="{FF2B5EF4-FFF2-40B4-BE49-F238E27FC236}">
                <a16:creationId xmlns:a16="http://schemas.microsoft.com/office/drawing/2014/main" id="{358CDFFD-2085-488C-BBB2-C4A1E71F2454}"/>
              </a:ext>
            </a:extLst>
          </p:cNvPr>
          <p:cNvGrpSpPr/>
          <p:nvPr/>
        </p:nvGrpSpPr>
        <p:grpSpPr>
          <a:xfrm>
            <a:off x="7772400" y="2413611"/>
            <a:ext cx="3573677" cy="1778068"/>
            <a:chOff x="7814563" y="2523339"/>
            <a:chExt cx="3266338" cy="1778068"/>
          </a:xfrm>
        </p:grpSpPr>
        <p:sp>
          <p:nvSpPr>
            <p:cNvPr id="3" name="Rectangle 2">
              <a:extLst>
                <a:ext uri="{FF2B5EF4-FFF2-40B4-BE49-F238E27FC236}">
                  <a16:creationId xmlns:a16="http://schemas.microsoft.com/office/drawing/2014/main" id="{B4457830-39F9-4350-B509-B924BFD1AFE9}"/>
                </a:ext>
              </a:extLst>
            </p:cNvPr>
            <p:cNvSpPr/>
            <p:nvPr/>
          </p:nvSpPr>
          <p:spPr bwMode="gray">
            <a:xfrm>
              <a:off x="7814563" y="3016033"/>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Port </a:t>
              </a:r>
              <a:r>
                <a:rPr lang="de-DE" sz="1800" kern="0" dirty="0">
                  <a:ea typeface="Arial Unicode MS" pitchFamily="34" charset="-128"/>
                  <a:cs typeface="Arial Unicode MS" pitchFamily="34" charset="-128"/>
                </a:rPr>
                <a:t>8081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08D608E2-0C6A-4963-B4A7-7686ABF7E70E}"/>
                </a:ext>
              </a:extLst>
            </p:cNvPr>
            <p:cNvSpPr/>
            <p:nvPr/>
          </p:nvSpPr>
          <p:spPr bwMode="gray">
            <a:xfrm>
              <a:off x="9963403" y="2523339"/>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sp>
          <p:nvSpPr>
            <p:cNvPr id="5" name="Rectangle 4">
              <a:extLst>
                <a:ext uri="{FF2B5EF4-FFF2-40B4-BE49-F238E27FC236}">
                  <a16:creationId xmlns:a16="http://schemas.microsoft.com/office/drawing/2014/main" id="{0D18E228-9082-4236-885A-0F4636E68086}"/>
                </a:ext>
              </a:extLst>
            </p:cNvPr>
            <p:cNvSpPr/>
            <p:nvPr/>
          </p:nvSpPr>
          <p:spPr bwMode="gray">
            <a:xfrm>
              <a:off x="9963403" y="3505451"/>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cxnSp>
          <p:nvCxnSpPr>
            <p:cNvPr id="6" name="Connector: Elbow 5">
              <a:extLst>
                <a:ext uri="{FF2B5EF4-FFF2-40B4-BE49-F238E27FC236}">
                  <a16:creationId xmlns:a16="http://schemas.microsoft.com/office/drawing/2014/main" id="{B1B508C1-CE67-4683-8539-9ED63738D7AF}"/>
                </a:ext>
              </a:extLst>
            </p:cNvPr>
            <p:cNvCxnSpPr>
              <a:cxnSpLocks/>
              <a:stCxn id="3" idx="3"/>
              <a:endCxn id="4" idx="1"/>
            </p:cNvCxnSpPr>
            <p:nvPr/>
          </p:nvCxnSpPr>
          <p:spPr>
            <a:xfrm flipV="1">
              <a:off x="8932061" y="2921317"/>
              <a:ext cx="1031342" cy="492694"/>
            </a:xfrm>
            <a:prstGeom prst="bentConnector3">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0B8E918E-7337-4DDD-A077-2D130786BAFE}"/>
                </a:ext>
              </a:extLst>
            </p:cNvPr>
            <p:cNvCxnSpPr>
              <a:cxnSpLocks/>
              <a:stCxn id="3" idx="3"/>
              <a:endCxn id="5" idx="1"/>
            </p:cNvCxnSpPr>
            <p:nvPr/>
          </p:nvCxnSpPr>
          <p:spPr>
            <a:xfrm>
              <a:off x="8932061" y="3414011"/>
              <a:ext cx="1031342" cy="489418"/>
            </a:xfrm>
            <a:prstGeom prst="bentConnector3">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099CA93B-821C-49D8-A92A-02926E93612E}"/>
              </a:ext>
            </a:extLst>
          </p:cNvPr>
          <p:cNvSpPr/>
          <p:nvPr/>
        </p:nvSpPr>
        <p:spPr bwMode="gray">
          <a:xfrm>
            <a:off x="3474720" y="2322576"/>
            <a:ext cx="3361203" cy="19820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Ingress</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hlinkClick r:id="rId3"/>
              </a:rPr>
              <a:t>https://</a:t>
            </a:r>
            <a:r>
              <a:rPr lang="de-DE" sz="1800" b="1" kern="0" dirty="0">
                <a:ea typeface="Arial Unicode MS" pitchFamily="34" charset="-128"/>
                <a:cs typeface="Arial Unicode MS" pitchFamily="34" charset="-128"/>
                <a:hlinkClick r:id="rId3"/>
              </a:rPr>
              <a:t>my</a:t>
            </a:r>
            <a:r>
              <a:rPr lang="de-DE" sz="1800" kern="0" dirty="0">
                <a:ea typeface="Arial Unicode MS" pitchFamily="34" charset="-128"/>
                <a:cs typeface="Arial Unicode MS" pitchFamily="34" charset="-128"/>
                <a:hlinkClick r:id="rId3"/>
              </a:rPr>
              <a:t>-app.ingress.com</a:t>
            </a:r>
            <a:endParaRPr lang="de-DE" sz="1800" kern="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600" kern="0" dirty="0">
                <a:ea typeface="Arial Unicode MS" pitchFamily="34" charset="-128"/>
                <a:cs typeface="Arial Unicode MS" pitchFamily="34" charset="-128"/>
              </a:rPr>
              <a:t> </a:t>
            </a:r>
            <a:endParaRPr lang="de-DE" sz="100"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hlinkClick r:id="rId4"/>
              </a:rPr>
              <a:t>https://</a:t>
            </a:r>
            <a:r>
              <a:rPr lang="de-DE" sz="1800" b="1" kern="0" dirty="0">
                <a:ea typeface="Arial Unicode MS" pitchFamily="34" charset="-128"/>
                <a:cs typeface="Arial Unicode MS" pitchFamily="34" charset="-128"/>
                <a:hlinkClick r:id="rId4"/>
              </a:rPr>
              <a:t>your</a:t>
            </a:r>
            <a:r>
              <a:rPr lang="de-DE" sz="1800" kern="0" dirty="0">
                <a:ea typeface="Arial Unicode MS" pitchFamily="34" charset="-128"/>
                <a:cs typeface="Arial Unicode MS" pitchFamily="34" charset="-128"/>
                <a:hlinkClick r:id="rId4"/>
              </a:rPr>
              <a:t>-app.ingress.com/</a:t>
            </a:r>
            <a:r>
              <a:rPr lang="de-DE" sz="1800" kern="0" dirty="0">
                <a:ea typeface="Arial Unicode MS" pitchFamily="34" charset="-128"/>
                <a:cs typeface="Arial Unicode MS" pitchFamily="34" charset="-128"/>
              </a:rPr>
              <a:t>   </a:t>
            </a: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35.205.166.164</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11" name="Group 10">
            <a:extLst>
              <a:ext uri="{FF2B5EF4-FFF2-40B4-BE49-F238E27FC236}">
                <a16:creationId xmlns:a16="http://schemas.microsoft.com/office/drawing/2014/main" id="{F95913DA-CA66-4D4B-9DE6-B4301A7131DB}"/>
              </a:ext>
            </a:extLst>
          </p:cNvPr>
          <p:cNvGrpSpPr/>
          <p:nvPr/>
        </p:nvGrpSpPr>
        <p:grpSpPr>
          <a:xfrm>
            <a:off x="320690" y="2760382"/>
            <a:ext cx="2249770" cy="1106406"/>
            <a:chOff x="1122252" y="3219863"/>
            <a:chExt cx="2249770" cy="1106406"/>
          </a:xfrm>
        </p:grpSpPr>
        <p:sp>
          <p:nvSpPr>
            <p:cNvPr id="12" name="Cloud 11">
              <a:extLst>
                <a:ext uri="{FF2B5EF4-FFF2-40B4-BE49-F238E27FC236}">
                  <a16:creationId xmlns:a16="http://schemas.microsoft.com/office/drawing/2014/main" id="{1743D8BF-8F3B-443E-ABD5-8A254B403503}"/>
                </a:ext>
              </a:extLst>
            </p:cNvPr>
            <p:cNvSpPr/>
            <p:nvPr/>
          </p:nvSpPr>
          <p:spPr bwMode="gray">
            <a:xfrm>
              <a:off x="1122252" y="321986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3" name="Graphic 12" descr="User">
              <a:extLst>
                <a:ext uri="{FF2B5EF4-FFF2-40B4-BE49-F238E27FC236}">
                  <a16:creationId xmlns:a16="http://schemas.microsoft.com/office/drawing/2014/main" id="{59D580DD-E40F-4993-B360-B0AD4EB046D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89937" y="3335277"/>
              <a:ext cx="914400" cy="914400"/>
            </a:xfrm>
            <a:prstGeom prst="rect">
              <a:avLst/>
            </a:prstGeom>
          </p:spPr>
        </p:pic>
      </p:grpSp>
      <p:grpSp>
        <p:nvGrpSpPr>
          <p:cNvPr id="45" name="Group 44">
            <a:extLst>
              <a:ext uri="{FF2B5EF4-FFF2-40B4-BE49-F238E27FC236}">
                <a16:creationId xmlns:a16="http://schemas.microsoft.com/office/drawing/2014/main" id="{D9E39F9B-D558-4B40-B770-65B1E36C58AE}"/>
              </a:ext>
            </a:extLst>
          </p:cNvPr>
          <p:cNvGrpSpPr/>
          <p:nvPr/>
        </p:nvGrpSpPr>
        <p:grpSpPr>
          <a:xfrm>
            <a:off x="7772400" y="4304593"/>
            <a:ext cx="3573677" cy="1778068"/>
            <a:chOff x="7814563" y="2523339"/>
            <a:chExt cx="3266338" cy="1778068"/>
          </a:xfrm>
        </p:grpSpPr>
        <p:sp>
          <p:nvSpPr>
            <p:cNvPr id="46" name="Rectangle 45">
              <a:extLst>
                <a:ext uri="{FF2B5EF4-FFF2-40B4-BE49-F238E27FC236}">
                  <a16:creationId xmlns:a16="http://schemas.microsoft.com/office/drawing/2014/main" id="{CEEAF3AB-2B14-422E-BE74-A813BE5ADFF9}"/>
                </a:ext>
              </a:extLst>
            </p:cNvPr>
            <p:cNvSpPr/>
            <p:nvPr/>
          </p:nvSpPr>
          <p:spPr bwMode="gray">
            <a:xfrm>
              <a:off x="7814563" y="3016033"/>
              <a:ext cx="1117498" cy="795956"/>
            </a:xfrm>
            <a:prstGeom prst="rect">
              <a:avLst/>
            </a:prstGeom>
            <a:solidFill>
              <a:schemeClr val="accent6">
                <a:lumMod val="75000"/>
              </a:schemeClr>
            </a:solidFill>
            <a:ln>
              <a:solidFill>
                <a:schemeClr val="accent6">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Port </a:t>
              </a:r>
              <a:r>
                <a:rPr lang="de-DE" sz="1800" kern="0" dirty="0">
                  <a:ea typeface="Arial Unicode MS" pitchFamily="34" charset="-128"/>
                  <a:cs typeface="Arial Unicode MS" pitchFamily="34" charset="-128"/>
                </a:rPr>
                <a:t>8081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7" name="Rectangle 46">
              <a:extLst>
                <a:ext uri="{FF2B5EF4-FFF2-40B4-BE49-F238E27FC236}">
                  <a16:creationId xmlns:a16="http://schemas.microsoft.com/office/drawing/2014/main" id="{4E86DE12-4246-4DA8-BEB6-AACA302A24EC}"/>
                </a:ext>
              </a:extLst>
            </p:cNvPr>
            <p:cNvSpPr/>
            <p:nvPr/>
          </p:nvSpPr>
          <p:spPr bwMode="gray">
            <a:xfrm>
              <a:off x="9963403" y="2523339"/>
              <a:ext cx="1117498" cy="795956"/>
            </a:xfrm>
            <a:prstGeom prst="rect">
              <a:avLst/>
            </a:prstGeom>
            <a:solidFill>
              <a:schemeClr val="accent6">
                <a:lumMod val="75000"/>
              </a:schemeClr>
            </a:solidFill>
            <a:ln>
              <a:solidFill>
                <a:schemeClr val="accent6">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sp>
          <p:nvSpPr>
            <p:cNvPr id="48" name="Rectangle 47">
              <a:extLst>
                <a:ext uri="{FF2B5EF4-FFF2-40B4-BE49-F238E27FC236}">
                  <a16:creationId xmlns:a16="http://schemas.microsoft.com/office/drawing/2014/main" id="{4122934F-5543-403B-8578-B738A0FA9A96}"/>
                </a:ext>
              </a:extLst>
            </p:cNvPr>
            <p:cNvSpPr/>
            <p:nvPr/>
          </p:nvSpPr>
          <p:spPr bwMode="gray">
            <a:xfrm>
              <a:off x="9963403" y="3505451"/>
              <a:ext cx="1117498" cy="795956"/>
            </a:xfrm>
            <a:prstGeom prst="rect">
              <a:avLst/>
            </a:prstGeom>
            <a:solidFill>
              <a:schemeClr val="accent6">
                <a:lumMod val="75000"/>
              </a:schemeClr>
            </a:solidFill>
            <a:ln>
              <a:solidFill>
                <a:schemeClr val="accent6">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cxnSp>
          <p:nvCxnSpPr>
            <p:cNvPr id="49" name="Connector: Elbow 48">
              <a:extLst>
                <a:ext uri="{FF2B5EF4-FFF2-40B4-BE49-F238E27FC236}">
                  <a16:creationId xmlns:a16="http://schemas.microsoft.com/office/drawing/2014/main" id="{B359FC99-1C4A-4619-A466-64CCFC7A7B3A}"/>
                </a:ext>
              </a:extLst>
            </p:cNvPr>
            <p:cNvCxnSpPr>
              <a:cxnSpLocks/>
              <a:stCxn id="46" idx="3"/>
              <a:endCxn id="47" idx="1"/>
            </p:cNvCxnSpPr>
            <p:nvPr/>
          </p:nvCxnSpPr>
          <p:spPr>
            <a:xfrm flipV="1">
              <a:off x="8932061" y="2921317"/>
              <a:ext cx="1031342" cy="492694"/>
            </a:xfrm>
            <a:prstGeom prst="bentConnector3">
              <a:avLst/>
            </a:prstGeom>
            <a:ln w="571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E03C267F-AC82-4CAE-92DE-678DD4DF9F43}"/>
                </a:ext>
              </a:extLst>
            </p:cNvPr>
            <p:cNvCxnSpPr>
              <a:cxnSpLocks/>
              <a:stCxn id="46" idx="3"/>
              <a:endCxn id="48" idx="1"/>
            </p:cNvCxnSpPr>
            <p:nvPr/>
          </p:nvCxnSpPr>
          <p:spPr>
            <a:xfrm>
              <a:off x="8932061" y="3414011"/>
              <a:ext cx="1031342" cy="489418"/>
            </a:xfrm>
            <a:prstGeom prst="bentConnector3">
              <a:avLst/>
            </a:prstGeom>
            <a:ln w="571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7" name="Speech Bubble: Rectangle 26">
            <a:extLst>
              <a:ext uri="{FF2B5EF4-FFF2-40B4-BE49-F238E27FC236}">
                <a16:creationId xmlns:a16="http://schemas.microsoft.com/office/drawing/2014/main" id="{0F236CB7-CA6B-4794-9712-59C6B683A49E}"/>
              </a:ext>
            </a:extLst>
          </p:cNvPr>
          <p:cNvSpPr/>
          <p:nvPr/>
        </p:nvSpPr>
        <p:spPr bwMode="gray">
          <a:xfrm>
            <a:off x="504001" y="4810902"/>
            <a:ext cx="3649701" cy="1380742"/>
          </a:xfrm>
          <a:prstGeom prst="wedgeRectCallout">
            <a:avLst>
              <a:gd name="adj1" fmla="val 35474"/>
              <a:gd name="adj2" fmla="val -11582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Users access different backends via different URLs </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hlinkClick r:id="rId7"/>
              </a:rPr>
              <a:t>https://</a:t>
            </a:r>
            <a:r>
              <a:rPr kumimoji="0" lang="en-US" sz="1800" b="1" i="0" u="none" strike="noStrike" kern="0" cap="none" spc="0" normalizeH="0" baseline="0" noProof="0" dirty="0">
                <a:ln>
                  <a:noFill/>
                </a:ln>
                <a:effectLst/>
                <a:uLnTx/>
                <a:uFillTx/>
                <a:ea typeface="Arial Unicode MS" pitchFamily="34" charset="-128"/>
                <a:cs typeface="Arial Unicode MS" pitchFamily="34" charset="-128"/>
                <a:hlinkClick r:id="rId7"/>
              </a:rPr>
              <a:t>my</a:t>
            </a:r>
            <a:r>
              <a:rPr kumimoji="0" lang="en-US" sz="1800" b="0" i="0" u="none" strike="noStrike" kern="0" cap="none" spc="0" normalizeH="0" baseline="0" noProof="0" dirty="0">
                <a:ln>
                  <a:noFill/>
                </a:ln>
                <a:effectLst/>
                <a:uLnTx/>
                <a:uFillTx/>
                <a:ea typeface="Arial Unicode MS" pitchFamily="34" charset="-128"/>
                <a:cs typeface="Arial Unicode MS" pitchFamily="34" charset="-128"/>
                <a:hlinkClick r:id="rId7"/>
              </a:rPr>
              <a:t>-app.com</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hlinkClick r:id="rId8"/>
              </a:rPr>
              <a:t>https://</a:t>
            </a:r>
            <a:r>
              <a:rPr lang="en-US" sz="1800" b="1" kern="0" dirty="0">
                <a:ea typeface="Arial Unicode MS" pitchFamily="34" charset="-128"/>
                <a:cs typeface="Arial Unicode MS" pitchFamily="34" charset="-128"/>
                <a:hlinkClick r:id="rId8"/>
              </a:rPr>
              <a:t>your</a:t>
            </a:r>
            <a:r>
              <a:rPr lang="en-US" sz="1800" kern="0" dirty="0">
                <a:ea typeface="Arial Unicode MS" pitchFamily="34" charset="-128"/>
                <a:cs typeface="Arial Unicode MS" pitchFamily="34" charset="-128"/>
                <a:hlinkClick r:id="rId8"/>
              </a:rPr>
              <a:t>-app.com</a:t>
            </a:r>
            <a:r>
              <a:rPr lang="en-US" sz="1800" kern="0" dirty="0">
                <a:ea typeface="Arial Unicode MS" pitchFamily="34" charset="-128"/>
                <a:cs typeface="Arial Unicode MS" pitchFamily="34" charset="-128"/>
              </a:rPr>
              <a:t>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8" name="Speech Bubble: Rectangle 27">
            <a:extLst>
              <a:ext uri="{FF2B5EF4-FFF2-40B4-BE49-F238E27FC236}">
                <a16:creationId xmlns:a16="http://schemas.microsoft.com/office/drawing/2014/main" id="{B7C7FED2-432C-4912-9B07-ED828F831DB6}"/>
              </a:ext>
            </a:extLst>
          </p:cNvPr>
          <p:cNvSpPr/>
          <p:nvPr/>
        </p:nvSpPr>
        <p:spPr bwMode="gray">
          <a:xfrm>
            <a:off x="504000" y="1073824"/>
            <a:ext cx="3649701" cy="1014983"/>
          </a:xfrm>
          <a:prstGeom prst="wedgeRectCallout">
            <a:avLst>
              <a:gd name="adj1" fmla="val 49003"/>
              <a:gd name="adj2" fmla="val 11462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Though there are 2 URLs, it is only one IP endpoint</a:t>
            </a:r>
          </a:p>
        </p:txBody>
      </p:sp>
      <p:cxnSp>
        <p:nvCxnSpPr>
          <p:cNvPr id="29" name="Straight Connector 28">
            <a:extLst>
              <a:ext uri="{FF2B5EF4-FFF2-40B4-BE49-F238E27FC236}">
                <a16:creationId xmlns:a16="http://schemas.microsoft.com/office/drawing/2014/main" id="{9F298B6F-7FCA-495D-852A-61AF049EB8DF}"/>
              </a:ext>
            </a:extLst>
          </p:cNvPr>
          <p:cNvCxnSpPr>
            <a:cxnSpLocks/>
          </p:cNvCxnSpPr>
          <p:nvPr/>
        </p:nvCxnSpPr>
        <p:spPr>
          <a:xfrm flipV="1">
            <a:off x="2581000" y="3008218"/>
            <a:ext cx="1107303" cy="296065"/>
          </a:xfrm>
          <a:prstGeom prst="line">
            <a:avLst/>
          </a:prstGeom>
          <a:ln w="57150">
            <a:solidFill>
              <a:schemeClr val="accent4">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DF9B3A1-4F4E-4988-AB7D-0F926C4FD7BA}"/>
              </a:ext>
            </a:extLst>
          </p:cNvPr>
          <p:cNvCxnSpPr>
            <a:cxnSpLocks/>
          </p:cNvCxnSpPr>
          <p:nvPr/>
        </p:nvCxnSpPr>
        <p:spPr>
          <a:xfrm>
            <a:off x="2581000" y="3304283"/>
            <a:ext cx="1051583" cy="317639"/>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2739D898-ED70-45A5-9A26-67B71EB89EDC}"/>
              </a:ext>
            </a:extLst>
          </p:cNvPr>
          <p:cNvCxnSpPr>
            <a:cxnSpLocks/>
          </p:cNvCxnSpPr>
          <p:nvPr/>
        </p:nvCxnSpPr>
        <p:spPr>
          <a:xfrm rot="10800000">
            <a:off x="6643899" y="3057936"/>
            <a:ext cx="1133856" cy="286763"/>
          </a:xfrm>
          <a:prstGeom prst="bentConnector3">
            <a:avLst>
              <a:gd name="adj1" fmla="val 50000"/>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5833B92F-ADAE-4A4E-A047-675855703C65}"/>
              </a:ext>
            </a:extLst>
          </p:cNvPr>
          <p:cNvCxnSpPr>
            <a:cxnSpLocks/>
          </p:cNvCxnSpPr>
          <p:nvPr/>
        </p:nvCxnSpPr>
        <p:spPr>
          <a:xfrm>
            <a:off x="6684512" y="3595122"/>
            <a:ext cx="1614203" cy="1600143"/>
          </a:xfrm>
          <a:prstGeom prst="bentConnector3">
            <a:avLst>
              <a:gd name="adj1" fmla="val 25075"/>
            </a:avLst>
          </a:prstGeom>
          <a:ln w="571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4828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20B5A0-3E17-4121-8EA5-4A0F4A768AB1}"/>
              </a:ext>
            </a:extLst>
          </p:cNvPr>
          <p:cNvPicPr>
            <a:picLocks noChangeAspect="1"/>
          </p:cNvPicPr>
          <p:nvPr/>
        </p:nvPicPr>
        <p:blipFill>
          <a:blip r:embed="rId3"/>
          <a:stretch>
            <a:fillRect/>
          </a:stretch>
        </p:blipFill>
        <p:spPr>
          <a:xfrm>
            <a:off x="504001" y="1087333"/>
            <a:ext cx="6685714" cy="5266667"/>
          </a:xfrm>
          <a:prstGeom prst="rect">
            <a:avLst/>
          </a:prstGeom>
          <a:ln>
            <a:solidFill>
              <a:schemeClr val="tx1"/>
            </a:solidFill>
          </a:ln>
        </p:spPr>
      </p:pic>
      <p:sp>
        <p:nvSpPr>
          <p:cNvPr id="2" name="Title 1">
            <a:extLst>
              <a:ext uri="{FF2B5EF4-FFF2-40B4-BE49-F238E27FC236}">
                <a16:creationId xmlns:a16="http://schemas.microsoft.com/office/drawing/2014/main" id="{C4075F74-C4BE-475F-90D1-3AD64BAAF7E0}"/>
              </a:ext>
            </a:extLst>
          </p:cNvPr>
          <p:cNvSpPr>
            <a:spLocks noGrp="1"/>
          </p:cNvSpPr>
          <p:nvPr>
            <p:ph type="title"/>
          </p:nvPr>
        </p:nvSpPr>
        <p:spPr/>
        <p:txBody>
          <a:bodyPr/>
          <a:lstStyle/>
          <a:p>
            <a:r>
              <a:rPr lang="en-US" dirty="0"/>
              <a:t>Ingress resource with name based virtual hosting </a:t>
            </a:r>
          </a:p>
        </p:txBody>
      </p:sp>
      <p:sp>
        <p:nvSpPr>
          <p:cNvPr id="4" name="Speech Bubble: Rectangle 3">
            <a:extLst>
              <a:ext uri="{FF2B5EF4-FFF2-40B4-BE49-F238E27FC236}">
                <a16:creationId xmlns:a16="http://schemas.microsoft.com/office/drawing/2014/main" id="{91A799BB-963F-47BC-97A7-1EBE8A747FA9}"/>
              </a:ext>
            </a:extLst>
          </p:cNvPr>
          <p:cNvSpPr/>
          <p:nvPr/>
        </p:nvSpPr>
        <p:spPr bwMode="gray">
          <a:xfrm>
            <a:off x="7588740" y="1757359"/>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1</a:t>
            </a:r>
            <a:r>
              <a:rPr lang="en-US" sz="1800" kern="0" baseline="30000" dirty="0">
                <a:ea typeface="Arial Unicode MS" pitchFamily="34" charset="-128"/>
                <a:cs typeface="Arial Unicode MS" pitchFamily="34" charset="-128"/>
              </a:rPr>
              <a:t>st</a:t>
            </a:r>
            <a:r>
              <a:rPr lang="en-US" sz="1800" kern="0" dirty="0">
                <a:ea typeface="Arial Unicode MS" pitchFamily="34" charset="-128"/>
                <a:cs typeface="Arial Unicode MS" pitchFamily="34" charset="-128"/>
              </a:rPr>
              <a:t> host &amp; forwarding rules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Speech Bubble: Rectangle 8">
            <a:extLst>
              <a:ext uri="{FF2B5EF4-FFF2-40B4-BE49-F238E27FC236}">
                <a16:creationId xmlns:a16="http://schemas.microsoft.com/office/drawing/2014/main" id="{18E2A6A0-B4B2-4B47-A153-B2DA1805994B}"/>
              </a:ext>
            </a:extLst>
          </p:cNvPr>
          <p:cNvSpPr/>
          <p:nvPr/>
        </p:nvSpPr>
        <p:spPr bwMode="gray">
          <a:xfrm>
            <a:off x="7588740" y="3536095"/>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2</a:t>
            </a:r>
            <a:r>
              <a:rPr lang="en-US" sz="1800" kern="0" baseline="30000" dirty="0">
                <a:ea typeface="Arial Unicode MS" pitchFamily="34" charset="-128"/>
                <a:cs typeface="Arial Unicode MS" pitchFamily="34" charset="-128"/>
              </a:rPr>
              <a:t>nd</a:t>
            </a:r>
            <a:r>
              <a:rPr lang="en-US" sz="1800" kern="0" dirty="0">
                <a:ea typeface="Arial Unicode MS" pitchFamily="34" charset="-128"/>
                <a:cs typeface="Arial Unicode MS" pitchFamily="34" charset="-128"/>
              </a:rPr>
              <a:t> host &amp; forwarding rules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47902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85D2E49F-0CFC-4461-931C-ABDD3F259991}"/>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1750448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AFD4-2B19-463E-80AC-0CFF9441C6DD}"/>
              </a:ext>
            </a:extLst>
          </p:cNvPr>
          <p:cNvSpPr>
            <a:spLocks noGrp="1"/>
          </p:cNvSpPr>
          <p:nvPr>
            <p:ph type="title"/>
          </p:nvPr>
        </p:nvSpPr>
        <p:spPr/>
        <p:txBody>
          <a:bodyPr/>
          <a:lstStyle/>
          <a:p>
            <a:r>
              <a:rPr lang="en-US" dirty="0"/>
              <a:t>Ingress on Gardener</a:t>
            </a:r>
          </a:p>
        </p:txBody>
      </p:sp>
      <p:sp>
        <p:nvSpPr>
          <p:cNvPr id="3" name="Rectangle 2">
            <a:extLst>
              <a:ext uri="{FF2B5EF4-FFF2-40B4-BE49-F238E27FC236}">
                <a16:creationId xmlns:a16="http://schemas.microsoft.com/office/drawing/2014/main" id="{E3EA302C-7C5C-4EA1-B07D-C5E3F2E702DC}"/>
              </a:ext>
            </a:extLst>
          </p:cNvPr>
          <p:cNvSpPr/>
          <p:nvPr/>
        </p:nvSpPr>
        <p:spPr>
          <a:xfrm>
            <a:off x="504001" y="5912596"/>
            <a:ext cx="10565828" cy="369332"/>
          </a:xfrm>
          <a:prstGeom prst="rect">
            <a:avLst/>
          </a:prstGeom>
        </p:spPr>
        <p:txBody>
          <a:bodyPr wrap="square">
            <a:spAutoFit/>
          </a:bodyPr>
          <a:lstStyle/>
          <a:p>
            <a:r>
              <a:rPr lang="en-US" sz="1800" dirty="0">
                <a:hlinkClick r:id="rId3"/>
              </a:rPr>
              <a:t>https://github.wdf.sap.corp/pages/kubernetes/gardener/doc/2017/01/16/howto-service-access.html</a:t>
            </a:r>
            <a:r>
              <a:rPr lang="en-US" sz="1800" dirty="0"/>
              <a:t> </a:t>
            </a:r>
          </a:p>
        </p:txBody>
      </p:sp>
      <p:pic>
        <p:nvPicPr>
          <p:cNvPr id="5" name="Picture 4">
            <a:extLst>
              <a:ext uri="{FF2B5EF4-FFF2-40B4-BE49-F238E27FC236}">
                <a16:creationId xmlns:a16="http://schemas.microsoft.com/office/drawing/2014/main" id="{41898D19-20AB-4D49-9531-92309164D9C9}"/>
              </a:ext>
            </a:extLst>
          </p:cNvPr>
          <p:cNvPicPr>
            <a:picLocks noChangeAspect="1"/>
          </p:cNvPicPr>
          <p:nvPr/>
        </p:nvPicPr>
        <p:blipFill>
          <a:blip r:embed="rId4"/>
          <a:stretch>
            <a:fillRect/>
          </a:stretch>
        </p:blipFill>
        <p:spPr>
          <a:xfrm>
            <a:off x="504001" y="992308"/>
            <a:ext cx="8710274" cy="4801311"/>
          </a:xfrm>
          <a:prstGeom prst="rect">
            <a:avLst/>
          </a:prstGeom>
        </p:spPr>
      </p:pic>
    </p:spTree>
    <p:extLst>
      <p:ext uri="{BB962C8B-B14F-4D97-AF65-F5344CB8AC3E}">
        <p14:creationId xmlns:p14="http://schemas.microsoft.com/office/powerpoint/2010/main" val="2018095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537704A5-AD6E-495C-B693-CDB27091B4A6}"/>
              </a:ext>
            </a:extLst>
          </p:cNvPr>
          <p:cNvGrpSpPr/>
          <p:nvPr/>
        </p:nvGrpSpPr>
        <p:grpSpPr>
          <a:xfrm>
            <a:off x="4037687" y="2058632"/>
            <a:ext cx="3204830" cy="681069"/>
            <a:chOff x="2697480" y="2743200"/>
            <a:chExt cx="6187440" cy="2034540"/>
          </a:xfrm>
        </p:grpSpPr>
        <p:sp>
          <p:nvSpPr>
            <p:cNvPr id="24" name="Rectangle: Rounded Corners 23">
              <a:extLst>
                <a:ext uri="{FF2B5EF4-FFF2-40B4-BE49-F238E27FC236}">
                  <a16:creationId xmlns:a16="http://schemas.microsoft.com/office/drawing/2014/main" id="{05E8C5E2-5BB4-4FAC-900B-2C83D651B2FB}"/>
                </a:ext>
              </a:extLst>
            </p:cNvPr>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5" name="Rectangle 24">
              <a:extLst>
                <a:ext uri="{FF2B5EF4-FFF2-40B4-BE49-F238E27FC236}">
                  <a16:creationId xmlns:a16="http://schemas.microsoft.com/office/drawing/2014/main" id="{0BFD41BC-CBE2-408D-87EB-E611A2C832FD}"/>
                </a:ext>
              </a:extLst>
            </p:cNvPr>
            <p:cNvSpPr/>
            <p:nvPr/>
          </p:nvSpPr>
          <p:spPr bwMode="gray">
            <a:xfrm>
              <a:off x="3493771" y="3130180"/>
              <a:ext cx="4594857" cy="1156257"/>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ingress</a:t>
              </a:r>
              <a:r>
                <a:rPr lang="de-DE" sz="1800" kern="0" dirty="0">
                  <a:ea typeface="Arial Unicode MS" pitchFamily="34" charset="-128"/>
                  <a:cs typeface="Arial Unicode MS" pitchFamily="34" charset="-128"/>
                </a:rPr>
                <a:t> https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3" name="Title 2"/>
          <p:cNvSpPr>
            <a:spLocks noGrp="1"/>
          </p:cNvSpPr>
          <p:nvPr>
            <p:ph type="title"/>
          </p:nvPr>
        </p:nvSpPr>
        <p:spPr/>
        <p:txBody>
          <a:bodyPr/>
          <a:lstStyle/>
          <a:p>
            <a:r>
              <a:rPr lang="en-US" dirty="0"/>
              <a:t>Desired target state – exercise #07</a:t>
            </a:r>
          </a:p>
        </p:txBody>
      </p:sp>
      <p:grpSp>
        <p:nvGrpSpPr>
          <p:cNvPr id="13" name="Group 12"/>
          <p:cNvGrpSpPr/>
          <p:nvPr/>
        </p:nvGrpSpPr>
        <p:grpSpPr>
          <a:xfrm>
            <a:off x="3290150" y="3946055"/>
            <a:ext cx="4784740" cy="1063258"/>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1" name="Group 10">
            <a:extLst>
              <a:ext uri="{FF2B5EF4-FFF2-40B4-BE49-F238E27FC236}">
                <a16:creationId xmlns:a16="http://schemas.microsoft.com/office/drawing/2014/main" id="{EFA92259-685E-4269-8B4A-1237D4E8A830}"/>
              </a:ext>
            </a:extLst>
          </p:cNvPr>
          <p:cNvGrpSpPr/>
          <p:nvPr/>
        </p:nvGrpSpPr>
        <p:grpSpPr>
          <a:xfrm>
            <a:off x="4093382" y="5272162"/>
            <a:ext cx="3178276" cy="1331355"/>
            <a:chOff x="3482340" y="5191896"/>
            <a:chExt cx="3349915" cy="1363980"/>
          </a:xfrm>
        </p:grpSpPr>
        <p:sp>
          <p:nvSpPr>
            <p:cNvPr id="14" name="Rectangle: Rounded Corners 13"/>
            <p:cNvSpPr/>
            <p:nvPr/>
          </p:nvSpPr>
          <p:spPr bwMode="gray">
            <a:xfrm>
              <a:off x="3482340" y="5191896"/>
              <a:ext cx="3349915" cy="136398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4007848" y="5373159"/>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custom</a:t>
              </a:r>
              <a:r>
                <a:rPr lang="de-DE" sz="1800" kern="0" dirty="0">
                  <a:ea typeface="Arial Unicode MS" pitchFamily="34" charset="-128"/>
                  <a:cs typeface="Arial Unicode MS" pitchFamily="34" charset="-128"/>
                </a:rPr>
                <a:t> </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75339" y="5373159"/>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7" name="Cloud 16"/>
          <p:cNvSpPr/>
          <p:nvPr/>
        </p:nvSpPr>
        <p:spPr bwMode="gray">
          <a:xfrm>
            <a:off x="3991499" y="997717"/>
            <a:ext cx="3382042" cy="807791"/>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7" name="Group 26"/>
          <p:cNvGrpSpPr/>
          <p:nvPr/>
        </p:nvGrpSpPr>
        <p:grpSpPr>
          <a:xfrm>
            <a:off x="4037687" y="3000658"/>
            <a:ext cx="3204830" cy="681069"/>
            <a:chOff x="2697480" y="2743200"/>
            <a:chExt cx="6187440" cy="2034540"/>
          </a:xfrm>
        </p:grpSpPr>
        <p:sp>
          <p:nvSpPr>
            <p:cNvPr id="28" name="Rectangle: Rounded Corners 27"/>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Rectangle 28"/>
            <p:cNvSpPr/>
            <p:nvPr/>
          </p:nvSpPr>
          <p:spPr bwMode="gray">
            <a:xfrm>
              <a:off x="3493771" y="3130180"/>
              <a:ext cx="4594857" cy="1156257"/>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service</a:t>
              </a:r>
              <a:r>
                <a:rPr lang="de-DE" sz="1800" kern="0" dirty="0">
                  <a:ea typeface="Arial Unicode MS" pitchFamily="34" charset="-128"/>
                  <a:cs typeface="Arial Unicode MS" pitchFamily="34" charset="-128"/>
                </a:rPr>
                <a:t> http</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5" name="Group 4">
            <a:extLst>
              <a:ext uri="{FF2B5EF4-FFF2-40B4-BE49-F238E27FC236}">
                <a16:creationId xmlns:a16="http://schemas.microsoft.com/office/drawing/2014/main" id="{F32124D6-E1B9-49E7-B6BA-2A5FF7218FFD}"/>
              </a:ext>
            </a:extLst>
          </p:cNvPr>
          <p:cNvGrpSpPr/>
          <p:nvPr/>
        </p:nvGrpSpPr>
        <p:grpSpPr>
          <a:xfrm>
            <a:off x="7816915" y="5272162"/>
            <a:ext cx="1513115" cy="1363980"/>
            <a:chOff x="146302" y="5125599"/>
            <a:chExt cx="1513115" cy="1363980"/>
          </a:xfrm>
        </p:grpSpPr>
        <p:sp>
          <p:nvSpPr>
            <p:cNvPr id="30" name="Rectangle: Rounded Corners 29">
              <a:extLst>
                <a:ext uri="{FF2B5EF4-FFF2-40B4-BE49-F238E27FC236}">
                  <a16:creationId xmlns:a16="http://schemas.microsoft.com/office/drawing/2014/main" id="{73BB4947-C31D-4339-8ED7-777A1A0AFC07}"/>
                </a:ext>
              </a:extLst>
            </p:cNvPr>
            <p:cNvSpPr/>
            <p:nvPr/>
          </p:nvSpPr>
          <p:spPr bwMode="gray">
            <a:xfrm>
              <a:off x="146302" y="5125599"/>
              <a:ext cx="1513115" cy="136398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4" name="Cylinder 33">
              <a:extLst>
                <a:ext uri="{FF2B5EF4-FFF2-40B4-BE49-F238E27FC236}">
                  <a16:creationId xmlns:a16="http://schemas.microsoft.com/office/drawing/2014/main" id="{43E6B8DD-2872-4E69-9F28-D6D04BBBF190}"/>
                </a:ext>
              </a:extLst>
            </p:cNvPr>
            <p:cNvSpPr/>
            <p:nvPr/>
          </p:nvSpPr>
          <p:spPr bwMode="gray">
            <a:xfrm>
              <a:off x="436341" y="5305465"/>
              <a:ext cx="933038"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20" name="Speech Bubble: Rectangle 19">
            <a:extLst>
              <a:ext uri="{FF2B5EF4-FFF2-40B4-BE49-F238E27FC236}">
                <a16:creationId xmlns:a16="http://schemas.microsoft.com/office/drawing/2014/main" id="{7711302D-71E3-4BB4-867C-5D0045EC3D9E}"/>
              </a:ext>
            </a:extLst>
          </p:cNvPr>
          <p:cNvSpPr/>
          <p:nvPr/>
        </p:nvSpPr>
        <p:spPr bwMode="gray">
          <a:xfrm>
            <a:off x="9476592" y="4844778"/>
            <a:ext cx="2535294" cy="915844"/>
          </a:xfrm>
          <a:prstGeom prst="wedgeRectCallout">
            <a:avLst>
              <a:gd name="adj1" fmla="val -81283"/>
              <a:gd name="adj2" fmla="val 3308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tls</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secrets for ingress</a:t>
            </a:r>
          </a:p>
        </p:txBody>
      </p:sp>
      <p:cxnSp>
        <p:nvCxnSpPr>
          <p:cNvPr id="39" name="Connector: Elbow 38">
            <a:extLst>
              <a:ext uri="{FF2B5EF4-FFF2-40B4-BE49-F238E27FC236}">
                <a16:creationId xmlns:a16="http://schemas.microsoft.com/office/drawing/2014/main" id="{4017628C-E063-450D-A08D-0D789468B3A8}"/>
              </a:ext>
            </a:extLst>
          </p:cNvPr>
          <p:cNvCxnSpPr>
            <a:stCxn id="24" idx="3"/>
            <a:endCxn id="30" idx="0"/>
          </p:cNvCxnSpPr>
          <p:nvPr/>
        </p:nvCxnSpPr>
        <p:spPr>
          <a:xfrm>
            <a:off x="7242517" y="2399167"/>
            <a:ext cx="1330956" cy="2872995"/>
          </a:xfrm>
          <a:prstGeom prst="bentConnector2">
            <a:avLst/>
          </a:prstGeom>
          <a:ln w="95250">
            <a:solidFill>
              <a:srgbClr val="4FB81C"/>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2C5DF80D-7E3E-4500-A88C-2AAC46BBD4DD}"/>
              </a:ext>
            </a:extLst>
          </p:cNvPr>
          <p:cNvCxnSpPr/>
          <p:nvPr/>
        </p:nvCxnSpPr>
        <p:spPr>
          <a:xfrm>
            <a:off x="5682520" y="4844778"/>
            <a:ext cx="0" cy="603177"/>
          </a:xfrm>
          <a:prstGeom prst="straightConnector1">
            <a:avLst/>
          </a:prstGeom>
          <a:ln w="95250">
            <a:solidFill>
              <a:srgbClr val="4FB81C"/>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111107B-48C5-42BC-AAB9-676E7426FE40}"/>
              </a:ext>
            </a:extLst>
          </p:cNvPr>
          <p:cNvCxnSpPr/>
          <p:nvPr/>
        </p:nvCxnSpPr>
        <p:spPr>
          <a:xfrm>
            <a:off x="5682520" y="3509728"/>
            <a:ext cx="0" cy="603177"/>
          </a:xfrm>
          <a:prstGeom prst="straightConnector1">
            <a:avLst/>
          </a:prstGeom>
          <a:ln w="95250">
            <a:solidFill>
              <a:srgbClr val="4FB81C"/>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E447B5A-B629-4DAD-A4A6-6A08B0ADE588}"/>
              </a:ext>
            </a:extLst>
          </p:cNvPr>
          <p:cNvCxnSpPr/>
          <p:nvPr/>
        </p:nvCxnSpPr>
        <p:spPr>
          <a:xfrm>
            <a:off x="5682520" y="2527024"/>
            <a:ext cx="0" cy="603177"/>
          </a:xfrm>
          <a:prstGeom prst="straightConnector1">
            <a:avLst/>
          </a:prstGeom>
          <a:ln w="95250">
            <a:solidFill>
              <a:srgbClr val="4FB81C"/>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0A63C9A3-3BE5-4DCE-8DBD-D76819815FD5}"/>
              </a:ext>
            </a:extLst>
          </p:cNvPr>
          <p:cNvCxnSpPr/>
          <p:nvPr/>
        </p:nvCxnSpPr>
        <p:spPr>
          <a:xfrm>
            <a:off x="5682520" y="1584998"/>
            <a:ext cx="0" cy="603177"/>
          </a:xfrm>
          <a:prstGeom prst="straightConnector1">
            <a:avLst/>
          </a:prstGeom>
          <a:ln w="95250">
            <a:solidFill>
              <a:srgbClr val="4FB81C"/>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38" name="Speech Bubble: Rectangle 37">
            <a:extLst>
              <a:ext uri="{FF2B5EF4-FFF2-40B4-BE49-F238E27FC236}">
                <a16:creationId xmlns:a16="http://schemas.microsoft.com/office/drawing/2014/main" id="{4DEE0B1F-605D-4458-A2D3-5CE9DF04AC87}"/>
              </a:ext>
            </a:extLst>
          </p:cNvPr>
          <p:cNvSpPr/>
          <p:nvPr/>
        </p:nvSpPr>
        <p:spPr bwMode="gray">
          <a:xfrm>
            <a:off x="7654962" y="1504376"/>
            <a:ext cx="2535294" cy="915844"/>
          </a:xfrm>
          <a:prstGeom prst="wedgeRectCallout">
            <a:avLst>
              <a:gd name="adj1" fmla="val -81283"/>
              <a:gd name="adj2" fmla="val 3308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Ingress as central entry point to cluster</a:t>
            </a:r>
          </a:p>
        </p:txBody>
      </p:sp>
      <p:sp>
        <p:nvSpPr>
          <p:cNvPr id="66" name="Speech Bubble: Rectangle 65">
            <a:extLst>
              <a:ext uri="{FF2B5EF4-FFF2-40B4-BE49-F238E27FC236}">
                <a16:creationId xmlns:a16="http://schemas.microsoft.com/office/drawing/2014/main" id="{9E7D1D7D-E7F6-4298-82FF-3C26840C53C1}"/>
              </a:ext>
            </a:extLst>
          </p:cNvPr>
          <p:cNvSpPr/>
          <p:nvPr/>
        </p:nvSpPr>
        <p:spPr bwMode="gray">
          <a:xfrm>
            <a:off x="7654962" y="2683300"/>
            <a:ext cx="2535294" cy="915844"/>
          </a:xfrm>
          <a:prstGeom prst="wedgeRectCallout">
            <a:avLst>
              <a:gd name="adj1" fmla="val -81283"/>
              <a:gd name="adj2" fmla="val 3308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ClusterIP</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service for inter cluster com.</a:t>
            </a:r>
          </a:p>
        </p:txBody>
      </p:sp>
    </p:spTree>
    <p:extLst>
      <p:ext uri="{BB962C8B-B14F-4D97-AF65-F5344CB8AC3E}">
        <p14:creationId xmlns:p14="http://schemas.microsoft.com/office/powerpoint/2010/main" val="4085581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Rounded Corners 43">
            <a:extLst>
              <a:ext uri="{FF2B5EF4-FFF2-40B4-BE49-F238E27FC236}">
                <a16:creationId xmlns:a16="http://schemas.microsoft.com/office/drawing/2014/main" id="{D6DA6055-EC38-448D-B478-8D739D039765}"/>
              </a:ext>
            </a:extLst>
          </p:cNvPr>
          <p:cNvSpPr/>
          <p:nvPr/>
        </p:nvSpPr>
        <p:spPr bwMode="gray">
          <a:xfrm>
            <a:off x="6505954" y="1116734"/>
            <a:ext cx="4750309" cy="5312663"/>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Inside K8s</a:t>
            </a:r>
          </a:p>
        </p:txBody>
      </p:sp>
      <p:grpSp>
        <p:nvGrpSpPr>
          <p:cNvPr id="80" name="Group 79">
            <a:extLst>
              <a:ext uri="{FF2B5EF4-FFF2-40B4-BE49-F238E27FC236}">
                <a16:creationId xmlns:a16="http://schemas.microsoft.com/office/drawing/2014/main" id="{CCB7FACF-55FF-4899-AB3A-6E7E405D2D74}"/>
              </a:ext>
            </a:extLst>
          </p:cNvPr>
          <p:cNvGrpSpPr/>
          <p:nvPr/>
        </p:nvGrpSpPr>
        <p:grpSpPr>
          <a:xfrm>
            <a:off x="2626790" y="1581407"/>
            <a:ext cx="8138821" cy="1330022"/>
            <a:chOff x="2472688" y="1810847"/>
            <a:chExt cx="8138821" cy="1330022"/>
          </a:xfrm>
        </p:grpSpPr>
        <p:sp>
          <p:nvSpPr>
            <p:cNvPr id="81" name="Rectangle 80">
              <a:extLst>
                <a:ext uri="{FF2B5EF4-FFF2-40B4-BE49-F238E27FC236}">
                  <a16:creationId xmlns:a16="http://schemas.microsoft.com/office/drawing/2014/main" id="{B872A7B9-6472-47E8-A845-08A06456627D}"/>
                </a:ext>
              </a:extLst>
            </p:cNvPr>
            <p:cNvSpPr/>
            <p:nvPr/>
          </p:nvSpPr>
          <p:spPr bwMode="gray">
            <a:xfrm>
              <a:off x="7345171" y="2035174"/>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2" name="Rectangle 81">
              <a:extLst>
                <a:ext uri="{FF2B5EF4-FFF2-40B4-BE49-F238E27FC236}">
                  <a16:creationId xmlns:a16="http://schemas.microsoft.com/office/drawing/2014/main" id="{E9E4DEC3-439D-4F8F-82AE-A7AA66A36CC0}"/>
                </a:ext>
              </a:extLst>
            </p:cNvPr>
            <p:cNvSpPr/>
            <p:nvPr/>
          </p:nvSpPr>
          <p:spPr bwMode="gray">
            <a:xfrm>
              <a:off x="9494011" y="2035174"/>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endParaRPr lang="de-DE" sz="1800" kern="0" dirty="0">
                <a:ea typeface="Arial Unicode MS" pitchFamily="34" charset="-128"/>
                <a:cs typeface="Arial Unicode MS" pitchFamily="34" charset="-128"/>
              </a:endParaRPr>
            </a:p>
          </p:txBody>
        </p:sp>
        <p:sp>
          <p:nvSpPr>
            <p:cNvPr id="83" name="Rectangle 82">
              <a:extLst>
                <a:ext uri="{FF2B5EF4-FFF2-40B4-BE49-F238E27FC236}">
                  <a16:creationId xmlns:a16="http://schemas.microsoft.com/office/drawing/2014/main" id="{F4CCB5AB-FA05-4E97-B0E4-E23A65211FB3}"/>
                </a:ext>
              </a:extLst>
            </p:cNvPr>
            <p:cNvSpPr/>
            <p:nvPr/>
          </p:nvSpPr>
          <p:spPr bwMode="gray">
            <a:xfrm>
              <a:off x="4507218" y="1810847"/>
              <a:ext cx="1383518" cy="124461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Load Balancer</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External IP</a:t>
              </a:r>
            </a:p>
          </p:txBody>
        </p:sp>
        <p:cxnSp>
          <p:nvCxnSpPr>
            <p:cNvPr id="84" name="Straight Connector 83">
              <a:extLst>
                <a:ext uri="{FF2B5EF4-FFF2-40B4-BE49-F238E27FC236}">
                  <a16:creationId xmlns:a16="http://schemas.microsoft.com/office/drawing/2014/main" id="{435B7A9A-0EA0-4C3D-AB8B-3478331F9CD4}"/>
                </a:ext>
              </a:extLst>
            </p:cNvPr>
            <p:cNvCxnSpPr>
              <a:stCxn id="83" idx="3"/>
              <a:endCxn id="81" idx="1"/>
            </p:cNvCxnSpPr>
            <p:nvPr/>
          </p:nvCxnSpPr>
          <p:spPr>
            <a:xfrm>
              <a:off x="5890736" y="2433152"/>
              <a:ext cx="1454435"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ABF1036-7D68-4265-8FC3-823B2BEBE3C9}"/>
                </a:ext>
              </a:extLst>
            </p:cNvPr>
            <p:cNvCxnSpPr>
              <a:stCxn id="81" idx="3"/>
              <a:endCxn id="82" idx="1"/>
            </p:cNvCxnSpPr>
            <p:nvPr/>
          </p:nvCxnSpPr>
          <p:spPr>
            <a:xfrm>
              <a:off x="8462669" y="2433152"/>
              <a:ext cx="1031342"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Connector: Elbow 85">
              <a:extLst>
                <a:ext uri="{FF2B5EF4-FFF2-40B4-BE49-F238E27FC236}">
                  <a16:creationId xmlns:a16="http://schemas.microsoft.com/office/drawing/2014/main" id="{AF23E36E-80AF-46A7-9A88-2E989072B000}"/>
                </a:ext>
              </a:extLst>
            </p:cNvPr>
            <p:cNvCxnSpPr>
              <a:endCxn id="83" idx="1"/>
            </p:cNvCxnSpPr>
            <p:nvPr/>
          </p:nvCxnSpPr>
          <p:spPr>
            <a:xfrm rot="5400000" flipH="1" flipV="1">
              <a:off x="3136095" y="1769746"/>
              <a:ext cx="707716" cy="2034529"/>
            </a:xfrm>
            <a:prstGeom prst="bentConnector2">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D05B8BDC-8BA6-4C5A-939B-0837BD145FC9}"/>
              </a:ext>
            </a:extLst>
          </p:cNvPr>
          <p:cNvGrpSpPr/>
          <p:nvPr/>
        </p:nvGrpSpPr>
        <p:grpSpPr>
          <a:xfrm>
            <a:off x="2472688" y="1810847"/>
            <a:ext cx="8138821" cy="1330022"/>
            <a:chOff x="2472688" y="1810847"/>
            <a:chExt cx="8138821" cy="1330022"/>
          </a:xfrm>
        </p:grpSpPr>
        <p:sp>
          <p:nvSpPr>
            <p:cNvPr id="72" name="Rectangle 71">
              <a:extLst>
                <a:ext uri="{FF2B5EF4-FFF2-40B4-BE49-F238E27FC236}">
                  <a16:creationId xmlns:a16="http://schemas.microsoft.com/office/drawing/2014/main" id="{D04B0081-C890-4962-A789-9D3F79C5528A}"/>
                </a:ext>
              </a:extLst>
            </p:cNvPr>
            <p:cNvSpPr/>
            <p:nvPr/>
          </p:nvSpPr>
          <p:spPr bwMode="gray">
            <a:xfrm>
              <a:off x="7345171" y="2035174"/>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3" name="Rectangle 72">
              <a:extLst>
                <a:ext uri="{FF2B5EF4-FFF2-40B4-BE49-F238E27FC236}">
                  <a16:creationId xmlns:a16="http://schemas.microsoft.com/office/drawing/2014/main" id="{ECC8076E-81CB-4232-A483-E155493C2483}"/>
                </a:ext>
              </a:extLst>
            </p:cNvPr>
            <p:cNvSpPr/>
            <p:nvPr/>
          </p:nvSpPr>
          <p:spPr bwMode="gray">
            <a:xfrm>
              <a:off x="9494011" y="2035174"/>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endParaRPr lang="de-DE" sz="1800" kern="0" dirty="0">
                <a:ea typeface="Arial Unicode MS" pitchFamily="34" charset="-128"/>
                <a:cs typeface="Arial Unicode MS" pitchFamily="34" charset="-128"/>
              </a:endParaRPr>
            </a:p>
          </p:txBody>
        </p:sp>
        <p:sp>
          <p:nvSpPr>
            <p:cNvPr id="74" name="Rectangle 73">
              <a:extLst>
                <a:ext uri="{FF2B5EF4-FFF2-40B4-BE49-F238E27FC236}">
                  <a16:creationId xmlns:a16="http://schemas.microsoft.com/office/drawing/2014/main" id="{D9BD380E-BF9F-41BA-B209-2020C9602261}"/>
                </a:ext>
              </a:extLst>
            </p:cNvPr>
            <p:cNvSpPr/>
            <p:nvPr/>
          </p:nvSpPr>
          <p:spPr bwMode="gray">
            <a:xfrm>
              <a:off x="4507218" y="1810847"/>
              <a:ext cx="1383518" cy="124461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Load Balancer</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External IP</a:t>
              </a:r>
            </a:p>
          </p:txBody>
        </p:sp>
        <p:cxnSp>
          <p:nvCxnSpPr>
            <p:cNvPr id="75" name="Straight Connector 74">
              <a:extLst>
                <a:ext uri="{FF2B5EF4-FFF2-40B4-BE49-F238E27FC236}">
                  <a16:creationId xmlns:a16="http://schemas.microsoft.com/office/drawing/2014/main" id="{DD488E71-428A-4E3B-8A76-13E00902E957}"/>
                </a:ext>
              </a:extLst>
            </p:cNvPr>
            <p:cNvCxnSpPr>
              <a:stCxn id="74" idx="3"/>
              <a:endCxn id="72" idx="1"/>
            </p:cNvCxnSpPr>
            <p:nvPr/>
          </p:nvCxnSpPr>
          <p:spPr>
            <a:xfrm>
              <a:off x="5890736" y="2433152"/>
              <a:ext cx="1454435"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BD941D8-F366-4ABD-A059-E10C063F7401}"/>
                </a:ext>
              </a:extLst>
            </p:cNvPr>
            <p:cNvCxnSpPr>
              <a:stCxn id="72" idx="3"/>
              <a:endCxn id="73" idx="1"/>
            </p:cNvCxnSpPr>
            <p:nvPr/>
          </p:nvCxnSpPr>
          <p:spPr>
            <a:xfrm>
              <a:off x="8462669" y="2433152"/>
              <a:ext cx="1031342"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8A20B284-EA41-4D29-A0CE-AFFDD7A802F3}"/>
                </a:ext>
              </a:extLst>
            </p:cNvPr>
            <p:cNvCxnSpPr>
              <a:endCxn id="74" idx="1"/>
            </p:cNvCxnSpPr>
            <p:nvPr/>
          </p:nvCxnSpPr>
          <p:spPr>
            <a:xfrm rot="5400000" flipH="1" flipV="1">
              <a:off x="3136095" y="1769746"/>
              <a:ext cx="707716" cy="2034529"/>
            </a:xfrm>
            <a:prstGeom prst="bentConnector2">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External availability of services – how did it work, so far?</a:t>
            </a:r>
          </a:p>
        </p:txBody>
      </p:sp>
      <p:grpSp>
        <p:nvGrpSpPr>
          <p:cNvPr id="36" name="Group 35">
            <a:extLst>
              <a:ext uri="{FF2B5EF4-FFF2-40B4-BE49-F238E27FC236}">
                <a16:creationId xmlns:a16="http://schemas.microsoft.com/office/drawing/2014/main" id="{26737AF4-8E80-488C-ADBE-61B888C87DA6}"/>
              </a:ext>
            </a:extLst>
          </p:cNvPr>
          <p:cNvGrpSpPr/>
          <p:nvPr/>
        </p:nvGrpSpPr>
        <p:grpSpPr>
          <a:xfrm>
            <a:off x="1122252" y="3219863"/>
            <a:ext cx="2249770" cy="1106406"/>
            <a:chOff x="1122252" y="3219863"/>
            <a:chExt cx="2249770" cy="1106406"/>
          </a:xfrm>
        </p:grpSpPr>
        <p:sp>
          <p:nvSpPr>
            <p:cNvPr id="5" name="Cloud 4">
              <a:extLst>
                <a:ext uri="{FF2B5EF4-FFF2-40B4-BE49-F238E27FC236}">
                  <a16:creationId xmlns:a16="http://schemas.microsoft.com/office/drawing/2014/main" id="{86C18CD3-FEC3-4AB2-A3D0-B15AF3E5D53C}"/>
                </a:ext>
              </a:extLst>
            </p:cNvPr>
            <p:cNvSpPr/>
            <p:nvPr/>
          </p:nvSpPr>
          <p:spPr bwMode="gray">
            <a:xfrm>
              <a:off x="1122252" y="321986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Graphic 5" descr="User">
              <a:extLst>
                <a:ext uri="{FF2B5EF4-FFF2-40B4-BE49-F238E27FC236}">
                  <a16:creationId xmlns:a16="http://schemas.microsoft.com/office/drawing/2014/main" id="{DA6C5DDC-F885-4EFC-B0D7-3E2FD8AB45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89937" y="3335277"/>
              <a:ext cx="914400" cy="914400"/>
            </a:xfrm>
            <a:prstGeom prst="rect">
              <a:avLst/>
            </a:prstGeom>
          </p:spPr>
        </p:pic>
      </p:grpSp>
      <p:sp>
        <p:nvSpPr>
          <p:cNvPr id="9" name="Rectangle 8">
            <a:extLst>
              <a:ext uri="{FF2B5EF4-FFF2-40B4-BE49-F238E27FC236}">
                <a16:creationId xmlns:a16="http://schemas.microsoft.com/office/drawing/2014/main" id="{83520B93-D941-4FBA-9B69-226561E4D3F7}"/>
              </a:ext>
            </a:extLst>
          </p:cNvPr>
          <p:cNvSpPr/>
          <p:nvPr/>
        </p:nvSpPr>
        <p:spPr bwMode="gray">
          <a:xfrm>
            <a:off x="7119619" y="465280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 </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321F9AF8-EB5C-4541-AF5D-BD60755C3623}"/>
              </a:ext>
            </a:extLst>
          </p:cNvPr>
          <p:cNvSpPr/>
          <p:nvPr/>
        </p:nvSpPr>
        <p:spPr bwMode="gray">
          <a:xfrm>
            <a:off x="9268459" y="4160115"/>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endParaRPr lang="de-DE" sz="1800" kern="0" dirty="0">
              <a:ea typeface="Arial Unicode MS" pitchFamily="34" charset="-128"/>
              <a:cs typeface="Arial Unicode MS" pitchFamily="34" charset="-128"/>
            </a:endParaRPr>
          </a:p>
        </p:txBody>
      </p:sp>
      <p:sp>
        <p:nvSpPr>
          <p:cNvPr id="24" name="Rectangle 23">
            <a:extLst>
              <a:ext uri="{FF2B5EF4-FFF2-40B4-BE49-F238E27FC236}">
                <a16:creationId xmlns:a16="http://schemas.microsoft.com/office/drawing/2014/main" id="{108B3D00-9507-46B3-B091-EA21F59BEAC0}"/>
              </a:ext>
            </a:extLst>
          </p:cNvPr>
          <p:cNvSpPr/>
          <p:nvPr/>
        </p:nvSpPr>
        <p:spPr bwMode="gray">
          <a:xfrm>
            <a:off x="9268459" y="5142227"/>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endParaRPr lang="de-DE" sz="1800" kern="0" dirty="0">
              <a:ea typeface="Arial Unicode MS" pitchFamily="34" charset="-128"/>
              <a:cs typeface="Arial Unicode MS" pitchFamily="34" charset="-128"/>
            </a:endParaRPr>
          </a:p>
        </p:txBody>
      </p:sp>
      <p:sp>
        <p:nvSpPr>
          <p:cNvPr id="26" name="Rectangle 25">
            <a:extLst>
              <a:ext uri="{FF2B5EF4-FFF2-40B4-BE49-F238E27FC236}">
                <a16:creationId xmlns:a16="http://schemas.microsoft.com/office/drawing/2014/main" id="{B297753D-598F-49E9-B587-881970CAA76E}"/>
              </a:ext>
            </a:extLst>
          </p:cNvPr>
          <p:cNvSpPr/>
          <p:nvPr/>
        </p:nvSpPr>
        <p:spPr bwMode="gray">
          <a:xfrm>
            <a:off x="7119619" y="217742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6A71F545-8377-4698-8C14-02DB765487A2}"/>
              </a:ext>
            </a:extLst>
          </p:cNvPr>
          <p:cNvSpPr/>
          <p:nvPr/>
        </p:nvSpPr>
        <p:spPr bwMode="gray">
          <a:xfrm>
            <a:off x="9268459" y="217742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endParaRPr lang="de-DE" sz="1800" kern="0" dirty="0">
              <a:ea typeface="Arial Unicode MS" pitchFamily="34" charset="-128"/>
              <a:cs typeface="Arial Unicode MS" pitchFamily="34" charset="-128"/>
            </a:endParaRPr>
          </a:p>
        </p:txBody>
      </p:sp>
      <p:sp>
        <p:nvSpPr>
          <p:cNvPr id="42" name="Rectangle 41">
            <a:extLst>
              <a:ext uri="{FF2B5EF4-FFF2-40B4-BE49-F238E27FC236}">
                <a16:creationId xmlns:a16="http://schemas.microsoft.com/office/drawing/2014/main" id="{38404984-85BF-4911-BF64-0F515ABA423F}"/>
              </a:ext>
            </a:extLst>
          </p:cNvPr>
          <p:cNvSpPr/>
          <p:nvPr/>
        </p:nvSpPr>
        <p:spPr bwMode="gray">
          <a:xfrm>
            <a:off x="4281666" y="1953102"/>
            <a:ext cx="1383518" cy="124461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Load Balancer</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External IP</a:t>
            </a:r>
          </a:p>
        </p:txBody>
      </p:sp>
      <p:grpSp>
        <p:nvGrpSpPr>
          <p:cNvPr id="69" name="Group 68">
            <a:extLst>
              <a:ext uri="{FF2B5EF4-FFF2-40B4-BE49-F238E27FC236}">
                <a16:creationId xmlns:a16="http://schemas.microsoft.com/office/drawing/2014/main" id="{02C0A454-A0C4-467E-AE06-4E8E4EA3AFCE}"/>
              </a:ext>
            </a:extLst>
          </p:cNvPr>
          <p:cNvGrpSpPr/>
          <p:nvPr/>
        </p:nvGrpSpPr>
        <p:grpSpPr>
          <a:xfrm>
            <a:off x="3685032" y="4160115"/>
            <a:ext cx="2587752" cy="1778068"/>
            <a:chOff x="3685032" y="4160115"/>
            <a:chExt cx="2587752" cy="1778068"/>
          </a:xfrm>
        </p:grpSpPr>
        <p:sp>
          <p:nvSpPr>
            <p:cNvPr id="38" name="Cube 37">
              <a:extLst>
                <a:ext uri="{FF2B5EF4-FFF2-40B4-BE49-F238E27FC236}">
                  <a16:creationId xmlns:a16="http://schemas.microsoft.com/office/drawing/2014/main" id="{FF1E85D4-DDFD-4566-8653-FC55C3FB2591}"/>
                </a:ext>
              </a:extLst>
            </p:cNvPr>
            <p:cNvSpPr/>
            <p:nvPr/>
          </p:nvSpPr>
          <p:spPr bwMode="gray">
            <a:xfrm>
              <a:off x="3881017" y="4616244"/>
              <a:ext cx="706862" cy="1216557"/>
            </a:xfrm>
            <a:prstGeom prst="cub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No</a:t>
              </a:r>
            </a:p>
          </p:txBody>
        </p:sp>
        <p:sp>
          <p:nvSpPr>
            <p:cNvPr id="47" name="Cube 46">
              <a:extLst>
                <a:ext uri="{FF2B5EF4-FFF2-40B4-BE49-F238E27FC236}">
                  <a16:creationId xmlns:a16="http://schemas.microsoft.com/office/drawing/2014/main" id="{3B9A866B-3DF5-4F2B-8082-5CA826424253}"/>
                </a:ext>
              </a:extLst>
            </p:cNvPr>
            <p:cNvSpPr/>
            <p:nvPr/>
          </p:nvSpPr>
          <p:spPr bwMode="gray">
            <a:xfrm>
              <a:off x="4619994" y="4616243"/>
              <a:ext cx="706862" cy="1216557"/>
            </a:xfrm>
            <a:prstGeom prst="cub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a:t>
              </a:r>
            </a:p>
          </p:txBody>
        </p:sp>
        <p:sp>
          <p:nvSpPr>
            <p:cNvPr id="48" name="Cube 47">
              <a:extLst>
                <a:ext uri="{FF2B5EF4-FFF2-40B4-BE49-F238E27FC236}">
                  <a16:creationId xmlns:a16="http://schemas.microsoft.com/office/drawing/2014/main" id="{7DB848E1-FE89-49B5-83AA-8E69CBE5F9D5}"/>
                </a:ext>
              </a:extLst>
            </p:cNvPr>
            <p:cNvSpPr/>
            <p:nvPr/>
          </p:nvSpPr>
          <p:spPr bwMode="gray">
            <a:xfrm>
              <a:off x="5358971" y="4616242"/>
              <a:ext cx="706862" cy="1216557"/>
            </a:xfrm>
            <a:prstGeom prst="cub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a:t>
              </a:r>
            </a:p>
          </p:txBody>
        </p:sp>
        <p:sp>
          <p:nvSpPr>
            <p:cNvPr id="39" name="Rectangle: Rounded Corners 38">
              <a:extLst>
                <a:ext uri="{FF2B5EF4-FFF2-40B4-BE49-F238E27FC236}">
                  <a16:creationId xmlns:a16="http://schemas.microsoft.com/office/drawing/2014/main" id="{977131CD-E0E0-4962-88C7-E3B4B07A7A05}"/>
                </a:ext>
              </a:extLst>
            </p:cNvPr>
            <p:cNvSpPr/>
            <p:nvPr/>
          </p:nvSpPr>
          <p:spPr bwMode="gray">
            <a:xfrm>
              <a:off x="3685032" y="4160115"/>
              <a:ext cx="2587752" cy="1778068"/>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solidFill>
                    <a:schemeClr val="tx1"/>
                  </a:solidFill>
                  <a:effectLst/>
                  <a:uLnTx/>
                  <a:uFillTx/>
                  <a:ea typeface="Arial Unicode MS" pitchFamily="34" charset="-128"/>
                  <a:cs typeface="Arial Unicode MS" pitchFamily="34" charset="-128"/>
                </a:rPr>
                <a:t>NodePort:30123</a:t>
              </a:r>
            </a:p>
          </p:txBody>
        </p:sp>
      </p:grpSp>
      <p:cxnSp>
        <p:nvCxnSpPr>
          <p:cNvPr id="43" name="Straight Connector 42">
            <a:extLst>
              <a:ext uri="{FF2B5EF4-FFF2-40B4-BE49-F238E27FC236}">
                <a16:creationId xmlns:a16="http://schemas.microsoft.com/office/drawing/2014/main" id="{50D424CF-512A-48EF-BA23-F6E284F9E701}"/>
              </a:ext>
            </a:extLst>
          </p:cNvPr>
          <p:cNvCxnSpPr>
            <a:stCxn id="42" idx="3"/>
            <a:endCxn id="26" idx="1"/>
          </p:cNvCxnSpPr>
          <p:nvPr/>
        </p:nvCxnSpPr>
        <p:spPr>
          <a:xfrm>
            <a:off x="5665184" y="2575407"/>
            <a:ext cx="1454435"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5574331-91EC-4379-A7A6-B15CAB64753F}"/>
              </a:ext>
            </a:extLst>
          </p:cNvPr>
          <p:cNvCxnSpPr>
            <a:stCxn id="26" idx="3"/>
            <a:endCxn id="27" idx="1"/>
          </p:cNvCxnSpPr>
          <p:nvPr/>
        </p:nvCxnSpPr>
        <p:spPr>
          <a:xfrm>
            <a:off x="8237117" y="2575407"/>
            <a:ext cx="1031342"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33F85CA-14A2-46B1-9EE4-0B080E2809A2}"/>
              </a:ext>
            </a:extLst>
          </p:cNvPr>
          <p:cNvCxnSpPr>
            <a:stCxn id="39" idx="3"/>
            <a:endCxn id="9" idx="1"/>
          </p:cNvCxnSpPr>
          <p:nvPr/>
        </p:nvCxnSpPr>
        <p:spPr>
          <a:xfrm>
            <a:off x="6272784" y="5049149"/>
            <a:ext cx="846835" cy="1638"/>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162AD229-62A9-4214-8515-9F7C84DD5FBF}"/>
              </a:ext>
            </a:extLst>
          </p:cNvPr>
          <p:cNvCxnSpPr>
            <a:stCxn id="5" idx="3"/>
            <a:endCxn id="42" idx="1"/>
          </p:cNvCxnSpPr>
          <p:nvPr/>
        </p:nvCxnSpPr>
        <p:spPr>
          <a:xfrm rot="5400000" flipH="1" flipV="1">
            <a:off x="2910543" y="1912001"/>
            <a:ext cx="707716" cy="2034529"/>
          </a:xfrm>
          <a:prstGeom prst="bentConnector2">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59CC14F1-91E2-43DD-A70F-F2A5FADEBB3F}"/>
              </a:ext>
            </a:extLst>
          </p:cNvPr>
          <p:cNvCxnSpPr>
            <a:cxnSpLocks/>
            <a:stCxn id="5" idx="1"/>
            <a:endCxn id="39" idx="1"/>
          </p:cNvCxnSpPr>
          <p:nvPr/>
        </p:nvCxnSpPr>
        <p:spPr>
          <a:xfrm rot="16200000" flipH="1">
            <a:off x="2604055" y="3968172"/>
            <a:ext cx="724058" cy="1437895"/>
          </a:xfrm>
          <a:prstGeom prst="bentConnector2">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FC48856D-5E59-433A-A68A-C3D1DCD61312}"/>
              </a:ext>
            </a:extLst>
          </p:cNvPr>
          <p:cNvCxnSpPr>
            <a:cxnSpLocks/>
            <a:stCxn id="9" idx="3"/>
            <a:endCxn id="12" idx="1"/>
          </p:cNvCxnSpPr>
          <p:nvPr/>
        </p:nvCxnSpPr>
        <p:spPr>
          <a:xfrm flipV="1">
            <a:off x="8237117" y="4558093"/>
            <a:ext cx="1031342" cy="492694"/>
          </a:xfrm>
          <a:prstGeom prst="bentConnector3">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661177A2-67E9-4F27-954D-DAA5B3F0D1ED}"/>
              </a:ext>
            </a:extLst>
          </p:cNvPr>
          <p:cNvCxnSpPr>
            <a:cxnSpLocks/>
            <a:stCxn id="9" idx="3"/>
            <a:endCxn id="24" idx="1"/>
          </p:cNvCxnSpPr>
          <p:nvPr/>
        </p:nvCxnSpPr>
        <p:spPr>
          <a:xfrm>
            <a:off x="8237117" y="5050787"/>
            <a:ext cx="1031342" cy="489418"/>
          </a:xfrm>
          <a:prstGeom prst="bentConnector3">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1" name="Graphic 70" descr="Help">
            <a:extLst>
              <a:ext uri="{FF2B5EF4-FFF2-40B4-BE49-F238E27FC236}">
                <a16:creationId xmlns:a16="http://schemas.microsoft.com/office/drawing/2014/main" id="{43EA6F34-93AB-46D6-9EEC-6AA8C8E5E7E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12456" y="3219863"/>
            <a:ext cx="914400" cy="914400"/>
          </a:xfrm>
          <a:prstGeom prst="rect">
            <a:avLst/>
          </a:prstGeom>
        </p:spPr>
      </p:pic>
    </p:spTree>
    <p:extLst>
      <p:ext uri="{BB962C8B-B14F-4D97-AF65-F5344CB8AC3E}">
        <p14:creationId xmlns:p14="http://schemas.microsoft.com/office/powerpoint/2010/main" val="2487390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1"/>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9"/>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61"/>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9"/>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3"/>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79"/>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Ingress</a:t>
            </a:r>
          </a:p>
        </p:txBody>
      </p:sp>
      <p:sp>
        <p:nvSpPr>
          <p:cNvPr id="5" name="Cloud 4">
            <a:extLst>
              <a:ext uri="{FF2B5EF4-FFF2-40B4-BE49-F238E27FC236}">
                <a16:creationId xmlns:a16="http://schemas.microsoft.com/office/drawing/2014/main" id="{86C18CD3-FEC3-4AB2-A3D0-B15AF3E5D53C}"/>
              </a:ext>
            </a:extLst>
          </p:cNvPr>
          <p:cNvSpPr/>
          <p:nvPr/>
        </p:nvSpPr>
        <p:spPr bwMode="gray">
          <a:xfrm>
            <a:off x="1670892" y="107102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Graphic 5" descr="User">
            <a:extLst>
              <a:ext uri="{FF2B5EF4-FFF2-40B4-BE49-F238E27FC236}">
                <a16:creationId xmlns:a16="http://schemas.microsoft.com/office/drawing/2014/main" id="{DA6C5DDC-F885-4EFC-B0D7-3E2FD8AB45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38577" y="1186437"/>
            <a:ext cx="914400" cy="914400"/>
          </a:xfrm>
          <a:prstGeom prst="rect">
            <a:avLst/>
          </a:prstGeom>
        </p:spPr>
      </p:pic>
      <p:sp>
        <p:nvSpPr>
          <p:cNvPr id="8" name="Rectangle: Rounded Corners 7">
            <a:extLst>
              <a:ext uri="{FF2B5EF4-FFF2-40B4-BE49-F238E27FC236}">
                <a16:creationId xmlns:a16="http://schemas.microsoft.com/office/drawing/2014/main" id="{55CAF12A-8E4C-4904-8AB7-2519FD0C8DA2}"/>
              </a:ext>
            </a:extLst>
          </p:cNvPr>
          <p:cNvSpPr/>
          <p:nvPr/>
        </p:nvSpPr>
        <p:spPr bwMode="gray">
          <a:xfrm>
            <a:off x="672083" y="4087368"/>
            <a:ext cx="4247388" cy="2313432"/>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a:extLst>
              <a:ext uri="{FF2B5EF4-FFF2-40B4-BE49-F238E27FC236}">
                <a16:creationId xmlns:a16="http://schemas.microsoft.com/office/drawing/2014/main" id="{83520B93-D941-4FBA-9B69-226561E4D3F7}"/>
              </a:ext>
            </a:extLst>
          </p:cNvPr>
          <p:cNvSpPr/>
          <p:nvPr/>
        </p:nvSpPr>
        <p:spPr bwMode="gray">
          <a:xfrm>
            <a:off x="2235951" y="398300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 B</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321F9AF8-EB5C-4541-AF5D-BD60755C3623}"/>
              </a:ext>
            </a:extLst>
          </p:cNvPr>
          <p:cNvSpPr/>
          <p:nvPr/>
        </p:nvSpPr>
        <p:spPr bwMode="gray">
          <a:xfrm>
            <a:off x="2235951" y="5485567"/>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r>
              <a:rPr lang="de-DE" sz="1800" kern="0" dirty="0">
                <a:ea typeface="Arial Unicode MS" pitchFamily="34" charset="-128"/>
                <a:cs typeface="Arial Unicode MS" pitchFamily="34" charset="-128"/>
              </a:rPr>
              <a:t> B</a:t>
            </a:r>
          </a:p>
        </p:txBody>
      </p:sp>
      <p:sp>
        <p:nvSpPr>
          <p:cNvPr id="13" name="Arrow: Up-Down 12">
            <a:extLst>
              <a:ext uri="{FF2B5EF4-FFF2-40B4-BE49-F238E27FC236}">
                <a16:creationId xmlns:a16="http://schemas.microsoft.com/office/drawing/2014/main" id="{1B4CD31C-3759-4D4A-B600-8532CDEA4EDD}"/>
              </a:ext>
            </a:extLst>
          </p:cNvPr>
          <p:cNvSpPr/>
          <p:nvPr/>
        </p:nvSpPr>
        <p:spPr bwMode="gray">
          <a:xfrm>
            <a:off x="2683590" y="4883324"/>
            <a:ext cx="222219" cy="499798"/>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3" name="TextBox 2">
            <a:extLst>
              <a:ext uri="{FF2B5EF4-FFF2-40B4-BE49-F238E27FC236}">
                <a16:creationId xmlns:a16="http://schemas.microsoft.com/office/drawing/2014/main" id="{058C2B25-5148-4097-B08F-BC319F42DBA9}"/>
              </a:ext>
            </a:extLst>
          </p:cNvPr>
          <p:cNvSpPr txBox="1"/>
          <p:nvPr/>
        </p:nvSpPr>
        <p:spPr>
          <a:xfrm>
            <a:off x="5440680" y="1505137"/>
            <a:ext cx="6089904" cy="4708981"/>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Services target networking on L4</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Ingress are a L7 construct</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Services can only expose one backend</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More backends involved, imply more services needed</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Exposing several applications to the internet, requires multiple services </a:t>
            </a:r>
            <a:r>
              <a:rPr lang="en-US" sz="1800" kern="0" dirty="0">
                <a:ea typeface="Arial Unicode MS" pitchFamily="34" charset="-128"/>
                <a:cs typeface="Arial Unicode MS" pitchFamily="34" charset="-128"/>
                <a:sym typeface="Wingdings" panose="05000000000000000000" pitchFamily="2" charset="2"/>
              </a:rPr>
              <a:t> multiple IP endpoints</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sym typeface="Wingdings" panose="05000000000000000000" pitchFamily="2" charset="2"/>
              </a:rPr>
              <a:t>Ingress resources can help:</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Bundle services into one endpoint</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Make application available via a URL</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TLS support</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p:txBody>
      </p:sp>
      <p:sp>
        <p:nvSpPr>
          <p:cNvPr id="23" name="Rectangle 22">
            <a:extLst>
              <a:ext uri="{FF2B5EF4-FFF2-40B4-BE49-F238E27FC236}">
                <a16:creationId xmlns:a16="http://schemas.microsoft.com/office/drawing/2014/main" id="{26B650A8-747C-4231-8E56-A7A8429D5D46}"/>
              </a:ext>
            </a:extLst>
          </p:cNvPr>
          <p:cNvSpPr/>
          <p:nvPr/>
        </p:nvSpPr>
        <p:spPr bwMode="gray">
          <a:xfrm>
            <a:off x="3519830" y="398300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 C</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Rectangle 23">
            <a:extLst>
              <a:ext uri="{FF2B5EF4-FFF2-40B4-BE49-F238E27FC236}">
                <a16:creationId xmlns:a16="http://schemas.microsoft.com/office/drawing/2014/main" id="{108B3D00-9507-46B3-B091-EA21F59BEAC0}"/>
              </a:ext>
            </a:extLst>
          </p:cNvPr>
          <p:cNvSpPr/>
          <p:nvPr/>
        </p:nvSpPr>
        <p:spPr bwMode="gray">
          <a:xfrm>
            <a:off x="3519830" y="5485567"/>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r>
              <a:rPr lang="de-DE" sz="1800" kern="0" dirty="0">
                <a:ea typeface="Arial Unicode MS" pitchFamily="34" charset="-128"/>
                <a:cs typeface="Arial Unicode MS" pitchFamily="34" charset="-128"/>
              </a:rPr>
              <a:t> C</a:t>
            </a:r>
          </a:p>
        </p:txBody>
      </p:sp>
      <p:sp>
        <p:nvSpPr>
          <p:cNvPr id="25" name="Arrow: Up-Down 24">
            <a:extLst>
              <a:ext uri="{FF2B5EF4-FFF2-40B4-BE49-F238E27FC236}">
                <a16:creationId xmlns:a16="http://schemas.microsoft.com/office/drawing/2014/main" id="{8E606807-0692-40DE-AEC1-77E26B80E55A}"/>
              </a:ext>
            </a:extLst>
          </p:cNvPr>
          <p:cNvSpPr/>
          <p:nvPr/>
        </p:nvSpPr>
        <p:spPr bwMode="gray">
          <a:xfrm>
            <a:off x="3967469" y="4883324"/>
            <a:ext cx="222219" cy="499798"/>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26" name="Rectangle 25">
            <a:extLst>
              <a:ext uri="{FF2B5EF4-FFF2-40B4-BE49-F238E27FC236}">
                <a16:creationId xmlns:a16="http://schemas.microsoft.com/office/drawing/2014/main" id="{B297753D-598F-49E9-B587-881970CAA76E}"/>
              </a:ext>
            </a:extLst>
          </p:cNvPr>
          <p:cNvSpPr/>
          <p:nvPr/>
        </p:nvSpPr>
        <p:spPr bwMode="gray">
          <a:xfrm>
            <a:off x="947419" y="398300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 </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27" name="Rectangle 26">
            <a:extLst>
              <a:ext uri="{FF2B5EF4-FFF2-40B4-BE49-F238E27FC236}">
                <a16:creationId xmlns:a16="http://schemas.microsoft.com/office/drawing/2014/main" id="{6A71F545-8377-4698-8C14-02DB765487A2}"/>
              </a:ext>
            </a:extLst>
          </p:cNvPr>
          <p:cNvSpPr/>
          <p:nvPr/>
        </p:nvSpPr>
        <p:spPr bwMode="gray">
          <a:xfrm>
            <a:off x="947419" y="5485567"/>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r>
              <a:rPr lang="de-DE" sz="1800" kern="0" dirty="0">
                <a:ea typeface="Arial Unicode MS" pitchFamily="34" charset="-128"/>
                <a:cs typeface="Arial Unicode MS" pitchFamily="34" charset="-128"/>
              </a:rPr>
              <a:t>  A</a:t>
            </a:r>
          </a:p>
        </p:txBody>
      </p:sp>
      <p:sp>
        <p:nvSpPr>
          <p:cNvPr id="28" name="Arrow: Up-Down 27">
            <a:extLst>
              <a:ext uri="{FF2B5EF4-FFF2-40B4-BE49-F238E27FC236}">
                <a16:creationId xmlns:a16="http://schemas.microsoft.com/office/drawing/2014/main" id="{F280E156-F426-4D0F-94AD-73EBDFBAC714}"/>
              </a:ext>
            </a:extLst>
          </p:cNvPr>
          <p:cNvSpPr/>
          <p:nvPr/>
        </p:nvSpPr>
        <p:spPr bwMode="gray">
          <a:xfrm>
            <a:off x="1395058" y="4883324"/>
            <a:ext cx="222219" cy="499798"/>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cxnSp>
        <p:nvCxnSpPr>
          <p:cNvPr id="33" name="Connector: Elbow 32">
            <a:extLst>
              <a:ext uri="{FF2B5EF4-FFF2-40B4-BE49-F238E27FC236}">
                <a16:creationId xmlns:a16="http://schemas.microsoft.com/office/drawing/2014/main" id="{365830F7-498D-484C-B6F1-AFA185FB2B54}"/>
              </a:ext>
            </a:extLst>
          </p:cNvPr>
          <p:cNvCxnSpPr>
            <a:stCxn id="31" idx="3"/>
            <a:endCxn id="23" idx="0"/>
          </p:cNvCxnSpPr>
          <p:nvPr/>
        </p:nvCxnSpPr>
        <p:spPr>
          <a:xfrm>
            <a:off x="3356224" y="3076890"/>
            <a:ext cx="722355"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C18A7C28-4621-4D14-9F4E-51857BD309B0}"/>
              </a:ext>
            </a:extLst>
          </p:cNvPr>
          <p:cNvCxnSpPr>
            <a:cxnSpLocks/>
            <a:stCxn id="31" idx="1"/>
            <a:endCxn id="26" idx="0"/>
          </p:cNvCxnSpPr>
          <p:nvPr/>
        </p:nvCxnSpPr>
        <p:spPr>
          <a:xfrm rot="10800000" flipV="1">
            <a:off x="1506168" y="3076889"/>
            <a:ext cx="732558"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26081031-8F05-4C29-AA28-1DAB71720A5D}"/>
              </a:ext>
            </a:extLst>
          </p:cNvPr>
          <p:cNvCxnSpPr>
            <a:cxnSpLocks/>
            <a:stCxn id="31" idx="2"/>
            <a:endCxn id="9" idx="0"/>
          </p:cNvCxnSpPr>
          <p:nvPr/>
        </p:nvCxnSpPr>
        <p:spPr>
          <a:xfrm rot="5400000">
            <a:off x="2542018" y="3727551"/>
            <a:ext cx="508141" cy="2775"/>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E38BEC87-9BCA-4B7B-A34F-2151B0C14F9C}"/>
              </a:ext>
            </a:extLst>
          </p:cNvPr>
          <p:cNvCxnSpPr>
            <a:cxnSpLocks/>
            <a:stCxn id="5" idx="1"/>
            <a:endCxn id="31" idx="0"/>
          </p:cNvCxnSpPr>
          <p:nvPr/>
        </p:nvCxnSpPr>
        <p:spPr>
          <a:xfrm rot="16200000" flipH="1">
            <a:off x="2545296" y="2426732"/>
            <a:ext cx="502661" cy="1698"/>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540002C8-3BCA-48FE-BCF2-AA805E0CD7F8}"/>
              </a:ext>
            </a:extLst>
          </p:cNvPr>
          <p:cNvCxnSpPr>
            <a:cxnSpLocks/>
            <a:stCxn id="5" idx="1"/>
            <a:endCxn id="26" idx="0"/>
          </p:cNvCxnSpPr>
          <p:nvPr/>
        </p:nvCxnSpPr>
        <p:spPr>
          <a:xfrm rot="5400000">
            <a:off x="1247594" y="2434826"/>
            <a:ext cx="1806758" cy="1289609"/>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8873F378-DBB7-4D27-B1C8-39F47EA994EB}"/>
              </a:ext>
            </a:extLst>
          </p:cNvPr>
          <p:cNvCxnSpPr>
            <a:cxnSpLocks/>
            <a:stCxn id="5" idx="1"/>
            <a:endCxn id="9" idx="0"/>
          </p:cNvCxnSpPr>
          <p:nvPr/>
        </p:nvCxnSpPr>
        <p:spPr>
          <a:xfrm rot="5400000">
            <a:off x="1891860" y="3079092"/>
            <a:ext cx="1806758" cy="1077"/>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3A449524-D60C-4E2E-83D4-264E839A61DE}"/>
              </a:ext>
            </a:extLst>
          </p:cNvPr>
          <p:cNvCxnSpPr>
            <a:cxnSpLocks/>
            <a:stCxn id="5" idx="1"/>
            <a:endCxn id="23" idx="0"/>
          </p:cNvCxnSpPr>
          <p:nvPr/>
        </p:nvCxnSpPr>
        <p:spPr>
          <a:xfrm rot="16200000" flipH="1">
            <a:off x="2533799" y="2438229"/>
            <a:ext cx="1806758" cy="1282802"/>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C36A22C6-9124-4F34-BDE1-DF0D696880E1}"/>
              </a:ext>
            </a:extLst>
          </p:cNvPr>
          <p:cNvSpPr/>
          <p:nvPr/>
        </p:nvSpPr>
        <p:spPr bwMode="gray">
          <a:xfrm>
            <a:off x="2238726" y="2678912"/>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Ingress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668128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B3CDB-056B-44F6-87B6-17080C5C4AED}"/>
              </a:ext>
            </a:extLst>
          </p:cNvPr>
          <p:cNvSpPr>
            <a:spLocks noGrp="1"/>
          </p:cNvSpPr>
          <p:nvPr>
            <p:ph type="title"/>
          </p:nvPr>
        </p:nvSpPr>
        <p:spPr/>
        <p:txBody>
          <a:bodyPr/>
          <a:lstStyle/>
          <a:p>
            <a:r>
              <a:rPr lang="en-US" dirty="0"/>
              <a:t>How does it work?</a:t>
            </a:r>
          </a:p>
        </p:txBody>
      </p:sp>
      <p:sp>
        <p:nvSpPr>
          <p:cNvPr id="9" name="Rectangle 8">
            <a:extLst>
              <a:ext uri="{FF2B5EF4-FFF2-40B4-BE49-F238E27FC236}">
                <a16:creationId xmlns:a16="http://schemas.microsoft.com/office/drawing/2014/main" id="{D4F4D76F-517E-4504-AB8A-27650C1F04B8}"/>
              </a:ext>
            </a:extLst>
          </p:cNvPr>
          <p:cNvSpPr/>
          <p:nvPr/>
        </p:nvSpPr>
        <p:spPr bwMode="gray">
          <a:xfrm>
            <a:off x="1635222" y="1673072"/>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Ingress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0" name="Connector: Elbow 9">
            <a:extLst>
              <a:ext uri="{FF2B5EF4-FFF2-40B4-BE49-F238E27FC236}">
                <a16:creationId xmlns:a16="http://schemas.microsoft.com/office/drawing/2014/main" id="{EF001538-9F89-4EB7-89CF-8FB90A20A490}"/>
              </a:ext>
            </a:extLst>
          </p:cNvPr>
          <p:cNvCxnSpPr>
            <a:stCxn id="9" idx="3"/>
          </p:cNvCxnSpPr>
          <p:nvPr/>
        </p:nvCxnSpPr>
        <p:spPr>
          <a:xfrm>
            <a:off x="2752720" y="2071050"/>
            <a:ext cx="722355"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BB9289E0-ADB7-432B-8F4F-1A91E0ED03AE}"/>
              </a:ext>
            </a:extLst>
          </p:cNvPr>
          <p:cNvCxnSpPr>
            <a:cxnSpLocks/>
            <a:stCxn id="9" idx="1"/>
          </p:cNvCxnSpPr>
          <p:nvPr/>
        </p:nvCxnSpPr>
        <p:spPr>
          <a:xfrm rot="10800000" flipV="1">
            <a:off x="902664" y="2071049"/>
            <a:ext cx="732558"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217C87A5-B2C4-46A4-A07F-6E6C01B8ADF7}"/>
              </a:ext>
            </a:extLst>
          </p:cNvPr>
          <p:cNvCxnSpPr>
            <a:cxnSpLocks/>
            <a:stCxn id="9" idx="2"/>
          </p:cNvCxnSpPr>
          <p:nvPr/>
        </p:nvCxnSpPr>
        <p:spPr>
          <a:xfrm rot="5400000">
            <a:off x="1938514" y="2721711"/>
            <a:ext cx="508141" cy="2775"/>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978C5E3-CB9F-4B15-8881-F51630537662}"/>
              </a:ext>
            </a:extLst>
          </p:cNvPr>
          <p:cNvSpPr txBox="1"/>
          <p:nvPr/>
        </p:nvSpPr>
        <p:spPr>
          <a:xfrm>
            <a:off x="4592572" y="1673072"/>
            <a:ext cx="6791708" cy="3877985"/>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Ingress resource describes the desired state</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Cluster specific “ingress controller” will enforce desired state</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Creation of endpoints</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Creation of an external </a:t>
            </a:r>
            <a:r>
              <a:rPr lang="en-US" sz="1800" kern="0" dirty="0" err="1">
                <a:ea typeface="Arial Unicode MS" pitchFamily="34" charset="-128"/>
                <a:cs typeface="Arial Unicode MS" pitchFamily="34" charset="-128"/>
              </a:rPr>
              <a:t>loadbalancer</a:t>
            </a:r>
            <a:r>
              <a:rPr lang="en-US" sz="1800" kern="0" dirty="0">
                <a:ea typeface="Arial Unicode MS" pitchFamily="34" charset="-128"/>
                <a:cs typeface="Arial Unicode MS" pitchFamily="34" charset="-128"/>
              </a:rPr>
              <a:t> or re-use of existing</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URL mapping</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TLS termination</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hlinkClick r:id="rId3"/>
              </a:rPr>
              <a:t>https://kubernetes.io/docs/concepts/services-networking/ingress/</a:t>
            </a:r>
            <a:r>
              <a:rPr lang="en-US" sz="1800" kern="0" dirty="0">
                <a:ea typeface="Arial Unicode MS" pitchFamily="34" charset="-128"/>
                <a:cs typeface="Arial Unicode MS" pitchFamily="34" charset="-128"/>
              </a:rPr>
              <a:t> </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hlinkClick r:id="rId4"/>
              </a:rPr>
              <a:t>https://github.com/kubernetes/ingress-nginx</a:t>
            </a:r>
            <a:r>
              <a:rPr lang="en-US" sz="1800" kern="0" dirty="0">
                <a:ea typeface="Arial Unicode MS" pitchFamily="34" charset="-128"/>
                <a:cs typeface="Arial Unicode MS" pitchFamily="34" charset="-128"/>
              </a:rPr>
              <a:t> </a:t>
            </a:r>
          </a:p>
        </p:txBody>
      </p:sp>
      <p:sp>
        <p:nvSpPr>
          <p:cNvPr id="18" name="Rectangle 17">
            <a:extLst>
              <a:ext uri="{FF2B5EF4-FFF2-40B4-BE49-F238E27FC236}">
                <a16:creationId xmlns:a16="http://schemas.microsoft.com/office/drawing/2014/main" id="{BF6EA818-4619-4E93-8C44-0D8FD84C412B}"/>
              </a:ext>
            </a:extLst>
          </p:cNvPr>
          <p:cNvSpPr/>
          <p:nvPr/>
        </p:nvSpPr>
        <p:spPr bwMode="gray">
          <a:xfrm>
            <a:off x="1224341" y="3666745"/>
            <a:ext cx="1933712" cy="136245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Ingress-controller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921289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4DF03BB3-7969-41F8-BB01-B24EF0F775A1}"/>
              </a:ext>
            </a:extLst>
          </p:cNvPr>
          <p:cNvSpPr/>
          <p:nvPr/>
        </p:nvSpPr>
        <p:spPr bwMode="gray">
          <a:xfrm>
            <a:off x="6899146" y="1206858"/>
            <a:ext cx="4750309" cy="5093357"/>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Inside K8s</a:t>
            </a:r>
          </a:p>
        </p:txBody>
      </p:sp>
      <p:sp>
        <p:nvSpPr>
          <p:cNvPr id="2" name="Title 1">
            <a:extLst>
              <a:ext uri="{FF2B5EF4-FFF2-40B4-BE49-F238E27FC236}">
                <a16:creationId xmlns:a16="http://schemas.microsoft.com/office/drawing/2014/main" id="{5A81982A-92E0-45C7-BD26-824B847D1E7C}"/>
              </a:ext>
            </a:extLst>
          </p:cNvPr>
          <p:cNvSpPr>
            <a:spLocks noGrp="1"/>
          </p:cNvSpPr>
          <p:nvPr>
            <p:ph type="title"/>
          </p:nvPr>
        </p:nvSpPr>
        <p:spPr/>
        <p:txBody>
          <a:bodyPr/>
          <a:lstStyle/>
          <a:p>
            <a:r>
              <a:rPr lang="en-US" dirty="0"/>
              <a:t>Single service ingress (with TLS)</a:t>
            </a:r>
          </a:p>
        </p:txBody>
      </p:sp>
      <p:grpSp>
        <p:nvGrpSpPr>
          <p:cNvPr id="8" name="Group 7">
            <a:extLst>
              <a:ext uri="{FF2B5EF4-FFF2-40B4-BE49-F238E27FC236}">
                <a16:creationId xmlns:a16="http://schemas.microsoft.com/office/drawing/2014/main" id="{358CDFFD-2085-488C-BBB2-C4A1E71F2454}"/>
              </a:ext>
            </a:extLst>
          </p:cNvPr>
          <p:cNvGrpSpPr/>
          <p:nvPr/>
        </p:nvGrpSpPr>
        <p:grpSpPr>
          <a:xfrm>
            <a:off x="7397496" y="2413611"/>
            <a:ext cx="3573677" cy="1778068"/>
            <a:chOff x="7814563" y="2523339"/>
            <a:chExt cx="3266338" cy="1778068"/>
          </a:xfrm>
        </p:grpSpPr>
        <p:sp>
          <p:nvSpPr>
            <p:cNvPr id="3" name="Rectangle 2">
              <a:extLst>
                <a:ext uri="{FF2B5EF4-FFF2-40B4-BE49-F238E27FC236}">
                  <a16:creationId xmlns:a16="http://schemas.microsoft.com/office/drawing/2014/main" id="{B4457830-39F9-4350-B509-B924BFD1AFE9}"/>
                </a:ext>
              </a:extLst>
            </p:cNvPr>
            <p:cNvSpPr/>
            <p:nvPr/>
          </p:nvSpPr>
          <p:spPr bwMode="gray">
            <a:xfrm>
              <a:off x="7814563" y="3016033"/>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Port </a:t>
              </a:r>
              <a:r>
                <a:rPr lang="de-DE" sz="1800" kern="0" dirty="0">
                  <a:ea typeface="Arial Unicode MS" pitchFamily="34" charset="-128"/>
                  <a:cs typeface="Arial Unicode MS" pitchFamily="34" charset="-128"/>
                </a:rPr>
                <a:t>8081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08D608E2-0C6A-4963-B4A7-7686ABF7E70E}"/>
                </a:ext>
              </a:extLst>
            </p:cNvPr>
            <p:cNvSpPr/>
            <p:nvPr/>
          </p:nvSpPr>
          <p:spPr bwMode="gray">
            <a:xfrm>
              <a:off x="9963403" y="252333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sp>
          <p:nvSpPr>
            <p:cNvPr id="5" name="Rectangle 4">
              <a:extLst>
                <a:ext uri="{FF2B5EF4-FFF2-40B4-BE49-F238E27FC236}">
                  <a16:creationId xmlns:a16="http://schemas.microsoft.com/office/drawing/2014/main" id="{0D18E228-9082-4236-885A-0F4636E68086}"/>
                </a:ext>
              </a:extLst>
            </p:cNvPr>
            <p:cNvSpPr/>
            <p:nvPr/>
          </p:nvSpPr>
          <p:spPr bwMode="gray">
            <a:xfrm>
              <a:off x="9963403" y="3505451"/>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cxnSp>
          <p:nvCxnSpPr>
            <p:cNvPr id="6" name="Connector: Elbow 5">
              <a:extLst>
                <a:ext uri="{FF2B5EF4-FFF2-40B4-BE49-F238E27FC236}">
                  <a16:creationId xmlns:a16="http://schemas.microsoft.com/office/drawing/2014/main" id="{B1B508C1-CE67-4683-8539-9ED63738D7AF}"/>
                </a:ext>
              </a:extLst>
            </p:cNvPr>
            <p:cNvCxnSpPr>
              <a:cxnSpLocks/>
              <a:stCxn id="3" idx="3"/>
              <a:endCxn id="4" idx="1"/>
            </p:cNvCxnSpPr>
            <p:nvPr/>
          </p:nvCxnSpPr>
          <p:spPr>
            <a:xfrm flipV="1">
              <a:off x="8932061" y="2921317"/>
              <a:ext cx="1031342" cy="492694"/>
            </a:xfrm>
            <a:prstGeom prst="bentConnector3">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0B8E918E-7337-4DDD-A077-2D130786BAFE}"/>
                </a:ext>
              </a:extLst>
            </p:cNvPr>
            <p:cNvCxnSpPr>
              <a:cxnSpLocks/>
              <a:stCxn id="3" idx="3"/>
              <a:endCxn id="5" idx="1"/>
            </p:cNvCxnSpPr>
            <p:nvPr/>
          </p:nvCxnSpPr>
          <p:spPr>
            <a:xfrm>
              <a:off x="8932061" y="3414011"/>
              <a:ext cx="1031342" cy="489418"/>
            </a:xfrm>
            <a:prstGeom prst="bentConnector3">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099CA93B-821C-49D8-A92A-02926E93612E}"/>
              </a:ext>
            </a:extLst>
          </p:cNvPr>
          <p:cNvSpPr/>
          <p:nvPr/>
        </p:nvSpPr>
        <p:spPr bwMode="gray">
          <a:xfrm>
            <a:off x="3566160" y="2710452"/>
            <a:ext cx="2986455" cy="118766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Ingress</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hlinkClick r:id="rId3"/>
              </a:rPr>
              <a:t>https://app.ingress.com</a:t>
            </a:r>
            <a:r>
              <a:rPr lang="de-DE" sz="1800" kern="0" dirty="0">
                <a:ea typeface="Arial Unicode MS" pitchFamily="34" charset="-128"/>
                <a:cs typeface="Arial Unicode MS" pitchFamily="34" charset="-128"/>
              </a:rPr>
              <a:t> </a:t>
            </a: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35.205.166.164</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11" name="Group 10">
            <a:extLst>
              <a:ext uri="{FF2B5EF4-FFF2-40B4-BE49-F238E27FC236}">
                <a16:creationId xmlns:a16="http://schemas.microsoft.com/office/drawing/2014/main" id="{F95913DA-CA66-4D4B-9DE6-B4301A7131DB}"/>
              </a:ext>
            </a:extLst>
          </p:cNvPr>
          <p:cNvGrpSpPr/>
          <p:nvPr/>
        </p:nvGrpSpPr>
        <p:grpSpPr>
          <a:xfrm>
            <a:off x="418999" y="2751079"/>
            <a:ext cx="2249770" cy="1106406"/>
            <a:chOff x="1122252" y="3219863"/>
            <a:chExt cx="2249770" cy="1106406"/>
          </a:xfrm>
        </p:grpSpPr>
        <p:sp>
          <p:nvSpPr>
            <p:cNvPr id="12" name="Cloud 11">
              <a:extLst>
                <a:ext uri="{FF2B5EF4-FFF2-40B4-BE49-F238E27FC236}">
                  <a16:creationId xmlns:a16="http://schemas.microsoft.com/office/drawing/2014/main" id="{1743D8BF-8F3B-443E-ABD5-8A254B403503}"/>
                </a:ext>
              </a:extLst>
            </p:cNvPr>
            <p:cNvSpPr/>
            <p:nvPr/>
          </p:nvSpPr>
          <p:spPr bwMode="gray">
            <a:xfrm>
              <a:off x="1122252" y="321986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3" name="Graphic 12" descr="User">
              <a:extLst>
                <a:ext uri="{FF2B5EF4-FFF2-40B4-BE49-F238E27FC236}">
                  <a16:creationId xmlns:a16="http://schemas.microsoft.com/office/drawing/2014/main" id="{59D580DD-E40F-4993-B360-B0AD4EB046D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89937" y="3335277"/>
              <a:ext cx="914400" cy="914400"/>
            </a:xfrm>
            <a:prstGeom prst="rect">
              <a:avLst/>
            </a:prstGeom>
          </p:spPr>
        </p:pic>
      </p:grpSp>
      <p:cxnSp>
        <p:nvCxnSpPr>
          <p:cNvPr id="16" name="Straight Connector 15">
            <a:extLst>
              <a:ext uri="{FF2B5EF4-FFF2-40B4-BE49-F238E27FC236}">
                <a16:creationId xmlns:a16="http://schemas.microsoft.com/office/drawing/2014/main" id="{A6C9583B-B1A3-4BC2-8995-403831414E7F}"/>
              </a:ext>
            </a:extLst>
          </p:cNvPr>
          <p:cNvCxnSpPr>
            <a:cxnSpLocks/>
            <a:stCxn id="9" idx="3"/>
            <a:endCxn id="3" idx="1"/>
          </p:cNvCxnSpPr>
          <p:nvPr/>
        </p:nvCxnSpPr>
        <p:spPr>
          <a:xfrm>
            <a:off x="6552615" y="3304283"/>
            <a:ext cx="844881"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Rectangle: Single Corner Snipped 18">
            <a:extLst>
              <a:ext uri="{FF2B5EF4-FFF2-40B4-BE49-F238E27FC236}">
                <a16:creationId xmlns:a16="http://schemas.microsoft.com/office/drawing/2014/main" id="{818EFA0C-91F0-49FF-8101-E64C2958A76B}"/>
              </a:ext>
            </a:extLst>
          </p:cNvPr>
          <p:cNvSpPr/>
          <p:nvPr/>
        </p:nvSpPr>
        <p:spPr bwMode="gray">
          <a:xfrm>
            <a:off x="7326270" y="4286395"/>
            <a:ext cx="1948030" cy="1377144"/>
          </a:xfrm>
          <a:prstGeom prst="snip1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noProof="0" dirty="0">
                <a:ln>
                  <a:noFill/>
                </a:ln>
                <a:effectLst/>
                <a:uLnTx/>
                <a:uFillTx/>
                <a:ea typeface="Arial Unicode MS" pitchFamily="34" charset="-128"/>
                <a:cs typeface="Arial Unicode MS" pitchFamily="34" charset="-128"/>
              </a:rPr>
              <a:t>TLS secret</a:t>
            </a: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lang="en-US" sz="1600" kern="0" dirty="0">
                <a:ea typeface="Arial Unicode MS" pitchFamily="34" charset="-128"/>
                <a:cs typeface="Arial Unicode MS" pitchFamily="34" charset="-128"/>
              </a:rPr>
              <a:t>server-</a:t>
            </a:r>
            <a:r>
              <a:rPr lang="en-US" sz="1600" kern="0" dirty="0" err="1">
                <a:ea typeface="Arial Unicode MS" pitchFamily="34" charset="-128"/>
                <a:cs typeface="Arial Unicode MS" pitchFamily="34" charset="-128"/>
              </a:rPr>
              <a:t>key.pem</a:t>
            </a:r>
            <a:endParaRPr lang="en-US" sz="1600" kern="0" dirty="0">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lang="en-US" sz="1600" kern="0" dirty="0" err="1">
                <a:ea typeface="Arial Unicode MS" pitchFamily="34" charset="-128"/>
                <a:cs typeface="Arial Unicode MS" pitchFamily="34" charset="-128"/>
              </a:rPr>
              <a:t>server.pem</a:t>
            </a:r>
            <a:endParaRPr lang="en-US" sz="1600" kern="0" dirty="0">
              <a:ea typeface="Arial Unicode MS" pitchFamily="34" charset="-128"/>
              <a:cs typeface="Arial Unicode MS" pitchFamily="34" charset="-128"/>
            </a:endParaRPr>
          </a:p>
        </p:txBody>
      </p:sp>
      <p:cxnSp>
        <p:nvCxnSpPr>
          <p:cNvPr id="26" name="Connector: Elbow 25">
            <a:extLst>
              <a:ext uri="{FF2B5EF4-FFF2-40B4-BE49-F238E27FC236}">
                <a16:creationId xmlns:a16="http://schemas.microsoft.com/office/drawing/2014/main" id="{0CF8FBF5-5A10-4A9E-9F66-A8EADACE2648}"/>
              </a:ext>
            </a:extLst>
          </p:cNvPr>
          <p:cNvCxnSpPr>
            <a:cxnSpLocks/>
            <a:stCxn id="9" idx="2"/>
            <a:endCxn id="19" idx="2"/>
          </p:cNvCxnSpPr>
          <p:nvPr/>
        </p:nvCxnSpPr>
        <p:spPr>
          <a:xfrm rot="16200000" flipH="1">
            <a:off x="5654402" y="3303099"/>
            <a:ext cx="1076854" cy="2266882"/>
          </a:xfrm>
          <a:prstGeom prst="bentConnector2">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3CFC0E6-4B2E-4A4A-8320-32CEDFC1F8AC}"/>
              </a:ext>
            </a:extLst>
          </p:cNvPr>
          <p:cNvCxnSpPr>
            <a:cxnSpLocks/>
            <a:stCxn id="12" idx="0"/>
            <a:endCxn id="9" idx="1"/>
          </p:cNvCxnSpPr>
          <p:nvPr/>
        </p:nvCxnSpPr>
        <p:spPr>
          <a:xfrm>
            <a:off x="2666894" y="3304282"/>
            <a:ext cx="899266" cy="1"/>
          </a:xfrm>
          <a:prstGeom prst="line">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Speech Bubble: Rectangle 35">
            <a:extLst>
              <a:ext uri="{FF2B5EF4-FFF2-40B4-BE49-F238E27FC236}">
                <a16:creationId xmlns:a16="http://schemas.microsoft.com/office/drawing/2014/main" id="{FBD5E2D3-AE2C-4614-958E-DC66ADC73203}"/>
              </a:ext>
            </a:extLst>
          </p:cNvPr>
          <p:cNvSpPr/>
          <p:nvPr/>
        </p:nvSpPr>
        <p:spPr bwMode="gray">
          <a:xfrm>
            <a:off x="418999" y="4232203"/>
            <a:ext cx="3311728" cy="690090"/>
          </a:xfrm>
          <a:prstGeom prst="wedgeRectCallout">
            <a:avLst>
              <a:gd name="adj1" fmla="val 36283"/>
              <a:gd name="adj2" fmla="val -150677"/>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Users access the backend via </a:t>
            </a:r>
            <a:r>
              <a:rPr kumimoji="0" lang="en-US" sz="1800" b="0" i="0" u="none" strike="noStrike" kern="0" cap="none" spc="0" normalizeH="0" baseline="0" noProof="0" dirty="0">
                <a:ln>
                  <a:noFill/>
                </a:ln>
                <a:effectLst/>
                <a:uLnTx/>
                <a:uFillTx/>
                <a:ea typeface="Arial Unicode MS" pitchFamily="34" charset="-128"/>
                <a:cs typeface="Arial Unicode MS" pitchFamily="34" charset="-128"/>
                <a:hlinkClick r:id="rId6"/>
              </a:rPr>
              <a:t>https://app.ingress.com</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Speech Bubble: Rectangle 36">
            <a:extLst>
              <a:ext uri="{FF2B5EF4-FFF2-40B4-BE49-F238E27FC236}">
                <a16:creationId xmlns:a16="http://schemas.microsoft.com/office/drawing/2014/main" id="{6F045E66-D48F-4700-81A1-6540EC05A748}"/>
              </a:ext>
            </a:extLst>
          </p:cNvPr>
          <p:cNvSpPr/>
          <p:nvPr/>
        </p:nvSpPr>
        <p:spPr bwMode="gray">
          <a:xfrm>
            <a:off x="2932921" y="5587082"/>
            <a:ext cx="4101737" cy="713133"/>
          </a:xfrm>
          <a:prstGeom prst="wedgeRectCallout">
            <a:avLst>
              <a:gd name="adj1" fmla="val 45113"/>
              <a:gd name="adj2" fmla="val -12600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TLS termination at Ingress endpoint requires a secret with correct subject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8" name="Speech Bubble: Rectangle 37">
            <a:extLst>
              <a:ext uri="{FF2B5EF4-FFF2-40B4-BE49-F238E27FC236}">
                <a16:creationId xmlns:a16="http://schemas.microsoft.com/office/drawing/2014/main" id="{B26386ED-2643-440C-B8EF-EA2E8A033E36}"/>
              </a:ext>
            </a:extLst>
          </p:cNvPr>
          <p:cNvSpPr/>
          <p:nvPr/>
        </p:nvSpPr>
        <p:spPr bwMode="gray">
          <a:xfrm>
            <a:off x="1709928" y="1141480"/>
            <a:ext cx="3798598" cy="880399"/>
          </a:xfrm>
          <a:prstGeom prst="wedgeRectCallout">
            <a:avLst>
              <a:gd name="adj1" fmla="val 39959"/>
              <a:gd name="adj2" fmla="val 116537"/>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Ingress controller is in charge of </a:t>
            </a:r>
            <a:r>
              <a:rPr lang="en-US" sz="1800" u="sng" kern="0" dirty="0">
                <a:solidFill>
                  <a:schemeClr val="accent3"/>
                </a:solidFill>
                <a:ea typeface="Arial Unicode MS" pitchFamily="34" charset="-128"/>
              </a:rPr>
              <a:t>*.ingress.com </a:t>
            </a:r>
            <a:r>
              <a:rPr lang="en-US" sz="1800" kern="0" dirty="0">
                <a:ea typeface="Arial Unicode MS" pitchFamily="34" charset="-128"/>
                <a:cs typeface="Arial Unicode MS" pitchFamily="34" charset="-128"/>
              </a:rPr>
              <a:t>domain to register new records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102366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58F1394-FE1B-4B34-BF04-C3F9C9AD2C89}"/>
              </a:ext>
            </a:extLst>
          </p:cNvPr>
          <p:cNvPicPr>
            <a:picLocks noChangeAspect="1"/>
          </p:cNvPicPr>
          <p:nvPr/>
        </p:nvPicPr>
        <p:blipFill>
          <a:blip r:embed="rId3"/>
          <a:stretch>
            <a:fillRect/>
          </a:stretch>
        </p:blipFill>
        <p:spPr>
          <a:xfrm>
            <a:off x="504001" y="1292811"/>
            <a:ext cx="7589797" cy="4605627"/>
          </a:xfrm>
          <a:prstGeom prst="rect">
            <a:avLst/>
          </a:prstGeom>
          <a:ln>
            <a:solidFill>
              <a:schemeClr val="tx1"/>
            </a:solidFill>
          </a:ln>
        </p:spPr>
      </p:pic>
      <p:sp>
        <p:nvSpPr>
          <p:cNvPr id="2" name="Title 1">
            <a:extLst>
              <a:ext uri="{FF2B5EF4-FFF2-40B4-BE49-F238E27FC236}">
                <a16:creationId xmlns:a16="http://schemas.microsoft.com/office/drawing/2014/main" id="{C4075F74-C4BE-475F-90D1-3AD64BAAF7E0}"/>
              </a:ext>
            </a:extLst>
          </p:cNvPr>
          <p:cNvSpPr>
            <a:spLocks noGrp="1"/>
          </p:cNvSpPr>
          <p:nvPr>
            <p:ph type="title"/>
          </p:nvPr>
        </p:nvSpPr>
        <p:spPr/>
        <p:txBody>
          <a:bodyPr/>
          <a:lstStyle/>
          <a:p>
            <a:r>
              <a:rPr lang="en-US" dirty="0"/>
              <a:t>Ingress resource with TLS</a:t>
            </a:r>
          </a:p>
        </p:txBody>
      </p:sp>
      <p:sp>
        <p:nvSpPr>
          <p:cNvPr id="4" name="Speech Bubble: Rectangle 3">
            <a:extLst>
              <a:ext uri="{FF2B5EF4-FFF2-40B4-BE49-F238E27FC236}">
                <a16:creationId xmlns:a16="http://schemas.microsoft.com/office/drawing/2014/main" id="{91A799BB-963F-47BC-97A7-1EBE8A747FA9}"/>
              </a:ext>
            </a:extLst>
          </p:cNvPr>
          <p:cNvSpPr/>
          <p:nvPr/>
        </p:nvSpPr>
        <p:spPr bwMode="gray">
          <a:xfrm>
            <a:off x="6834495" y="2207587"/>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 with rules &amp; managed hosts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7FCF2D2A-DAC6-4BC8-86F5-EA7212382862}"/>
              </a:ext>
            </a:extLst>
          </p:cNvPr>
          <p:cNvSpPr/>
          <p:nvPr/>
        </p:nvSpPr>
        <p:spPr bwMode="gray">
          <a:xfrm>
            <a:off x="7464147" y="5676575"/>
            <a:ext cx="4101737" cy="677425"/>
          </a:xfrm>
          <a:prstGeom prst="wedgeRectCallout">
            <a:avLst>
              <a:gd name="adj1" fmla="val -78560"/>
              <a:gd name="adj2" fmla="val -3056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support https with the certificates stored in the </a:t>
            </a:r>
            <a:r>
              <a:rPr lang="en-US" sz="1800" kern="0" dirty="0" err="1">
                <a:ea typeface="Arial Unicode MS" pitchFamily="34" charset="-128"/>
                <a:cs typeface="Arial Unicode MS" pitchFamily="34" charset="-128"/>
              </a:rPr>
              <a:t>tls</a:t>
            </a:r>
            <a:r>
              <a:rPr lang="en-US" sz="1800" kern="0" dirty="0">
                <a:ea typeface="Arial Unicode MS" pitchFamily="34" charset="-128"/>
                <a:cs typeface="Arial Unicode MS" pitchFamily="34" charset="-128"/>
              </a:rPr>
              <a:t>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Speech Bubble: Rectangle 8">
            <a:extLst>
              <a:ext uri="{FF2B5EF4-FFF2-40B4-BE49-F238E27FC236}">
                <a16:creationId xmlns:a16="http://schemas.microsoft.com/office/drawing/2014/main" id="{A8ED7711-1E5D-4141-B4DD-1183A1F6AF37}"/>
              </a:ext>
            </a:extLst>
          </p:cNvPr>
          <p:cNvSpPr/>
          <p:nvPr/>
        </p:nvSpPr>
        <p:spPr bwMode="gray">
          <a:xfrm>
            <a:off x="6834494" y="3942081"/>
            <a:ext cx="4101737" cy="677425"/>
          </a:xfrm>
          <a:prstGeom prst="wedgeRectCallout">
            <a:avLst>
              <a:gd name="adj1" fmla="val -74587"/>
              <a:gd name="adj2" fmla="val 3492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Traffic is forwarded to service </a:t>
            </a:r>
            <a:r>
              <a:rPr lang="en-US" sz="1800" b="1" kern="0" dirty="0">
                <a:ea typeface="Arial Unicode MS" pitchFamily="34" charset="-128"/>
                <a:cs typeface="Arial Unicode MS" pitchFamily="34" charset="-128"/>
              </a:rPr>
              <a:t>simple-</a:t>
            </a:r>
            <a:r>
              <a:rPr lang="en-US" sz="1800" b="1" kern="0" dirty="0" err="1">
                <a:ea typeface="Arial Unicode MS" pitchFamily="34" charset="-128"/>
                <a:cs typeface="Arial Unicode MS" pitchFamily="34" charset="-128"/>
              </a:rPr>
              <a:t>nginx</a:t>
            </a:r>
            <a:r>
              <a:rPr lang="en-US" sz="1800" b="1" kern="0" dirty="0">
                <a:ea typeface="Arial Unicode MS" pitchFamily="34" charset="-128"/>
                <a:cs typeface="Arial Unicode MS" pitchFamily="34" charset="-128"/>
              </a:rPr>
              <a:t>-service </a:t>
            </a:r>
            <a:r>
              <a:rPr lang="en-US" sz="1800" kern="0" dirty="0">
                <a:ea typeface="Arial Unicode MS" pitchFamily="34" charset="-128"/>
                <a:cs typeface="Arial Unicode MS" pitchFamily="34" charset="-128"/>
              </a:rPr>
              <a:t>on port 80</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32245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F768F002-8198-451C-9A6B-073D302E09B2}"/>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2946468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4DF03BB3-7969-41F8-BB01-B24EF0F775A1}"/>
              </a:ext>
            </a:extLst>
          </p:cNvPr>
          <p:cNvSpPr/>
          <p:nvPr/>
        </p:nvSpPr>
        <p:spPr bwMode="gray">
          <a:xfrm>
            <a:off x="7397496" y="1206858"/>
            <a:ext cx="4251959" cy="5093357"/>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Inside K8s</a:t>
            </a:r>
          </a:p>
        </p:txBody>
      </p:sp>
      <p:sp>
        <p:nvSpPr>
          <p:cNvPr id="2" name="Title 1">
            <a:extLst>
              <a:ext uri="{FF2B5EF4-FFF2-40B4-BE49-F238E27FC236}">
                <a16:creationId xmlns:a16="http://schemas.microsoft.com/office/drawing/2014/main" id="{5A81982A-92E0-45C7-BD26-824B847D1E7C}"/>
              </a:ext>
            </a:extLst>
          </p:cNvPr>
          <p:cNvSpPr>
            <a:spLocks noGrp="1"/>
          </p:cNvSpPr>
          <p:nvPr>
            <p:ph type="title"/>
          </p:nvPr>
        </p:nvSpPr>
        <p:spPr/>
        <p:txBody>
          <a:bodyPr/>
          <a:lstStyle/>
          <a:p>
            <a:r>
              <a:rPr lang="en-US" dirty="0"/>
              <a:t>Fanout</a:t>
            </a:r>
          </a:p>
        </p:txBody>
      </p:sp>
      <p:grpSp>
        <p:nvGrpSpPr>
          <p:cNvPr id="8" name="Group 7">
            <a:extLst>
              <a:ext uri="{FF2B5EF4-FFF2-40B4-BE49-F238E27FC236}">
                <a16:creationId xmlns:a16="http://schemas.microsoft.com/office/drawing/2014/main" id="{358CDFFD-2085-488C-BBB2-C4A1E71F2454}"/>
              </a:ext>
            </a:extLst>
          </p:cNvPr>
          <p:cNvGrpSpPr/>
          <p:nvPr/>
        </p:nvGrpSpPr>
        <p:grpSpPr>
          <a:xfrm>
            <a:off x="7772400" y="2413611"/>
            <a:ext cx="3573677" cy="1778068"/>
            <a:chOff x="7814563" y="2523339"/>
            <a:chExt cx="3266338" cy="1778068"/>
          </a:xfrm>
        </p:grpSpPr>
        <p:sp>
          <p:nvSpPr>
            <p:cNvPr id="3" name="Rectangle 2">
              <a:extLst>
                <a:ext uri="{FF2B5EF4-FFF2-40B4-BE49-F238E27FC236}">
                  <a16:creationId xmlns:a16="http://schemas.microsoft.com/office/drawing/2014/main" id="{B4457830-39F9-4350-B509-B924BFD1AFE9}"/>
                </a:ext>
              </a:extLst>
            </p:cNvPr>
            <p:cNvSpPr/>
            <p:nvPr/>
          </p:nvSpPr>
          <p:spPr bwMode="gray">
            <a:xfrm>
              <a:off x="7814563" y="3016033"/>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Port </a:t>
              </a:r>
              <a:r>
                <a:rPr lang="de-DE" sz="1800" kern="0" dirty="0">
                  <a:ea typeface="Arial Unicode MS" pitchFamily="34" charset="-128"/>
                  <a:cs typeface="Arial Unicode MS" pitchFamily="34" charset="-128"/>
                </a:rPr>
                <a:t>8081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08D608E2-0C6A-4963-B4A7-7686ABF7E70E}"/>
                </a:ext>
              </a:extLst>
            </p:cNvPr>
            <p:cNvSpPr/>
            <p:nvPr/>
          </p:nvSpPr>
          <p:spPr bwMode="gray">
            <a:xfrm>
              <a:off x="9963403" y="2523339"/>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sp>
          <p:nvSpPr>
            <p:cNvPr id="5" name="Rectangle 4">
              <a:extLst>
                <a:ext uri="{FF2B5EF4-FFF2-40B4-BE49-F238E27FC236}">
                  <a16:creationId xmlns:a16="http://schemas.microsoft.com/office/drawing/2014/main" id="{0D18E228-9082-4236-885A-0F4636E68086}"/>
                </a:ext>
              </a:extLst>
            </p:cNvPr>
            <p:cNvSpPr/>
            <p:nvPr/>
          </p:nvSpPr>
          <p:spPr bwMode="gray">
            <a:xfrm>
              <a:off x="9963403" y="3505451"/>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cxnSp>
          <p:nvCxnSpPr>
            <p:cNvPr id="6" name="Connector: Elbow 5">
              <a:extLst>
                <a:ext uri="{FF2B5EF4-FFF2-40B4-BE49-F238E27FC236}">
                  <a16:creationId xmlns:a16="http://schemas.microsoft.com/office/drawing/2014/main" id="{B1B508C1-CE67-4683-8539-9ED63738D7AF}"/>
                </a:ext>
              </a:extLst>
            </p:cNvPr>
            <p:cNvCxnSpPr>
              <a:cxnSpLocks/>
              <a:stCxn id="3" idx="3"/>
              <a:endCxn id="4" idx="1"/>
            </p:cNvCxnSpPr>
            <p:nvPr/>
          </p:nvCxnSpPr>
          <p:spPr>
            <a:xfrm flipV="1">
              <a:off x="8932061" y="2921317"/>
              <a:ext cx="1031342" cy="492694"/>
            </a:xfrm>
            <a:prstGeom prst="bentConnector3">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0B8E918E-7337-4DDD-A077-2D130786BAFE}"/>
                </a:ext>
              </a:extLst>
            </p:cNvPr>
            <p:cNvCxnSpPr>
              <a:cxnSpLocks/>
              <a:stCxn id="3" idx="3"/>
              <a:endCxn id="5" idx="1"/>
            </p:cNvCxnSpPr>
            <p:nvPr/>
          </p:nvCxnSpPr>
          <p:spPr>
            <a:xfrm>
              <a:off x="8932061" y="3414011"/>
              <a:ext cx="1031342" cy="489418"/>
            </a:xfrm>
            <a:prstGeom prst="bentConnector3">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099CA93B-821C-49D8-A92A-02926E93612E}"/>
              </a:ext>
            </a:extLst>
          </p:cNvPr>
          <p:cNvSpPr/>
          <p:nvPr/>
        </p:nvSpPr>
        <p:spPr bwMode="gray">
          <a:xfrm>
            <a:off x="3474720" y="2322576"/>
            <a:ext cx="3361203" cy="19820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Ingress</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hlinkClick r:id="rId3"/>
              </a:rPr>
              <a:t>https://app.ingress.com/</a:t>
            </a:r>
            <a:r>
              <a:rPr lang="de-DE" sz="1800" b="1" kern="0" dirty="0">
                <a:ea typeface="Arial Unicode MS" pitchFamily="34" charset="-128"/>
                <a:cs typeface="Arial Unicode MS" pitchFamily="34" charset="-128"/>
                <a:hlinkClick r:id="rId3"/>
              </a:rPr>
              <a:t>my</a:t>
            </a:r>
            <a:endParaRPr lang="de-DE" sz="1800" b="1" kern="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800" b="1" kern="0" dirty="0">
                <a:ea typeface="Arial Unicode MS" pitchFamily="34" charset="-128"/>
                <a:cs typeface="Arial Unicode MS" pitchFamily="34" charset="-128"/>
              </a:rPr>
              <a:t> </a:t>
            </a: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hlinkClick r:id="rId4"/>
              </a:rPr>
              <a:t>https://app.ingress.com/</a:t>
            </a:r>
            <a:r>
              <a:rPr lang="de-DE" sz="1800" b="1" kern="0" dirty="0">
                <a:ea typeface="Arial Unicode MS" pitchFamily="34" charset="-128"/>
                <a:cs typeface="Arial Unicode MS" pitchFamily="34" charset="-128"/>
                <a:hlinkClick r:id="rId4"/>
              </a:rPr>
              <a:t>your</a:t>
            </a:r>
            <a:r>
              <a:rPr lang="de-DE" sz="1800" kern="0" dirty="0">
                <a:ea typeface="Arial Unicode MS" pitchFamily="34" charset="-128"/>
                <a:cs typeface="Arial Unicode MS" pitchFamily="34" charset="-128"/>
              </a:rPr>
              <a:t>  </a:t>
            </a: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35.205.166.164</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11" name="Group 10">
            <a:extLst>
              <a:ext uri="{FF2B5EF4-FFF2-40B4-BE49-F238E27FC236}">
                <a16:creationId xmlns:a16="http://schemas.microsoft.com/office/drawing/2014/main" id="{F95913DA-CA66-4D4B-9DE6-B4301A7131DB}"/>
              </a:ext>
            </a:extLst>
          </p:cNvPr>
          <p:cNvGrpSpPr/>
          <p:nvPr/>
        </p:nvGrpSpPr>
        <p:grpSpPr>
          <a:xfrm>
            <a:off x="320690" y="2760382"/>
            <a:ext cx="2249770" cy="1106406"/>
            <a:chOff x="1122252" y="3219863"/>
            <a:chExt cx="2249770" cy="1106406"/>
          </a:xfrm>
        </p:grpSpPr>
        <p:sp>
          <p:nvSpPr>
            <p:cNvPr id="12" name="Cloud 11">
              <a:extLst>
                <a:ext uri="{FF2B5EF4-FFF2-40B4-BE49-F238E27FC236}">
                  <a16:creationId xmlns:a16="http://schemas.microsoft.com/office/drawing/2014/main" id="{1743D8BF-8F3B-443E-ABD5-8A254B403503}"/>
                </a:ext>
              </a:extLst>
            </p:cNvPr>
            <p:cNvSpPr/>
            <p:nvPr/>
          </p:nvSpPr>
          <p:spPr bwMode="gray">
            <a:xfrm>
              <a:off x="1122252" y="321986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3" name="Graphic 12" descr="User">
              <a:extLst>
                <a:ext uri="{FF2B5EF4-FFF2-40B4-BE49-F238E27FC236}">
                  <a16:creationId xmlns:a16="http://schemas.microsoft.com/office/drawing/2014/main" id="{59D580DD-E40F-4993-B360-B0AD4EB046D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89937" y="3335277"/>
              <a:ext cx="914400" cy="914400"/>
            </a:xfrm>
            <a:prstGeom prst="rect">
              <a:avLst/>
            </a:prstGeom>
          </p:spPr>
        </p:pic>
      </p:grpSp>
      <p:cxnSp>
        <p:nvCxnSpPr>
          <p:cNvPr id="33" name="Straight Connector 32">
            <a:extLst>
              <a:ext uri="{FF2B5EF4-FFF2-40B4-BE49-F238E27FC236}">
                <a16:creationId xmlns:a16="http://schemas.microsoft.com/office/drawing/2014/main" id="{93CFC0E6-4B2E-4A4A-8320-32CEDFC1F8AC}"/>
              </a:ext>
            </a:extLst>
          </p:cNvPr>
          <p:cNvCxnSpPr>
            <a:cxnSpLocks/>
            <a:stCxn id="12" idx="0"/>
          </p:cNvCxnSpPr>
          <p:nvPr/>
        </p:nvCxnSpPr>
        <p:spPr>
          <a:xfrm flipV="1">
            <a:off x="2568585" y="3017520"/>
            <a:ext cx="1107303" cy="296065"/>
          </a:xfrm>
          <a:prstGeom prst="line">
            <a:avLst/>
          </a:prstGeom>
          <a:ln w="57150">
            <a:solidFill>
              <a:schemeClr val="accent4">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D9E39F9B-D558-4B40-B770-65B1E36C58AE}"/>
              </a:ext>
            </a:extLst>
          </p:cNvPr>
          <p:cNvGrpSpPr/>
          <p:nvPr/>
        </p:nvGrpSpPr>
        <p:grpSpPr>
          <a:xfrm>
            <a:off x="7772400" y="4304593"/>
            <a:ext cx="3573677" cy="1778068"/>
            <a:chOff x="7814563" y="2523339"/>
            <a:chExt cx="3266338" cy="1778068"/>
          </a:xfrm>
        </p:grpSpPr>
        <p:sp>
          <p:nvSpPr>
            <p:cNvPr id="46" name="Rectangle 45">
              <a:extLst>
                <a:ext uri="{FF2B5EF4-FFF2-40B4-BE49-F238E27FC236}">
                  <a16:creationId xmlns:a16="http://schemas.microsoft.com/office/drawing/2014/main" id="{CEEAF3AB-2B14-422E-BE74-A813BE5ADFF9}"/>
                </a:ext>
              </a:extLst>
            </p:cNvPr>
            <p:cNvSpPr/>
            <p:nvPr/>
          </p:nvSpPr>
          <p:spPr bwMode="gray">
            <a:xfrm>
              <a:off x="7814563" y="3016033"/>
              <a:ext cx="1117498" cy="795956"/>
            </a:xfrm>
            <a:prstGeom prst="rect">
              <a:avLst/>
            </a:prstGeom>
            <a:solidFill>
              <a:schemeClr val="accent6">
                <a:lumMod val="75000"/>
              </a:schemeClr>
            </a:solidFill>
            <a:ln>
              <a:solidFill>
                <a:schemeClr val="accent6">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Port </a:t>
              </a:r>
              <a:r>
                <a:rPr lang="de-DE" sz="1800" kern="0" dirty="0">
                  <a:ea typeface="Arial Unicode MS" pitchFamily="34" charset="-128"/>
                  <a:cs typeface="Arial Unicode MS" pitchFamily="34" charset="-128"/>
                </a:rPr>
                <a:t>8081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7" name="Rectangle 46">
              <a:extLst>
                <a:ext uri="{FF2B5EF4-FFF2-40B4-BE49-F238E27FC236}">
                  <a16:creationId xmlns:a16="http://schemas.microsoft.com/office/drawing/2014/main" id="{4E86DE12-4246-4DA8-BEB6-AACA302A24EC}"/>
                </a:ext>
              </a:extLst>
            </p:cNvPr>
            <p:cNvSpPr/>
            <p:nvPr/>
          </p:nvSpPr>
          <p:spPr bwMode="gray">
            <a:xfrm>
              <a:off x="9963403" y="2523339"/>
              <a:ext cx="1117498" cy="795956"/>
            </a:xfrm>
            <a:prstGeom prst="rect">
              <a:avLst/>
            </a:prstGeom>
            <a:solidFill>
              <a:schemeClr val="accent6">
                <a:lumMod val="75000"/>
              </a:schemeClr>
            </a:solidFill>
            <a:ln>
              <a:solidFill>
                <a:schemeClr val="accent6">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sp>
          <p:nvSpPr>
            <p:cNvPr id="48" name="Rectangle 47">
              <a:extLst>
                <a:ext uri="{FF2B5EF4-FFF2-40B4-BE49-F238E27FC236}">
                  <a16:creationId xmlns:a16="http://schemas.microsoft.com/office/drawing/2014/main" id="{4122934F-5543-403B-8578-B738A0FA9A96}"/>
                </a:ext>
              </a:extLst>
            </p:cNvPr>
            <p:cNvSpPr/>
            <p:nvPr/>
          </p:nvSpPr>
          <p:spPr bwMode="gray">
            <a:xfrm>
              <a:off x="9963403" y="3505451"/>
              <a:ext cx="1117498" cy="795956"/>
            </a:xfrm>
            <a:prstGeom prst="rect">
              <a:avLst/>
            </a:prstGeom>
            <a:solidFill>
              <a:schemeClr val="accent6">
                <a:lumMod val="75000"/>
              </a:schemeClr>
            </a:solidFill>
            <a:ln>
              <a:solidFill>
                <a:schemeClr val="accent6">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cxnSp>
          <p:nvCxnSpPr>
            <p:cNvPr id="49" name="Connector: Elbow 48">
              <a:extLst>
                <a:ext uri="{FF2B5EF4-FFF2-40B4-BE49-F238E27FC236}">
                  <a16:creationId xmlns:a16="http://schemas.microsoft.com/office/drawing/2014/main" id="{B359FC99-1C4A-4619-A466-64CCFC7A7B3A}"/>
                </a:ext>
              </a:extLst>
            </p:cNvPr>
            <p:cNvCxnSpPr>
              <a:cxnSpLocks/>
              <a:stCxn id="46" idx="3"/>
              <a:endCxn id="47" idx="1"/>
            </p:cNvCxnSpPr>
            <p:nvPr/>
          </p:nvCxnSpPr>
          <p:spPr>
            <a:xfrm flipV="1">
              <a:off x="8932061" y="2921317"/>
              <a:ext cx="1031342" cy="492694"/>
            </a:xfrm>
            <a:prstGeom prst="bentConnector3">
              <a:avLst/>
            </a:prstGeom>
            <a:ln w="571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E03C267F-AC82-4CAE-92DE-678DD4DF9F43}"/>
                </a:ext>
              </a:extLst>
            </p:cNvPr>
            <p:cNvCxnSpPr>
              <a:cxnSpLocks/>
              <a:stCxn id="46" idx="3"/>
              <a:endCxn id="48" idx="1"/>
            </p:cNvCxnSpPr>
            <p:nvPr/>
          </p:nvCxnSpPr>
          <p:spPr>
            <a:xfrm>
              <a:off x="8932061" y="3414011"/>
              <a:ext cx="1031342" cy="489418"/>
            </a:xfrm>
            <a:prstGeom prst="bentConnector3">
              <a:avLst/>
            </a:prstGeom>
            <a:ln w="571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56" name="Straight Connector 55">
            <a:extLst>
              <a:ext uri="{FF2B5EF4-FFF2-40B4-BE49-F238E27FC236}">
                <a16:creationId xmlns:a16="http://schemas.microsoft.com/office/drawing/2014/main" id="{0353F190-1BB4-4019-BD52-08E340747687}"/>
              </a:ext>
            </a:extLst>
          </p:cNvPr>
          <p:cNvCxnSpPr>
            <a:cxnSpLocks/>
            <a:stCxn id="12" idx="0"/>
          </p:cNvCxnSpPr>
          <p:nvPr/>
        </p:nvCxnSpPr>
        <p:spPr>
          <a:xfrm>
            <a:off x="2568585" y="3313585"/>
            <a:ext cx="1051583" cy="317639"/>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Speech Bubble: Rectangle 60">
            <a:extLst>
              <a:ext uri="{FF2B5EF4-FFF2-40B4-BE49-F238E27FC236}">
                <a16:creationId xmlns:a16="http://schemas.microsoft.com/office/drawing/2014/main" id="{56360F17-096E-4C95-841B-4E6B27202A13}"/>
              </a:ext>
            </a:extLst>
          </p:cNvPr>
          <p:cNvSpPr/>
          <p:nvPr/>
        </p:nvSpPr>
        <p:spPr bwMode="gray">
          <a:xfrm>
            <a:off x="465099" y="4919473"/>
            <a:ext cx="3649701" cy="1014983"/>
          </a:xfrm>
          <a:prstGeom prst="wedgeRectCallout">
            <a:avLst>
              <a:gd name="adj1" fmla="val 26705"/>
              <a:gd name="adj2" fmla="val -16284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Users access different backends via </a:t>
            </a:r>
            <a:r>
              <a:rPr kumimoji="0" lang="en-US" sz="1800" b="0" i="0" u="none" strike="noStrike" kern="0" cap="none" spc="0" normalizeH="0" baseline="0" noProof="0" dirty="0">
                <a:ln>
                  <a:noFill/>
                </a:ln>
                <a:effectLst/>
                <a:uLnTx/>
                <a:uFillTx/>
                <a:ea typeface="Arial Unicode MS" pitchFamily="34" charset="-128"/>
                <a:cs typeface="Arial Unicode MS" pitchFamily="34" charset="-128"/>
                <a:hlinkClick r:id="rId7"/>
              </a:rPr>
              <a:t>https://app.com</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a:t>
            </a:r>
            <a:r>
              <a:rPr kumimoji="0" lang="en-US" sz="1800" b="1" i="0" u="sng" strike="noStrike" kern="0" cap="none" spc="0" normalizeH="0" baseline="0" noProof="0" dirty="0">
                <a:ln>
                  <a:noFill/>
                </a:ln>
                <a:solidFill>
                  <a:schemeClr val="accent3"/>
                </a:solidFill>
                <a:effectLst/>
                <a:uLnTx/>
                <a:uFillTx/>
                <a:ea typeface="Arial Unicode MS" pitchFamily="34" charset="-128"/>
                <a:cs typeface="Arial Unicode MS" pitchFamily="34" charset="-128"/>
              </a:rPr>
              <a:t>/my </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or </a:t>
            </a:r>
            <a:r>
              <a:rPr lang="en-US" sz="1800" b="1" u="sng" kern="0" dirty="0">
                <a:solidFill>
                  <a:schemeClr val="accent3"/>
                </a:solidFill>
                <a:ea typeface="Arial Unicode MS" pitchFamily="34" charset="-128"/>
              </a:rPr>
              <a:t>/your</a:t>
            </a:r>
          </a:p>
        </p:txBody>
      </p:sp>
      <p:sp>
        <p:nvSpPr>
          <p:cNvPr id="62" name="Speech Bubble: Rectangle 61">
            <a:extLst>
              <a:ext uri="{FF2B5EF4-FFF2-40B4-BE49-F238E27FC236}">
                <a16:creationId xmlns:a16="http://schemas.microsoft.com/office/drawing/2014/main" id="{F6AA2E56-2FC9-4A02-A988-3EDF69218A52}"/>
              </a:ext>
            </a:extLst>
          </p:cNvPr>
          <p:cNvSpPr/>
          <p:nvPr/>
        </p:nvSpPr>
        <p:spPr bwMode="gray">
          <a:xfrm>
            <a:off x="2814160" y="905257"/>
            <a:ext cx="3649701" cy="1014983"/>
          </a:xfrm>
          <a:prstGeom prst="wedgeRectCallout">
            <a:avLst>
              <a:gd name="adj1" fmla="val 49755"/>
              <a:gd name="adj2" fmla="val 13895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The ingress routes to the service based on URL paths</a:t>
            </a:r>
          </a:p>
        </p:txBody>
      </p:sp>
      <p:cxnSp>
        <p:nvCxnSpPr>
          <p:cNvPr id="69" name="Connector: Elbow 68">
            <a:extLst>
              <a:ext uri="{FF2B5EF4-FFF2-40B4-BE49-F238E27FC236}">
                <a16:creationId xmlns:a16="http://schemas.microsoft.com/office/drawing/2014/main" id="{DE6C42AB-2708-4B3C-A9D4-CACA17320CE4}"/>
              </a:ext>
            </a:extLst>
          </p:cNvPr>
          <p:cNvCxnSpPr>
            <a:cxnSpLocks/>
            <a:stCxn id="3" idx="1"/>
          </p:cNvCxnSpPr>
          <p:nvPr/>
        </p:nvCxnSpPr>
        <p:spPr>
          <a:xfrm rot="10800000">
            <a:off x="6638544" y="3017521"/>
            <a:ext cx="1133856" cy="286763"/>
          </a:xfrm>
          <a:prstGeom prst="bentConnector3">
            <a:avLst>
              <a:gd name="adj1" fmla="val 50000"/>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0F105FA0-FC20-48F8-8370-34E3EEB66099}"/>
              </a:ext>
            </a:extLst>
          </p:cNvPr>
          <p:cNvCxnSpPr>
            <a:cxnSpLocks/>
          </p:cNvCxnSpPr>
          <p:nvPr/>
        </p:nvCxnSpPr>
        <p:spPr>
          <a:xfrm>
            <a:off x="6791834" y="3631224"/>
            <a:ext cx="1614203" cy="1600143"/>
          </a:xfrm>
          <a:prstGeom prst="bentConnector3">
            <a:avLst>
              <a:gd name="adj1" fmla="val 25075"/>
            </a:avLst>
          </a:prstGeom>
          <a:ln w="571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258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CAC47D-D6C8-41F3-9DEC-9D25F9D43C92}"/>
              </a:ext>
            </a:extLst>
          </p:cNvPr>
          <p:cNvPicPr>
            <a:picLocks noChangeAspect="1"/>
          </p:cNvPicPr>
          <p:nvPr/>
        </p:nvPicPr>
        <p:blipFill>
          <a:blip r:embed="rId3"/>
          <a:stretch>
            <a:fillRect/>
          </a:stretch>
        </p:blipFill>
        <p:spPr>
          <a:xfrm>
            <a:off x="504001" y="1134348"/>
            <a:ext cx="7047619" cy="4990476"/>
          </a:xfrm>
          <a:prstGeom prst="rect">
            <a:avLst/>
          </a:prstGeom>
          <a:ln>
            <a:solidFill>
              <a:schemeClr val="tx1"/>
            </a:solidFill>
          </a:ln>
        </p:spPr>
      </p:pic>
      <p:sp>
        <p:nvSpPr>
          <p:cNvPr id="2" name="Title 1">
            <a:extLst>
              <a:ext uri="{FF2B5EF4-FFF2-40B4-BE49-F238E27FC236}">
                <a16:creationId xmlns:a16="http://schemas.microsoft.com/office/drawing/2014/main" id="{C4075F74-C4BE-475F-90D1-3AD64BAAF7E0}"/>
              </a:ext>
            </a:extLst>
          </p:cNvPr>
          <p:cNvSpPr>
            <a:spLocks noGrp="1"/>
          </p:cNvSpPr>
          <p:nvPr>
            <p:ph type="title"/>
          </p:nvPr>
        </p:nvSpPr>
        <p:spPr/>
        <p:txBody>
          <a:bodyPr/>
          <a:lstStyle/>
          <a:p>
            <a:r>
              <a:rPr lang="en-US" dirty="0"/>
              <a:t>Ingress resource with fanout</a:t>
            </a:r>
          </a:p>
        </p:txBody>
      </p:sp>
      <p:sp>
        <p:nvSpPr>
          <p:cNvPr id="4" name="Speech Bubble: Rectangle 3">
            <a:extLst>
              <a:ext uri="{FF2B5EF4-FFF2-40B4-BE49-F238E27FC236}">
                <a16:creationId xmlns:a16="http://schemas.microsoft.com/office/drawing/2014/main" id="{91A799BB-963F-47BC-97A7-1EBE8A747FA9}"/>
              </a:ext>
            </a:extLst>
          </p:cNvPr>
          <p:cNvSpPr/>
          <p:nvPr/>
        </p:nvSpPr>
        <p:spPr bwMode="gray">
          <a:xfrm>
            <a:off x="8012317" y="2756491"/>
            <a:ext cx="3678160" cy="677425"/>
          </a:xfrm>
          <a:prstGeom prst="wedgeRectCallout">
            <a:avLst>
              <a:gd name="adj1" fmla="val -84814"/>
              <a:gd name="adj2" fmla="val -116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 with rules &amp; managed host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Speech Bubble: Rectangle 5">
            <a:extLst>
              <a:ext uri="{FF2B5EF4-FFF2-40B4-BE49-F238E27FC236}">
                <a16:creationId xmlns:a16="http://schemas.microsoft.com/office/drawing/2014/main" id="{2A2CFC32-B275-495E-8ED6-11D7A98B67A4}"/>
              </a:ext>
            </a:extLst>
          </p:cNvPr>
          <p:cNvSpPr/>
          <p:nvPr/>
        </p:nvSpPr>
        <p:spPr bwMode="gray">
          <a:xfrm>
            <a:off x="7190633" y="4428919"/>
            <a:ext cx="4505724" cy="677425"/>
          </a:xfrm>
          <a:prstGeom prst="wedgeRectCallout">
            <a:avLst>
              <a:gd name="adj1" fmla="val -78085"/>
              <a:gd name="adj2" fmla="val 28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Traffic to /</a:t>
            </a:r>
            <a:r>
              <a:rPr lang="en-US" sz="1800" b="1" kern="0" dirty="0">
                <a:ea typeface="Arial Unicode MS" pitchFamily="34" charset="-128"/>
                <a:cs typeface="Arial Unicode MS" pitchFamily="34" charset="-128"/>
              </a:rPr>
              <a:t>my </a:t>
            </a:r>
            <a:r>
              <a:rPr lang="en-US" sz="1800" kern="0" dirty="0">
                <a:ea typeface="Arial Unicode MS" pitchFamily="34" charset="-128"/>
                <a:cs typeface="Arial Unicode MS" pitchFamily="34" charset="-128"/>
              </a:rPr>
              <a:t>is forwarded to service </a:t>
            </a:r>
            <a:r>
              <a:rPr lang="en-US" sz="1800" b="1" kern="0" dirty="0" err="1">
                <a:ea typeface="Arial Unicode MS" pitchFamily="34" charset="-128"/>
                <a:cs typeface="Arial Unicode MS" pitchFamily="34" charset="-128"/>
              </a:rPr>
              <a:t>mynginx</a:t>
            </a:r>
            <a:r>
              <a:rPr lang="en-US" sz="1800" b="1" kern="0" dirty="0">
                <a:ea typeface="Arial Unicode MS" pitchFamily="34" charset="-128"/>
                <a:cs typeface="Arial Unicode MS" pitchFamily="34" charset="-128"/>
              </a:rPr>
              <a:t>-service </a:t>
            </a:r>
            <a:r>
              <a:rPr lang="en-US" sz="1800" kern="0" dirty="0">
                <a:ea typeface="Arial Unicode MS" pitchFamily="34" charset="-128"/>
                <a:cs typeface="Arial Unicode MS" pitchFamily="34" charset="-128"/>
              </a:rPr>
              <a:t>on port 80</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Speech Bubble: Rectangle 6">
            <a:extLst>
              <a:ext uri="{FF2B5EF4-FFF2-40B4-BE49-F238E27FC236}">
                <a16:creationId xmlns:a16="http://schemas.microsoft.com/office/drawing/2014/main" id="{D3252AD2-8613-4747-BF6B-F602CCDD2B12}"/>
              </a:ext>
            </a:extLst>
          </p:cNvPr>
          <p:cNvSpPr/>
          <p:nvPr/>
        </p:nvSpPr>
        <p:spPr bwMode="gray">
          <a:xfrm>
            <a:off x="7184753" y="5786111"/>
            <a:ext cx="4505724" cy="677425"/>
          </a:xfrm>
          <a:prstGeom prst="wedgeRectCallout">
            <a:avLst>
              <a:gd name="adj1" fmla="val -76679"/>
              <a:gd name="adj2" fmla="val -4393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Traffic to /</a:t>
            </a:r>
            <a:r>
              <a:rPr lang="en-US" sz="1800" b="1" kern="0" dirty="0">
                <a:ea typeface="Arial Unicode MS" pitchFamily="34" charset="-128"/>
                <a:cs typeface="Arial Unicode MS" pitchFamily="34" charset="-128"/>
              </a:rPr>
              <a:t>your </a:t>
            </a:r>
            <a:r>
              <a:rPr lang="en-US" sz="1800" kern="0" dirty="0">
                <a:ea typeface="Arial Unicode MS" pitchFamily="34" charset="-128"/>
                <a:cs typeface="Arial Unicode MS" pitchFamily="34" charset="-128"/>
              </a:rPr>
              <a:t>is forwarded to service </a:t>
            </a:r>
            <a:r>
              <a:rPr lang="en-US" sz="1800" b="1" kern="0" dirty="0" err="1">
                <a:ea typeface="Arial Unicode MS" pitchFamily="34" charset="-128"/>
                <a:cs typeface="Arial Unicode MS" pitchFamily="34" charset="-128"/>
              </a:rPr>
              <a:t>yournginx</a:t>
            </a:r>
            <a:r>
              <a:rPr lang="en-US" sz="1800" b="1" kern="0" dirty="0">
                <a:ea typeface="Arial Unicode MS" pitchFamily="34" charset="-128"/>
                <a:cs typeface="Arial Unicode MS" pitchFamily="34" charset="-128"/>
              </a:rPr>
              <a:t>-service</a:t>
            </a:r>
            <a:r>
              <a:rPr lang="en-US" sz="1800" kern="0" dirty="0">
                <a:ea typeface="Arial Unicode MS" pitchFamily="34" charset="-128"/>
                <a:cs typeface="Arial Unicode MS" pitchFamily="34" charset="-128"/>
              </a:rPr>
              <a:t> on port 80</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Speech Bubble: Rectangle 8">
            <a:extLst>
              <a:ext uri="{FF2B5EF4-FFF2-40B4-BE49-F238E27FC236}">
                <a16:creationId xmlns:a16="http://schemas.microsoft.com/office/drawing/2014/main" id="{7B87B546-ECB0-49D7-A71D-665AC122632A}"/>
              </a:ext>
            </a:extLst>
          </p:cNvPr>
          <p:cNvSpPr/>
          <p:nvPr/>
        </p:nvSpPr>
        <p:spPr bwMode="gray">
          <a:xfrm>
            <a:off x="7184753" y="1595111"/>
            <a:ext cx="4505724"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Annotation is required to route traffic to </a:t>
            </a:r>
            <a:r>
              <a:rPr lang="en-US" sz="1800" b="1" kern="0" dirty="0">
                <a:ea typeface="Arial Unicode MS" pitchFamily="34" charset="-128"/>
                <a:cs typeface="Arial Unicode MS" pitchFamily="34" charset="-128"/>
              </a:rPr>
              <a:t>/index.html </a:t>
            </a:r>
            <a:r>
              <a:rPr lang="en-US" sz="1800" kern="0" dirty="0">
                <a:ea typeface="Arial Unicode MS" pitchFamily="34" charset="-128"/>
                <a:cs typeface="Arial Unicode MS" pitchFamily="34" charset="-128"/>
              </a:rPr>
              <a:t>and not </a:t>
            </a:r>
            <a:r>
              <a:rPr lang="en-US" sz="1800" b="1" kern="0" dirty="0">
                <a:ea typeface="Arial Unicode MS" pitchFamily="34" charset="-128"/>
                <a:cs typeface="Arial Unicode MS" pitchFamily="34" charset="-128"/>
              </a:rPr>
              <a:t>/my/index.html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73656613"/>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TotalTime>
  <Words>1680</Words>
  <Application>Microsoft Office PowerPoint</Application>
  <PresentationFormat>Custom</PresentationFormat>
  <Paragraphs>215</Paragraphs>
  <Slides>16</Slides>
  <Notes>15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Unicode MS</vt:lpstr>
      <vt:lpstr>Courier New</vt:lpstr>
      <vt:lpstr>Symbol</vt:lpstr>
      <vt:lpstr>wingdings</vt:lpstr>
      <vt:lpstr>wingdings</vt:lpstr>
      <vt:lpstr>SAP_2017_16x9_black</vt:lpstr>
      <vt:lpstr>PowerPoint Presentation</vt:lpstr>
      <vt:lpstr>External availability of services – how did it work, so far?</vt:lpstr>
      <vt:lpstr>Ingress</vt:lpstr>
      <vt:lpstr>How does it work?</vt:lpstr>
      <vt:lpstr>Single service ingress (with TLS)</vt:lpstr>
      <vt:lpstr>Ingress resource with TLS</vt:lpstr>
      <vt:lpstr>Demo</vt:lpstr>
      <vt:lpstr>Fanout</vt:lpstr>
      <vt:lpstr>Ingress resource with fanout</vt:lpstr>
      <vt:lpstr>Demo</vt:lpstr>
      <vt:lpstr>Name based virtual hosting</vt:lpstr>
      <vt:lpstr>Ingress resource with name based virtual hosting </vt:lpstr>
      <vt:lpstr>Demo</vt:lpstr>
      <vt:lpstr>Ingress on Gardener</vt:lpstr>
      <vt:lpstr>Desired target state – exercise #07</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Dittkrist, Kai-Martin (external - Project)</cp:lastModifiedBy>
  <cp:revision>654</cp:revision>
  <dcterms:created xsi:type="dcterms:W3CDTF">2015-10-14T11:21:43Z</dcterms:created>
  <dcterms:modified xsi:type="dcterms:W3CDTF">2019-03-08T13:33:20Z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