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8" r:id="rId3"/>
    <p:sldId id="455" r:id="rId4"/>
    <p:sldId id="453" r:id="rId5"/>
    <p:sldId id="454" r:id="rId6"/>
    <p:sldId id="449" r:id="rId7"/>
    <p:sldId id="450" r:id="rId8"/>
    <p:sldId id="451" r:id="rId9"/>
    <p:sldId id="452" r:id="rId10"/>
    <p:sldId id="457" r:id="rId11"/>
    <p:sldId id="456"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205" autoAdjust="0"/>
  </p:normalViewPr>
  <p:slideViewPr>
    <p:cSldViewPr snapToGrid="0" showGuides="1">
      <p:cViewPr varScale="1">
        <p:scale>
          <a:sx n="66" d="100"/>
          <a:sy n="66" d="100"/>
        </p:scale>
        <p:origin x="1632"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explained in detail already , it is time to talk about </a:t>
            </a:r>
            <a:r>
              <a:rPr lang="en-US" dirty="0" err="1"/>
              <a:t>initContainers</a:t>
            </a:r>
            <a:r>
              <a:rPr lang="en-US" dirty="0"/>
              <a:t>.</a:t>
            </a:r>
          </a:p>
          <a:p>
            <a:endParaRPr lang="en-US" dirty="0"/>
          </a:p>
          <a:p>
            <a:r>
              <a:rPr lang="en-US" dirty="0"/>
              <a:t>They are part of the pod spec and have more or less the same structure as any “regular” container. There can be one to many </a:t>
            </a:r>
            <a:r>
              <a:rPr lang="en-US" dirty="0" err="1"/>
              <a:t>initContainers</a:t>
            </a:r>
            <a:r>
              <a:rPr lang="en-US" dirty="0"/>
              <a:t> defined on a single pod.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As the name indicates, they are supposed to run before the start of the regular container within the pod. To access the logs of an </a:t>
            </a:r>
            <a:r>
              <a:rPr lang="en-US" dirty="0" err="1"/>
              <a:t>initContainer</a:t>
            </a:r>
            <a:r>
              <a:rPr lang="en-US" dirty="0"/>
              <a:t>, you can use the normal syntax for multi-container pods: “</a:t>
            </a:r>
            <a:r>
              <a:rPr lang="en-US" dirty="0" err="1"/>
              <a:t>kubectl</a:t>
            </a:r>
            <a:r>
              <a:rPr lang="en-US" dirty="0"/>
              <a:t> logs &lt;pod-</a:t>
            </a:r>
            <a:r>
              <a:rPr lang="en-US" dirty="0" err="1"/>
              <a:t>nam</a:t>
            </a:r>
            <a:r>
              <a:rPr lang="en-US" dirty="0"/>
              <a:t>&gt; -c &lt;container-name&gt;”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Important: </a:t>
            </a:r>
            <a:r>
              <a:rPr lang="en-US" dirty="0" err="1"/>
              <a:t>initContainer</a:t>
            </a:r>
            <a:r>
              <a:rPr lang="en-US" dirty="0"/>
              <a:t> have full access to all volumes defined in the </a:t>
            </a:r>
            <a:r>
              <a:rPr lang="en-US" dirty="0" err="1"/>
              <a:t>podSpec</a:t>
            </a:r>
            <a:r>
              <a:rPr lang="en-US" dirty="0"/>
              <a:t>. </a:t>
            </a:r>
          </a:p>
          <a:p>
            <a:endParaRPr lang="en-US" dirty="0"/>
          </a:p>
          <a:p>
            <a:r>
              <a:rPr lang="en-US" dirty="0"/>
              <a:t>Use them for preprocessing tasks – like writing the current host name to a file on a PVC as we did in our demo example.</a:t>
            </a:r>
          </a:p>
          <a:p>
            <a:endParaRPr lang="en-US" dirty="0"/>
          </a:p>
          <a:p>
            <a:r>
              <a:rPr lang="en-US" dirty="0"/>
              <a:t>You can show the </a:t>
            </a:r>
            <a:r>
              <a:rPr lang="en-US" dirty="0" err="1"/>
              <a:t>init</a:t>
            </a:r>
            <a:r>
              <a:rPr lang="en-US" dirty="0"/>
              <a:t> container in the </a:t>
            </a:r>
            <a:r>
              <a:rPr lang="en-US" dirty="0" err="1"/>
              <a:t>statefuleset</a:t>
            </a:r>
            <a:r>
              <a:rPr lang="en-US" dirty="0"/>
              <a:t> spec as an example or use </a:t>
            </a:r>
            <a:r>
              <a:rPr lang="en-US"/>
              <a:t>the ingress demo.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2009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a:t>
            </a:r>
            <a:r>
              <a:rPr lang="en-US" sz="1800" dirty="0" err="1"/>
              <a:t>init</a:t>
            </a:r>
            <a:r>
              <a:rPr lang="en-US" sz="1800" dirty="0"/>
              <a:t>-container and explain that it will write the current hostname into the index.html page upon start. So whenever the pod gets deleted and restarted, the current hostname will appear in the index.html file. However, since it is a </a:t>
            </a:r>
            <a:r>
              <a:rPr lang="en-US" sz="1800" dirty="0" err="1"/>
              <a:t>Statefulset</a:t>
            </a:r>
            <a:r>
              <a:rPr lang="en-US" sz="1800" dirty="0"/>
              <a:t> it will remain stable.</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the index page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F50C1614-1BF5-4925-A3F7-DD3AC33C33FB}"/>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6E8E5-1C48-4855-A104-25584C8DFEDC}"/>
              </a:ext>
            </a:extLst>
          </p:cNvPr>
          <p:cNvSpPr>
            <a:spLocks noGrp="1"/>
          </p:cNvSpPr>
          <p:nvPr>
            <p:ph type="title"/>
          </p:nvPr>
        </p:nvSpPr>
        <p:spPr/>
        <p:txBody>
          <a:bodyPr/>
          <a:lstStyle/>
          <a:p>
            <a:r>
              <a:rPr lang="en-US" dirty="0" err="1"/>
              <a:t>initContainer</a:t>
            </a:r>
            <a:endParaRPr lang="en-US" dirty="0"/>
          </a:p>
        </p:txBody>
      </p:sp>
      <p:grpSp>
        <p:nvGrpSpPr>
          <p:cNvPr id="12" name="Group 11">
            <a:extLst>
              <a:ext uri="{FF2B5EF4-FFF2-40B4-BE49-F238E27FC236}">
                <a16:creationId xmlns:a16="http://schemas.microsoft.com/office/drawing/2014/main" id="{A7CAECFD-1242-4A7F-9ED8-D28B1E2933A6}"/>
              </a:ext>
            </a:extLst>
          </p:cNvPr>
          <p:cNvGrpSpPr/>
          <p:nvPr/>
        </p:nvGrpSpPr>
        <p:grpSpPr>
          <a:xfrm>
            <a:off x="3495357" y="1797329"/>
            <a:ext cx="5204460" cy="3263342"/>
            <a:chOff x="3613785" y="1736369"/>
            <a:chExt cx="5204460" cy="3263342"/>
          </a:xfrm>
        </p:grpSpPr>
        <p:sp>
          <p:nvSpPr>
            <p:cNvPr id="4" name="Rectangle 3">
              <a:extLst>
                <a:ext uri="{FF2B5EF4-FFF2-40B4-BE49-F238E27FC236}">
                  <a16:creationId xmlns:a16="http://schemas.microsoft.com/office/drawing/2014/main" id="{E6663467-237C-4A7D-A489-E4F4B6691B7F}"/>
                </a:ext>
              </a:extLst>
            </p:cNvPr>
            <p:cNvSpPr/>
            <p:nvPr/>
          </p:nvSpPr>
          <p:spPr bwMode="gray">
            <a:xfrm>
              <a:off x="3785523" y="1858289"/>
              <a:ext cx="5032722" cy="3141422"/>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solidFill>
                    <a:sysClr val="windowText" lastClr="000000"/>
                  </a:solidFill>
                  <a:ea typeface="Arial Unicode MS" pitchFamily="34" charset="-128"/>
                  <a:cs typeface="Arial Unicode MS" pitchFamily="34" charset="-128"/>
                </a:rPr>
                <a:t>w</a:t>
              </a:r>
              <a:r>
                <a:rPr kumimoji="0" lang="de-DE" sz="16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rPr>
                <a:t>eb-0</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5F46FB49-1532-431B-AFF9-EC2720FC5472}"/>
                </a:ext>
              </a:extLst>
            </p:cNvPr>
            <p:cNvSpPr/>
            <p:nvPr/>
          </p:nvSpPr>
          <p:spPr bwMode="gray">
            <a:xfrm>
              <a:off x="3613785" y="173636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019E7BD8-3EEF-4E16-9F80-23FD426B343F}"/>
                </a:ext>
              </a:extLst>
            </p:cNvPr>
            <p:cNvSpPr/>
            <p:nvPr/>
          </p:nvSpPr>
          <p:spPr bwMode="gray">
            <a:xfrm>
              <a:off x="4174843" y="2450755"/>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initC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setup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E51FA9CD-27E0-45A2-AA0F-D8A3C60FF295}"/>
                </a:ext>
              </a:extLst>
            </p:cNvPr>
            <p:cNvSpPr/>
            <p:nvPr/>
          </p:nvSpPr>
          <p:spPr bwMode="gray">
            <a:xfrm>
              <a:off x="5802774" y="3931511"/>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5345D3E-AAFE-4265-A7DC-F8431E1E3971}"/>
                </a:ext>
              </a:extLst>
            </p:cNvPr>
            <p:cNvSpPr/>
            <p:nvPr/>
          </p:nvSpPr>
          <p:spPr bwMode="gray">
            <a:xfrm>
              <a:off x="6800994" y="24507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C866647D-BB43-4350-B7DF-E8EE0587D3F8}"/>
                </a:ext>
              </a:extLst>
            </p:cNvPr>
            <p:cNvCxnSpPr>
              <a:stCxn id="6" idx="2"/>
              <a:endCxn id="7" idx="2"/>
            </p:cNvCxnSpPr>
            <p:nvPr/>
          </p:nvCxnSpPr>
          <p:spPr>
            <a:xfrm rot="16200000" flipH="1">
              <a:off x="4982480" y="3613341"/>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D3818A81-32F8-42F0-A868-D770CB0EC27C}"/>
                </a:ext>
              </a:extLst>
            </p:cNvPr>
            <p:cNvCxnSpPr>
              <a:stCxn id="8" idx="2"/>
              <a:endCxn id="7" idx="4"/>
            </p:cNvCxnSpPr>
            <p:nvPr/>
          </p:nvCxnSpPr>
          <p:spPr>
            <a:xfrm rot="5400000">
              <a:off x="6794666" y="3613340"/>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A2FEE2-FA07-41EA-B9AA-CEA8F366CA83}"/>
                </a:ext>
              </a:extLst>
            </p:cNvPr>
            <p:cNvCxnSpPr>
              <a:stCxn id="8" idx="1"/>
              <a:endCxn id="6" idx="3"/>
            </p:cNvCxnSpPr>
            <p:nvPr/>
          </p:nvCxnSpPr>
          <p:spPr>
            <a:xfrm rot="10800000" flipV="1">
              <a:off x="5802774" y="3028882"/>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Speech Bubble: Rectangle 12">
            <a:extLst>
              <a:ext uri="{FF2B5EF4-FFF2-40B4-BE49-F238E27FC236}">
                <a16:creationId xmlns:a16="http://schemas.microsoft.com/office/drawing/2014/main" id="{3EBC6A52-7DBF-4639-8579-E2B6FF4F73C2}"/>
              </a:ext>
            </a:extLst>
          </p:cNvPr>
          <p:cNvSpPr/>
          <p:nvPr/>
        </p:nvSpPr>
        <p:spPr bwMode="gray">
          <a:xfrm>
            <a:off x="7588740" y="995252"/>
            <a:ext cx="4101737" cy="469551"/>
          </a:xfrm>
          <a:prstGeom prst="wedgeRectCallout">
            <a:avLst>
              <a:gd name="adj1" fmla="val -42508"/>
              <a:gd name="adj2" fmla="val 24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“regular” container in </a:t>
            </a:r>
            <a:r>
              <a:rPr kumimoji="0" lang="en-US" sz="1800" b="0" i="0" u="none" strike="noStrike" kern="0" cap="none" spc="0" normalizeH="0" baseline="0" dirty="0" err="1">
                <a:ln>
                  <a:noFill/>
                </a:ln>
                <a:effectLst/>
                <a:uLnTx/>
                <a:uFillTx/>
                <a:ea typeface="Arial Unicode MS" pitchFamily="34" charset="-128"/>
                <a:cs typeface="Arial Unicode MS" pitchFamily="34" charset="-128"/>
              </a:rPr>
              <a:t>podSpec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3A3D0204-1565-4E7C-A2B7-0AC123CB68BB}"/>
              </a:ext>
            </a:extLst>
          </p:cNvPr>
          <p:cNvSpPr/>
          <p:nvPr/>
        </p:nvSpPr>
        <p:spPr bwMode="gray">
          <a:xfrm>
            <a:off x="419805" y="3089841"/>
            <a:ext cx="3034967" cy="903960"/>
          </a:xfrm>
          <a:prstGeom prst="wedgeRectCallout">
            <a:avLst>
              <a:gd name="adj1" fmla="val 78933"/>
              <a:gd name="adj2" fmla="val -401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initContainer</a:t>
            </a:r>
            <a:r>
              <a:rPr lang="en-US" sz="1800" kern="0" noProof="0" dirty="0">
                <a:ea typeface="Arial Unicode MS" pitchFamily="34" charset="-128"/>
                <a:cs typeface="Arial Unicode MS" pitchFamily="34" charset="-128"/>
              </a:rPr>
              <a:t>(s) run prior to an</a:t>
            </a:r>
            <a:r>
              <a:rPr lang="en-US" sz="1800" kern="0" dirty="0">
                <a:ea typeface="Arial Unicode MS" pitchFamily="34" charset="-128"/>
                <a:cs typeface="Arial Unicode MS" pitchFamily="34" charset="-128"/>
              </a:rPr>
              <a:t>y other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A33B7A87-4FB9-4CCC-93E8-0EDA54748258}"/>
              </a:ext>
            </a:extLst>
          </p:cNvPr>
          <p:cNvSpPr/>
          <p:nvPr/>
        </p:nvSpPr>
        <p:spPr bwMode="gray">
          <a:xfrm>
            <a:off x="1937288" y="5387948"/>
            <a:ext cx="3034967" cy="903960"/>
          </a:xfrm>
          <a:prstGeom prst="wedgeRectCallout">
            <a:avLst>
              <a:gd name="adj1" fmla="val 70145"/>
              <a:gd name="adj2" fmla="val -1149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Any volume defined in the pod is also available to the </a:t>
            </a:r>
            <a:r>
              <a:rPr lang="en-US" sz="1800" kern="0" noProof="0" dirty="0" err="1">
                <a:ea typeface="Arial Unicode MS" pitchFamily="34" charset="-128"/>
                <a:cs typeface="Arial Unicode MS" pitchFamily="34" charset="-128"/>
              </a:rPr>
              <a:t>initContainer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5486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 #08</a:t>
            </a:r>
            <a:endParaRPr lang="en-US" dirty="0"/>
          </a:p>
        </p:txBody>
      </p:sp>
      <p:pic>
        <p:nvPicPr>
          <p:cNvPr id="4" name="Picture 3">
            <a:extLst>
              <a:ext uri="{FF2B5EF4-FFF2-40B4-BE49-F238E27FC236}">
                <a16:creationId xmlns:a16="http://schemas.microsoft.com/office/drawing/2014/main" id="{39A29943-2E8F-468D-9E8A-EABCEDD7C01E}"/>
              </a:ext>
            </a:extLst>
          </p:cNvPr>
          <p:cNvPicPr>
            <a:picLocks noChangeAspect="1"/>
          </p:cNvPicPr>
          <p:nvPr/>
        </p:nvPicPr>
        <p:blipFill>
          <a:blip r:embed="rId2"/>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a:t>
            </a:r>
            <a:r>
              <a:rPr kumimoji="0" lang="en-US" sz="1800" b="0" i="0" u="none" strike="noStrike" kern="0" cap="none" spc="0" normalizeH="0" baseline="0" noProof="0">
                <a:ln>
                  <a:noFill/>
                </a:ln>
                <a:effectLst/>
                <a:uLnTx/>
                <a:uFillTx/>
                <a:ea typeface="Arial Unicode MS" pitchFamily="34" charset="-128"/>
                <a:cs typeface="Arial Unicode MS" pitchFamily="34" charset="-128"/>
              </a:rPr>
              <a:t>that act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err="1">
                <a:solidFill>
                  <a:sysClr val="windowText" lastClr="000000"/>
                </a:solidFill>
                <a:ea typeface="Arial Unicode MS" pitchFamily="34" charset="-128"/>
              </a:rPr>
              <a:t>apiVersion</a:t>
            </a:r>
            <a:endParaRPr lang="en-US" sz="18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a:solidFill>
                  <a:sysClr val="windowText" lastClr="000000"/>
                </a:solidFill>
                <a:ea typeface="Arial Unicode MS" pitchFamily="34" charset="-128"/>
              </a:rPr>
              <a:t>kind</a:t>
            </a: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metadata</a:t>
            </a:r>
            <a:endParaRPr lang="en-US" sz="1800" b="1" kern="0" dirty="0" err="1">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spec</a:t>
            </a:r>
            <a:endParaRPr lang="en-US" sz="1800" b="1" kern="0" dirty="0" err="1">
              <a:solidFill>
                <a:sysClr val="windowText" lastClr="000000"/>
              </a:solidFill>
              <a:ea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F54821EA-06C2-426F-8EDE-8115B874CD6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1583</Words>
  <Application>Microsoft Office PowerPoint</Application>
  <PresentationFormat>Custom</PresentationFormat>
  <Paragraphs>176</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initContainer</vt:lpstr>
      <vt:lpstr>Exercise #08</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584</cp:revision>
  <dcterms:created xsi:type="dcterms:W3CDTF">2015-10-14T11:21:43Z</dcterms:created>
  <dcterms:modified xsi:type="dcterms:W3CDTF">2019-03-08T13:12:41Z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