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0"/>
  </p:notesMasterIdLst>
  <p:handoutMasterIdLst>
    <p:handoutMasterId r:id="rId11"/>
  </p:handoutMasterIdLst>
  <p:sldIdLst>
    <p:sldId id="435" r:id="rId2"/>
    <p:sldId id="434" r:id="rId3"/>
    <p:sldId id="382" r:id="rId4"/>
    <p:sldId id="436" r:id="rId5"/>
    <p:sldId id="439" r:id="rId6"/>
    <p:sldId id="437" r:id="rId7"/>
    <p:sldId id="388" r:id="rId8"/>
    <p:sldId id="265" r:id="rId9"/>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0AB00"/>
    <a:srgbClr val="0F46A7"/>
    <a:srgbClr val="970A82"/>
    <a:srgbClr val="FF3399"/>
    <a:srgbClr val="FF0000"/>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0199" autoAdjust="0"/>
  </p:normalViewPr>
  <p:slideViewPr>
    <p:cSldViewPr snapToGrid="0" showGuides="1">
      <p:cViewPr varScale="1">
        <p:scale>
          <a:sx n="89" d="100"/>
          <a:sy n="89" d="100"/>
        </p:scale>
        <p:origin x="1812" y="9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Lots of the attributes of a regular ISO container apply to software </a:t>
            </a:r>
            <a:r>
              <a:rPr lang="en-US"/>
              <a:t>containers.</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4023966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differences between containers and virtual machines? At first, they look similar – they both offer slicing up a host into isolated environments for applications.</a:t>
            </a:r>
          </a:p>
          <a:p>
            <a:r>
              <a:rPr lang="en-US" dirty="0"/>
              <a:t>Virtual machines need a Hypervisor which provides virtual hardware on which a regular operating system runs with your application running on top. Every VM has its own guest OS kernel, its own set of libraries and its own dedicated storage. The disadvantage to the VM landscape in the slide above is that is that you need to take care of all the guest </a:t>
            </a:r>
            <a:r>
              <a:rPr lang="en-US" dirty="0" err="1"/>
              <a:t>OS’es</a:t>
            </a:r>
            <a:r>
              <a:rPr lang="en-US" dirty="0"/>
              <a:t> , the VMs need quite a lot of resources for themselves and it requires a fair amount of time to boot them up.</a:t>
            </a:r>
          </a:p>
          <a:p>
            <a:r>
              <a:rPr lang="en-US" dirty="0"/>
              <a:t>Containers run directly on the OS kernel of the host, there is no Hypervisor and no guest OS. The containers are just regular processes that have been isolated from each other and from the host operating system but they all share the same operating system kernel and environment. The advantage is that there is no additional overhead for guest operating systems – containers start up almost instantly and require far less resources that VMs do.</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449160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Linux kernel does not know about containers at all – for it, containers are nothing more than just regular processes running on the system. They are managed like all other processes by the kernel. </a:t>
            </a:r>
          </a:p>
          <a:p>
            <a:r>
              <a:rPr lang="en-US" dirty="0"/>
              <a:t>The Linux kernel however offers several features that Docker and other container engines leverage to achieve full isolation of processes from each other. These features are outlined on the next slide and will be discussed in detail in “Members of the Docker Universe”.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943829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noProof="0" dirty="0"/>
              <a:t>Docker extensively uses features of</a:t>
            </a:r>
            <a:r>
              <a:rPr lang="en-US" sz="1400" baseline="0" noProof="0" dirty="0"/>
              <a:t> the Linux kernel which are listed above. But Docker exists for Windows and Mac, how is that possible?</a:t>
            </a:r>
          </a:p>
          <a:p>
            <a:r>
              <a:rPr lang="en-US" sz="1400" baseline="0" noProof="0" dirty="0"/>
              <a:t>On Windows, Docker uses Hyper-V to silently start a minimalistic Linux VM in the background to run containers. This has some limitations on where you can run Docker for Windows. If your Windows runs within a VM and Docker wants to silently start its minimal Linux VM, you would end up with a VM inside a VM, i.e. nested virtualization. This is only supported on Windows 10 and Windows 2016. This limitation does not exist for bare-metal setups.</a:t>
            </a:r>
          </a:p>
          <a:p>
            <a:r>
              <a:rPr lang="en-US" sz="1400" baseline="0" noProof="0" dirty="0"/>
              <a:t>Macs use a Hyperkit VM (https://github.com/moby/hyperkit) to run a minimal Linux VM that provides the kernel features needed for Docker.</a:t>
            </a:r>
          </a:p>
          <a:p>
            <a:endParaRPr lang="en-US" sz="1400" baseline="0" noProof="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945922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different container engines that make use of the container features of the Linux kernel.</a:t>
            </a:r>
          </a:p>
          <a:p>
            <a:r>
              <a:rPr lang="en-US" dirty="0"/>
              <a:t>The big player – and the one that SAP is focusing on – is Docker. </a:t>
            </a:r>
          </a:p>
          <a:p>
            <a:r>
              <a:rPr lang="en-US" dirty="0"/>
              <a:t>But there is LXC (this more or less started it all as some kind of lightweight virtualization), LXD (an extension to LXC from Ubuntu) or </a:t>
            </a:r>
            <a:r>
              <a:rPr lang="en-US" dirty="0" err="1"/>
              <a:t>rkt</a:t>
            </a:r>
            <a:r>
              <a:rPr lang="en-US" dirty="0"/>
              <a:t> (pronounced “Rocket”) by CoreOS. Since CoreOS was recently acquired by RedHat, we will see which direction </a:t>
            </a:r>
            <a:r>
              <a:rPr lang="en-US"/>
              <a:t>it will head to…</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750234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de-DE"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Thomas Buchner, STS Infrastructure</a:t>
            </a:r>
          </a:p>
          <a:p>
            <a:r>
              <a:rPr lang="en-US" dirty="0"/>
              <a:t>Hendrik Kahl, SLV ABAP Component Validation</a:t>
            </a:r>
          </a:p>
        </p:txBody>
      </p:sp>
      <p:sp>
        <p:nvSpPr>
          <p:cNvPr id="4" name="Text Placeholder 3"/>
          <p:cNvSpPr>
            <a:spLocks noGrp="1"/>
          </p:cNvSpPr>
          <p:nvPr>
            <p:ph type="body" sz="quarter" idx="14"/>
          </p:nvPr>
        </p:nvSpPr>
        <p:spPr>
          <a:xfrm>
            <a:off x="288000" y="4024430"/>
            <a:ext cx="10899174" cy="997196"/>
          </a:xfrm>
        </p:spPr>
        <p:txBody>
          <a:bodyPr/>
          <a:lstStyle/>
          <a:p>
            <a:r>
              <a:rPr lang="en-US" dirty="0"/>
              <a:t>Docker and Kubernetes</a:t>
            </a:r>
          </a:p>
          <a:p>
            <a:r>
              <a:rPr lang="en-US" dirty="0">
                <a:solidFill>
                  <a:schemeClr val="accent1"/>
                </a:solidFill>
              </a:rPr>
              <a:t>Hands-On Training</a:t>
            </a:r>
            <a:endParaRPr lang="en-US" dirty="0">
              <a:solidFill>
                <a:srgbClr val="FFC000"/>
              </a:solidFill>
            </a:endParaRPr>
          </a:p>
        </p:txBody>
      </p:sp>
      <p:pic>
        <p:nvPicPr>
          <p:cNvPr id="14" name="Picture Placeholder 13"/>
          <p:cNvPicPr>
            <a:picLocks noGrp="1" noChangeAspect="1"/>
          </p:cNvPicPr>
          <p:nvPr>
            <p:ph type="pic" sz="quarter" idx="12"/>
          </p:nvPr>
        </p:nvPicPr>
        <p:blipFill>
          <a:blip r:embed="rId2"/>
          <a:srcRect l="10" r="10"/>
          <a:stretch>
            <a:fillRect/>
          </a:stretch>
        </p:blipFill>
        <p:spPr>
          <a:prstGeom prst="rect">
            <a:avLst/>
          </a:prstGeom>
        </p:spPr>
      </p:pic>
      <p:pic>
        <p:nvPicPr>
          <p:cNvPr id="5" name="Picture 1"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6431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lstStyle/>
          <a:p>
            <a:r>
              <a:rPr lang="en-US" dirty="0"/>
              <a:t>Basics of</a:t>
            </a:r>
            <a:br>
              <a:rPr lang="en-US" dirty="0"/>
            </a:br>
            <a:r>
              <a:rPr lang="en-US" dirty="0">
                <a:solidFill>
                  <a:schemeClr val="accent1"/>
                </a:solidFill>
              </a:rPr>
              <a:t>Containers</a:t>
            </a:r>
          </a:p>
        </p:txBody>
      </p:sp>
      <p:pic>
        <p:nvPicPr>
          <p:cNvPr id="6" name="Picture Placeholder 5"/>
          <p:cNvPicPr>
            <a:picLocks noGrp="1" noChangeAspect="1"/>
          </p:cNvPicPr>
          <p:nvPr>
            <p:ph type="pic" sz="quarter" idx="16"/>
          </p:nvPr>
        </p:nvPicPr>
        <p:blipFill>
          <a:blip r:embed="rId2"/>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a Container?</a:t>
            </a:r>
          </a:p>
        </p:txBody>
      </p:sp>
      <p:sp>
        <p:nvSpPr>
          <p:cNvPr id="5" name="Text Placeholder 1"/>
          <p:cNvSpPr txBox="1">
            <a:spLocks/>
          </p:cNvSpPr>
          <p:nvPr/>
        </p:nvSpPr>
        <p:spPr bwMode="gray">
          <a:xfrm>
            <a:off x="4216369" y="2024679"/>
            <a:ext cx="4622859" cy="3125624"/>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Convenient package to ship „things“</a:t>
            </a:r>
          </a:p>
          <a:p>
            <a:pPr marL="342900" indent="-342900">
              <a:buFont typeface="Arial" panose="020B0604020202020204" pitchFamily="34" charset="0"/>
              <a:buChar char="•"/>
            </a:pPr>
            <a:r>
              <a:rPr lang="en-US" dirty="0"/>
              <a:t>Open specification</a:t>
            </a:r>
          </a:p>
          <a:p>
            <a:pPr marL="342900" indent="-342900">
              <a:buFont typeface="Arial" panose="020B0604020202020204" pitchFamily="34" charset="0"/>
              <a:buChar char="•"/>
            </a:pPr>
            <a:r>
              <a:rPr lang="en-US" dirty="0"/>
              <a:t>Stackable</a:t>
            </a:r>
          </a:p>
          <a:p>
            <a:pPr marL="342900" indent="-342900">
              <a:buFont typeface="Arial" panose="020B0604020202020204" pitchFamily="34" charset="0"/>
              <a:buChar char="•"/>
            </a:pPr>
            <a:r>
              <a:rPr lang="en-US" dirty="0"/>
              <a:t>Isolated</a:t>
            </a:r>
          </a:p>
          <a:p>
            <a:pPr marL="342900" indent="-342900">
              <a:buFont typeface="Arial" panose="020B0604020202020204" pitchFamily="34" charset="0"/>
              <a:buChar char="•"/>
            </a:pPr>
            <a:r>
              <a:rPr lang="en-US" dirty="0"/>
              <a:t>Portable</a:t>
            </a:r>
          </a:p>
          <a:p>
            <a:pPr marL="342900" indent="-342900">
              <a:buFont typeface="Arial" panose="020B0604020202020204" pitchFamily="34" charset="0"/>
              <a:buChar char="•"/>
            </a:pPr>
            <a:r>
              <a:rPr lang="en-US" dirty="0"/>
              <a:t>Lightweight</a:t>
            </a:r>
          </a:p>
        </p:txBody>
      </p:sp>
      <p:pic>
        <p:nvPicPr>
          <p:cNvPr id="7" name="Picture 6"/>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9245" y1="9424" x2="9245" y2="9424"/>
                        <a14:foregroundMark x1="16797" y1="6981" x2="16797" y2="6981"/>
                        <a14:foregroundMark x1="19141" y1="14660" x2="19141" y2="14660"/>
                        <a14:foregroundMark x1="6641" y1="64398" x2="6641" y2="64398"/>
                        <a14:foregroundMark x1="1432" y1="22339" x2="1432" y2="22339"/>
                        <a14:foregroundMark x1="2214" y1="42932" x2="2214" y2="42932"/>
                        <a14:foregroundMark x1="20443" y1="62478" x2="20443" y2="62478"/>
                        <a14:foregroundMark x1="8333" y1="65620" x2="8333" y2="65620"/>
                        <a14:backgroundMark x1="1563" y1="8551" x2="1563" y2="8551"/>
                        <a14:backgroundMark x1="4036" y1="90227" x2="4036" y2="90227"/>
                      </a14:backgroundRemoval>
                    </a14:imgEffect>
                  </a14:imgLayer>
                </a14:imgProps>
              </a:ext>
            </a:extLst>
          </a:blip>
          <a:stretch>
            <a:fillRect/>
          </a:stretch>
        </p:blipFill>
        <p:spPr>
          <a:xfrm>
            <a:off x="832142" y="2584216"/>
            <a:ext cx="2689410" cy="2006552"/>
          </a:xfrm>
          <a:prstGeom prst="rect">
            <a:avLst/>
          </a:prstGeom>
        </p:spPr>
      </p:pic>
      <p:grpSp>
        <p:nvGrpSpPr>
          <p:cNvPr id="8" name="Group 7"/>
          <p:cNvGrpSpPr/>
          <p:nvPr/>
        </p:nvGrpSpPr>
        <p:grpSpPr>
          <a:xfrm>
            <a:off x="9693088" y="1659246"/>
            <a:ext cx="1404058" cy="3856491"/>
            <a:chOff x="7792984" y="2582983"/>
            <a:chExt cx="750515" cy="2061420"/>
          </a:xfrm>
        </p:grpSpPr>
        <p:sp>
          <p:nvSpPr>
            <p:cNvPr id="9" name="Rectangle 8"/>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10" name="Rectangle 9"/>
            <p:cNvSpPr/>
            <p:nvPr/>
          </p:nvSpPr>
          <p:spPr bwMode="gray">
            <a:xfrm>
              <a:off x="7846115" y="4247523"/>
              <a:ext cx="640177" cy="351662"/>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dirty="0">
                  <a:ln>
                    <a:noFill/>
                  </a:ln>
                  <a:solidFill>
                    <a:schemeClr val="bg1"/>
                  </a:solidFill>
                  <a:effectLst/>
                  <a:uLnTx/>
                  <a:uFillTx/>
                  <a:ea typeface="Arial Unicode MS" pitchFamily="34" charset="-128"/>
                  <a:cs typeface="Arial Unicode MS" pitchFamily="34" charset="-128"/>
                </a:rPr>
                <a:t>Libs</a:t>
              </a:r>
            </a:p>
          </p:txBody>
        </p:sp>
        <p:sp>
          <p:nvSpPr>
            <p:cNvPr id="12" name="Rectangle 11"/>
            <p:cNvSpPr/>
            <p:nvPr/>
          </p:nvSpPr>
          <p:spPr bwMode="gray">
            <a:xfrm>
              <a:off x="7846115" y="2624510"/>
              <a:ext cx="640177" cy="1164297"/>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dirty="0">
                  <a:ln>
                    <a:noFill/>
                  </a:ln>
                  <a:solidFill>
                    <a:schemeClr val="bg1"/>
                  </a:solidFill>
                  <a:effectLst/>
                  <a:uLnTx/>
                  <a:uFillTx/>
                  <a:ea typeface="Arial Unicode MS" pitchFamily="34" charset="-128"/>
                  <a:cs typeface="Arial Unicode MS" pitchFamily="34" charset="-128"/>
                </a:rPr>
                <a:t>App</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(e.g. </a:t>
              </a:r>
              <a:r>
                <a:rPr lang="en-US" sz="1600" kern="0" dirty="0">
                  <a:solidFill>
                    <a:schemeClr val="bg1"/>
                  </a:solidFill>
                  <a:ea typeface="Arial Unicode MS" pitchFamily="34" charset="-128"/>
                  <a:cs typeface="Arial Unicode MS" pitchFamily="34" charset="-128"/>
                </a:rPr>
                <a:t>nginx</a:t>
              </a: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a:t>
              </a:r>
            </a:p>
          </p:txBody>
        </p:sp>
        <p:sp>
          <p:nvSpPr>
            <p:cNvPr id="13" name="Rectangle 12"/>
            <p:cNvSpPr/>
            <p:nvPr/>
          </p:nvSpPr>
          <p:spPr bwMode="gray">
            <a:xfrm>
              <a:off x="7846115" y="3842334"/>
              <a:ext cx="640177" cy="351662"/>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dirty="0">
                  <a:ln>
                    <a:noFill/>
                  </a:ln>
                  <a:solidFill>
                    <a:schemeClr val="bg1"/>
                  </a:solidFill>
                  <a:effectLst/>
                  <a:uLnTx/>
                  <a:uFillTx/>
                  <a:ea typeface="Arial Unicode MS" pitchFamily="34" charset="-128"/>
                  <a:cs typeface="Arial Unicode MS" pitchFamily="34" charset="-128"/>
                </a:rPr>
                <a:t>Tools</a:t>
              </a:r>
            </a:p>
          </p:txBody>
        </p:sp>
      </p:grpSp>
    </p:spTree>
    <p:extLst>
      <p:ext uri="{BB962C8B-B14F-4D97-AF65-F5344CB8AC3E}">
        <p14:creationId xmlns:p14="http://schemas.microsoft.com/office/powerpoint/2010/main" val="3886438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a:t>Containers vs. Virtual Machines</a:t>
            </a:r>
          </a:p>
        </p:txBody>
      </p:sp>
      <p:sp>
        <p:nvSpPr>
          <p:cNvPr id="65" name="Rectangle 64"/>
          <p:cNvSpPr/>
          <p:nvPr/>
        </p:nvSpPr>
        <p:spPr bwMode="gray">
          <a:xfrm>
            <a:off x="7272930" y="4086360"/>
            <a:ext cx="3683479" cy="1777042"/>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6" name="Rectangle 65"/>
          <p:cNvSpPr/>
          <p:nvPr/>
        </p:nvSpPr>
        <p:spPr bwMode="gray">
          <a:xfrm>
            <a:off x="7368580" y="4189876"/>
            <a:ext cx="3484311" cy="457200"/>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Host OS</a:t>
            </a:r>
          </a:p>
        </p:txBody>
      </p:sp>
      <p:sp>
        <p:nvSpPr>
          <p:cNvPr id="67" name="Rectangle 66"/>
          <p:cNvSpPr/>
          <p:nvPr/>
        </p:nvSpPr>
        <p:spPr bwMode="gray">
          <a:xfrm>
            <a:off x="7368580" y="4741967"/>
            <a:ext cx="3484311" cy="45720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Hypervisor</a:t>
            </a:r>
          </a:p>
        </p:txBody>
      </p:sp>
      <p:sp>
        <p:nvSpPr>
          <p:cNvPr id="68" name="Arrow: Up-Down 67"/>
          <p:cNvSpPr/>
          <p:nvPr/>
        </p:nvSpPr>
        <p:spPr bwMode="gray">
          <a:xfrm>
            <a:off x="7483505" y="4310645"/>
            <a:ext cx="508959" cy="767751"/>
          </a:xfrm>
          <a:prstGeom prst="upDownArrow">
            <a:avLst/>
          </a:prstGeom>
          <a:solidFill>
            <a:schemeClr val="tx2"/>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9" name="Arrow: Up-Down 68"/>
          <p:cNvSpPr/>
          <p:nvPr/>
        </p:nvSpPr>
        <p:spPr bwMode="gray">
          <a:xfrm>
            <a:off x="10249043" y="4310645"/>
            <a:ext cx="508959" cy="767751"/>
          </a:xfrm>
          <a:prstGeom prst="upDownArrow">
            <a:avLst/>
          </a:prstGeom>
          <a:solidFill>
            <a:schemeClr val="tx2"/>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grpSp>
        <p:nvGrpSpPr>
          <p:cNvPr id="70" name="Group 69"/>
          <p:cNvGrpSpPr/>
          <p:nvPr/>
        </p:nvGrpSpPr>
        <p:grpSpPr>
          <a:xfrm>
            <a:off x="916099" y="4483240"/>
            <a:ext cx="4922631" cy="1380162"/>
            <a:chOff x="916099" y="4483240"/>
            <a:chExt cx="4922631" cy="1380162"/>
          </a:xfrm>
        </p:grpSpPr>
        <p:sp>
          <p:nvSpPr>
            <p:cNvPr id="71" name="Rectangle 70"/>
            <p:cNvSpPr/>
            <p:nvPr/>
          </p:nvSpPr>
          <p:spPr bwMode="gray">
            <a:xfrm>
              <a:off x="916099" y="4647076"/>
              <a:ext cx="4922631" cy="1216326"/>
            </a:xfrm>
            <a:prstGeom prst="rect">
              <a:avLst/>
            </a:prstGeom>
            <a:solidFill>
              <a:schemeClr val="tx2">
                <a:lumMod val="2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72" name="Rectangle 71"/>
            <p:cNvSpPr/>
            <p:nvPr/>
          </p:nvSpPr>
          <p:spPr bwMode="gray">
            <a:xfrm>
              <a:off x="994618" y="4741967"/>
              <a:ext cx="4744060" cy="457200"/>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Host</a:t>
              </a:r>
              <a:r>
                <a:rPr kumimoji="0" lang="en-US" sz="1800" b="0" i="0" u="none" strike="noStrike" kern="0" cap="none" spc="0" normalizeH="0" noProof="0" dirty="0">
                  <a:ln>
                    <a:noFill/>
                  </a:ln>
                  <a:solidFill>
                    <a:schemeClr val="bg1"/>
                  </a:solidFill>
                  <a:effectLst/>
                  <a:uLnTx/>
                  <a:uFillTx/>
                  <a:ea typeface="Arial Unicode MS" pitchFamily="34" charset="-128"/>
                  <a:cs typeface="Arial Unicode MS" pitchFamily="34" charset="-128"/>
                </a:rPr>
                <a:t> OS</a:t>
              </a:r>
              <a:endPar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73" name="Arrow: Down 72"/>
            <p:cNvSpPr/>
            <p:nvPr/>
          </p:nvSpPr>
          <p:spPr bwMode="gray">
            <a:xfrm>
              <a:off x="1199649" y="4483240"/>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74" name="Arrow: Down 73"/>
            <p:cNvSpPr/>
            <p:nvPr/>
          </p:nvSpPr>
          <p:spPr bwMode="gray">
            <a:xfrm>
              <a:off x="4822333" y="4483240"/>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grpSp>
      <p:grpSp>
        <p:nvGrpSpPr>
          <p:cNvPr id="75" name="Group 74"/>
          <p:cNvGrpSpPr/>
          <p:nvPr/>
        </p:nvGrpSpPr>
        <p:grpSpPr>
          <a:xfrm>
            <a:off x="916099" y="2056108"/>
            <a:ext cx="4920343" cy="2496077"/>
            <a:chOff x="916099" y="2056108"/>
            <a:chExt cx="4920343" cy="2496077"/>
          </a:xfrm>
        </p:grpSpPr>
        <p:sp>
          <p:nvSpPr>
            <p:cNvPr id="76" name="Rectangle 75"/>
            <p:cNvSpPr/>
            <p:nvPr/>
          </p:nvSpPr>
          <p:spPr bwMode="gray">
            <a:xfrm>
              <a:off x="916099" y="2056108"/>
              <a:ext cx="4920343" cy="2496077"/>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Docker Runtime</a:t>
              </a:r>
            </a:p>
          </p:txBody>
        </p:sp>
        <p:sp>
          <p:nvSpPr>
            <p:cNvPr id="77" name="Rectangle 76"/>
            <p:cNvSpPr/>
            <p:nvPr/>
          </p:nvSpPr>
          <p:spPr bwMode="gray">
            <a:xfrm>
              <a:off x="994619" y="2421820"/>
              <a:ext cx="661655" cy="2061420"/>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dockerd</a:t>
              </a:r>
            </a:p>
          </p:txBody>
        </p:sp>
      </p:grpSp>
      <p:grpSp>
        <p:nvGrpSpPr>
          <p:cNvPr id="78" name="Group 77"/>
          <p:cNvGrpSpPr/>
          <p:nvPr/>
        </p:nvGrpSpPr>
        <p:grpSpPr>
          <a:xfrm>
            <a:off x="3355841" y="2421820"/>
            <a:ext cx="750515" cy="2061420"/>
            <a:chOff x="7792984" y="2582983"/>
            <a:chExt cx="750515" cy="2061420"/>
          </a:xfrm>
        </p:grpSpPr>
        <p:sp>
          <p:nvSpPr>
            <p:cNvPr id="79" name="Rectangle 78"/>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80" name="Rectangle 79"/>
            <p:cNvSpPr/>
            <p:nvPr/>
          </p:nvSpPr>
          <p:spPr bwMode="gray">
            <a:xfrm>
              <a:off x="7846115" y="3923408"/>
              <a:ext cx="640177" cy="675777"/>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Libs</a:t>
              </a:r>
            </a:p>
          </p:txBody>
        </p:sp>
        <p:sp>
          <p:nvSpPr>
            <p:cNvPr id="81" name="Rectangle 80"/>
            <p:cNvSpPr/>
            <p:nvPr/>
          </p:nvSpPr>
          <p:spPr bwMode="gray">
            <a:xfrm>
              <a:off x="7846115" y="2624510"/>
              <a:ext cx="640177" cy="1253679"/>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nginx</a:t>
              </a:r>
            </a:p>
          </p:txBody>
        </p:sp>
      </p:grpSp>
      <p:grpSp>
        <p:nvGrpSpPr>
          <p:cNvPr id="82" name="Group 81"/>
          <p:cNvGrpSpPr/>
          <p:nvPr/>
        </p:nvGrpSpPr>
        <p:grpSpPr>
          <a:xfrm>
            <a:off x="4177863" y="2420399"/>
            <a:ext cx="750515" cy="2061420"/>
            <a:chOff x="7792984" y="2582983"/>
            <a:chExt cx="750515" cy="2061420"/>
          </a:xfrm>
        </p:grpSpPr>
        <p:sp>
          <p:nvSpPr>
            <p:cNvPr id="83" name="Rectangle 82"/>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84" name="Rectangle 83"/>
            <p:cNvSpPr/>
            <p:nvPr/>
          </p:nvSpPr>
          <p:spPr bwMode="gray">
            <a:xfrm>
              <a:off x="7846115" y="4247523"/>
              <a:ext cx="640177" cy="351662"/>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Libs</a:t>
              </a:r>
            </a:p>
          </p:txBody>
        </p:sp>
        <p:sp>
          <p:nvSpPr>
            <p:cNvPr id="85" name="Rectangle 84"/>
            <p:cNvSpPr/>
            <p:nvPr/>
          </p:nvSpPr>
          <p:spPr bwMode="gray">
            <a:xfrm>
              <a:off x="7846115" y="2624510"/>
              <a:ext cx="640177" cy="1164297"/>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MTA</a:t>
              </a:r>
            </a:p>
          </p:txBody>
        </p:sp>
        <p:sp>
          <p:nvSpPr>
            <p:cNvPr id="86" name="Rectangle 85"/>
            <p:cNvSpPr/>
            <p:nvPr/>
          </p:nvSpPr>
          <p:spPr bwMode="gray">
            <a:xfrm>
              <a:off x="7846115" y="3842334"/>
              <a:ext cx="640177" cy="351662"/>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Tools</a:t>
              </a:r>
            </a:p>
          </p:txBody>
        </p:sp>
      </p:grpSp>
      <p:sp>
        <p:nvSpPr>
          <p:cNvPr id="87" name="Rectangle 86"/>
          <p:cNvSpPr/>
          <p:nvPr/>
        </p:nvSpPr>
        <p:spPr bwMode="gray">
          <a:xfrm>
            <a:off x="7368580" y="5294058"/>
            <a:ext cx="3484311"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Hardware</a:t>
            </a:r>
          </a:p>
        </p:txBody>
      </p:sp>
      <p:cxnSp>
        <p:nvCxnSpPr>
          <p:cNvPr id="88" name="Straight Connector 87"/>
          <p:cNvCxnSpPr/>
          <p:nvPr/>
        </p:nvCxnSpPr>
        <p:spPr>
          <a:xfrm>
            <a:off x="6534150" y="1173015"/>
            <a:ext cx="0" cy="4690387"/>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4982969" y="2421820"/>
            <a:ext cx="750515" cy="2061420"/>
            <a:chOff x="7792984" y="2582983"/>
            <a:chExt cx="750515" cy="2061420"/>
          </a:xfrm>
        </p:grpSpPr>
        <p:sp>
          <p:nvSpPr>
            <p:cNvPr id="90" name="Rectangle 89"/>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91" name="Rectangle 90"/>
            <p:cNvSpPr/>
            <p:nvPr/>
          </p:nvSpPr>
          <p:spPr bwMode="gray">
            <a:xfrm>
              <a:off x="7846115" y="4247523"/>
              <a:ext cx="640177" cy="351662"/>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Libs</a:t>
              </a:r>
            </a:p>
          </p:txBody>
        </p:sp>
        <p:sp>
          <p:nvSpPr>
            <p:cNvPr id="92" name="Rectangle 91"/>
            <p:cNvSpPr/>
            <p:nvPr/>
          </p:nvSpPr>
          <p:spPr bwMode="gray">
            <a:xfrm>
              <a:off x="7846115" y="2624510"/>
              <a:ext cx="640177" cy="1164297"/>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MTA</a:t>
              </a:r>
            </a:p>
          </p:txBody>
        </p:sp>
        <p:sp>
          <p:nvSpPr>
            <p:cNvPr id="93" name="Rectangle 92"/>
            <p:cNvSpPr/>
            <p:nvPr/>
          </p:nvSpPr>
          <p:spPr bwMode="gray">
            <a:xfrm>
              <a:off x="7846115" y="3842334"/>
              <a:ext cx="640177" cy="351662"/>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Tools</a:t>
              </a:r>
            </a:p>
          </p:txBody>
        </p:sp>
      </p:grpSp>
      <p:sp>
        <p:nvSpPr>
          <p:cNvPr id="94" name="Rectangle 93"/>
          <p:cNvSpPr/>
          <p:nvPr/>
        </p:nvSpPr>
        <p:spPr bwMode="gray">
          <a:xfrm>
            <a:off x="994619" y="5294058"/>
            <a:ext cx="4744059"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Hardware</a:t>
            </a:r>
          </a:p>
        </p:txBody>
      </p:sp>
      <p:sp>
        <p:nvSpPr>
          <p:cNvPr id="95" name="Rectangle 94"/>
          <p:cNvSpPr/>
          <p:nvPr/>
        </p:nvSpPr>
        <p:spPr bwMode="gray">
          <a:xfrm>
            <a:off x="7272931" y="1173015"/>
            <a:ext cx="1168644" cy="2818454"/>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solidFill>
                  <a:schemeClr val="bg1"/>
                </a:solidFill>
                <a:ea typeface="Arial Unicode MS" pitchFamily="34" charset="-128"/>
                <a:cs typeface="Arial Unicode MS" pitchFamily="34" charset="-128"/>
              </a:rPr>
              <a:t>VM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96" name="Rectangle 95"/>
          <p:cNvSpPr/>
          <p:nvPr/>
        </p:nvSpPr>
        <p:spPr bwMode="gray">
          <a:xfrm>
            <a:off x="7330806" y="2524826"/>
            <a:ext cx="1052893" cy="929574"/>
          </a:xfrm>
          <a:prstGeom prst="rect">
            <a:avLst/>
          </a:prstGeom>
          <a:solidFill>
            <a:schemeClr val="accent6">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OS</a:t>
            </a:r>
          </a:p>
        </p:txBody>
      </p:sp>
      <p:sp>
        <p:nvSpPr>
          <p:cNvPr id="97" name="Rectangle 96"/>
          <p:cNvSpPr/>
          <p:nvPr/>
        </p:nvSpPr>
        <p:spPr bwMode="gray">
          <a:xfrm>
            <a:off x="7330806" y="2117587"/>
            <a:ext cx="1052893" cy="345760"/>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Libraries</a:t>
            </a:r>
          </a:p>
        </p:txBody>
      </p:sp>
      <p:sp>
        <p:nvSpPr>
          <p:cNvPr id="98" name="Rectangle 97"/>
          <p:cNvSpPr/>
          <p:nvPr/>
        </p:nvSpPr>
        <p:spPr bwMode="gray">
          <a:xfrm>
            <a:off x="7330806" y="1536417"/>
            <a:ext cx="1052893" cy="519692"/>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nginx</a:t>
            </a:r>
          </a:p>
        </p:txBody>
      </p:sp>
      <p:sp>
        <p:nvSpPr>
          <p:cNvPr id="99" name="Rectangle 98"/>
          <p:cNvSpPr/>
          <p:nvPr/>
        </p:nvSpPr>
        <p:spPr bwMode="gray">
          <a:xfrm>
            <a:off x="7333129" y="3515878"/>
            <a:ext cx="1051859" cy="425096"/>
          </a:xfrm>
          <a:prstGeom prst="rect">
            <a:avLst/>
          </a:prstGeom>
          <a:solidFill>
            <a:schemeClr val="accent2">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200" kern="0" dirty="0">
                <a:solidFill>
                  <a:schemeClr val="bg1"/>
                </a:solidFill>
                <a:ea typeface="Arial Unicode MS" pitchFamily="34" charset="-128"/>
                <a:cs typeface="Arial Unicode MS" pitchFamily="34" charset="-128"/>
              </a:rPr>
              <a:t>v</a:t>
            </a:r>
            <a:r>
              <a:rPr kumimoji="0" lang="de-DE" sz="12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irtual</a:t>
            </a:r>
            <a:r>
              <a:rPr kumimoji="0" lang="de-DE" sz="12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HW</a:t>
            </a:r>
          </a:p>
        </p:txBody>
      </p:sp>
      <p:grpSp>
        <p:nvGrpSpPr>
          <p:cNvPr id="100" name="Group 99"/>
          <p:cNvGrpSpPr/>
          <p:nvPr/>
        </p:nvGrpSpPr>
        <p:grpSpPr>
          <a:xfrm>
            <a:off x="8526413" y="1173015"/>
            <a:ext cx="1168644" cy="2818454"/>
            <a:chOff x="7272931" y="1173015"/>
            <a:chExt cx="1168644" cy="2818454"/>
          </a:xfrm>
        </p:grpSpPr>
        <p:sp>
          <p:nvSpPr>
            <p:cNvPr id="101" name="Rectangle 100"/>
            <p:cNvSpPr/>
            <p:nvPr/>
          </p:nvSpPr>
          <p:spPr bwMode="gray">
            <a:xfrm>
              <a:off x="7272931" y="1173015"/>
              <a:ext cx="1168644" cy="2818454"/>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solidFill>
                    <a:schemeClr val="bg1"/>
                  </a:solidFill>
                  <a:ea typeface="Arial Unicode MS" pitchFamily="34" charset="-128"/>
                  <a:cs typeface="Arial Unicode MS" pitchFamily="34" charset="-128"/>
                </a:rPr>
                <a:t>VM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02" name="Rectangle 101"/>
            <p:cNvSpPr/>
            <p:nvPr/>
          </p:nvSpPr>
          <p:spPr bwMode="gray">
            <a:xfrm>
              <a:off x="7330806" y="2524826"/>
              <a:ext cx="1052893" cy="929574"/>
            </a:xfrm>
            <a:prstGeom prst="rect">
              <a:avLst/>
            </a:prstGeom>
            <a:solidFill>
              <a:schemeClr val="accent6">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OS</a:t>
              </a:r>
            </a:p>
          </p:txBody>
        </p:sp>
        <p:sp>
          <p:nvSpPr>
            <p:cNvPr id="103" name="Rectangle 102"/>
            <p:cNvSpPr/>
            <p:nvPr/>
          </p:nvSpPr>
          <p:spPr bwMode="gray">
            <a:xfrm>
              <a:off x="7330806" y="2117587"/>
              <a:ext cx="1052893" cy="345760"/>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Libraries</a:t>
              </a:r>
            </a:p>
          </p:txBody>
        </p:sp>
        <p:sp>
          <p:nvSpPr>
            <p:cNvPr id="104" name="Rectangle 103"/>
            <p:cNvSpPr/>
            <p:nvPr/>
          </p:nvSpPr>
          <p:spPr bwMode="gray">
            <a:xfrm>
              <a:off x="7330806" y="1536417"/>
              <a:ext cx="1052893" cy="519692"/>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nginx</a:t>
              </a:r>
            </a:p>
          </p:txBody>
        </p:sp>
        <p:sp>
          <p:nvSpPr>
            <p:cNvPr id="105" name="Rectangle 104"/>
            <p:cNvSpPr/>
            <p:nvPr/>
          </p:nvSpPr>
          <p:spPr bwMode="gray">
            <a:xfrm>
              <a:off x="7333129" y="3515878"/>
              <a:ext cx="1051859" cy="425096"/>
            </a:xfrm>
            <a:prstGeom prst="rect">
              <a:avLst/>
            </a:prstGeom>
            <a:solidFill>
              <a:schemeClr val="accent2">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200" kern="0" dirty="0">
                  <a:solidFill>
                    <a:schemeClr val="bg1"/>
                  </a:solidFill>
                  <a:ea typeface="Arial Unicode MS" pitchFamily="34" charset="-128"/>
                  <a:cs typeface="Arial Unicode MS" pitchFamily="34" charset="-128"/>
                </a:rPr>
                <a:t>v</a:t>
              </a:r>
              <a:r>
                <a:rPr kumimoji="0" lang="de-DE" sz="12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irtual</a:t>
              </a:r>
              <a:r>
                <a:rPr kumimoji="0" lang="de-DE" sz="12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HW</a:t>
              </a:r>
            </a:p>
          </p:txBody>
        </p:sp>
      </p:grpSp>
      <p:grpSp>
        <p:nvGrpSpPr>
          <p:cNvPr id="106" name="Group 105"/>
          <p:cNvGrpSpPr/>
          <p:nvPr/>
        </p:nvGrpSpPr>
        <p:grpSpPr>
          <a:xfrm>
            <a:off x="9787765" y="1173015"/>
            <a:ext cx="1168644" cy="2818454"/>
            <a:chOff x="7272931" y="1173015"/>
            <a:chExt cx="1168644" cy="2818454"/>
          </a:xfrm>
        </p:grpSpPr>
        <p:sp>
          <p:nvSpPr>
            <p:cNvPr id="107" name="Rectangle 106"/>
            <p:cNvSpPr/>
            <p:nvPr/>
          </p:nvSpPr>
          <p:spPr bwMode="gray">
            <a:xfrm>
              <a:off x="7272931" y="1173015"/>
              <a:ext cx="1168644" cy="2818454"/>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solidFill>
                    <a:schemeClr val="bg1"/>
                  </a:solidFill>
                  <a:ea typeface="Arial Unicode MS" pitchFamily="34" charset="-128"/>
                  <a:cs typeface="Arial Unicode MS" pitchFamily="34" charset="-128"/>
                </a:rPr>
                <a:t>VM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08" name="Rectangle 107"/>
            <p:cNvSpPr/>
            <p:nvPr/>
          </p:nvSpPr>
          <p:spPr bwMode="gray">
            <a:xfrm>
              <a:off x="7330806" y="2524826"/>
              <a:ext cx="1052893" cy="929574"/>
            </a:xfrm>
            <a:prstGeom prst="rect">
              <a:avLst/>
            </a:prstGeom>
            <a:solidFill>
              <a:schemeClr val="accent6">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OS</a:t>
              </a:r>
            </a:p>
          </p:txBody>
        </p:sp>
        <p:sp>
          <p:nvSpPr>
            <p:cNvPr id="109" name="Rectangle 108"/>
            <p:cNvSpPr/>
            <p:nvPr/>
          </p:nvSpPr>
          <p:spPr bwMode="gray">
            <a:xfrm>
              <a:off x="7330806" y="2117587"/>
              <a:ext cx="1052893" cy="345760"/>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Libraries</a:t>
              </a:r>
            </a:p>
          </p:txBody>
        </p:sp>
        <p:sp>
          <p:nvSpPr>
            <p:cNvPr id="110" name="Rectangle 109"/>
            <p:cNvSpPr/>
            <p:nvPr/>
          </p:nvSpPr>
          <p:spPr bwMode="gray">
            <a:xfrm>
              <a:off x="7330806" y="1536417"/>
              <a:ext cx="1052893" cy="519692"/>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nginx</a:t>
              </a:r>
            </a:p>
          </p:txBody>
        </p:sp>
        <p:sp>
          <p:nvSpPr>
            <p:cNvPr id="111" name="Rectangle 110"/>
            <p:cNvSpPr/>
            <p:nvPr/>
          </p:nvSpPr>
          <p:spPr bwMode="gray">
            <a:xfrm>
              <a:off x="7333129" y="3515878"/>
              <a:ext cx="1051859" cy="425096"/>
            </a:xfrm>
            <a:prstGeom prst="rect">
              <a:avLst/>
            </a:prstGeom>
            <a:solidFill>
              <a:schemeClr val="accent2">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200" kern="0" dirty="0">
                  <a:solidFill>
                    <a:schemeClr val="bg1"/>
                  </a:solidFill>
                  <a:ea typeface="Arial Unicode MS" pitchFamily="34" charset="-128"/>
                  <a:cs typeface="Arial Unicode MS" pitchFamily="34" charset="-128"/>
                </a:rPr>
                <a:t>v</a:t>
              </a:r>
              <a:r>
                <a:rPr kumimoji="0" lang="de-DE" sz="12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irtual</a:t>
              </a:r>
              <a:r>
                <a:rPr kumimoji="0" lang="de-DE" sz="12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HW</a:t>
              </a:r>
            </a:p>
          </p:txBody>
        </p:sp>
      </p:grpSp>
      <p:grpSp>
        <p:nvGrpSpPr>
          <p:cNvPr id="112" name="Group 111"/>
          <p:cNvGrpSpPr/>
          <p:nvPr/>
        </p:nvGrpSpPr>
        <p:grpSpPr>
          <a:xfrm>
            <a:off x="2533819" y="2420399"/>
            <a:ext cx="750515" cy="2061420"/>
            <a:chOff x="7792984" y="2582983"/>
            <a:chExt cx="750515" cy="2061420"/>
          </a:xfrm>
        </p:grpSpPr>
        <p:sp>
          <p:nvSpPr>
            <p:cNvPr id="113" name="Rectangle 112"/>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114" name="Rectangle 113"/>
            <p:cNvSpPr/>
            <p:nvPr/>
          </p:nvSpPr>
          <p:spPr bwMode="gray">
            <a:xfrm>
              <a:off x="7846115" y="3923408"/>
              <a:ext cx="640177" cy="675777"/>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Libs</a:t>
              </a:r>
            </a:p>
          </p:txBody>
        </p:sp>
        <p:sp>
          <p:nvSpPr>
            <p:cNvPr id="115" name="Rectangle 114"/>
            <p:cNvSpPr/>
            <p:nvPr/>
          </p:nvSpPr>
          <p:spPr bwMode="gray">
            <a:xfrm>
              <a:off x="7846115" y="2624510"/>
              <a:ext cx="640177" cy="1253679"/>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nginx</a:t>
              </a:r>
            </a:p>
          </p:txBody>
        </p:sp>
      </p:grpSp>
      <p:grpSp>
        <p:nvGrpSpPr>
          <p:cNvPr id="116" name="Group 115"/>
          <p:cNvGrpSpPr/>
          <p:nvPr/>
        </p:nvGrpSpPr>
        <p:grpSpPr>
          <a:xfrm>
            <a:off x="1723106" y="2420399"/>
            <a:ext cx="750515" cy="2061420"/>
            <a:chOff x="7792984" y="2582983"/>
            <a:chExt cx="750515" cy="2061420"/>
          </a:xfrm>
        </p:grpSpPr>
        <p:sp>
          <p:nvSpPr>
            <p:cNvPr id="117" name="Rectangle 116"/>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118" name="Rectangle 117"/>
            <p:cNvSpPr/>
            <p:nvPr/>
          </p:nvSpPr>
          <p:spPr bwMode="gray">
            <a:xfrm>
              <a:off x="7846115" y="3923408"/>
              <a:ext cx="640177" cy="675777"/>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Libs</a:t>
              </a:r>
            </a:p>
          </p:txBody>
        </p:sp>
        <p:sp>
          <p:nvSpPr>
            <p:cNvPr id="119" name="Rectangle 118"/>
            <p:cNvSpPr/>
            <p:nvPr/>
          </p:nvSpPr>
          <p:spPr bwMode="gray">
            <a:xfrm>
              <a:off x="7846115" y="2624510"/>
              <a:ext cx="640177" cy="1253679"/>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nginx</a:t>
              </a:r>
            </a:p>
          </p:txBody>
        </p:sp>
      </p:grpSp>
    </p:spTree>
    <p:extLst>
      <p:ext uri="{BB962C8B-B14F-4D97-AF65-F5344CB8AC3E}">
        <p14:creationId xmlns:p14="http://schemas.microsoft.com/office/powerpoint/2010/main" val="800343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vider">
            <a:extLst>
              <a:ext uri="{FF2B5EF4-FFF2-40B4-BE49-F238E27FC236}">
                <a16:creationId xmlns:a16="http://schemas.microsoft.com/office/drawing/2014/main" id="{84DA3F40-8D24-429C-95A2-B212431F9297}"/>
              </a:ext>
            </a:extLst>
          </p:cNvPr>
          <p:cNvSpPr txBox="1">
            <a:spLocks/>
          </p:cNvSpPr>
          <p:nvPr/>
        </p:nvSpPr>
        <p:spPr>
          <a:xfrm>
            <a:off x="503238" y="2345228"/>
            <a:ext cx="11187112" cy="1918199"/>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ctr"/>
            <a:r>
              <a:rPr lang="en-US" sz="5400" dirty="0">
                <a:solidFill>
                  <a:schemeClr val="accent1"/>
                </a:solidFill>
                <a:latin typeface="Arial Black" panose="020B0A04020102020204" pitchFamily="34" charset="0"/>
              </a:rPr>
              <a:t>A container </a:t>
            </a:r>
            <a:r>
              <a:rPr lang="en-US" sz="5400" dirty="0">
                <a:latin typeface="Arial Black" panose="020B0A04020102020204" pitchFamily="34" charset="0"/>
              </a:rPr>
              <a:t>is just a process</a:t>
            </a:r>
            <a:r>
              <a:rPr lang="en-US" sz="5400" dirty="0">
                <a:solidFill>
                  <a:schemeClr val="accent1"/>
                </a:solidFill>
                <a:latin typeface="Arial Black" panose="020B0A04020102020204" pitchFamily="34" charset="0"/>
              </a:rPr>
              <a:t> </a:t>
            </a:r>
            <a:r>
              <a:rPr lang="en-US" sz="5400" dirty="0">
                <a:latin typeface="Arial Black" panose="020B0A04020102020204" pitchFamily="34" charset="0"/>
              </a:rPr>
              <a:t>bound by </a:t>
            </a:r>
            <a:r>
              <a:rPr lang="en-US" sz="5400" dirty="0">
                <a:solidFill>
                  <a:schemeClr val="accent1"/>
                </a:solidFill>
                <a:latin typeface="Arial Black" panose="020B0A04020102020204" pitchFamily="34" charset="0"/>
              </a:rPr>
              <a:t>Linux Primitives.</a:t>
            </a:r>
          </a:p>
        </p:txBody>
      </p:sp>
    </p:spTree>
    <p:extLst>
      <p:ext uri="{BB962C8B-B14F-4D97-AF65-F5344CB8AC3E}">
        <p14:creationId xmlns:p14="http://schemas.microsoft.com/office/powerpoint/2010/main" val="3396468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Docker technologies</a:t>
            </a:r>
          </a:p>
        </p:txBody>
      </p:sp>
      <p:sp>
        <p:nvSpPr>
          <p:cNvPr id="5" name="Rectangle 4"/>
          <p:cNvSpPr/>
          <p:nvPr/>
        </p:nvSpPr>
        <p:spPr bwMode="gray">
          <a:xfrm>
            <a:off x="916101" y="3327400"/>
            <a:ext cx="4426368" cy="2341629"/>
          </a:xfrm>
          <a:prstGeom prst="rect">
            <a:avLst/>
          </a:prstGeom>
          <a:solidFill>
            <a:schemeClr val="tx2">
              <a:lumMod val="2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 name="Rectangle 5"/>
          <p:cNvSpPr/>
          <p:nvPr/>
        </p:nvSpPr>
        <p:spPr bwMode="gray">
          <a:xfrm>
            <a:off x="994619" y="3395133"/>
            <a:ext cx="4271648" cy="1787461"/>
          </a:xfrm>
          <a:prstGeom prst="rect">
            <a:avLst/>
          </a:prstGeom>
          <a:solidFill>
            <a:schemeClr val="accent4">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Linux</a:t>
            </a:r>
          </a:p>
        </p:txBody>
      </p:sp>
      <p:sp>
        <p:nvSpPr>
          <p:cNvPr id="7" name="Arrow: Down 6"/>
          <p:cNvSpPr/>
          <p:nvPr/>
        </p:nvSpPr>
        <p:spPr bwMode="gray">
          <a:xfrm>
            <a:off x="1079289" y="3079385"/>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8" name="Arrow: Down 7"/>
          <p:cNvSpPr/>
          <p:nvPr/>
        </p:nvSpPr>
        <p:spPr bwMode="gray">
          <a:xfrm>
            <a:off x="4473888" y="3075040"/>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grpSp>
        <p:nvGrpSpPr>
          <p:cNvPr id="9" name="Group 8"/>
          <p:cNvGrpSpPr/>
          <p:nvPr/>
        </p:nvGrpSpPr>
        <p:grpSpPr>
          <a:xfrm>
            <a:off x="916100" y="2056108"/>
            <a:ext cx="4426368" cy="1096525"/>
            <a:chOff x="916099" y="2056108"/>
            <a:chExt cx="4920343" cy="1096525"/>
          </a:xfrm>
        </p:grpSpPr>
        <p:sp>
          <p:nvSpPr>
            <p:cNvPr id="10" name="Rectangle 9"/>
            <p:cNvSpPr/>
            <p:nvPr/>
          </p:nvSpPr>
          <p:spPr bwMode="gray">
            <a:xfrm>
              <a:off x="916099" y="2056108"/>
              <a:ext cx="4920343" cy="1096525"/>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11" name="Rectangle 10"/>
            <p:cNvSpPr/>
            <p:nvPr/>
          </p:nvSpPr>
          <p:spPr bwMode="gray">
            <a:xfrm>
              <a:off x="994619" y="2421820"/>
              <a:ext cx="774914" cy="668513"/>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dockerd</a:t>
              </a:r>
              <a:endParaRPr kumimoji="0" lang="en-US" sz="11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grpSp>
      <p:sp>
        <p:nvSpPr>
          <p:cNvPr id="12" name="Rectangle 11"/>
          <p:cNvSpPr/>
          <p:nvPr/>
        </p:nvSpPr>
        <p:spPr bwMode="gray">
          <a:xfrm>
            <a:off x="1889133"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17" name="Rectangle 16"/>
          <p:cNvSpPr/>
          <p:nvPr/>
        </p:nvSpPr>
        <p:spPr bwMode="gray">
          <a:xfrm>
            <a:off x="994619" y="5250328"/>
            <a:ext cx="4271648" cy="35460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Hardware</a:t>
            </a:r>
          </a:p>
        </p:txBody>
      </p:sp>
      <p:sp>
        <p:nvSpPr>
          <p:cNvPr id="18" name="Rectangle 17"/>
          <p:cNvSpPr/>
          <p:nvPr/>
        </p:nvSpPr>
        <p:spPr bwMode="gray">
          <a:xfrm>
            <a:off x="4491353"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0" name="Rectangle 19"/>
          <p:cNvSpPr/>
          <p:nvPr/>
        </p:nvSpPr>
        <p:spPr bwMode="gray">
          <a:xfrm>
            <a:off x="3618699"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1" name="Rectangle 20"/>
          <p:cNvSpPr/>
          <p:nvPr/>
        </p:nvSpPr>
        <p:spPr bwMode="gray">
          <a:xfrm>
            <a:off x="2747779"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2" name="Rectangle: Rounded Corners 21"/>
          <p:cNvSpPr/>
          <p:nvPr/>
        </p:nvSpPr>
        <p:spPr bwMode="gray">
          <a:xfrm>
            <a:off x="1232914" y="388560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namespaces</a:t>
            </a:r>
          </a:p>
        </p:txBody>
      </p:sp>
      <p:sp>
        <p:nvSpPr>
          <p:cNvPr id="23" name="Rectangle: Rounded Corners 22"/>
          <p:cNvSpPr/>
          <p:nvPr/>
        </p:nvSpPr>
        <p:spPr bwMode="gray">
          <a:xfrm>
            <a:off x="1079289" y="4314990"/>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netfilter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5" name="Rectangle: Rounded Corners 24"/>
          <p:cNvSpPr/>
          <p:nvPr/>
        </p:nvSpPr>
        <p:spPr bwMode="gray">
          <a:xfrm>
            <a:off x="1658305" y="478096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cgroups</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7" name="Rectangle: Rounded Corners 26"/>
          <p:cNvSpPr/>
          <p:nvPr/>
        </p:nvSpPr>
        <p:spPr bwMode="gray">
          <a:xfrm>
            <a:off x="3737394" y="4310191"/>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capabilities</a:t>
            </a:r>
          </a:p>
        </p:txBody>
      </p:sp>
      <p:sp>
        <p:nvSpPr>
          <p:cNvPr id="28" name="Rectangle: Rounded Corners 27"/>
          <p:cNvSpPr/>
          <p:nvPr/>
        </p:nvSpPr>
        <p:spPr bwMode="gray">
          <a:xfrm>
            <a:off x="3817669" y="3823337"/>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SELinux</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9" name="Rectangle: Rounded Corners 28"/>
          <p:cNvSpPr/>
          <p:nvPr/>
        </p:nvSpPr>
        <p:spPr bwMode="gray">
          <a:xfrm>
            <a:off x="3436515" y="478096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AppArmor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31" name="Rectangle: Rounded Corners 30"/>
          <p:cNvSpPr/>
          <p:nvPr/>
        </p:nvSpPr>
        <p:spPr bwMode="gray">
          <a:xfrm>
            <a:off x="2681625" y="4047333"/>
            <a:ext cx="937074"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Netlink</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32" name="Text Placeholder 10"/>
          <p:cNvSpPr txBox="1">
            <a:spLocks/>
          </p:cNvSpPr>
          <p:nvPr/>
        </p:nvSpPr>
        <p:spPr bwMode="gray">
          <a:xfrm>
            <a:off x="6203454" y="1620000"/>
            <a:ext cx="5487021" cy="4707648"/>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1600" dirty="0"/>
              <a:t>Namespaces</a:t>
            </a:r>
          </a:p>
          <a:p>
            <a:pPr lvl="1"/>
            <a:r>
              <a:rPr lang="en-US" sz="1400" dirty="0"/>
              <a:t>Isolation of resources per process</a:t>
            </a:r>
          </a:p>
          <a:p>
            <a:pPr lvl="1"/>
            <a:r>
              <a:rPr lang="en-US" sz="1400" dirty="0"/>
              <a:t>7 different namespaces</a:t>
            </a:r>
          </a:p>
          <a:p>
            <a:r>
              <a:rPr lang="en-US" sz="1600" dirty="0" err="1"/>
              <a:t>netfilter</a:t>
            </a:r>
            <a:endParaRPr lang="en-US" sz="1600" dirty="0"/>
          </a:p>
          <a:p>
            <a:pPr lvl="1"/>
            <a:r>
              <a:rPr lang="en-US" sz="1400" dirty="0"/>
              <a:t>Firewall and packet manipulation</a:t>
            </a:r>
          </a:p>
          <a:p>
            <a:r>
              <a:rPr lang="en-US" sz="1600" dirty="0" err="1"/>
              <a:t>cgroups</a:t>
            </a:r>
            <a:endParaRPr lang="en-US" sz="1600" dirty="0"/>
          </a:p>
          <a:p>
            <a:pPr lvl="1"/>
            <a:r>
              <a:rPr lang="en-US" sz="1400" dirty="0"/>
              <a:t>Manage resource allocation</a:t>
            </a:r>
          </a:p>
          <a:p>
            <a:r>
              <a:rPr lang="en-US" sz="1600" dirty="0" err="1"/>
              <a:t>Netlink</a:t>
            </a:r>
            <a:endParaRPr lang="en-US" sz="1600" dirty="0"/>
          </a:p>
          <a:p>
            <a:pPr lvl="1"/>
            <a:r>
              <a:rPr lang="en-US" sz="1400" dirty="0" err="1"/>
              <a:t>Interprocess</a:t>
            </a:r>
            <a:r>
              <a:rPr lang="en-US" sz="1400" dirty="0"/>
              <a:t> communication between containers</a:t>
            </a:r>
          </a:p>
          <a:p>
            <a:r>
              <a:rPr lang="en-US" sz="1600" dirty="0" err="1"/>
              <a:t>SELinux</a:t>
            </a:r>
            <a:r>
              <a:rPr lang="en-US" sz="1600" dirty="0"/>
              <a:t>/</a:t>
            </a:r>
            <a:r>
              <a:rPr lang="en-US" sz="1600" dirty="0" err="1"/>
              <a:t>AppArmor</a:t>
            </a:r>
            <a:r>
              <a:rPr lang="en-US" sz="1600" dirty="0"/>
              <a:t>/</a:t>
            </a:r>
            <a:r>
              <a:rPr lang="en-US" sz="1600" dirty="0" err="1"/>
              <a:t>Seccomp</a:t>
            </a:r>
            <a:endParaRPr lang="en-US" sz="1600" dirty="0"/>
          </a:p>
          <a:p>
            <a:pPr lvl="1"/>
            <a:r>
              <a:rPr lang="en-US" sz="1400" dirty="0"/>
              <a:t>Security profiles to govern access to resources</a:t>
            </a:r>
          </a:p>
          <a:p>
            <a:r>
              <a:rPr lang="en-US" sz="1600" dirty="0"/>
              <a:t>capabilities</a:t>
            </a:r>
          </a:p>
          <a:p>
            <a:pPr lvl="1"/>
            <a:r>
              <a:rPr lang="en-US" sz="1400" dirty="0"/>
              <a:t>Granular control of privileges</a:t>
            </a:r>
          </a:p>
        </p:txBody>
      </p:sp>
    </p:spTree>
    <p:extLst>
      <p:ext uri="{BB962C8B-B14F-4D97-AF65-F5344CB8AC3E}">
        <p14:creationId xmlns:p14="http://schemas.microsoft.com/office/powerpoint/2010/main" val="2524894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503999" y="1620000"/>
            <a:ext cx="6091873" cy="4230000"/>
          </a:xfrm>
        </p:spPr>
        <p:txBody>
          <a:bodyPr/>
          <a:lstStyle/>
          <a:p>
            <a:pPr lvl="1"/>
            <a:r>
              <a:rPr lang="en-US" dirty="0"/>
              <a:t>LXC</a:t>
            </a:r>
          </a:p>
          <a:p>
            <a:pPr lvl="2"/>
            <a:r>
              <a:rPr lang="en-US" dirty="0"/>
              <a:t>VM Containers in Linux kernel, since 2008</a:t>
            </a:r>
          </a:p>
          <a:p>
            <a:pPr lvl="2"/>
            <a:endParaRPr lang="en-US" dirty="0"/>
          </a:p>
          <a:p>
            <a:pPr lvl="1"/>
            <a:r>
              <a:rPr lang="en-US" dirty="0"/>
              <a:t>LXD</a:t>
            </a:r>
          </a:p>
          <a:p>
            <a:pPr lvl="2"/>
            <a:r>
              <a:rPr lang="en-US" dirty="0"/>
              <a:t>Extension of LCX by Ubuntu, adds a controlling daemon</a:t>
            </a:r>
          </a:p>
          <a:p>
            <a:pPr lvl="2"/>
            <a:endParaRPr lang="en-US" dirty="0"/>
          </a:p>
          <a:p>
            <a:pPr lvl="1"/>
            <a:r>
              <a:rPr lang="en-US" dirty="0"/>
              <a:t>Docker</a:t>
            </a:r>
          </a:p>
          <a:p>
            <a:pPr lvl="2"/>
            <a:r>
              <a:rPr lang="en-US" dirty="0"/>
              <a:t>That’s what we are talking about, since 2013</a:t>
            </a:r>
          </a:p>
          <a:p>
            <a:pPr lvl="2"/>
            <a:endParaRPr lang="en-US" dirty="0"/>
          </a:p>
          <a:p>
            <a:pPr lvl="1"/>
            <a:r>
              <a:rPr lang="en-US" dirty="0" err="1"/>
              <a:t>rkt</a:t>
            </a:r>
            <a:r>
              <a:rPr lang="en-US" dirty="0"/>
              <a:t> </a:t>
            </a:r>
            <a:r>
              <a:rPr lang="de-DE" sz="1400" dirty="0">
                <a:solidFill>
                  <a:schemeClr val="tx2">
                    <a:lumMod val="75000"/>
                  </a:schemeClr>
                </a:solidFill>
              </a:rPr>
              <a:t>[ˈr(ɒ)</a:t>
            </a:r>
            <a:r>
              <a:rPr lang="de-DE" sz="1400" dirty="0" err="1">
                <a:solidFill>
                  <a:schemeClr val="tx2">
                    <a:lumMod val="75000"/>
                  </a:schemeClr>
                </a:solidFill>
              </a:rPr>
              <a:t>kit</a:t>
            </a:r>
            <a:r>
              <a:rPr lang="de-DE" sz="1400" dirty="0">
                <a:solidFill>
                  <a:schemeClr val="tx2">
                    <a:lumMod val="75000"/>
                  </a:schemeClr>
                </a:solidFill>
              </a:rPr>
              <a:t>]</a:t>
            </a:r>
            <a:endParaRPr lang="en-US" sz="1400" dirty="0">
              <a:solidFill>
                <a:schemeClr val="tx2">
                  <a:lumMod val="75000"/>
                </a:schemeClr>
              </a:solidFill>
            </a:endParaRPr>
          </a:p>
          <a:p>
            <a:pPr lvl="2"/>
            <a:r>
              <a:rPr lang="en-US" dirty="0"/>
              <a:t>Container engine by CoreOS to replace Docker</a:t>
            </a:r>
          </a:p>
          <a:p>
            <a:pPr marL="0" lvl="1" indent="0">
              <a:buNone/>
            </a:pPr>
            <a:endParaRPr lang="en-US" dirty="0"/>
          </a:p>
        </p:txBody>
      </p:sp>
      <p:sp>
        <p:nvSpPr>
          <p:cNvPr id="4" name="Title 3"/>
          <p:cNvSpPr>
            <a:spLocks noGrp="1"/>
          </p:cNvSpPr>
          <p:nvPr>
            <p:ph type="title"/>
          </p:nvPr>
        </p:nvSpPr>
        <p:spPr>
          <a:xfrm>
            <a:off x="504001" y="504000"/>
            <a:ext cx="11186476" cy="646331"/>
          </a:xfrm>
        </p:spPr>
        <p:txBody>
          <a:bodyPr/>
          <a:lstStyle/>
          <a:p>
            <a:r>
              <a:rPr lang="en-US" dirty="0"/>
              <a:t>Container engines</a:t>
            </a:r>
            <a:br>
              <a:rPr lang="en-US" dirty="0"/>
            </a:br>
            <a:r>
              <a:rPr lang="en-US" sz="1800" b="0" dirty="0"/>
              <a:t>There is more than just Docker…</a:t>
            </a:r>
          </a:p>
        </p:txBody>
      </p:sp>
      <p:pic>
        <p:nvPicPr>
          <p:cNvPr id="3" name="Picture 2"/>
          <p:cNvPicPr>
            <a:picLocks noChangeAspect="1"/>
          </p:cNvPicPr>
          <p:nvPr/>
        </p:nvPicPr>
        <p:blipFill>
          <a:blip r:embed="rId3"/>
          <a:stretch>
            <a:fillRect/>
          </a:stretch>
        </p:blipFill>
        <p:spPr>
          <a:xfrm>
            <a:off x="10015068" y="1924807"/>
            <a:ext cx="1311717" cy="1311717"/>
          </a:xfrm>
          <a:prstGeom prst="rect">
            <a:avLst/>
          </a:prstGeom>
        </p:spPr>
      </p:pic>
      <p:pic>
        <p:nvPicPr>
          <p:cNvPr id="67" name="Picture 66"/>
          <p:cNvPicPr>
            <a:picLocks noChangeAspect="1"/>
          </p:cNvPicPr>
          <p:nvPr/>
        </p:nvPicPr>
        <p:blipFill>
          <a:blip r:embed="rId4"/>
          <a:stretch>
            <a:fillRect/>
          </a:stretch>
        </p:blipFill>
        <p:spPr>
          <a:xfrm>
            <a:off x="6916226" y="1413582"/>
            <a:ext cx="2896569" cy="1559691"/>
          </a:xfrm>
          <a:prstGeom prst="rect">
            <a:avLst/>
          </a:prstGeom>
        </p:spPr>
      </p:pic>
      <p:pic>
        <p:nvPicPr>
          <p:cNvPr id="69" name="Picture 68"/>
          <p:cNvPicPr>
            <a:picLocks noChangeAspect="1"/>
          </p:cNvPicPr>
          <p:nvPr/>
        </p:nvPicPr>
        <p:blipFill>
          <a:blip r:embed="rId5"/>
          <a:stretch>
            <a:fillRect/>
          </a:stretch>
        </p:blipFill>
        <p:spPr>
          <a:xfrm>
            <a:off x="10015068" y="4508768"/>
            <a:ext cx="1098793" cy="1458146"/>
          </a:xfrm>
          <a:prstGeom prst="rect">
            <a:avLst/>
          </a:prstGeom>
        </p:spPr>
      </p:pic>
      <p:pic>
        <p:nvPicPr>
          <p:cNvPr id="71" name="Picture 70"/>
          <p:cNvPicPr>
            <a:picLocks noChangeAspect="1"/>
          </p:cNvPicPr>
          <p:nvPr/>
        </p:nvPicPr>
        <p:blipFill>
          <a:blip r:embed="rId6">
            <a:extLst/>
          </a:blip>
          <a:stretch>
            <a:fillRect/>
          </a:stretch>
        </p:blipFill>
        <p:spPr>
          <a:xfrm>
            <a:off x="7912608" y="3236524"/>
            <a:ext cx="1957785" cy="1166190"/>
          </a:xfrm>
          <a:prstGeom prst="rect">
            <a:avLst/>
          </a:prstGeom>
        </p:spPr>
      </p:pic>
    </p:spTree>
    <p:extLst>
      <p:ext uri="{BB962C8B-B14F-4D97-AF65-F5344CB8AC3E}">
        <p14:creationId xmlns:p14="http://schemas.microsoft.com/office/powerpoint/2010/main" val="42108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749</Words>
  <Application>Microsoft Office PowerPoint</Application>
  <PresentationFormat>Custom</PresentationFormat>
  <Paragraphs>111</Paragraphs>
  <Slides>8</Slides>
  <Notes>6</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 Black</vt:lpstr>
      <vt:lpstr>Arial Unicode MS</vt:lpstr>
      <vt:lpstr>Courier New</vt:lpstr>
      <vt:lpstr>Symbol</vt:lpstr>
      <vt:lpstr>wingdings</vt:lpstr>
      <vt:lpstr>wingdings</vt:lpstr>
      <vt:lpstr>SAP_2017_16x9_white</vt:lpstr>
      <vt:lpstr>PowerPoint Presentation</vt:lpstr>
      <vt:lpstr>PowerPoint Presentation</vt:lpstr>
      <vt:lpstr>What is a Container?</vt:lpstr>
      <vt:lpstr>Containers vs. Virtual Machines</vt:lpstr>
      <vt:lpstr>PowerPoint Presentation</vt:lpstr>
      <vt:lpstr>Docker technologies</vt:lpstr>
      <vt:lpstr>Container engines There is more than just Docker…</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Buchner, Thomas</cp:lastModifiedBy>
  <cp:revision>351</cp:revision>
  <dcterms:created xsi:type="dcterms:W3CDTF">2015-10-14T11:21:43Z</dcterms:created>
  <dcterms:modified xsi:type="dcterms:W3CDTF">2018-04-24T08:44:18Z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