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1"/>
  </p:notesMasterIdLst>
  <p:handoutMasterIdLst>
    <p:handoutMasterId r:id="rId22"/>
  </p:handoutMasterIdLst>
  <p:sldIdLst>
    <p:sldId id="435" r:id="rId2"/>
    <p:sldId id="434" r:id="rId3"/>
    <p:sldId id="437" r:id="rId4"/>
    <p:sldId id="444" r:id="rId5"/>
    <p:sldId id="449" r:id="rId6"/>
    <p:sldId id="450" r:id="rId7"/>
    <p:sldId id="451" r:id="rId8"/>
    <p:sldId id="455" r:id="rId9"/>
    <p:sldId id="452" r:id="rId10"/>
    <p:sldId id="454" r:id="rId11"/>
    <p:sldId id="453" r:id="rId12"/>
    <p:sldId id="382" r:id="rId13"/>
    <p:sldId id="438" r:id="rId14"/>
    <p:sldId id="443" r:id="rId15"/>
    <p:sldId id="447" r:id="rId16"/>
    <p:sldId id="440" r:id="rId17"/>
    <p:sldId id="442" r:id="rId18"/>
    <p:sldId id="448" r:id="rId19"/>
    <p:sldId id="265" r:id="rId2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0000"/>
    <a:srgbClr val="FFFF99"/>
    <a:srgbClr val="D1B9CC"/>
    <a:srgbClr val="FFCCFF"/>
    <a:srgbClr val="BB15AF"/>
    <a:srgbClr val="F0AB00"/>
    <a:srgbClr val="0F46A7"/>
    <a:srgbClr val="970A82"/>
    <a:srgbClr val="FF33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8909" autoAdjust="0"/>
  </p:normalViewPr>
  <p:slideViewPr>
    <p:cSldViewPr snapToGrid="0" showGuides="1">
      <p:cViewPr varScale="1">
        <p:scale>
          <a:sx n="101" d="100"/>
          <a:sy n="101" d="100"/>
        </p:scale>
        <p:origin x="1374" y="7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4013145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2415921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638968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Tree>
    <p:extLst>
      <p:ext uri="{BB962C8B-B14F-4D97-AF65-F5344CB8AC3E}">
        <p14:creationId xmlns:p14="http://schemas.microsoft.com/office/powerpoint/2010/main" val="460007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Tree>
    <p:extLst>
      <p:ext uri="{BB962C8B-B14F-4D97-AF65-F5344CB8AC3E}">
        <p14:creationId xmlns:p14="http://schemas.microsoft.com/office/powerpoint/2010/main" val="2984866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consist of several filesystem layers. In order to get the idea, remember your school time when you certainly had to deal with that device on the left.</a:t>
            </a:r>
          </a:p>
          <a:p>
            <a:r>
              <a:rPr lang="en-US" dirty="0"/>
              <a:t>On an overhead slide projector, you put on a slide, you write on it and everybody can see what you wrote. You put up another slide on top and write on it - now everybody can see what is written on both slides but all you write goes to the topmost slide, you can no longer write on the lowest slide. You can put yet another slide on top of the stack, you can write on that… and so on.</a:t>
            </a:r>
          </a:p>
          <a:p>
            <a:r>
              <a:rPr lang="en-US" dirty="0"/>
              <a:t>With an overlay filesystem, it is exactly like that. Several different filesystem layers will be stacked on top of each other and the contents will merge - when you read files, you will not even notice which layer they are from. Writing however will always go to the topmost filesystem layer, all underlaying layers will be read-only.</a:t>
            </a:r>
          </a:p>
          <a:p>
            <a:r>
              <a:rPr lang="en-US" dirty="0"/>
              <a:t>Docker uses these layers to enable stacking of images. Container images can extend existing images which is facilitated by these layers. They will be discussed in more depth in the chapter about images.</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Tree>
    <p:extLst>
      <p:ext uri="{BB962C8B-B14F-4D97-AF65-F5344CB8AC3E}">
        <p14:creationId xmlns:p14="http://schemas.microsoft.com/office/powerpoint/2010/main" val="1494396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images can be made available by means of registries. The most common registry is the Docker Hub. Many images are made available here and a simple “docker pull </a:t>
            </a:r>
            <a:r>
              <a:rPr lang="en-US" dirty="0" err="1"/>
              <a:t>xyz</a:t>
            </a:r>
            <a:r>
              <a:rPr lang="en-US" dirty="0"/>
              <a:t>” will download image </a:t>
            </a:r>
            <a:r>
              <a:rPr lang="en-US" dirty="0" err="1"/>
              <a:t>xyz</a:t>
            </a:r>
            <a:r>
              <a:rPr lang="en-US" dirty="0"/>
              <a:t> from Docker Hub. Docker Hub is a public registry meaning that everybody can use it.</a:t>
            </a:r>
          </a:p>
          <a:p>
            <a:r>
              <a:rPr lang="en-US" dirty="0"/>
              <a:t>If you want to offer your images to only a limited group of peers, private registries come in handy. These require authentication before images can be pulled from or pushed to it. Docker Hub also offers private registries.</a:t>
            </a:r>
          </a:p>
          <a:p>
            <a:r>
              <a:rPr lang="en-US" dirty="0"/>
              <a:t>If you chose not to use a hosted registry (Docker Hub is a cloud registry), you can set up a local private registry yourself which is fairly straightforward. After all, a registry is just another docker image, cf. https://hub.docker.com/r/_/registry.</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Tree>
    <p:extLst>
      <p:ext uri="{BB962C8B-B14F-4D97-AF65-F5344CB8AC3E}">
        <p14:creationId xmlns:p14="http://schemas.microsoft.com/office/powerpoint/2010/main" val="3941591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Docker is a client-server architecture. The docker command you use to interact with Docker nothing but talk to the Docker daemon. All the magic of pinning up containers, downloading images and even building images is done inside the Docker daemon. Communication between the Docker client and the Docker daemon happens through a </a:t>
            </a:r>
            <a:r>
              <a:rPr lang="en-US" noProof="0" dirty="0" err="1"/>
              <a:t>ReST</a:t>
            </a:r>
            <a:r>
              <a:rPr lang="en-US" noProof="0" dirty="0"/>
              <a:t> API over http/https.</a:t>
            </a:r>
          </a:p>
          <a:p>
            <a:r>
              <a:rPr lang="en-US" noProof="0" dirty="0"/>
              <a:t>If both, docker client and docker daemon, run on the same host, communication will take place through a socket file (/</a:t>
            </a:r>
            <a:r>
              <a:rPr lang="en-US" noProof="0" dirty="0" err="1"/>
              <a:t>var</a:t>
            </a:r>
            <a:r>
              <a:rPr lang="en-US" noProof="0" dirty="0"/>
              <a:t>/run/</a:t>
            </a:r>
            <a:r>
              <a:rPr lang="en-US" noProof="0" dirty="0" err="1"/>
              <a:t>docker.sock</a:t>
            </a:r>
            <a:r>
              <a:rPr lang="en-US" noProof="0" dirty="0"/>
              <a:t>). It is however also possible to have the Docker client on your local laptop and the Docker daemon on a computer somewhere totally different. In that case, communication goes through TCP, the target port on the Docker daemon will be 2375 for unencrypted HTTP and 2376 for TLS secured HTTPS.</a:t>
            </a:r>
          </a:p>
          <a:p>
            <a:endParaRPr lang="en-US" noProof="0" dirty="0"/>
          </a:p>
          <a:p>
            <a:r>
              <a:rPr lang="en-US" noProof="0" dirty="0"/>
              <a:t>If you want to talk to</a:t>
            </a:r>
            <a:r>
              <a:rPr lang="en-US" baseline="0" noProof="0" dirty="0"/>
              <a:t> dockerd directly, you can do so using </a:t>
            </a:r>
            <a:r>
              <a:rPr lang="en-US" baseline="0" noProof="0" dirty="0" err="1"/>
              <a:t>cUrl</a:t>
            </a:r>
            <a:r>
              <a:rPr lang="en-US" baseline="0" noProof="0" dirty="0"/>
              <a:t> (you will need </a:t>
            </a:r>
            <a:r>
              <a:rPr lang="en-US" baseline="0" noProof="0" dirty="0" err="1"/>
              <a:t>cUrl</a:t>
            </a:r>
            <a:r>
              <a:rPr lang="en-US" baseline="0" noProof="0" dirty="0"/>
              <a:t> and </a:t>
            </a:r>
            <a:r>
              <a:rPr lang="en-US" baseline="0" noProof="0" dirty="0" err="1"/>
              <a:t>libcurl</a:t>
            </a:r>
            <a:r>
              <a:rPr lang="en-US" baseline="0" noProof="0" dirty="0"/>
              <a:t> &gt;= 7.40):</a:t>
            </a:r>
          </a:p>
          <a:p>
            <a:r>
              <a:rPr lang="en-US" baseline="0" noProof="0" dirty="0"/>
              <a:t>curl --</a:t>
            </a:r>
            <a:r>
              <a:rPr lang="en-US" baseline="0" noProof="0" dirty="0" err="1"/>
              <a:t>unix</a:t>
            </a:r>
            <a:r>
              <a:rPr lang="en-US" baseline="0" noProof="0" dirty="0"/>
              <a:t>-socket /</a:t>
            </a:r>
            <a:r>
              <a:rPr lang="en-US" baseline="0" noProof="0" dirty="0" err="1"/>
              <a:t>var</a:t>
            </a:r>
            <a:r>
              <a:rPr lang="en-US" baseline="0" noProof="0" dirty="0"/>
              <a:t>/run/</a:t>
            </a:r>
            <a:r>
              <a:rPr lang="en-US" baseline="0" noProof="0" dirty="0" err="1"/>
              <a:t>docker.sock</a:t>
            </a:r>
            <a:r>
              <a:rPr lang="en-US" baseline="0" noProof="0" dirty="0"/>
              <a:t> http://localhost/containers/json</a:t>
            </a:r>
          </a:p>
          <a:p>
            <a:r>
              <a:rPr lang="en-US" baseline="0" noProof="0" dirty="0"/>
              <a:t>Or use your web browser if you enabled </a:t>
            </a:r>
            <a:r>
              <a:rPr lang="en-US" baseline="0" noProof="0" dirty="0" err="1"/>
              <a:t>dockerd‘s</a:t>
            </a:r>
            <a:r>
              <a:rPr lang="en-US" baseline="0" noProof="0" dirty="0"/>
              <a:t> TCP socket:</a:t>
            </a:r>
          </a:p>
          <a:p>
            <a:r>
              <a:rPr lang="en-US" baseline="0" noProof="0" dirty="0"/>
              <a:t>http://&lt;hostname&gt;:2375/containers/json</a:t>
            </a:r>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Tree>
    <p:extLst>
      <p:ext uri="{BB962C8B-B14F-4D97-AF65-F5344CB8AC3E}">
        <p14:creationId xmlns:p14="http://schemas.microsoft.com/office/powerpoint/2010/main" val="1009079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all the stuff we did some slides back? Setting up namespaces, putting processes into </a:t>
            </a:r>
            <a:r>
              <a:rPr lang="en-US" dirty="0" err="1"/>
              <a:t>cgroups</a:t>
            </a:r>
            <a:r>
              <a:rPr lang="en-US" dirty="0"/>
              <a:t>, chrooting into directories, applying </a:t>
            </a:r>
            <a:r>
              <a:rPr lang="en-US" dirty="0" err="1"/>
              <a:t>seccomp</a:t>
            </a:r>
            <a:r>
              <a:rPr lang="en-US" dirty="0"/>
              <a:t> profiles?</a:t>
            </a:r>
          </a:p>
          <a:p>
            <a:r>
              <a:rPr lang="en-US" dirty="0"/>
              <a:t>In former times, this was </a:t>
            </a:r>
            <a:r>
              <a:rPr lang="en-US"/>
              <a:t>all managed </a:t>
            </a:r>
            <a:r>
              <a:rPr lang="en-US" dirty="0"/>
              <a:t>by the Docker daemon but starting with Docker 1.11 it was decided to spin out all of that “infrastructure plumbing” into a separate piece of software that follows the OCI reference specification. That piece of software is </a:t>
            </a:r>
            <a:r>
              <a:rPr lang="en-US" dirty="0" err="1"/>
              <a:t>runC</a:t>
            </a:r>
            <a:r>
              <a:rPr lang="en-US" dirty="0"/>
              <a:t>.</a:t>
            </a:r>
          </a:p>
          <a:p>
            <a:r>
              <a:rPr lang="en-US" dirty="0"/>
              <a:t>If your want to know more about </a:t>
            </a:r>
            <a:r>
              <a:rPr lang="en-US" dirty="0" err="1"/>
              <a:t>runC</a:t>
            </a:r>
            <a:r>
              <a:rPr lang="en-US" dirty="0"/>
              <a:t>, visit https://blog.docker.com/2015/06/runc/.</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Tree>
    <p:extLst>
      <p:ext uri="{BB962C8B-B14F-4D97-AF65-F5344CB8AC3E}">
        <p14:creationId xmlns:p14="http://schemas.microsoft.com/office/powerpoint/2010/main" val="3592765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Tree>
    <p:extLst>
      <p:ext uri="{BB962C8B-B14F-4D97-AF65-F5344CB8AC3E}">
        <p14:creationId xmlns:p14="http://schemas.microsoft.com/office/powerpoint/2010/main" val="28149013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2139511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noProof="0" dirty="0"/>
              <a:t>Containers make heavy use of features that are offered by the Linux kernel. These features are going to be described in detail on the following slides.</a:t>
            </a:r>
            <a:endParaRPr lang="en-US" sz="1400" baseline="0"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945922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1387839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chroot we can start a new process making a specified directory that processes topmost directory. Processes running in that chroot can only see those parts of the filesystem which are subdirectories of it.</a:t>
            </a:r>
          </a:p>
          <a:p>
            <a:r>
              <a:rPr lang="en-US" dirty="0"/>
              <a:t>Chroot is part of Unix and was initially integrated to test Unix installation routines. It is still very often used for bootstrapping a system during installation.</a:t>
            </a:r>
          </a:p>
          <a:p>
            <a:r>
              <a:rPr lang="en-US" dirty="0"/>
              <a:t>Once problem with chroot is: since the process that gets started inside the chroot can no longer see the full filesystem, all files required to load and run that process must be copied to the chroot directory (and subdirectories) first - a tedious task that can take some time, trial and error.</a:t>
            </a:r>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2286821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Man-page definition: A namespace wraps a global system resource in an abstraction that makes it appear to the processes        within the namespace that they have their own isolated instance of the global resource. Changes to the global resource are visible to other processes that are members of the namespace, but are invisible to other processes [outside of that namespace]. One use of namespaces is to implement containers.</a:t>
            </a:r>
          </a:p>
          <a:p>
            <a:endParaRPr lang="en-US" dirty="0"/>
          </a:p>
          <a:p>
            <a:r>
              <a:rPr lang="en-US" dirty="0"/>
              <a:t>Linux offers namespaces for seven different resources: PID table, mount table, user mapping table, IPC, network stack, UTS (host and domain name) and </a:t>
            </a:r>
            <a:r>
              <a:rPr lang="en-US" dirty="0" err="1"/>
              <a:t>cgroups</a:t>
            </a:r>
            <a:r>
              <a:rPr lang="en-US" dirty="0"/>
              <a: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3915859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Wikipedia definition: </a:t>
            </a:r>
            <a:r>
              <a:rPr lang="en-US" b="1" dirty="0" err="1"/>
              <a:t>cgroups</a:t>
            </a:r>
            <a:r>
              <a:rPr lang="en-US" dirty="0"/>
              <a:t> (abbreviated from </a:t>
            </a:r>
            <a:r>
              <a:rPr lang="en-US" b="1" dirty="0"/>
              <a:t>control groups</a:t>
            </a:r>
            <a:r>
              <a:rPr lang="en-US" dirty="0"/>
              <a:t>) is a Linux kernel feature that limits, accounts for, and isolates the resource usage (CPU, memory, disk I/O, network, etc.) of a collection of processes.</a:t>
            </a:r>
          </a:p>
          <a:p>
            <a:pPr algn="l"/>
            <a:r>
              <a:rPr lang="en-US" dirty="0"/>
              <a:t>With </a:t>
            </a:r>
            <a:r>
              <a:rPr lang="en-US" dirty="0" err="1"/>
              <a:t>cgroups</a:t>
            </a:r>
            <a:r>
              <a:rPr lang="en-US" dirty="0"/>
              <a:t>, processes can be kept from eating up all system resources. Multiple processes can be added to one single </a:t>
            </a:r>
            <a:r>
              <a:rPr lang="en-US" dirty="0" err="1"/>
              <a:t>cgroup</a:t>
            </a:r>
            <a:r>
              <a:rPr lang="en-US" dirty="0"/>
              <a:t> - they will then all share the resource limits of it.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983192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will eventually (after doing tons of nested library calls) call the operating system to do things - like reading or writing to files or sending data across the network. Talking to the operating system is done through system calls or </a:t>
            </a:r>
            <a:r>
              <a:rPr lang="en-US" dirty="0" err="1"/>
              <a:t>syscalls</a:t>
            </a:r>
            <a:r>
              <a:rPr lang="en-US" dirty="0"/>
              <a:t>. </a:t>
            </a:r>
            <a:r>
              <a:rPr lang="en-US" dirty="0" err="1"/>
              <a:t>Syscalls</a:t>
            </a:r>
            <a:r>
              <a:rPr lang="en-US" dirty="0"/>
              <a:t> are the interface between userland (where your application runs in) and kernel space (where the operating system does its job) and there are around 340 of them.</a:t>
            </a:r>
          </a:p>
          <a:p>
            <a:r>
              <a:rPr lang="en-US" dirty="0"/>
              <a:t>While most system calls are necessary for programs to do their job (e.g. a program cannot even be loaded into memory without the “</a:t>
            </a:r>
            <a:r>
              <a:rPr lang="en-US" dirty="0" err="1"/>
              <a:t>execve</a:t>
            </a:r>
            <a:r>
              <a:rPr lang="en-US" dirty="0"/>
              <a:t>” system call) some are potentially dangerous and would allow a process to break free from its container or to cause harm to other containers (such as the reboot system call which would reboot the host terminating all containers on it).</a:t>
            </a:r>
          </a:p>
          <a:p>
            <a:r>
              <a:rPr lang="en-US" dirty="0"/>
              <a:t>With </a:t>
            </a:r>
            <a:r>
              <a:rPr lang="en-US" dirty="0" err="1"/>
              <a:t>seccomp</a:t>
            </a:r>
            <a:r>
              <a:rPr lang="en-US" dirty="0"/>
              <a:t>, individual system calls can be blocked to reduce the security risk which is commonly done in container environments (Docker for instance blocks around 40 system calls by default).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548338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8346220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screenshot</a:t>
            </a:r>
            <a:endParaRPr lang="en-US"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a:t>
            </a:r>
            <a:r>
              <a:rPr lang="en-US"/>
              <a:t>you.</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en-US"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en-US"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Thomas Buchner, STS Infrastructure</a:t>
            </a:r>
          </a:p>
          <a:p>
            <a:r>
              <a:rPr lang="en-US" dirty="0"/>
              <a:t>Hendrik Kahl, SLV ABAP Component Validation</a:t>
            </a:r>
          </a:p>
        </p:txBody>
      </p:sp>
      <p:sp>
        <p:nvSpPr>
          <p:cNvPr id="4" name="Text Placeholder 3"/>
          <p:cNvSpPr>
            <a:spLocks noGrp="1"/>
          </p:cNvSpPr>
          <p:nvPr>
            <p:ph type="body" sz="quarter" idx="14"/>
          </p:nvPr>
        </p:nvSpPr>
        <p:spPr>
          <a:xfrm>
            <a:off x="288000" y="4024430"/>
            <a:ext cx="10899174" cy="997196"/>
          </a:xfrm>
        </p:spPr>
        <p:txBody>
          <a:bodyPr/>
          <a:lstStyle/>
          <a:p>
            <a:r>
              <a:rPr lang="en-US" dirty="0"/>
              <a:t>Docker and Kubernetes</a:t>
            </a:r>
          </a:p>
          <a:p>
            <a:r>
              <a:rPr lang="en-US" dirty="0">
                <a:solidFill>
                  <a:schemeClr val="accent1"/>
                </a:solidFill>
              </a:rPr>
              <a:t>Hands-On Training</a:t>
            </a:r>
            <a:endParaRPr lang="en-US" dirty="0">
              <a:solidFill>
                <a:srgbClr val="FFC000"/>
              </a:solidFill>
            </a:endParaRPr>
          </a:p>
        </p:txBody>
      </p:sp>
      <p:pic>
        <p:nvPicPr>
          <p:cNvPr id="14" name="Picture Placeholder 13"/>
          <p:cNvPicPr>
            <a:picLocks noGrp="1" noChangeAspect="1"/>
          </p:cNvPicPr>
          <p:nvPr>
            <p:ph type="pic" sz="quarter" idx="12"/>
          </p:nvPr>
        </p:nvPicPr>
        <p:blipFill>
          <a:blip r:embed="rId3"/>
          <a:srcRect l="10" r="10"/>
          <a:stretch>
            <a:fillRect/>
          </a:stretch>
        </p:blipFill>
        <p:spPr>
          <a:prstGeom prst="rect">
            <a:avLst/>
          </a:prstGeom>
        </p:spPr>
      </p:pic>
      <p:pic>
        <p:nvPicPr>
          <p:cNvPr id="1026" name="Picture 1" descr="cid:image003.png@01D31CC6.A08B1C50">
            <a:extLst>
              <a:ext uri="{FF2B5EF4-FFF2-40B4-BE49-F238E27FC236}">
                <a16:creationId xmlns:a16="http://schemas.microsoft.com/office/drawing/2014/main" id="{C5778249-5CC5-4E31-8F43-F227A6AAAF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6431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nchor="ctr"/>
          <a:lstStyle/>
          <a:p>
            <a:r>
              <a:rPr lang="en-US" dirty="0"/>
              <a:t>Containers </a:t>
            </a:r>
            <a:r>
              <a:rPr lang="en-US" dirty="0">
                <a:solidFill>
                  <a:schemeClr val="accent1"/>
                </a:solidFill>
              </a:rPr>
              <a:t>made easy</a:t>
            </a:r>
          </a:p>
        </p:txBody>
      </p:sp>
      <p:pic>
        <p:nvPicPr>
          <p:cNvPr id="4" name="Picture 3">
            <a:extLst>
              <a:ext uri="{FF2B5EF4-FFF2-40B4-BE49-F238E27FC236}">
                <a16:creationId xmlns:a16="http://schemas.microsoft.com/office/drawing/2014/main" id="{2E8C9C42-BC03-468E-B04E-6BE203085308}"/>
              </a:ext>
            </a:extLst>
          </p:cNvPr>
          <p:cNvPicPr>
            <a:picLocks noChangeAspect="1"/>
          </p:cNvPicPr>
          <p:nvPr/>
        </p:nvPicPr>
        <p:blipFill>
          <a:blip r:embed="rId3"/>
          <a:stretch>
            <a:fillRect/>
          </a:stretch>
        </p:blipFill>
        <p:spPr>
          <a:xfrm>
            <a:off x="6978451" y="1609832"/>
            <a:ext cx="4262244" cy="3190166"/>
          </a:xfrm>
          <a:prstGeom prst="rect">
            <a:avLst/>
          </a:prstGeom>
        </p:spPr>
      </p:pic>
    </p:spTree>
    <p:extLst>
      <p:ext uri="{BB962C8B-B14F-4D97-AF65-F5344CB8AC3E}">
        <p14:creationId xmlns:p14="http://schemas.microsoft.com/office/powerpoint/2010/main" val="331263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peech Bubble: Rectangle 12">
            <a:extLst>
              <a:ext uri="{FF2B5EF4-FFF2-40B4-BE49-F238E27FC236}">
                <a16:creationId xmlns:a16="http://schemas.microsoft.com/office/drawing/2014/main" id="{D8BEBD6C-AB44-4620-9795-A441B87FEE23}"/>
              </a:ext>
            </a:extLst>
          </p:cNvPr>
          <p:cNvSpPr/>
          <p:nvPr/>
        </p:nvSpPr>
        <p:spPr bwMode="gray">
          <a:xfrm>
            <a:off x="4659754" y="5390086"/>
            <a:ext cx="2874970" cy="829733"/>
          </a:xfrm>
          <a:prstGeom prst="wedgeRectCallout">
            <a:avLst>
              <a:gd name="adj1" fmla="val -145497"/>
              <a:gd name="adj2" fmla="val -396413"/>
            </a:avLst>
          </a:prstGeom>
          <a:solidFill>
            <a:schemeClr val="bg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and more…</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B825BE15-BC74-4F2F-AA3E-AA8EB29C9D24}"/>
              </a:ext>
            </a:extLst>
          </p:cNvPr>
          <p:cNvSpPr/>
          <p:nvPr/>
        </p:nvSpPr>
        <p:spPr bwMode="gray">
          <a:xfrm>
            <a:off x="3643817" y="4235888"/>
            <a:ext cx="2874970" cy="829733"/>
          </a:xfrm>
          <a:prstGeom prst="wedgeRectCallout">
            <a:avLst>
              <a:gd name="adj1" fmla="val -109588"/>
              <a:gd name="adj2" fmla="val -263694"/>
            </a:avLst>
          </a:prstGeom>
          <a:solidFill>
            <a:schemeClr val="accent4">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seccomp &amp; capabilities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additional security</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D151E1CD-8072-49DE-902B-BE8E6556A374}"/>
              </a:ext>
            </a:extLst>
          </p:cNvPr>
          <p:cNvSpPr/>
          <p:nvPr/>
        </p:nvSpPr>
        <p:spPr bwMode="gray">
          <a:xfrm>
            <a:off x="495134" y="5390086"/>
            <a:ext cx="2345267" cy="829733"/>
          </a:xfrm>
          <a:prstGeom prst="wedgeRectCallout">
            <a:avLst>
              <a:gd name="adj1" fmla="val 8119"/>
              <a:gd name="adj2" fmla="val -397599"/>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iptables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network routing</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E20196A0-740B-486C-AE67-960A26C65EE5}"/>
              </a:ext>
            </a:extLst>
          </p:cNvPr>
          <p:cNvSpPr/>
          <p:nvPr/>
        </p:nvSpPr>
        <p:spPr bwMode="gray">
          <a:xfrm>
            <a:off x="596245" y="4206342"/>
            <a:ext cx="2345267" cy="829733"/>
          </a:xfrm>
          <a:prstGeom prst="wedgeRectCallout">
            <a:avLst>
              <a:gd name="adj1" fmla="val -1070"/>
              <a:gd name="adj2" fmla="val -258558"/>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namespaces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process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 name="Title 3">
            <a:extLst>
              <a:ext uri="{FF2B5EF4-FFF2-40B4-BE49-F238E27FC236}">
                <a16:creationId xmlns:a16="http://schemas.microsoft.com/office/drawing/2014/main" id="{645B76E8-EDF1-4BBF-A073-4675DBA6C45F}"/>
              </a:ext>
            </a:extLst>
          </p:cNvPr>
          <p:cNvSpPr>
            <a:spLocks noGrp="1"/>
          </p:cNvSpPr>
          <p:nvPr>
            <p:ph type="title"/>
          </p:nvPr>
        </p:nvSpPr>
        <p:spPr/>
        <p:txBody>
          <a:bodyPr/>
          <a:lstStyle/>
          <a:p>
            <a:r>
              <a:rPr lang="en-US" dirty="0"/>
              <a:t>Let’s start our first container… the easy way!</a:t>
            </a:r>
          </a:p>
        </p:txBody>
      </p:sp>
      <p:sp>
        <p:nvSpPr>
          <p:cNvPr id="5" name="Rectangle: Rounded Corners 4">
            <a:extLst>
              <a:ext uri="{FF2B5EF4-FFF2-40B4-BE49-F238E27FC236}">
                <a16:creationId xmlns:a16="http://schemas.microsoft.com/office/drawing/2014/main" id="{1A09AC9B-F654-4AFC-A240-22685298511B}"/>
              </a:ext>
            </a:extLst>
          </p:cNvPr>
          <p:cNvSpPr/>
          <p:nvPr/>
        </p:nvSpPr>
        <p:spPr bwMode="gray">
          <a:xfrm>
            <a:off x="596245" y="2015340"/>
            <a:ext cx="11001988" cy="3807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ctr"/>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docker run container</a:t>
            </a:r>
            <a:endParaRPr lang="en-US" sz="1200" b="1" dirty="0">
              <a:solidFill>
                <a:schemeClr val="accent5">
                  <a:lumMod val="20000"/>
                  <a:lumOff val="80000"/>
                </a:schemeClr>
              </a:solidFill>
              <a:latin typeface="Courier New" panose="02070309020205020404" pitchFamily="49" charset="0"/>
              <a:cs typeface="Courier New" panose="02070309020205020404" pitchFamily="49" charset="0"/>
            </a:endParaRPr>
          </a:p>
        </p:txBody>
      </p:sp>
      <p:sp>
        <p:nvSpPr>
          <p:cNvPr id="6" name="Speech Bubble: Rectangle 5">
            <a:extLst>
              <a:ext uri="{FF2B5EF4-FFF2-40B4-BE49-F238E27FC236}">
                <a16:creationId xmlns:a16="http://schemas.microsoft.com/office/drawing/2014/main" id="{C746B67D-41C0-46C3-A8B9-8DC95EF8CDD1}"/>
              </a:ext>
            </a:extLst>
          </p:cNvPr>
          <p:cNvSpPr/>
          <p:nvPr/>
        </p:nvSpPr>
        <p:spPr bwMode="gray">
          <a:xfrm>
            <a:off x="504001" y="3022599"/>
            <a:ext cx="2345267" cy="829733"/>
          </a:xfrm>
          <a:prstGeom prst="wedgeRectCallout">
            <a:avLst>
              <a:gd name="adj1" fmla="val -325"/>
              <a:gd name="adj2" fmla="val -116525"/>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cgroups</a:t>
            </a:r>
            <a:br>
              <a:rPr lang="en-US" sz="1800" kern="0" dirty="0">
                <a:ea typeface="Arial Unicode MS" pitchFamily="34" charset="-128"/>
                <a:cs typeface="Arial Unicode MS" pitchFamily="34" charset="-128"/>
              </a:rPr>
            </a:br>
            <a:r>
              <a:rPr kumimoji="0" lang="en-US" sz="1600" b="0" i="1" u="none" strike="noStrike" kern="0" cap="none" spc="0" normalizeH="0" baseline="0" noProof="0" dirty="0">
                <a:ln>
                  <a:noFill/>
                </a:ln>
                <a:effectLst/>
                <a:uLnTx/>
                <a:uFillTx/>
                <a:ea typeface="Arial Unicode MS" pitchFamily="34" charset="-128"/>
                <a:cs typeface="Arial Unicode MS" pitchFamily="34" charset="-128"/>
              </a:rPr>
              <a:t>resource limitation</a:t>
            </a:r>
            <a:endParaRPr kumimoji="0" lang="en-US" sz="1800" b="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C424A9AD-2AA7-4E2A-8798-4805DFD1603A}"/>
              </a:ext>
            </a:extLst>
          </p:cNvPr>
          <p:cNvSpPr/>
          <p:nvPr/>
        </p:nvSpPr>
        <p:spPr bwMode="gray">
          <a:xfrm>
            <a:off x="3308827" y="3123207"/>
            <a:ext cx="2345267" cy="829733"/>
          </a:xfrm>
          <a:prstGeom prst="wedgeRectCallout">
            <a:avLst>
              <a:gd name="adj1" fmla="val -106333"/>
              <a:gd name="adj2" fmla="val -129790"/>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chroot</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filesystem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7" name="Picture 6">
            <a:extLst>
              <a:ext uri="{FF2B5EF4-FFF2-40B4-BE49-F238E27FC236}">
                <a16:creationId xmlns:a16="http://schemas.microsoft.com/office/drawing/2014/main" id="{CC08FB26-DDE2-4096-9F1A-DA1638393822}"/>
              </a:ext>
            </a:extLst>
          </p:cNvPr>
          <p:cNvPicPr>
            <a:picLocks noChangeAspect="1"/>
          </p:cNvPicPr>
          <p:nvPr/>
        </p:nvPicPr>
        <p:blipFill>
          <a:blip r:embed="rId3"/>
          <a:stretch>
            <a:fillRect/>
          </a:stretch>
        </p:blipFill>
        <p:spPr>
          <a:xfrm>
            <a:off x="7972571" y="3022599"/>
            <a:ext cx="3625662" cy="2713703"/>
          </a:xfrm>
          <a:prstGeom prst="rect">
            <a:avLst/>
          </a:prstGeom>
        </p:spPr>
      </p:pic>
    </p:spTree>
    <p:extLst>
      <p:ext uri="{BB962C8B-B14F-4D97-AF65-F5344CB8AC3E}">
        <p14:creationId xmlns:p14="http://schemas.microsoft.com/office/powerpoint/2010/main" val="281004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P spid="11" grpId="0" animBg="1"/>
      <p:bldP spid="8" grpId="0" animBg="1"/>
      <p:bldP spid="6"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Containers and where they come from</a:t>
            </a:r>
          </a:p>
        </p:txBody>
      </p:sp>
      <p:pic>
        <p:nvPicPr>
          <p:cNvPr id="11" name="Picture 10"/>
          <p:cNvPicPr>
            <a:picLocks noChangeAspect="1"/>
          </p:cNvPicPr>
          <p:nvPr/>
        </p:nvPicPr>
        <p:blipFill>
          <a:blip r:embed="rId3">
            <a:extLst/>
          </a:blip>
          <a:stretch>
            <a:fillRect/>
          </a:stretch>
        </p:blipFill>
        <p:spPr>
          <a:xfrm>
            <a:off x="998222" y="1837321"/>
            <a:ext cx="3235060" cy="1927022"/>
          </a:xfrm>
          <a:prstGeom prst="rect">
            <a:avLst/>
          </a:prstGeom>
        </p:spPr>
      </p:pic>
      <p:grpSp>
        <p:nvGrpSpPr>
          <p:cNvPr id="8" name="Group 7"/>
          <p:cNvGrpSpPr/>
          <p:nvPr/>
        </p:nvGrpSpPr>
        <p:grpSpPr>
          <a:xfrm>
            <a:off x="2290059" y="1258837"/>
            <a:ext cx="586838" cy="1541995"/>
            <a:chOff x="7792984" y="2582983"/>
            <a:chExt cx="750515" cy="2061420"/>
          </a:xfrm>
        </p:grpSpPr>
        <p:sp>
          <p:nvSpPr>
            <p:cNvPr id="9" name="Rectangle 8"/>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050" b="0" i="0" u="none" strike="noStrike" kern="0" cap="none" spc="0" normalizeH="0" baseline="0" dirty="0">
                <a:ln>
                  <a:noFill/>
                </a:ln>
                <a:effectLst/>
                <a:uLnTx/>
                <a:uFillTx/>
                <a:ea typeface="Arial Unicode MS" pitchFamily="34" charset="-128"/>
                <a:cs typeface="Arial Unicode MS" pitchFamily="34" charset="-128"/>
              </a:endParaRPr>
            </a:p>
          </p:txBody>
        </p:sp>
        <p:sp>
          <p:nvSpPr>
            <p:cNvPr id="10" name="Rectangle 9"/>
            <p:cNvSpPr/>
            <p:nvPr/>
          </p:nvSpPr>
          <p:spPr bwMode="gray">
            <a:xfrm>
              <a:off x="7846115" y="4247523"/>
              <a:ext cx="640177" cy="351662"/>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00" b="0" i="0" u="none" strike="noStrike" kern="0" cap="none" spc="0" normalizeH="0" baseline="0" dirty="0">
                  <a:ln>
                    <a:noFill/>
                  </a:ln>
                  <a:solidFill>
                    <a:schemeClr val="bg1"/>
                  </a:solidFill>
                  <a:effectLst/>
                  <a:uLnTx/>
                  <a:uFillTx/>
                  <a:ea typeface="Arial Unicode MS" pitchFamily="34" charset="-128"/>
                  <a:cs typeface="Arial Unicode MS" pitchFamily="34" charset="-128"/>
                </a:rPr>
                <a:t>Libs</a:t>
              </a:r>
            </a:p>
          </p:txBody>
        </p:sp>
        <p:sp>
          <p:nvSpPr>
            <p:cNvPr id="12" name="Rectangle 11"/>
            <p:cNvSpPr/>
            <p:nvPr/>
          </p:nvSpPr>
          <p:spPr bwMode="gray">
            <a:xfrm>
              <a:off x="7846115" y="2624510"/>
              <a:ext cx="640177" cy="1164297"/>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00" b="0" i="0" u="none" strike="noStrike" kern="0" cap="none" spc="0" normalizeH="0" baseline="0" dirty="0">
                  <a:ln>
                    <a:noFill/>
                  </a:ln>
                  <a:solidFill>
                    <a:schemeClr val="bg1"/>
                  </a:solidFill>
                  <a:effectLst/>
                  <a:uLnTx/>
                  <a:uFillTx/>
                  <a:ea typeface="Arial Unicode MS" pitchFamily="34" charset="-128"/>
                  <a:cs typeface="Arial Unicode MS" pitchFamily="34" charset="-128"/>
                </a:rPr>
                <a:t>App</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dirty="0">
                  <a:ln>
                    <a:noFill/>
                  </a:ln>
                  <a:solidFill>
                    <a:schemeClr val="bg1"/>
                  </a:solidFill>
                  <a:effectLst/>
                  <a:uLnTx/>
                  <a:uFillTx/>
                  <a:ea typeface="Arial Unicode MS" pitchFamily="34" charset="-128"/>
                  <a:cs typeface="Arial Unicode MS" pitchFamily="34" charset="-128"/>
                </a:rPr>
                <a:t>(e.g. </a:t>
              </a:r>
              <a:r>
                <a:rPr lang="en-US" sz="800" kern="0" dirty="0">
                  <a:solidFill>
                    <a:schemeClr val="bg1"/>
                  </a:solidFill>
                  <a:ea typeface="Arial Unicode MS" pitchFamily="34" charset="-128"/>
                  <a:cs typeface="Arial Unicode MS" pitchFamily="34" charset="-128"/>
                </a:rPr>
                <a:t>nginx</a:t>
              </a:r>
              <a:r>
                <a:rPr kumimoji="0" lang="en-US" sz="800" b="0" i="0" u="none" strike="noStrike" kern="0" cap="none" spc="0" normalizeH="0" baseline="0" dirty="0">
                  <a:ln>
                    <a:noFill/>
                  </a:ln>
                  <a:solidFill>
                    <a:schemeClr val="bg1"/>
                  </a:solidFill>
                  <a:effectLst/>
                  <a:uLnTx/>
                  <a:uFillTx/>
                  <a:ea typeface="Arial Unicode MS" pitchFamily="34" charset="-128"/>
                  <a:cs typeface="Arial Unicode MS" pitchFamily="34" charset="-128"/>
                </a:rPr>
                <a:t>)</a:t>
              </a:r>
            </a:p>
          </p:txBody>
        </p:sp>
        <p:sp>
          <p:nvSpPr>
            <p:cNvPr id="13" name="Rectangle 12"/>
            <p:cNvSpPr/>
            <p:nvPr/>
          </p:nvSpPr>
          <p:spPr bwMode="gray">
            <a:xfrm>
              <a:off x="7846115" y="3842334"/>
              <a:ext cx="640177" cy="351662"/>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00" b="0" i="0" u="none" strike="noStrike" kern="0" cap="none" spc="0" normalizeH="0" baseline="0" dirty="0">
                  <a:ln>
                    <a:noFill/>
                  </a:ln>
                  <a:solidFill>
                    <a:schemeClr val="bg1"/>
                  </a:solidFill>
                  <a:effectLst/>
                  <a:uLnTx/>
                  <a:uFillTx/>
                  <a:ea typeface="Arial Unicode MS" pitchFamily="34" charset="-128"/>
                  <a:cs typeface="Arial Unicode MS" pitchFamily="34" charset="-128"/>
                </a:rPr>
                <a:t>Tools</a:t>
              </a:r>
            </a:p>
          </p:txBody>
        </p:sp>
      </p:grpSp>
      <p:sp>
        <p:nvSpPr>
          <p:cNvPr id="16" name="Text Placeholder 1"/>
          <p:cNvSpPr>
            <a:spLocks noGrp="1"/>
          </p:cNvSpPr>
          <p:nvPr>
            <p:ph type="body" sz="quarter" idx="10"/>
          </p:nvPr>
        </p:nvSpPr>
        <p:spPr>
          <a:xfrm>
            <a:off x="5525118" y="1236277"/>
            <a:ext cx="6165359" cy="2741254"/>
          </a:xfrm>
        </p:spPr>
        <p:txBody>
          <a:bodyPr/>
          <a:lstStyle/>
          <a:p>
            <a:pPr lvl="1"/>
            <a:r>
              <a:rPr lang="en-US" sz="1600" dirty="0"/>
              <a:t>Isolated environment in which an application </a:t>
            </a:r>
            <a:r>
              <a:rPr lang="en-US" sz="1600" b="1" dirty="0"/>
              <a:t>runs</a:t>
            </a:r>
          </a:p>
          <a:p>
            <a:pPr lvl="1"/>
            <a:r>
              <a:rPr lang="en-US" sz="1600" dirty="0"/>
              <a:t>Like a computer in a computer… without the OS overhead</a:t>
            </a:r>
          </a:p>
          <a:p>
            <a:pPr lvl="1"/>
            <a:r>
              <a:rPr lang="en-US" sz="1600" dirty="0"/>
              <a:t>Containers are created from images…</a:t>
            </a:r>
          </a:p>
          <a:p>
            <a:pPr lvl="2"/>
            <a:r>
              <a:rPr lang="en-US" sz="1600" dirty="0"/>
              <a:t>… which can be downloaded from a central registry</a:t>
            </a:r>
          </a:p>
          <a:p>
            <a:pPr lvl="2"/>
            <a:r>
              <a:rPr lang="en-US" sz="1600" dirty="0"/>
              <a:t>… or can be built on the fly</a:t>
            </a:r>
          </a:p>
          <a:p>
            <a:pPr lvl="1"/>
            <a:r>
              <a:rPr lang="en-US" sz="1600" dirty="0"/>
              <a:t>each container has one main process with PID 1</a:t>
            </a:r>
          </a:p>
          <a:p>
            <a:pPr lvl="2"/>
            <a:r>
              <a:rPr lang="en-US" sz="1600" dirty="0"/>
              <a:t>started whenever a container is created</a:t>
            </a:r>
          </a:p>
          <a:p>
            <a:pPr lvl="2"/>
            <a:r>
              <a:rPr lang="en-US" sz="1600" dirty="0"/>
              <a:t>no </a:t>
            </a:r>
            <a:r>
              <a:rPr lang="en-US" sz="1600" dirty="0" err="1"/>
              <a:t>init</a:t>
            </a:r>
            <a:r>
              <a:rPr lang="en-US" sz="1600" dirty="0"/>
              <a:t> system</a:t>
            </a:r>
          </a:p>
          <a:p>
            <a:pPr lvl="2"/>
            <a:r>
              <a:rPr lang="en-US" sz="1600" dirty="0"/>
              <a:t>processes present in host system with PID ≠ 1</a:t>
            </a:r>
          </a:p>
        </p:txBody>
      </p:sp>
      <p:sp>
        <p:nvSpPr>
          <p:cNvPr id="14" name="Rectangle: Rounded Corners 13"/>
          <p:cNvSpPr/>
          <p:nvPr/>
        </p:nvSpPr>
        <p:spPr bwMode="gray">
          <a:xfrm>
            <a:off x="596245" y="4208207"/>
            <a:ext cx="11001988" cy="1740310"/>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docker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ps</a:t>
            </a:r>
            <a:r>
              <a:rPr lang="en-US" sz="1200" b="1" dirty="0">
                <a:solidFill>
                  <a:schemeClr val="bg1"/>
                </a:solidFill>
                <a:latin typeface="Courier New" panose="02070309020205020404" pitchFamily="49" charset="0"/>
                <a:cs typeface="Courier New" panose="02070309020205020404" pitchFamily="49" charset="0"/>
              </a:rPr>
              <a:t> -a</a:t>
            </a:r>
          </a:p>
          <a:p>
            <a:pPr marL="179387" lvl="2" indent="0">
              <a:buNone/>
            </a:pPr>
            <a:r>
              <a:rPr lang="en-US" sz="1200" b="1" dirty="0">
                <a:solidFill>
                  <a:schemeClr val="bg1"/>
                </a:solidFill>
                <a:latin typeface="Arial monospaced for SAP" panose="020B0609020202030204" pitchFamily="49" charset="0"/>
                <a:cs typeface="Courier New" panose="02070309020205020404" pitchFamily="49" charset="0"/>
              </a:rPr>
              <a:t>CONTAINER ID    IMAGE          COMMAND         CREATED           STATUS                    PORTS    NAMES</a:t>
            </a: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9682e4fba8b7    </a:t>
            </a: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a:t>
            </a:r>
            <a:r>
              <a:rPr lang="en-US" sz="1200" dirty="0" err="1">
                <a:solidFill>
                  <a:schemeClr val="bg1"/>
                </a:solidFill>
                <a:latin typeface="Arial monospaced for SAP" panose="020B0609020202030204" pitchFamily="49" charset="0"/>
                <a:cs typeface="Courier New" panose="02070309020205020404" pitchFamily="49" charset="0"/>
              </a:rPr>
              <a:t>sh</a:t>
            </a:r>
            <a:r>
              <a:rPr lang="en-US" sz="1200" dirty="0">
                <a:solidFill>
                  <a:schemeClr val="bg1"/>
                </a:solidFill>
                <a:latin typeface="Arial monospaced for SAP" panose="020B0609020202030204" pitchFamily="49" charset="0"/>
                <a:cs typeface="Courier New" panose="02070309020205020404" pitchFamily="49" charset="0"/>
              </a:rPr>
              <a:t>"            27 minutes ago    Up 27 minutes                      </a:t>
            </a:r>
            <a:r>
              <a:rPr lang="en-US" sz="1200" dirty="0" err="1">
                <a:solidFill>
                  <a:schemeClr val="bg1"/>
                </a:solidFill>
                <a:latin typeface="Arial monospaced for SAP" panose="020B0609020202030204" pitchFamily="49" charset="0"/>
                <a:cs typeface="Courier New" panose="02070309020205020404" pitchFamily="49" charset="0"/>
              </a:rPr>
              <a:t>elated_saha</a:t>
            </a:r>
            <a:endParaRPr lang="en-US" sz="1200" dirty="0">
              <a:solidFill>
                <a:schemeClr val="bg1"/>
              </a:solidFill>
              <a:latin typeface="Arial monospaced for SAP" panose="020B0609020202030204" pitchFamily="49" charset="0"/>
              <a:cs typeface="Courier New" panose="02070309020205020404" pitchFamily="49" charset="0"/>
            </a:endParaRP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eb2e127b9647    </a:t>
            </a:r>
            <a:r>
              <a:rPr lang="en-US" sz="1200" dirty="0" err="1">
                <a:solidFill>
                  <a:schemeClr val="bg1"/>
                </a:solidFill>
                <a:latin typeface="Arial monospaced for SAP" panose="020B0609020202030204" pitchFamily="49" charset="0"/>
                <a:cs typeface="Courier New" panose="02070309020205020404" pitchFamily="49" charset="0"/>
              </a:rPr>
              <a:t>debian</a:t>
            </a:r>
            <a:r>
              <a:rPr lang="en-US" sz="1200" dirty="0">
                <a:solidFill>
                  <a:schemeClr val="bg1"/>
                </a:solidFill>
                <a:latin typeface="Arial monospaced for SAP" panose="020B0609020202030204" pitchFamily="49" charset="0"/>
                <a:cs typeface="Courier New" panose="02070309020205020404" pitchFamily="49" charset="0"/>
              </a:rPr>
              <a:t>         "bash"          2 days ago        Exited (0) 25 hours ago            </a:t>
            </a:r>
            <a:r>
              <a:rPr lang="en-US" sz="1200" dirty="0" err="1">
                <a:solidFill>
                  <a:schemeClr val="bg1"/>
                </a:solidFill>
                <a:latin typeface="Arial monospaced for SAP" panose="020B0609020202030204" pitchFamily="49" charset="0"/>
                <a:cs typeface="Courier New" panose="02070309020205020404" pitchFamily="49" charset="0"/>
              </a:rPr>
              <a:t>goofy_shaw</a:t>
            </a:r>
            <a:endParaRPr lang="en-US" sz="1200" dirty="0">
              <a:solidFill>
                <a:schemeClr val="bg1"/>
              </a:solidFill>
              <a:latin typeface="Arial monospaced for SAP" panose="020B0609020202030204" pitchFamily="49" charset="0"/>
              <a:cs typeface="Courier New" panose="02070309020205020404" pitchFamily="49" charset="0"/>
            </a:endParaRP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e7a7aeca8c41    </a:t>
            </a:r>
            <a:r>
              <a:rPr lang="en-US" sz="1200" dirty="0" err="1">
                <a:solidFill>
                  <a:schemeClr val="bg1"/>
                </a:solidFill>
                <a:latin typeface="Arial monospaced for SAP" panose="020B0609020202030204" pitchFamily="49" charset="0"/>
                <a:cs typeface="Courier New" panose="02070309020205020404" pitchFamily="49" charset="0"/>
              </a:rPr>
              <a:t>test_nginx</a:t>
            </a:r>
            <a:r>
              <a:rPr lang="en-US" sz="1200" dirty="0">
                <a:solidFill>
                  <a:schemeClr val="bg1"/>
                </a:solidFill>
                <a:latin typeface="Arial monospaced for SAP" panose="020B0609020202030204" pitchFamily="49" charset="0"/>
                <a:cs typeface="Courier New" panose="02070309020205020404" pitchFamily="49" charset="0"/>
              </a:rPr>
              <a:t>     "</a:t>
            </a:r>
            <a:r>
              <a:rPr lang="en-US" sz="1200" dirty="0" err="1">
                <a:solidFill>
                  <a:schemeClr val="bg1"/>
                </a:solidFill>
                <a:latin typeface="Arial monospaced for SAP" panose="020B0609020202030204" pitchFamily="49" charset="0"/>
                <a:cs typeface="Courier New" panose="02070309020205020404" pitchFamily="49" charset="0"/>
              </a:rPr>
              <a:t>nginx</a:t>
            </a:r>
            <a:r>
              <a:rPr lang="en-US" sz="1200" dirty="0">
                <a:solidFill>
                  <a:schemeClr val="bg1"/>
                </a:solidFill>
                <a:latin typeface="Arial monospaced for SAP" panose="020B0609020202030204" pitchFamily="49" charset="0"/>
                <a:cs typeface="Courier New" panose="02070309020205020404" pitchFamily="49" charset="0"/>
              </a:rPr>
              <a:t> –g..."   3 days ago        Exited (1) 7 minutes ago           </a:t>
            </a:r>
            <a:r>
              <a:rPr lang="en-US" sz="1200" dirty="0" err="1">
                <a:solidFill>
                  <a:schemeClr val="bg1"/>
                </a:solidFill>
                <a:latin typeface="Arial monospaced for SAP" panose="020B0609020202030204" pitchFamily="49" charset="0"/>
                <a:cs typeface="Courier New" panose="02070309020205020404" pitchFamily="49" charset="0"/>
              </a:rPr>
              <a:t>pensive_elion</a:t>
            </a:r>
            <a:endParaRPr lang="en-US" sz="1200" dirty="0">
              <a:solidFill>
                <a:schemeClr val="bg1"/>
              </a:solidFill>
              <a:latin typeface="Arial monospaced for SAP" panose="020B0609020202030204" pitchFamily="49" charset="0"/>
              <a:cs typeface="Courier New" panose="02070309020205020404" pitchFamily="49" charset="0"/>
            </a:endParaRP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7318e13769aa    </a:t>
            </a: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a:t>
            </a:r>
            <a:r>
              <a:rPr lang="en-US" sz="1200" dirty="0" err="1">
                <a:solidFill>
                  <a:schemeClr val="bg1"/>
                </a:solidFill>
                <a:latin typeface="Arial monospaced for SAP" panose="020B0609020202030204" pitchFamily="49" charset="0"/>
                <a:cs typeface="Courier New" panose="02070309020205020404" pitchFamily="49" charset="0"/>
              </a:rPr>
              <a:t>sh</a:t>
            </a:r>
            <a:r>
              <a:rPr lang="en-US" sz="1200" dirty="0">
                <a:solidFill>
                  <a:schemeClr val="bg1"/>
                </a:solidFill>
                <a:latin typeface="Arial monospaced for SAP" panose="020B0609020202030204" pitchFamily="49" charset="0"/>
                <a:cs typeface="Courier New" panose="02070309020205020404" pitchFamily="49" charset="0"/>
              </a:rPr>
              <a:t>"            6 days ago        Exited (0) 6 days ago              </a:t>
            </a:r>
            <a:r>
              <a:rPr lang="en-US" sz="1200" dirty="0" err="1">
                <a:solidFill>
                  <a:schemeClr val="bg1"/>
                </a:solidFill>
                <a:latin typeface="Arial monospaced for SAP" panose="020B0609020202030204" pitchFamily="49" charset="0"/>
                <a:cs typeface="Courier New" panose="02070309020205020404" pitchFamily="49" charset="0"/>
              </a:rPr>
              <a:t>goofy_saha</a:t>
            </a:r>
            <a:endParaRPr lang="en-US" sz="1200" dirty="0">
              <a:solidFill>
                <a:schemeClr val="bg1"/>
              </a:solidFill>
              <a:latin typeface="Arial monospaced for SAP" panose="020B0609020202030204" pitchFamily="49" charset="0"/>
              <a:cs typeface="Courier New" panose="02070309020205020404" pitchFamily="49" charset="0"/>
            </a:endParaRPr>
          </a:p>
          <a:p>
            <a:pPr marL="179387" lvl="2" indent="0">
              <a:buNone/>
            </a:pPr>
            <a:endParaRPr lang="en-US" sz="1200" dirty="0">
              <a:solidFill>
                <a:schemeClr val="bg1"/>
              </a:solidFill>
              <a:latin typeface="Courier New" panose="02070309020205020404" pitchFamily="49" charset="0"/>
              <a:cs typeface="Courier New" panose="02070309020205020404" pitchFamily="49" charset="0"/>
            </a:endParaRPr>
          </a:p>
          <a:p>
            <a:pPr marL="179387" lvl="2" indent="0">
              <a:buNone/>
            </a:pPr>
            <a:r>
              <a:rPr lang="en-US" sz="12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86438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29781" y="1273547"/>
            <a:ext cx="5795865" cy="2228072"/>
          </a:xfrm>
        </p:spPr>
        <p:txBody>
          <a:bodyPr/>
          <a:lstStyle/>
          <a:p>
            <a:pPr lvl="1"/>
            <a:r>
              <a:rPr lang="en-US" sz="2000" dirty="0"/>
              <a:t>Templates that containers are created from</a:t>
            </a:r>
          </a:p>
          <a:p>
            <a:pPr lvl="1"/>
            <a:r>
              <a:rPr lang="en-US" sz="2000" dirty="0"/>
              <a:t>Pulled from a registry</a:t>
            </a:r>
          </a:p>
          <a:p>
            <a:pPr lvl="1"/>
            <a:r>
              <a:rPr lang="en-US" sz="2000" dirty="0"/>
              <a:t>Created from a </a:t>
            </a:r>
            <a:r>
              <a:rPr lang="en-US" sz="2000" dirty="0" err="1"/>
              <a:t>Dockerfile</a:t>
            </a:r>
            <a:r>
              <a:rPr lang="en-US" sz="2000" dirty="0"/>
              <a:t> or by committing changes</a:t>
            </a:r>
          </a:p>
          <a:p>
            <a:pPr lvl="1"/>
            <a:r>
              <a:rPr lang="en-US" sz="2000" dirty="0"/>
              <a:t>Consist of several layers</a:t>
            </a:r>
          </a:p>
          <a:p>
            <a:pPr lvl="1"/>
            <a:r>
              <a:rPr lang="en-US" sz="2000" dirty="0"/>
              <a:t>Can be and actually are stacked upon each other</a:t>
            </a:r>
          </a:p>
        </p:txBody>
      </p:sp>
      <p:sp>
        <p:nvSpPr>
          <p:cNvPr id="3" name="Title 2"/>
          <p:cNvSpPr>
            <a:spLocks noGrp="1"/>
          </p:cNvSpPr>
          <p:nvPr>
            <p:ph type="title"/>
          </p:nvPr>
        </p:nvSpPr>
        <p:spPr/>
        <p:txBody>
          <a:bodyPr/>
          <a:lstStyle/>
          <a:p>
            <a:r>
              <a:rPr lang="en-US"/>
              <a:t>Images</a:t>
            </a:r>
            <a:endParaRPr lang="en-US" dirty="0"/>
          </a:p>
        </p:txBody>
      </p:sp>
      <p:grpSp>
        <p:nvGrpSpPr>
          <p:cNvPr id="10" name="Group 9"/>
          <p:cNvGrpSpPr/>
          <p:nvPr/>
        </p:nvGrpSpPr>
        <p:grpSpPr>
          <a:xfrm>
            <a:off x="291189" y="1042290"/>
            <a:ext cx="4986647" cy="2904454"/>
            <a:chOff x="6226629" y="1102494"/>
            <a:chExt cx="5306634" cy="3090829"/>
          </a:xfrm>
        </p:grpSpPr>
        <p:sp>
          <p:nvSpPr>
            <p:cNvPr id="9" name="Arrow: Bent 8"/>
            <p:cNvSpPr/>
            <p:nvPr/>
          </p:nvSpPr>
          <p:spPr bwMode="gray">
            <a:xfrm flipV="1">
              <a:off x="7023494" y="2335999"/>
              <a:ext cx="1815705" cy="1086465"/>
            </a:xfrm>
            <a:prstGeom prst="bentArrow">
              <a:avLst>
                <a:gd name="adj1" fmla="val 32214"/>
                <a:gd name="adj2" fmla="val 16183"/>
                <a:gd name="adj3" fmla="val 25000"/>
                <a:gd name="adj4" fmla="val 42147"/>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3"/>
            <a:stretch>
              <a:fillRect/>
            </a:stretch>
          </p:blipFill>
          <p:spPr>
            <a:xfrm>
              <a:off x="6226629" y="1102494"/>
              <a:ext cx="1881051" cy="1881051"/>
            </a:xfrm>
            <a:prstGeom prst="rect">
              <a:avLst/>
            </a:prstGeom>
          </p:spPr>
        </p:pic>
        <p:pic>
          <p:nvPicPr>
            <p:cNvPr id="8" name="Picture 7"/>
            <p:cNvPicPr>
              <a:picLocks noChangeAspect="1"/>
            </p:cNvPicPr>
            <p:nvPr/>
          </p:nvPicPr>
          <p:blipFill>
            <a:blip r:embed="rId4"/>
            <a:stretch>
              <a:fillRect/>
            </a:stretch>
          </p:blipFill>
          <p:spPr>
            <a:xfrm>
              <a:off x="8482209" y="1142269"/>
              <a:ext cx="3051054" cy="3051054"/>
            </a:xfrm>
            <a:prstGeom prst="rect">
              <a:avLst/>
            </a:prstGeom>
          </p:spPr>
        </p:pic>
      </p:grpSp>
      <p:sp>
        <p:nvSpPr>
          <p:cNvPr id="11" name="Rectangle: Rounded Corners 10"/>
          <p:cNvSpPr/>
          <p:nvPr/>
        </p:nvSpPr>
        <p:spPr bwMode="gray">
          <a:xfrm>
            <a:off x="1126749" y="4151506"/>
            <a:ext cx="9940975" cy="1740310"/>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docker</a:t>
            </a:r>
            <a:r>
              <a:rPr lang="en-US" sz="1200" b="1" dirty="0">
                <a:solidFill>
                  <a:schemeClr val="bg1"/>
                </a:solidFill>
                <a:latin typeface="Courier New" panose="02070309020205020404" pitchFamily="49" charset="0"/>
                <a:cs typeface="Courier New" panose="02070309020205020404" pitchFamily="49" charset="0"/>
              </a:rPr>
              <a:t> images</a:t>
            </a:r>
          </a:p>
          <a:p>
            <a:pPr marL="179387" lvl="2" indent="0">
              <a:buNone/>
            </a:pPr>
            <a:r>
              <a:rPr lang="en-US" sz="1200" b="1" dirty="0">
                <a:solidFill>
                  <a:schemeClr val="bg1"/>
                </a:solidFill>
                <a:latin typeface="Arial monospaced for SAP" panose="020B0609020202030204" pitchFamily="49" charset="0"/>
                <a:cs typeface="Courier New" panose="02070309020205020404" pitchFamily="49" charset="0"/>
              </a:rPr>
              <a:t>REPOSITORY          TAG                 IMAGE ID            CREATED             SIZE</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test_nginx</a:t>
            </a:r>
            <a:r>
              <a:rPr lang="en-US" sz="1200" dirty="0">
                <a:solidFill>
                  <a:schemeClr val="bg1"/>
                </a:solidFill>
                <a:latin typeface="Arial monospaced for SAP" panose="020B0609020202030204" pitchFamily="49" charset="0"/>
                <a:cs typeface="Courier New" panose="02070309020205020404" pitchFamily="49" charset="0"/>
              </a:rPr>
              <a:t>          latest              ee56ce14b382        3 days ago          108MB</a:t>
            </a: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&lt;none&gt;              &lt;none&gt;              2af6607c94b9        13 days ago         108MB</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debian</a:t>
            </a:r>
            <a:r>
              <a:rPr lang="en-US" sz="1200" dirty="0">
                <a:solidFill>
                  <a:schemeClr val="bg1"/>
                </a:solidFill>
                <a:latin typeface="Arial monospaced for SAP" panose="020B0609020202030204" pitchFamily="49" charset="0"/>
                <a:cs typeface="Courier New" panose="02070309020205020404" pitchFamily="49" charset="0"/>
              </a:rPr>
              <a:t>              latest              6d83de432e98        4 weeks ago         100MB</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latest              6ad733544a63        4 weeks ago         1.13MB</a:t>
            </a:r>
          </a:p>
          <a:p>
            <a:pPr marL="179387" lvl="2" indent="0">
              <a:buNone/>
            </a:pPr>
            <a:endParaRPr lang="en-US" sz="1200" dirty="0">
              <a:solidFill>
                <a:schemeClr val="bg1"/>
              </a:solidFill>
              <a:latin typeface="Courier New" panose="02070309020205020404" pitchFamily="49" charset="0"/>
              <a:cs typeface="Courier New" panose="02070309020205020404" pitchFamily="49" charset="0"/>
            </a:endParaRPr>
          </a:p>
          <a:p>
            <a:pPr marL="179387" lvl="2" indent="0">
              <a:buNone/>
            </a:pPr>
            <a:r>
              <a:rPr lang="en-US" sz="12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27701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Layers of images and containers</a:t>
            </a:r>
          </a:p>
        </p:txBody>
      </p:sp>
      <p:grpSp>
        <p:nvGrpSpPr>
          <p:cNvPr id="5" name="Group 4"/>
          <p:cNvGrpSpPr/>
          <p:nvPr/>
        </p:nvGrpSpPr>
        <p:grpSpPr>
          <a:xfrm>
            <a:off x="4841966" y="1615987"/>
            <a:ext cx="5947954" cy="3896539"/>
            <a:chOff x="4693920" y="1694364"/>
            <a:chExt cx="5947954" cy="3896539"/>
          </a:xfrm>
        </p:grpSpPr>
        <p:sp>
          <p:nvSpPr>
            <p:cNvPr id="6" name="Rectangle 5"/>
            <p:cNvSpPr/>
            <p:nvPr/>
          </p:nvSpPr>
          <p:spPr bwMode="gray">
            <a:xfrm>
              <a:off x="4693920" y="1694364"/>
              <a:ext cx="5947954" cy="3896539"/>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endParaRPr kumimoji="0" lang="en-US" sz="1800" b="0" i="1"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7" name="Rectangle 6"/>
            <p:cNvSpPr/>
            <p:nvPr/>
          </p:nvSpPr>
          <p:spPr bwMode="gray">
            <a:xfrm>
              <a:off x="4920343" y="2718929"/>
              <a:ext cx="5495108" cy="2645551"/>
            </a:xfrm>
            <a:prstGeom prst="rect">
              <a:avLst/>
            </a:prstGeom>
            <a:solidFill>
              <a:schemeClr val="accent2">
                <a:lumMod val="20000"/>
                <a:lumOff val="8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endParaRPr kumimoji="0" lang="en-US" sz="1600" b="0" i="1" u="none" strike="noStrike" kern="0" cap="none" spc="0" normalizeH="0" baseline="0" dirty="0">
                <a:ln>
                  <a:noFill/>
                </a:ln>
                <a:effectLst/>
                <a:uLnTx/>
                <a:uFillTx/>
                <a:ea typeface="Arial Unicode MS" pitchFamily="34" charset="-128"/>
                <a:cs typeface="Arial Unicode MS" pitchFamily="34" charset="-128"/>
              </a:endParaRPr>
            </a:p>
          </p:txBody>
        </p:sp>
        <p:sp>
          <p:nvSpPr>
            <p:cNvPr id="8" name="Rectangle 7"/>
            <p:cNvSpPr/>
            <p:nvPr/>
          </p:nvSpPr>
          <p:spPr bwMode="gray">
            <a:xfrm>
              <a:off x="5329646" y="4730608"/>
              <a:ext cx="4972594" cy="496389"/>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Base Image</a:t>
              </a:r>
              <a:r>
                <a:rPr kumimoji="0" lang="en-US" sz="1800" b="0" i="0" u="none" strike="noStrike" kern="0" cap="none" spc="0" normalizeH="0" dirty="0">
                  <a:ln>
                    <a:noFill/>
                  </a:ln>
                  <a:solidFill>
                    <a:schemeClr val="bg1"/>
                  </a:solidFill>
                  <a:effectLst/>
                  <a:uLnTx/>
                  <a:uFillTx/>
                  <a:ea typeface="Arial Unicode MS" pitchFamily="34" charset="-128"/>
                  <a:cs typeface="Arial Unicode MS" pitchFamily="34" charset="-128"/>
                </a:rPr>
                <a:t> (e.g. Debian)</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9" name="Rectangle 8"/>
            <p:cNvSpPr/>
            <p:nvPr/>
          </p:nvSpPr>
          <p:spPr bwMode="gray">
            <a:xfrm>
              <a:off x="5329646" y="4103591"/>
              <a:ext cx="4972594" cy="496389"/>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Busybox</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0" name="Rectangle 9"/>
            <p:cNvSpPr/>
            <p:nvPr/>
          </p:nvSpPr>
          <p:spPr bwMode="gray">
            <a:xfrm>
              <a:off x="5329646" y="3476574"/>
              <a:ext cx="4972594" cy="496389"/>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Apache</a:t>
              </a:r>
            </a:p>
          </p:txBody>
        </p:sp>
        <p:sp>
          <p:nvSpPr>
            <p:cNvPr id="11" name="Rectangle 10"/>
            <p:cNvSpPr/>
            <p:nvPr/>
          </p:nvSpPr>
          <p:spPr bwMode="gray">
            <a:xfrm>
              <a:off x="5329646" y="2849557"/>
              <a:ext cx="4972594" cy="496389"/>
            </a:xfrm>
            <a:prstGeom prst="rect">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PHP</a:t>
              </a:r>
            </a:p>
          </p:txBody>
        </p:sp>
        <p:sp>
          <p:nvSpPr>
            <p:cNvPr id="12" name="Rectangle 11"/>
            <p:cNvSpPr/>
            <p:nvPr/>
          </p:nvSpPr>
          <p:spPr bwMode="gray">
            <a:xfrm>
              <a:off x="4920343" y="2091912"/>
              <a:ext cx="5495108" cy="496389"/>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i="1" kern="0" dirty="0">
                  <a:solidFill>
                    <a:schemeClr val="accent5">
                      <a:lumMod val="50000"/>
                    </a:schemeClr>
                  </a:solidFill>
                  <a:ea typeface="Arial Unicode MS" pitchFamily="34" charset="-128"/>
                  <a:cs typeface="Arial Unicode MS" pitchFamily="34" charset="-128"/>
                </a:rPr>
                <a:t>writable layer</a:t>
              </a:r>
              <a:endParaRPr kumimoji="0" lang="en-US" sz="1800" b="1" i="1" u="none" strike="noStrike" kern="0" cap="none" spc="0" normalizeH="0" baseline="0" dirty="0">
                <a:ln>
                  <a:noFill/>
                </a:ln>
                <a:solidFill>
                  <a:schemeClr val="accent5">
                    <a:lumMod val="50000"/>
                  </a:schemeClr>
                </a:solidFill>
                <a:effectLst/>
                <a:uLnTx/>
                <a:uFillTx/>
                <a:ea typeface="Arial Unicode MS" pitchFamily="34" charset="-128"/>
                <a:cs typeface="Arial Unicode MS" pitchFamily="34" charset="-128"/>
              </a:endParaRPr>
            </a:p>
          </p:txBody>
        </p:sp>
      </p:grpSp>
      <p:pic>
        <p:nvPicPr>
          <p:cNvPr id="13" name="Picture 12">
            <a:extLst>
              <a:ext uri="{FF2B5EF4-FFF2-40B4-BE49-F238E27FC236}">
                <a16:creationId xmlns:a16="http://schemas.microsoft.com/office/drawing/2014/main" id="{6A465F6D-59EC-4D10-8264-A96FD0F00F9C}"/>
              </a:ext>
            </a:extLst>
          </p:cNvPr>
          <p:cNvPicPr>
            <a:picLocks noChangeAspect="1"/>
          </p:cNvPicPr>
          <p:nvPr/>
        </p:nvPicPr>
        <p:blipFill>
          <a:blip r:embed="rId3"/>
          <a:stretch>
            <a:fillRect/>
          </a:stretch>
        </p:blipFill>
        <p:spPr>
          <a:xfrm>
            <a:off x="1061156" y="1622034"/>
            <a:ext cx="3040795" cy="3896539"/>
          </a:xfrm>
          <a:prstGeom prst="rect">
            <a:avLst/>
          </a:prstGeom>
        </p:spPr>
      </p:pic>
    </p:spTree>
    <p:extLst>
      <p:ext uri="{BB962C8B-B14F-4D97-AF65-F5344CB8AC3E}">
        <p14:creationId xmlns:p14="http://schemas.microsoft.com/office/powerpoint/2010/main" val="231741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p:cNvSpPr/>
          <p:nvPr/>
        </p:nvSpPr>
        <p:spPr bwMode="gray">
          <a:xfrm>
            <a:off x="596245" y="4465435"/>
            <a:ext cx="11001988" cy="1641919"/>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docker</a:t>
            </a:r>
            <a:r>
              <a:rPr lang="en-US" sz="1200" b="1" dirty="0">
                <a:solidFill>
                  <a:schemeClr val="bg1"/>
                </a:solidFill>
                <a:latin typeface="Courier New" panose="02070309020205020404" pitchFamily="49" charset="0"/>
                <a:cs typeface="Courier New" panose="02070309020205020404" pitchFamily="49" charset="0"/>
              </a:rPr>
              <a:t> search </a:t>
            </a:r>
            <a:r>
              <a:rPr lang="en-US" sz="1200" b="1" dirty="0" err="1">
                <a:solidFill>
                  <a:schemeClr val="bg1"/>
                </a:solidFill>
                <a:latin typeface="Courier New" panose="02070309020205020404" pitchFamily="49" charset="0"/>
                <a:cs typeface="Courier New" panose="02070309020205020404" pitchFamily="49" charset="0"/>
              </a:rPr>
              <a:t>busybox</a:t>
            </a:r>
            <a:endParaRPr lang="en-US" sz="1200" b="1" dirty="0">
              <a:solidFill>
                <a:schemeClr val="bg1"/>
              </a:solidFill>
              <a:latin typeface="Courier New" panose="02070309020205020404" pitchFamily="49" charset="0"/>
              <a:cs typeface="Courier New" panose="02070309020205020404" pitchFamily="49" charset="0"/>
            </a:endParaRPr>
          </a:p>
          <a:p>
            <a:pPr marL="179387" lvl="2" indent="0">
              <a:buNone/>
            </a:pPr>
            <a:r>
              <a:rPr lang="en-US" sz="1200" b="1" dirty="0">
                <a:solidFill>
                  <a:schemeClr val="bg1"/>
                </a:solidFill>
                <a:latin typeface="Arial monospaced for SAP" panose="020B0609020202030204" pitchFamily="49" charset="0"/>
                <a:cs typeface="Courier New" panose="02070309020205020404" pitchFamily="49" charset="0"/>
              </a:rPr>
              <a:t>NAME                        DESCRIPTION                                     STARS     OFFICIAL   AUTOMATED</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a:t>
            </a: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base image.                             1158      [OK]       </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progrium</a:t>
            </a:r>
            <a:r>
              <a:rPr lang="en-US" sz="1200" dirty="0">
                <a:solidFill>
                  <a:schemeClr val="bg1"/>
                </a:solidFill>
                <a:latin typeface="Arial monospaced for SAP" panose="020B0609020202030204" pitchFamily="49" charset="0"/>
                <a:cs typeface="Courier New" panose="02070309020205020404" pitchFamily="49" charset="0"/>
              </a:rPr>
              <a:t>/</a:t>
            </a: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66                   [OK]</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hypriot</a:t>
            </a:r>
            <a:r>
              <a:rPr lang="en-US" sz="1200" dirty="0">
                <a:solidFill>
                  <a:schemeClr val="bg1"/>
                </a:solidFill>
                <a:latin typeface="Arial monospaced for SAP" panose="020B0609020202030204" pitchFamily="49" charset="0"/>
                <a:cs typeface="Courier New" panose="02070309020205020404" pitchFamily="49" charset="0"/>
              </a:rPr>
              <a:t>/</a:t>
            </a:r>
            <a:r>
              <a:rPr lang="en-US" sz="1200" dirty="0" err="1">
                <a:solidFill>
                  <a:schemeClr val="bg1"/>
                </a:solidFill>
                <a:latin typeface="Arial monospaced for SAP" panose="020B0609020202030204" pitchFamily="49" charset="0"/>
                <a:cs typeface="Courier New" panose="02070309020205020404" pitchFamily="49" charset="0"/>
              </a:rPr>
              <a:t>rpi-busybox-httpd</a:t>
            </a:r>
            <a:r>
              <a:rPr lang="en-US" sz="1200" dirty="0">
                <a:solidFill>
                  <a:schemeClr val="bg1"/>
                </a:solidFill>
                <a:latin typeface="Arial monospaced for SAP" panose="020B0609020202030204" pitchFamily="49" charset="0"/>
                <a:cs typeface="Courier New" panose="02070309020205020404" pitchFamily="49" charset="0"/>
              </a:rPr>
              <a:t>   Raspberry Pi compatible Docker Image with ...   39                   </a:t>
            </a: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radial/</a:t>
            </a:r>
            <a:r>
              <a:rPr lang="en-US" sz="1200" dirty="0" err="1">
                <a:solidFill>
                  <a:schemeClr val="bg1"/>
                </a:solidFill>
                <a:latin typeface="Arial monospaced for SAP" panose="020B0609020202030204" pitchFamily="49" charset="0"/>
                <a:cs typeface="Courier New" panose="02070309020205020404" pitchFamily="49" charset="0"/>
              </a:rPr>
              <a:t>busyboxplus</a:t>
            </a:r>
            <a:r>
              <a:rPr lang="en-US" sz="1200" dirty="0">
                <a:solidFill>
                  <a:schemeClr val="bg1"/>
                </a:solidFill>
                <a:latin typeface="Arial monospaced for SAP" panose="020B0609020202030204" pitchFamily="49" charset="0"/>
                <a:cs typeface="Courier New" panose="02070309020205020404" pitchFamily="49" charset="0"/>
              </a:rPr>
              <a:t>          Full-chain, Internet enabled, </a:t>
            </a: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made...   17                   [OK]</a:t>
            </a:r>
          </a:p>
          <a:p>
            <a:pPr marL="179387" lvl="2" indent="0">
              <a:buNone/>
            </a:pPr>
            <a:endParaRPr lang="en-US" sz="1200" dirty="0">
              <a:solidFill>
                <a:schemeClr val="bg1"/>
              </a:solidFill>
              <a:latin typeface="Arial monospaced for SAP" panose="020B0609020202030204" pitchFamily="49" charset="0"/>
              <a:cs typeface="Courier New" panose="02070309020205020404" pitchFamily="49" charset="0"/>
            </a:endParaRPr>
          </a:p>
          <a:p>
            <a:pPr marL="179387" lvl="2" indent="0">
              <a:buNone/>
            </a:pPr>
            <a:r>
              <a:rPr lang="en-US" sz="1200" b="1" dirty="0">
                <a:solidFill>
                  <a:schemeClr val="bg1"/>
                </a:solidFill>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0"/>
          </p:nvPr>
        </p:nvSpPr>
        <p:spPr>
          <a:xfrm>
            <a:off x="504000" y="1620000"/>
            <a:ext cx="5328000" cy="2919727"/>
          </a:xfrm>
        </p:spPr>
        <p:txBody>
          <a:bodyPr/>
          <a:lstStyle/>
          <a:p>
            <a:r>
              <a:rPr lang="en-US" sz="1800" dirty="0"/>
              <a:t>Public registries</a:t>
            </a:r>
          </a:p>
          <a:p>
            <a:pPr lvl="1"/>
            <a:r>
              <a:rPr lang="en-US" sz="1600" dirty="0"/>
              <a:t>Docker Hub </a:t>
            </a:r>
            <a:r>
              <a:rPr lang="en-US" sz="1600" dirty="0">
                <a:hlinkClick r:id="rId3"/>
              </a:rPr>
              <a:t>https://hub.docker.com</a:t>
            </a:r>
            <a:endParaRPr lang="en-US" sz="1600" dirty="0"/>
          </a:p>
          <a:p>
            <a:pPr lvl="1"/>
            <a:r>
              <a:rPr lang="en-US" sz="1600" dirty="0"/>
              <a:t>lots of ready-made and official images</a:t>
            </a:r>
          </a:p>
          <a:p>
            <a:pPr lvl="1"/>
            <a:r>
              <a:rPr lang="en-US" sz="1600" dirty="0"/>
              <a:t>anyone can upload his images </a:t>
            </a:r>
          </a:p>
          <a:p>
            <a:r>
              <a:rPr lang="en-US" sz="1800" dirty="0"/>
              <a:t>Private registries</a:t>
            </a:r>
          </a:p>
          <a:p>
            <a:pPr lvl="1"/>
            <a:r>
              <a:rPr lang="en-US" sz="1600" dirty="0"/>
              <a:t>Docker Hub </a:t>
            </a:r>
            <a:r>
              <a:rPr lang="en-US" sz="1600" dirty="0">
                <a:hlinkClick r:id="rId3"/>
              </a:rPr>
              <a:t>https://hub.docker.com</a:t>
            </a:r>
            <a:endParaRPr lang="en-US" sz="1600" dirty="0"/>
          </a:p>
          <a:p>
            <a:pPr lvl="1"/>
            <a:r>
              <a:rPr lang="en-US" sz="1600" dirty="0"/>
              <a:t>Individual Organizations and projects</a:t>
            </a:r>
          </a:p>
          <a:p>
            <a:pPr lvl="1"/>
            <a:r>
              <a:rPr lang="en-US" sz="1600" dirty="0"/>
              <a:t>Automated builds</a:t>
            </a:r>
            <a:endParaRPr lang="en-US" dirty="0"/>
          </a:p>
        </p:txBody>
      </p:sp>
      <p:sp>
        <p:nvSpPr>
          <p:cNvPr id="3" name="Text Placeholder 2"/>
          <p:cNvSpPr>
            <a:spLocks noGrp="1"/>
          </p:cNvSpPr>
          <p:nvPr>
            <p:ph type="body" sz="quarter" idx="11"/>
          </p:nvPr>
        </p:nvSpPr>
        <p:spPr>
          <a:xfrm>
            <a:off x="6362477" y="1620000"/>
            <a:ext cx="5328000" cy="2919727"/>
          </a:xfrm>
        </p:spPr>
        <p:txBody>
          <a:bodyPr/>
          <a:lstStyle/>
          <a:p>
            <a:r>
              <a:rPr lang="en-US" sz="1800" dirty="0"/>
              <a:t>Local private registries</a:t>
            </a:r>
          </a:p>
          <a:p>
            <a:pPr lvl="1"/>
            <a:r>
              <a:rPr lang="en-US" sz="1600" dirty="0"/>
              <a:t>Runs as a container on any Docker host</a:t>
            </a:r>
          </a:p>
          <a:p>
            <a:pPr lvl="1"/>
            <a:r>
              <a:rPr lang="en-US" sz="1600" dirty="0"/>
              <a:t>Selected by image tagging</a:t>
            </a:r>
          </a:p>
          <a:p>
            <a:pPr lvl="1"/>
            <a:r>
              <a:rPr lang="en-US" sz="1600" dirty="0"/>
              <a:t>Insecure registries must be explicitly enabled in dockerd configuration</a:t>
            </a:r>
          </a:p>
          <a:p>
            <a:endParaRPr lang="en-US" dirty="0"/>
          </a:p>
        </p:txBody>
      </p:sp>
      <p:sp>
        <p:nvSpPr>
          <p:cNvPr id="4" name="Title 3"/>
          <p:cNvSpPr>
            <a:spLocks noGrp="1"/>
          </p:cNvSpPr>
          <p:nvPr>
            <p:ph type="title"/>
          </p:nvPr>
        </p:nvSpPr>
        <p:spPr/>
        <p:txBody>
          <a:bodyPr/>
          <a:lstStyle/>
          <a:p>
            <a:r>
              <a:rPr lang="en-US" dirty="0"/>
              <a:t>Registries</a:t>
            </a:r>
          </a:p>
        </p:txBody>
      </p:sp>
      <p:pic>
        <p:nvPicPr>
          <p:cNvPr id="7" name="Picture 6"/>
          <p:cNvPicPr>
            <a:picLocks noChangeAspect="1"/>
          </p:cNvPicPr>
          <p:nvPr/>
        </p:nvPicPr>
        <p:blipFill>
          <a:blip r:embed="rId4"/>
          <a:stretch>
            <a:fillRect/>
          </a:stretch>
        </p:blipFill>
        <p:spPr>
          <a:xfrm>
            <a:off x="4174028" y="1985761"/>
            <a:ext cx="1032674" cy="1032674"/>
          </a:xfrm>
          <a:prstGeom prst="rect">
            <a:avLst/>
          </a:prstGeom>
        </p:spPr>
      </p:pic>
    </p:spTree>
    <p:extLst>
      <p:ext uri="{BB962C8B-B14F-4D97-AF65-F5344CB8AC3E}">
        <p14:creationId xmlns:p14="http://schemas.microsoft.com/office/powerpoint/2010/main" val="2561858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Docker‘s client/server architecture</a:t>
            </a:r>
          </a:p>
        </p:txBody>
      </p:sp>
      <p:grpSp>
        <p:nvGrpSpPr>
          <p:cNvPr id="4" name="Group 3"/>
          <p:cNvGrpSpPr/>
          <p:nvPr/>
        </p:nvGrpSpPr>
        <p:grpSpPr>
          <a:xfrm>
            <a:off x="1055953" y="4412874"/>
            <a:ext cx="2505688" cy="1450528"/>
            <a:chOff x="916099" y="4412874"/>
            <a:chExt cx="2456049" cy="1450528"/>
          </a:xfrm>
        </p:grpSpPr>
        <p:sp>
          <p:nvSpPr>
            <p:cNvPr id="5" name="Rectangle 4"/>
            <p:cNvSpPr/>
            <p:nvPr/>
          </p:nvSpPr>
          <p:spPr bwMode="gray">
            <a:xfrm>
              <a:off x="916099" y="4647076"/>
              <a:ext cx="2456049" cy="1216326"/>
            </a:xfrm>
            <a:prstGeom prst="rect">
              <a:avLst/>
            </a:prstGeom>
            <a:solidFill>
              <a:schemeClr val="tx2">
                <a:lumMod val="2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 name="Rectangle 5"/>
            <p:cNvSpPr/>
            <p:nvPr/>
          </p:nvSpPr>
          <p:spPr bwMode="gray">
            <a:xfrm>
              <a:off x="994618" y="4741967"/>
              <a:ext cx="2313425" cy="457200"/>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Host</a:t>
              </a:r>
              <a:r>
                <a:rPr kumimoji="0" lang="en-US" sz="1800" b="0" i="0" u="none" strike="noStrike" kern="0" cap="none" spc="0" normalizeH="0" dirty="0">
                  <a:ln>
                    <a:noFill/>
                  </a:ln>
                  <a:solidFill>
                    <a:schemeClr val="bg1"/>
                  </a:solidFill>
                  <a:effectLst/>
                  <a:uLnTx/>
                  <a:uFillTx/>
                  <a:ea typeface="Arial Unicode MS" pitchFamily="34" charset="-128"/>
                  <a:cs typeface="Arial Unicode MS" pitchFamily="34" charset="-128"/>
                </a:rPr>
                <a:t> OS</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Arrow: Down 7"/>
            <p:cNvSpPr/>
            <p:nvPr/>
          </p:nvSpPr>
          <p:spPr bwMode="gray">
            <a:xfrm>
              <a:off x="1385375" y="4412874"/>
              <a:ext cx="1530353" cy="433236"/>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grpSp>
        <p:nvGrpSpPr>
          <p:cNvPr id="9" name="Group 8"/>
          <p:cNvGrpSpPr/>
          <p:nvPr/>
        </p:nvGrpSpPr>
        <p:grpSpPr>
          <a:xfrm>
            <a:off x="1055953" y="2056108"/>
            <a:ext cx="2494075" cy="2496077"/>
            <a:chOff x="916099" y="2056108"/>
            <a:chExt cx="2494075" cy="2496077"/>
          </a:xfrm>
        </p:grpSpPr>
        <p:sp>
          <p:nvSpPr>
            <p:cNvPr id="10" name="Rectangle 9"/>
            <p:cNvSpPr/>
            <p:nvPr/>
          </p:nvSpPr>
          <p:spPr bwMode="gray">
            <a:xfrm>
              <a:off x="916099" y="2056108"/>
              <a:ext cx="2494075" cy="2496077"/>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1" name="Rectangle 10"/>
            <p:cNvSpPr/>
            <p:nvPr/>
          </p:nvSpPr>
          <p:spPr bwMode="gray">
            <a:xfrm>
              <a:off x="994619" y="2421820"/>
              <a:ext cx="661655" cy="2061420"/>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grpSp>
      <p:sp>
        <p:nvSpPr>
          <p:cNvPr id="26" name="Rectangle 25"/>
          <p:cNvSpPr/>
          <p:nvPr/>
        </p:nvSpPr>
        <p:spPr bwMode="gray">
          <a:xfrm>
            <a:off x="1134473" y="5294058"/>
            <a:ext cx="2361767"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Hardware</a:t>
            </a:r>
          </a:p>
        </p:txBody>
      </p:sp>
      <p:grpSp>
        <p:nvGrpSpPr>
          <p:cNvPr id="27" name="Group 26"/>
          <p:cNvGrpSpPr/>
          <p:nvPr/>
        </p:nvGrpSpPr>
        <p:grpSpPr>
          <a:xfrm>
            <a:off x="2673673" y="2420399"/>
            <a:ext cx="750515" cy="2061420"/>
            <a:chOff x="7792984" y="2582983"/>
            <a:chExt cx="750515" cy="2061420"/>
          </a:xfrm>
        </p:grpSpPr>
        <p:sp>
          <p:nvSpPr>
            <p:cNvPr id="28" name="Rectangle 27"/>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29" name="Rectangle 28"/>
            <p:cNvSpPr/>
            <p:nvPr/>
          </p:nvSpPr>
          <p:spPr bwMode="gray">
            <a:xfrm>
              <a:off x="7846115" y="3923408"/>
              <a:ext cx="640177" cy="67577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Libs</a:t>
              </a:r>
            </a:p>
          </p:txBody>
        </p:sp>
        <p:sp>
          <p:nvSpPr>
            <p:cNvPr id="30" name="Rectangle 29"/>
            <p:cNvSpPr/>
            <p:nvPr/>
          </p:nvSpPr>
          <p:spPr bwMode="gray">
            <a:xfrm>
              <a:off x="7846115" y="2624510"/>
              <a:ext cx="640177" cy="1253679"/>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grpSp>
      <p:grpSp>
        <p:nvGrpSpPr>
          <p:cNvPr id="31" name="Group 30"/>
          <p:cNvGrpSpPr/>
          <p:nvPr/>
        </p:nvGrpSpPr>
        <p:grpSpPr>
          <a:xfrm>
            <a:off x="1862960" y="2420399"/>
            <a:ext cx="750515" cy="2061420"/>
            <a:chOff x="7792984" y="2582983"/>
            <a:chExt cx="750515" cy="2061420"/>
          </a:xfrm>
        </p:grpSpPr>
        <p:sp>
          <p:nvSpPr>
            <p:cNvPr id="32" name="Rectangle 31"/>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33" name="Rectangle 32"/>
            <p:cNvSpPr/>
            <p:nvPr/>
          </p:nvSpPr>
          <p:spPr bwMode="gray">
            <a:xfrm>
              <a:off x="7846115" y="3923408"/>
              <a:ext cx="640177" cy="67577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Libs</a:t>
              </a:r>
            </a:p>
          </p:txBody>
        </p:sp>
        <p:sp>
          <p:nvSpPr>
            <p:cNvPr id="34" name="Rectangle 33"/>
            <p:cNvSpPr/>
            <p:nvPr/>
          </p:nvSpPr>
          <p:spPr bwMode="gray">
            <a:xfrm>
              <a:off x="7846115" y="2624510"/>
              <a:ext cx="640177" cy="1253679"/>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grpSp>
      <p:grpSp>
        <p:nvGrpSpPr>
          <p:cNvPr id="40" name="Group 39"/>
          <p:cNvGrpSpPr/>
          <p:nvPr/>
        </p:nvGrpSpPr>
        <p:grpSpPr>
          <a:xfrm>
            <a:off x="835973" y="1334629"/>
            <a:ext cx="5467888" cy="1348067"/>
            <a:chOff x="835973" y="1334629"/>
            <a:chExt cx="5467888" cy="1348067"/>
          </a:xfrm>
        </p:grpSpPr>
        <p:sp>
          <p:nvSpPr>
            <p:cNvPr id="36" name="Freeform: Shape 35"/>
            <p:cNvSpPr/>
            <p:nvPr/>
          </p:nvSpPr>
          <p:spPr bwMode="gray">
            <a:xfrm>
              <a:off x="835973" y="1334629"/>
              <a:ext cx="4713690" cy="1348067"/>
            </a:xfrm>
            <a:custGeom>
              <a:avLst/>
              <a:gdLst>
                <a:gd name="connsiteX0" fmla="*/ 5047178 w 5047178"/>
                <a:gd name="connsiteY0" fmla="*/ 1226123 h 1602641"/>
                <a:gd name="connsiteX1" fmla="*/ 3670199 w 5047178"/>
                <a:gd name="connsiteY1" fmla="*/ 150359 h 1602641"/>
                <a:gd name="connsiteX2" fmla="*/ 1066848 w 5047178"/>
                <a:gd name="connsiteY2" fmla="*/ 53540 h 1602641"/>
                <a:gd name="connsiteX3" fmla="*/ 23356 w 5047178"/>
                <a:gd name="connsiteY3" fmla="*/ 580665 h 1602641"/>
                <a:gd name="connsiteX4" fmla="*/ 442905 w 5047178"/>
                <a:gd name="connsiteY4" fmla="*/ 1602641 h 1602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7178" h="1602641">
                  <a:moveTo>
                    <a:pt x="5047178" y="1226123"/>
                  </a:moveTo>
                  <a:cubicBezTo>
                    <a:pt x="4690382" y="785956"/>
                    <a:pt x="4333587" y="345789"/>
                    <a:pt x="3670199" y="150359"/>
                  </a:cubicBezTo>
                  <a:cubicBezTo>
                    <a:pt x="3006811" y="-45071"/>
                    <a:pt x="1674655" y="-18178"/>
                    <a:pt x="1066848" y="53540"/>
                  </a:cubicBezTo>
                  <a:cubicBezTo>
                    <a:pt x="459041" y="125258"/>
                    <a:pt x="127346" y="322482"/>
                    <a:pt x="23356" y="580665"/>
                  </a:cubicBezTo>
                  <a:cubicBezTo>
                    <a:pt x="-80634" y="838848"/>
                    <a:pt x="181135" y="1220744"/>
                    <a:pt x="442905" y="1602641"/>
                  </a:cubicBezTo>
                </a:path>
              </a:pathLst>
            </a:custGeom>
            <a:noFill/>
            <a:ln w="120650" algn="ctr">
              <a:solidFill>
                <a:srgbClr val="FF0000"/>
              </a:solidFill>
              <a:miter lim="800000"/>
              <a:headEnd/>
              <a:tailEnd type="stealth" w="lg" len="lg"/>
            </a:ln>
          </p:spPr>
          <p:txBody>
            <a:bodyPr rtlCol="0" anchor="ctr"/>
            <a:lstStyle/>
            <a:p>
              <a:pPr algn="ctr"/>
              <a:endParaRPr lang="en-US" dirty="0"/>
            </a:p>
          </p:txBody>
        </p:sp>
        <p:sp>
          <p:nvSpPr>
            <p:cNvPr id="37" name="TextBox 36"/>
            <p:cNvSpPr txBox="1"/>
            <p:nvPr/>
          </p:nvSpPr>
          <p:spPr>
            <a:xfrm>
              <a:off x="5222644" y="1506071"/>
              <a:ext cx="1081217" cy="43088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800" kern="0" dirty="0" err="1">
                  <a:ln>
                    <a:solidFill>
                      <a:srgbClr val="FF0000"/>
                    </a:solidFill>
                  </a:ln>
                  <a:solidFill>
                    <a:schemeClr val="bg2">
                      <a:lumMod val="20000"/>
                      <a:lumOff val="80000"/>
                    </a:schemeClr>
                  </a:solidFill>
                  <a:latin typeface="Arial Black" panose="020B0A04020102020204" pitchFamily="34" charset="0"/>
                  <a:ea typeface="Arial Unicode MS" pitchFamily="34" charset="-128"/>
                  <a:cs typeface="Arial Unicode MS" pitchFamily="34" charset="-128"/>
                </a:rPr>
                <a:t>ReST</a:t>
              </a:r>
              <a:endParaRPr lang="en-US" sz="2800" kern="0" dirty="0">
                <a:ln>
                  <a:solidFill>
                    <a:srgbClr val="FF0000"/>
                  </a:solidFill>
                </a:ln>
                <a:solidFill>
                  <a:schemeClr val="bg2">
                    <a:lumMod val="20000"/>
                    <a:lumOff val="80000"/>
                  </a:schemeClr>
                </a:solidFill>
                <a:latin typeface="Arial Black" panose="020B0A04020102020204" pitchFamily="34" charset="0"/>
                <a:ea typeface="Arial Unicode MS" pitchFamily="34" charset="-128"/>
                <a:cs typeface="Arial Unicode MS" pitchFamily="34" charset="-128"/>
              </a:endParaRPr>
            </a:p>
          </p:txBody>
        </p:sp>
      </p:grpSp>
      <p:sp>
        <p:nvSpPr>
          <p:cNvPr id="38" name="Text Placeholder 1"/>
          <p:cNvSpPr>
            <a:spLocks noGrp="1"/>
          </p:cNvSpPr>
          <p:nvPr>
            <p:ph type="body" sz="quarter" idx="10"/>
          </p:nvPr>
        </p:nvSpPr>
        <p:spPr>
          <a:xfrm>
            <a:off x="4439460" y="3029219"/>
            <a:ext cx="6587128" cy="2919727"/>
          </a:xfrm>
        </p:spPr>
        <p:txBody>
          <a:bodyPr/>
          <a:lstStyle/>
          <a:p>
            <a:pPr lvl="1"/>
            <a:r>
              <a:rPr lang="en-US" dirty="0"/>
              <a:t>Docker daemon is control entity of everything</a:t>
            </a:r>
          </a:p>
          <a:p>
            <a:pPr lvl="1"/>
            <a:r>
              <a:rPr lang="en-US" dirty="0"/>
              <a:t>Docker client (the </a:t>
            </a:r>
            <a:r>
              <a:rPr lang="en-US" dirty="0" err="1"/>
              <a:t>docker</a:t>
            </a:r>
            <a:r>
              <a:rPr lang="en-US" dirty="0"/>
              <a:t> command) just tells the daemon what to do</a:t>
            </a:r>
          </a:p>
          <a:p>
            <a:pPr lvl="1"/>
            <a:r>
              <a:rPr lang="en-US" dirty="0"/>
              <a:t>Communication through </a:t>
            </a:r>
            <a:r>
              <a:rPr lang="en-US" dirty="0" err="1"/>
              <a:t>ReST</a:t>
            </a:r>
            <a:r>
              <a:rPr lang="en-US" dirty="0"/>
              <a:t> API</a:t>
            </a:r>
          </a:p>
          <a:p>
            <a:pPr lvl="2"/>
            <a:r>
              <a:rPr lang="en-US" dirty="0"/>
              <a:t>when on same host: Unix socket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/run/</a:t>
            </a:r>
            <a:r>
              <a:rPr lang="en-US" dirty="0" err="1">
                <a:latin typeface="Courier New" panose="02070309020205020404" pitchFamily="49" charset="0"/>
                <a:cs typeface="Courier New" panose="02070309020205020404" pitchFamily="49" charset="0"/>
              </a:rPr>
              <a:t>docker.sock</a:t>
            </a:r>
            <a:endParaRPr lang="en-US" dirty="0">
              <a:latin typeface="Courier New" panose="02070309020205020404" pitchFamily="49" charset="0"/>
              <a:cs typeface="Courier New" panose="02070309020205020404" pitchFamily="49" charset="0"/>
            </a:endParaRPr>
          </a:p>
          <a:p>
            <a:pPr lvl="2"/>
            <a:r>
              <a:rPr lang="en-US" dirty="0"/>
              <a:t>when on different hosts: TCP, port 2375 or 2376</a:t>
            </a:r>
          </a:p>
          <a:p>
            <a:pPr lvl="1"/>
            <a:endParaRPr lang="en-US" dirty="0"/>
          </a:p>
          <a:p>
            <a:pPr lvl="1"/>
            <a:r>
              <a:rPr lang="en-US" dirty="0"/>
              <a:t>Building images: everything is transferred from client to dockerd</a:t>
            </a:r>
          </a:p>
        </p:txBody>
      </p:sp>
      <p:pic>
        <p:nvPicPr>
          <p:cNvPr id="39" name="Picture 38"/>
          <p:cNvPicPr>
            <a:picLocks noChangeAspect="1"/>
          </p:cNvPicPr>
          <p:nvPr/>
        </p:nvPicPr>
        <p:blipFill>
          <a:blip r:embed="rId3"/>
          <a:stretch>
            <a:fillRect/>
          </a:stretch>
        </p:blipFill>
        <p:spPr>
          <a:xfrm>
            <a:off x="10289570" y="5246054"/>
            <a:ext cx="737018" cy="737018"/>
          </a:xfrm>
          <a:prstGeom prst="rect">
            <a:avLst/>
          </a:prstGeom>
        </p:spPr>
      </p:pic>
      <p:sp>
        <p:nvSpPr>
          <p:cNvPr id="35" name="Rectangle 34"/>
          <p:cNvSpPr/>
          <p:nvPr/>
        </p:nvSpPr>
        <p:spPr bwMode="gray">
          <a:xfrm>
            <a:off x="4439459" y="2283481"/>
            <a:ext cx="2183803" cy="625519"/>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docker</a:t>
            </a: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 client</a:t>
            </a:r>
          </a:p>
        </p:txBody>
      </p:sp>
    </p:spTree>
    <p:extLst>
      <p:ext uri="{BB962C8B-B14F-4D97-AF65-F5344CB8AC3E}">
        <p14:creationId xmlns:p14="http://schemas.microsoft.com/office/powerpoint/2010/main" val="2072261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runC</a:t>
            </a:r>
            <a:endParaRPr lang="en-US" dirty="0"/>
          </a:p>
        </p:txBody>
      </p:sp>
      <p:sp>
        <p:nvSpPr>
          <p:cNvPr id="14" name="Text Placeholder 1"/>
          <p:cNvSpPr txBox="1">
            <a:spLocks/>
          </p:cNvSpPr>
          <p:nvPr/>
        </p:nvSpPr>
        <p:spPr bwMode="gray">
          <a:xfrm>
            <a:off x="4641669" y="1670116"/>
            <a:ext cx="6618514" cy="3938204"/>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800" dirty="0"/>
              <a:t>runC is the bed on which containers run</a:t>
            </a:r>
          </a:p>
          <a:p>
            <a:pPr lvl="1"/>
            <a:r>
              <a:rPr lang="en-US" sz="1600" dirty="0"/>
              <a:t>Infrastructure plumbing</a:t>
            </a:r>
          </a:p>
          <a:p>
            <a:pPr lvl="2"/>
            <a:r>
              <a:rPr lang="en-US" sz="1600" dirty="0"/>
              <a:t>Setup of Linux kernel features (namespaces, cgroups, </a:t>
            </a:r>
            <a:r>
              <a:rPr lang="en-US" sz="1600" dirty="0" err="1"/>
              <a:t>etc</a:t>
            </a:r>
            <a:r>
              <a:rPr lang="en-US" sz="1600" dirty="0"/>
              <a:t>…)</a:t>
            </a:r>
          </a:p>
          <a:p>
            <a:pPr lvl="2"/>
            <a:r>
              <a:rPr lang="en-US" sz="1600" dirty="0"/>
              <a:t>Managing the network routing</a:t>
            </a:r>
          </a:p>
          <a:p>
            <a:pPr lvl="1"/>
            <a:r>
              <a:rPr lang="en-US" sz="1600" dirty="0"/>
              <a:t>Spun out of dockerd in 2015</a:t>
            </a:r>
          </a:p>
          <a:p>
            <a:pPr lvl="1"/>
            <a:r>
              <a:rPr lang="en-US" sz="1600" dirty="0"/>
              <a:t>Implements the OCI container standard</a:t>
            </a:r>
          </a:p>
          <a:p>
            <a:endParaRPr lang="en-US" sz="1800" dirty="0"/>
          </a:p>
          <a:p>
            <a:r>
              <a:rPr lang="en-US" sz="1800" dirty="0"/>
              <a:t>runC, Docker… what?</a:t>
            </a:r>
          </a:p>
          <a:p>
            <a:pPr lvl="1"/>
            <a:r>
              <a:rPr lang="en-US" sz="1600" dirty="0"/>
              <a:t>runC only sets up and runs the containers as instructed by Docker</a:t>
            </a:r>
          </a:p>
          <a:p>
            <a:pPr lvl="1"/>
            <a:r>
              <a:rPr lang="en-US" sz="1600" dirty="0"/>
              <a:t>runC does not know anything about images, registries, etc.</a:t>
            </a:r>
          </a:p>
          <a:p>
            <a:pPr lvl="1"/>
            <a:r>
              <a:rPr lang="en-US" sz="1600" dirty="0"/>
              <a:t>runC can be used in different container platforms, not just Docker</a:t>
            </a:r>
          </a:p>
        </p:txBody>
      </p:sp>
      <p:grpSp>
        <p:nvGrpSpPr>
          <p:cNvPr id="20" name="Group 19"/>
          <p:cNvGrpSpPr/>
          <p:nvPr/>
        </p:nvGrpSpPr>
        <p:grpSpPr>
          <a:xfrm>
            <a:off x="781359" y="1498665"/>
            <a:ext cx="2828071" cy="3938205"/>
            <a:chOff x="733734" y="1670115"/>
            <a:chExt cx="2828071" cy="3938205"/>
          </a:xfrm>
        </p:grpSpPr>
        <p:sp>
          <p:nvSpPr>
            <p:cNvPr id="5" name="Rectangle 4"/>
            <p:cNvSpPr/>
            <p:nvPr/>
          </p:nvSpPr>
          <p:spPr bwMode="gray">
            <a:xfrm>
              <a:off x="733734" y="4531917"/>
              <a:ext cx="2828069" cy="1076403"/>
            </a:xfrm>
            <a:prstGeom prst="rect">
              <a:avLst/>
            </a:prstGeom>
            <a:gradFill>
              <a:gsLst>
                <a:gs pos="39000">
                  <a:schemeClr val="tx2">
                    <a:lumMod val="25000"/>
                  </a:schemeClr>
                </a:gs>
                <a:gs pos="95000">
                  <a:schemeClr val="bg1"/>
                </a:gs>
              </a:gsLst>
              <a:lin ang="5400000" scaled="1"/>
            </a:gradFill>
            <a:ln w="6350" algn="ctr">
              <a:gradFill flip="none" rotWithShape="1">
                <a:gsLst>
                  <a:gs pos="0">
                    <a:schemeClr val="tx1"/>
                  </a:gs>
                  <a:gs pos="76000">
                    <a:schemeClr val="bg1"/>
                  </a:gs>
                </a:gsLst>
                <a:lin ang="5400000" scaled="1"/>
                <a:tileRect/>
              </a:gra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 name="Rectangle 5"/>
            <p:cNvSpPr/>
            <p:nvPr/>
          </p:nvSpPr>
          <p:spPr bwMode="gray">
            <a:xfrm>
              <a:off x="824145" y="4622203"/>
              <a:ext cx="2641961" cy="689000"/>
            </a:xfrm>
            <a:prstGeom prst="rect">
              <a:avLst/>
            </a:prstGeom>
            <a:gradFill>
              <a:gsLst>
                <a:gs pos="25000">
                  <a:schemeClr val="accent6">
                    <a:lumMod val="75000"/>
                  </a:schemeClr>
                </a:gs>
                <a:gs pos="100000">
                  <a:srgbClr val="D1B9CC"/>
                </a:gs>
              </a:gsLst>
              <a:lin ang="5400000" scaled="1"/>
            </a:gradFill>
            <a:ln w="6350" algn="ctr">
              <a:gradFill flip="none" rotWithShape="1">
                <a:gsLst>
                  <a:gs pos="40000">
                    <a:schemeClr val="tx1"/>
                  </a:gs>
                  <a:gs pos="100000">
                    <a:schemeClr val="tx2">
                      <a:lumMod val="90000"/>
                    </a:schemeClr>
                  </a:gs>
                </a:gsLst>
                <a:lin ang="5400000" scaled="1"/>
                <a:tileRect/>
              </a:gra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Host</a:t>
              </a:r>
              <a:r>
                <a:rPr kumimoji="0" lang="en-US" sz="1800" b="0" i="0" u="none" strike="noStrike" kern="0" cap="none" spc="0" normalizeH="0" dirty="0">
                  <a:ln>
                    <a:noFill/>
                  </a:ln>
                  <a:solidFill>
                    <a:schemeClr val="bg1"/>
                  </a:solidFill>
                  <a:effectLst/>
                  <a:uLnTx/>
                  <a:uFillTx/>
                  <a:ea typeface="Arial Unicode MS" pitchFamily="34" charset="-128"/>
                  <a:cs typeface="Arial Unicode MS" pitchFamily="34" charset="-128"/>
                </a:rPr>
                <a:t> OS</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9" name="Rectangle 8"/>
            <p:cNvSpPr/>
            <p:nvPr/>
          </p:nvSpPr>
          <p:spPr bwMode="gray">
            <a:xfrm>
              <a:off x="733736" y="1881941"/>
              <a:ext cx="2828069" cy="2496077"/>
            </a:xfrm>
            <a:prstGeom prst="rect">
              <a:avLst/>
            </a:prstGeom>
            <a:gradFill flip="none" rotWithShape="1">
              <a:gsLst>
                <a:gs pos="56000">
                  <a:schemeClr val="accent2">
                    <a:lumMod val="75000"/>
                  </a:schemeClr>
                </a:gs>
                <a:gs pos="98000">
                  <a:schemeClr val="bg1"/>
                </a:gs>
              </a:gsLst>
              <a:lin ang="16200000" scaled="1"/>
              <a:tileRect/>
            </a:gradFill>
            <a:ln w="6350" algn="ctr">
              <a:gradFill flip="none" rotWithShape="1">
                <a:gsLst>
                  <a:gs pos="0">
                    <a:schemeClr val="tx1"/>
                  </a:gs>
                  <a:gs pos="100000">
                    <a:schemeClr val="bg1"/>
                  </a:gs>
                </a:gsLst>
                <a:lin ang="16200000" scaled="1"/>
                <a:tileRect/>
              </a:gra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0" name="Rectangle 9"/>
            <p:cNvSpPr/>
            <p:nvPr/>
          </p:nvSpPr>
          <p:spPr bwMode="gray">
            <a:xfrm>
              <a:off x="822771" y="1881939"/>
              <a:ext cx="910236" cy="2420657"/>
            </a:xfrm>
            <a:prstGeom prst="rect">
              <a:avLst/>
            </a:prstGeom>
            <a:gradFill>
              <a:gsLst>
                <a:gs pos="37000">
                  <a:schemeClr val="accent3">
                    <a:lumMod val="50000"/>
                  </a:schemeClr>
                </a:gs>
                <a:gs pos="100000">
                  <a:schemeClr val="bg1"/>
                </a:gs>
              </a:gsLst>
              <a:lin ang="16200000" scaled="1"/>
            </a:gradFill>
            <a:ln w="6350" algn="ctr">
              <a:gradFill flip="none" rotWithShape="1">
                <a:gsLst>
                  <a:gs pos="51000">
                    <a:schemeClr val="tx1"/>
                  </a:gs>
                  <a:gs pos="100000">
                    <a:schemeClr val="bg1"/>
                  </a:gs>
                </a:gsLst>
                <a:lin ang="16200000" scaled="1"/>
                <a:tileRect/>
              </a:gradFill>
              <a:miter lim="800000"/>
              <a:headEnd/>
              <a:tailEnd/>
            </a:ln>
          </p:spPr>
          <p:txBody>
            <a:bodyPr vert="vert270" lIns="90000" tIns="72000" rIns="90000" bIns="72000" rtlCol="0" anchor="ctr"/>
            <a:lstStyle/>
            <a:p>
              <a:pPr marR="0" algn="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a:t>
              </a:r>
              <a:endPar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7" name="Arrow: Down 6"/>
            <p:cNvSpPr/>
            <p:nvPr/>
          </p:nvSpPr>
          <p:spPr bwMode="gray">
            <a:xfrm>
              <a:off x="1889761" y="4224236"/>
              <a:ext cx="1576344" cy="494408"/>
            </a:xfrm>
            <a:prstGeom prst="downArrow">
              <a:avLst>
                <a:gd name="adj1" fmla="val 50000"/>
                <a:gd name="adj2" fmla="val 38537"/>
              </a:avLst>
            </a:prstGeom>
            <a:solidFill>
              <a:srgbClr val="FFFF99"/>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1" name="Rectangle 10"/>
            <p:cNvSpPr/>
            <p:nvPr/>
          </p:nvSpPr>
          <p:spPr bwMode="gray">
            <a:xfrm>
              <a:off x="1889761" y="3617812"/>
              <a:ext cx="1576346" cy="684783"/>
            </a:xfrm>
            <a:prstGeom prst="rect">
              <a:avLst/>
            </a:prstGeom>
            <a:solidFill>
              <a:srgbClr val="FFFF00"/>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1889761" y="1670115"/>
              <a:ext cx="1576344" cy="1889771"/>
            </a:xfrm>
            <a:prstGeom prst="rect">
              <a:avLst/>
            </a:prstGeom>
            <a:gradFill>
              <a:gsLst>
                <a:gs pos="38000">
                  <a:schemeClr val="accent5">
                    <a:lumMod val="75000"/>
                    <a:alpha val="65000"/>
                  </a:schemeClr>
                </a:gs>
                <a:gs pos="88000">
                  <a:schemeClr val="bg1"/>
                </a:gs>
              </a:gsLst>
              <a:lin ang="16200000" scaled="1"/>
            </a:gradFill>
            <a:ln w="6350" algn="ctr">
              <a:gradFill flip="none" rotWithShape="1">
                <a:gsLst>
                  <a:gs pos="41000">
                    <a:schemeClr val="tx1"/>
                  </a:gs>
                  <a:gs pos="86000">
                    <a:schemeClr val="bg1"/>
                  </a:gs>
                </a:gsLst>
                <a:lin ang="16200000" scaled="1"/>
                <a:tileRect/>
              </a:gra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8" name="Rectangle 17"/>
            <p:cNvSpPr/>
            <p:nvPr/>
          </p:nvSpPr>
          <p:spPr bwMode="gray">
            <a:xfrm>
              <a:off x="1975109" y="2789157"/>
              <a:ext cx="1416484" cy="675777"/>
            </a:xfrm>
            <a:prstGeom prst="rect">
              <a:avLst/>
            </a:prstGeom>
            <a:solidFill>
              <a:srgbClr val="4A59A6">
                <a:alpha val="77000"/>
              </a:srgb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dirty="0">
                  <a:ln>
                    <a:noFill/>
                  </a:ln>
                  <a:solidFill>
                    <a:schemeClr val="bg1"/>
                  </a:solidFill>
                  <a:effectLst/>
                  <a:uLnTx/>
                  <a:uFillTx/>
                  <a:ea typeface="Arial Unicode MS" pitchFamily="34" charset="-128"/>
                  <a:cs typeface="Arial Unicode MS" pitchFamily="34" charset="-128"/>
                </a:rPr>
                <a:t>Libs</a:t>
              </a:r>
              <a:endPar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9" name="Rectangle 18"/>
            <p:cNvSpPr/>
            <p:nvPr/>
          </p:nvSpPr>
          <p:spPr bwMode="gray">
            <a:xfrm>
              <a:off x="1975109" y="1728042"/>
              <a:ext cx="1416484" cy="980026"/>
            </a:xfrm>
            <a:prstGeom prst="rect">
              <a:avLst/>
            </a:prstGeom>
            <a:gradFill>
              <a:gsLst>
                <a:gs pos="7000">
                  <a:schemeClr val="accent1">
                    <a:lumMod val="75000"/>
                    <a:alpha val="94000"/>
                  </a:schemeClr>
                </a:gs>
                <a:gs pos="84000">
                  <a:schemeClr val="bg1"/>
                </a:gs>
              </a:gsLst>
              <a:lin ang="16200000" scaled="1"/>
            </a:gradFill>
            <a:ln w="6350" algn="ctr">
              <a:gradFill flip="none" rotWithShape="1">
                <a:gsLst>
                  <a:gs pos="0">
                    <a:schemeClr val="tx1"/>
                  </a:gs>
                  <a:gs pos="84000">
                    <a:schemeClr val="bg1"/>
                  </a:gs>
                </a:gsLst>
                <a:lin ang="16200000" scaled="1"/>
                <a:tileRect/>
              </a:gra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kern="0" dirty="0">
                  <a:solidFill>
                    <a:schemeClr val="bg1"/>
                  </a:solidFill>
                  <a:ea typeface="Arial Unicode MS" pitchFamily="34" charset="-128"/>
                  <a:cs typeface="Arial Unicode MS" pitchFamily="34" charset="-128"/>
                </a:rPr>
                <a:t>nginx</a:t>
              </a:r>
              <a:endParaRPr lang="en-US" sz="1400" kern="0" dirty="0">
                <a:solidFill>
                  <a:schemeClr val="bg1"/>
                </a:solidFill>
                <a:ea typeface="Arial Unicode MS" pitchFamily="34" charset="-128"/>
                <a:cs typeface="Arial Unicode MS" pitchFamily="34" charset="-128"/>
              </a:endParaRPr>
            </a:p>
          </p:txBody>
        </p:sp>
      </p:grpSp>
    </p:spTree>
    <p:extLst>
      <p:ext uri="{BB962C8B-B14F-4D97-AF65-F5344CB8AC3E}">
        <p14:creationId xmlns:p14="http://schemas.microsoft.com/office/powerpoint/2010/main" val="2744126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503999" y="1620000"/>
            <a:ext cx="5749567" cy="1749733"/>
          </a:xfrm>
        </p:spPr>
        <p:txBody>
          <a:bodyPr/>
          <a:lstStyle/>
          <a:p>
            <a:pPr lvl="0"/>
            <a:r>
              <a:rPr lang="en-US" dirty="0"/>
              <a:t>Different places to configure the Docker daemon</a:t>
            </a:r>
          </a:p>
          <a:p>
            <a:pPr lvl="1"/>
            <a:r>
              <a:rPr lang="en-US" dirty="0" err="1"/>
              <a:t>systemd</a:t>
            </a:r>
            <a:r>
              <a:rPr lang="en-US" dirty="0"/>
              <a:t> unit drop-in : environment settings</a:t>
            </a:r>
          </a:p>
          <a:p>
            <a:pPr lvl="1"/>
            <a:r>
              <a:rPr lang="en-US" dirty="0"/>
              <a:t>/</a:t>
            </a:r>
            <a:r>
              <a:rPr lang="en-US" dirty="0" err="1"/>
              <a:t>etc</a:t>
            </a:r>
            <a:r>
              <a:rPr lang="en-US" dirty="0"/>
              <a:t>/</a:t>
            </a:r>
            <a:r>
              <a:rPr lang="en-US" dirty="0" err="1"/>
              <a:t>sysconfig</a:t>
            </a:r>
            <a:r>
              <a:rPr lang="en-US" dirty="0"/>
              <a:t>/</a:t>
            </a:r>
            <a:r>
              <a:rPr lang="en-US" dirty="0" err="1"/>
              <a:t>docker</a:t>
            </a:r>
            <a:r>
              <a:rPr lang="en-US" dirty="0"/>
              <a:t> : command options for </a:t>
            </a:r>
            <a:r>
              <a:rPr lang="en-US" dirty="0" err="1"/>
              <a:t>dockerd</a:t>
            </a:r>
            <a:endParaRPr lang="en-US" dirty="0"/>
          </a:p>
          <a:p>
            <a:pPr lvl="1"/>
            <a:r>
              <a:rPr lang="en-US" dirty="0"/>
              <a:t>/</a:t>
            </a:r>
            <a:r>
              <a:rPr lang="en-US" dirty="0" err="1"/>
              <a:t>etc</a:t>
            </a:r>
            <a:r>
              <a:rPr lang="en-US" dirty="0"/>
              <a:t>/</a:t>
            </a:r>
            <a:r>
              <a:rPr lang="en-US" dirty="0" err="1"/>
              <a:t>docker</a:t>
            </a:r>
            <a:r>
              <a:rPr lang="en-US" dirty="0"/>
              <a:t>/</a:t>
            </a:r>
            <a:r>
              <a:rPr lang="en-US" dirty="0" err="1"/>
              <a:t>config.json</a:t>
            </a:r>
            <a:r>
              <a:rPr lang="en-US" dirty="0"/>
              <a:t> : general config options for drivers, </a:t>
            </a:r>
            <a:r>
              <a:rPr lang="en-US" dirty="0" err="1"/>
              <a:t>etc</a:t>
            </a:r>
            <a:r>
              <a:rPr lang="en-US" dirty="0"/>
              <a:t>…</a:t>
            </a:r>
          </a:p>
        </p:txBody>
      </p:sp>
      <p:sp>
        <p:nvSpPr>
          <p:cNvPr id="4" name="Title 3"/>
          <p:cNvSpPr>
            <a:spLocks noGrp="1"/>
          </p:cNvSpPr>
          <p:nvPr>
            <p:ph type="title"/>
          </p:nvPr>
        </p:nvSpPr>
        <p:spPr/>
        <p:txBody>
          <a:bodyPr/>
          <a:lstStyle/>
          <a:p>
            <a:r>
              <a:rPr lang="en-US" dirty="0"/>
              <a:t>Configuration of the Docker daemon</a:t>
            </a:r>
          </a:p>
        </p:txBody>
      </p:sp>
      <p:sp>
        <p:nvSpPr>
          <p:cNvPr id="2" name="Rectangle 1"/>
          <p:cNvSpPr/>
          <p:nvPr/>
        </p:nvSpPr>
        <p:spPr bwMode="gray">
          <a:xfrm>
            <a:off x="9949392" y="2097617"/>
            <a:ext cx="1108272" cy="2870200"/>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dockerd</a:t>
            </a:r>
            <a:endPar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 name="Rectangle: Folded Corner 2"/>
          <p:cNvSpPr/>
          <p:nvPr/>
        </p:nvSpPr>
        <p:spPr bwMode="gray">
          <a:xfrm>
            <a:off x="7693850" y="1998885"/>
            <a:ext cx="1498600" cy="784533"/>
          </a:xfrm>
          <a:prstGeom prst="foldedCorner">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bg1"/>
                </a:solidFill>
                <a:ea typeface="Arial Unicode MS" pitchFamily="34" charset="-128"/>
                <a:cs typeface="Arial Unicode MS" pitchFamily="34" charset="-128"/>
              </a:rPr>
              <a:t>s</a:t>
            </a:r>
            <a:r>
              <a:rPr kumimoji="0" lang="en-US" sz="1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ystemd</a:t>
            </a: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unit</a:t>
            </a:r>
            <a:r>
              <a:rPr kumimoji="0" lang="en-US" sz="1400" b="0" i="0" u="none" strike="noStrike" kern="0" cap="none" spc="0" normalizeH="0" noProof="0" dirty="0">
                <a:ln>
                  <a:noFill/>
                </a:ln>
                <a:solidFill>
                  <a:schemeClr val="bg1"/>
                </a:solidFill>
                <a:effectLst/>
                <a:uLnTx/>
                <a:uFillTx/>
                <a:ea typeface="Arial Unicode MS" pitchFamily="34" charset="-128"/>
                <a:cs typeface="Arial Unicode MS" pitchFamily="34" charset="-128"/>
              </a:rPr>
              <a:t> drop-in</a:t>
            </a:r>
            <a:endPar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 name="Rectangle: Folded Corner 5"/>
          <p:cNvSpPr/>
          <p:nvPr/>
        </p:nvSpPr>
        <p:spPr bwMode="gray">
          <a:xfrm>
            <a:off x="7090242" y="3265334"/>
            <a:ext cx="1830450" cy="534766"/>
          </a:xfrm>
          <a:prstGeom prst="foldedCorner">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bg1"/>
                </a:solidFill>
                <a:latin typeface="Arial Narrow" panose="020B0606020202030204" pitchFamily="34" charset="0"/>
                <a:ea typeface="Arial Unicode MS" pitchFamily="34" charset="-128"/>
                <a:cs typeface="Arial Unicode MS" pitchFamily="34" charset="-128"/>
              </a:rPr>
              <a:t>/</a:t>
            </a:r>
            <a:r>
              <a:rPr lang="en-US" sz="1400" kern="0" dirty="0" err="1">
                <a:solidFill>
                  <a:schemeClr val="bg1"/>
                </a:solidFill>
                <a:latin typeface="Arial Narrow" panose="020B0606020202030204" pitchFamily="34" charset="0"/>
                <a:ea typeface="Arial Unicode MS" pitchFamily="34" charset="-128"/>
                <a:cs typeface="Arial Unicode MS" pitchFamily="34" charset="-128"/>
              </a:rPr>
              <a:t>etc</a:t>
            </a:r>
            <a:r>
              <a:rPr lang="en-US" sz="1400" kern="0" dirty="0">
                <a:solidFill>
                  <a:schemeClr val="bg1"/>
                </a:solidFill>
                <a:latin typeface="Arial Narrow" panose="020B0606020202030204" pitchFamily="34" charset="0"/>
                <a:ea typeface="Arial Unicode MS" pitchFamily="34" charset="-128"/>
                <a:cs typeface="Arial Unicode MS" pitchFamily="34" charset="-128"/>
              </a:rPr>
              <a:t>/docker/</a:t>
            </a:r>
            <a:r>
              <a:rPr lang="en-US" sz="1400" kern="0" dirty="0" err="1">
                <a:solidFill>
                  <a:schemeClr val="bg1"/>
                </a:solidFill>
                <a:latin typeface="Arial Narrow" panose="020B0606020202030204" pitchFamily="34" charset="0"/>
                <a:ea typeface="Arial Unicode MS" pitchFamily="34" charset="-128"/>
                <a:cs typeface="Arial Unicode MS" pitchFamily="34" charset="-128"/>
              </a:rPr>
              <a:t>config.json</a:t>
            </a:r>
            <a:endParaRPr kumimoji="0" lang="en-US" sz="1400" b="0" i="0" u="none" strike="noStrike" kern="0" cap="none" spc="0" normalizeH="0" baseline="0" noProof="0" dirty="0">
              <a:ln>
                <a:noFill/>
              </a:ln>
              <a:solidFill>
                <a:schemeClr val="bg1"/>
              </a:solidFill>
              <a:effectLst/>
              <a:uLnTx/>
              <a:uFillTx/>
              <a:latin typeface="Arial Narrow" panose="020B0606020202030204" pitchFamily="34" charset="0"/>
              <a:ea typeface="Arial Unicode MS" pitchFamily="34" charset="-128"/>
              <a:cs typeface="Arial Unicode MS" pitchFamily="34" charset="-128"/>
            </a:endParaRPr>
          </a:p>
        </p:txBody>
      </p:sp>
      <p:sp>
        <p:nvSpPr>
          <p:cNvPr id="7" name="Rectangle: Folded Corner 6"/>
          <p:cNvSpPr/>
          <p:nvPr/>
        </p:nvSpPr>
        <p:spPr bwMode="gray">
          <a:xfrm>
            <a:off x="7441608" y="4352035"/>
            <a:ext cx="1830450" cy="534766"/>
          </a:xfrm>
          <a:prstGeom prst="foldedCorner">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bg1"/>
                </a:solidFill>
                <a:latin typeface="Arial Narrow" panose="020B0606020202030204" pitchFamily="34" charset="0"/>
                <a:ea typeface="Arial Unicode MS" pitchFamily="34" charset="-128"/>
                <a:cs typeface="Arial Unicode MS" pitchFamily="34" charset="-128"/>
              </a:rPr>
              <a:t>/</a:t>
            </a:r>
            <a:r>
              <a:rPr lang="en-US" sz="1400" kern="0" dirty="0" err="1">
                <a:solidFill>
                  <a:schemeClr val="bg1"/>
                </a:solidFill>
                <a:latin typeface="Arial Narrow" panose="020B0606020202030204" pitchFamily="34" charset="0"/>
                <a:ea typeface="Arial Unicode MS" pitchFamily="34" charset="-128"/>
                <a:cs typeface="Arial Unicode MS" pitchFamily="34" charset="-128"/>
              </a:rPr>
              <a:t>etc</a:t>
            </a:r>
            <a:r>
              <a:rPr lang="en-US" sz="1400" kern="0" dirty="0">
                <a:solidFill>
                  <a:schemeClr val="bg1"/>
                </a:solidFill>
                <a:latin typeface="Arial Narrow" panose="020B0606020202030204" pitchFamily="34" charset="0"/>
                <a:ea typeface="Arial Unicode MS" pitchFamily="34" charset="-128"/>
                <a:cs typeface="Arial Unicode MS" pitchFamily="34" charset="-128"/>
              </a:rPr>
              <a:t>/</a:t>
            </a:r>
            <a:r>
              <a:rPr lang="en-US" sz="1400" kern="0" dirty="0" err="1">
                <a:solidFill>
                  <a:schemeClr val="bg1"/>
                </a:solidFill>
                <a:latin typeface="Arial Narrow" panose="020B0606020202030204" pitchFamily="34" charset="0"/>
                <a:ea typeface="Arial Unicode MS" pitchFamily="34" charset="-128"/>
                <a:cs typeface="Arial Unicode MS" pitchFamily="34" charset="-128"/>
              </a:rPr>
              <a:t>sysconfig</a:t>
            </a:r>
            <a:r>
              <a:rPr lang="en-US" sz="1400" kern="0" dirty="0">
                <a:solidFill>
                  <a:schemeClr val="bg1"/>
                </a:solidFill>
                <a:latin typeface="Arial Narrow" panose="020B0606020202030204" pitchFamily="34" charset="0"/>
                <a:ea typeface="Arial Unicode MS" pitchFamily="34" charset="-128"/>
                <a:cs typeface="Arial Unicode MS" pitchFamily="34" charset="-128"/>
              </a:rPr>
              <a:t>/docker</a:t>
            </a:r>
            <a:endParaRPr kumimoji="0" lang="en-US" sz="1400" b="0" i="0" u="none" strike="noStrike" kern="0" cap="none" spc="0" normalizeH="0" baseline="0" noProof="0" dirty="0">
              <a:ln>
                <a:noFill/>
              </a:ln>
              <a:solidFill>
                <a:schemeClr val="bg1"/>
              </a:solidFill>
              <a:effectLst/>
              <a:uLnTx/>
              <a:uFillTx/>
              <a:latin typeface="Arial Narrow" panose="020B0606020202030204" pitchFamily="34" charset="0"/>
              <a:ea typeface="Arial Unicode MS" pitchFamily="34" charset="-128"/>
              <a:cs typeface="Arial Unicode MS" pitchFamily="34" charset="-128"/>
            </a:endParaRPr>
          </a:p>
        </p:txBody>
      </p:sp>
      <p:cxnSp>
        <p:nvCxnSpPr>
          <p:cNvPr id="9" name="Straight Arrow Connector 8"/>
          <p:cNvCxnSpPr>
            <a:stCxn id="3" idx="3"/>
          </p:cNvCxnSpPr>
          <p:nvPr/>
        </p:nvCxnSpPr>
        <p:spPr>
          <a:xfrm>
            <a:off x="9192450" y="2391152"/>
            <a:ext cx="655342" cy="730931"/>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p:cNvCxnSpPr>
          <p:nvPr/>
        </p:nvCxnSpPr>
        <p:spPr>
          <a:xfrm>
            <a:off x="8920692" y="3532717"/>
            <a:ext cx="927100" cy="115901"/>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p:cNvCxnSpPr>
          <p:nvPr/>
        </p:nvCxnSpPr>
        <p:spPr>
          <a:xfrm flipV="1">
            <a:off x="9272058" y="4167716"/>
            <a:ext cx="575734" cy="451702"/>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2" name="Text Placeholder 10"/>
          <p:cNvSpPr txBox="1">
            <a:spLocks/>
          </p:cNvSpPr>
          <p:nvPr/>
        </p:nvSpPr>
        <p:spPr bwMode="gray">
          <a:xfrm>
            <a:off x="498484" y="3814675"/>
            <a:ext cx="5749567" cy="747593"/>
          </a:xfrm>
          <a:prstGeom prst="rect">
            <a:avLst/>
          </a:prstGeom>
          <a:noFill/>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u="sng" dirty="0"/>
              <a:t>Example:</a:t>
            </a:r>
            <a:r>
              <a:rPr lang="en-US" dirty="0"/>
              <a:t> Setting up the proxy server</a:t>
            </a:r>
          </a:p>
          <a:p>
            <a:pPr lvl="1"/>
            <a:r>
              <a:rPr lang="en-US" dirty="0"/>
              <a:t>Proxy is an environment setting</a:t>
            </a:r>
          </a:p>
        </p:txBody>
      </p:sp>
      <p:grpSp>
        <p:nvGrpSpPr>
          <p:cNvPr id="25" name="Group 24"/>
          <p:cNvGrpSpPr/>
          <p:nvPr/>
        </p:nvGrpSpPr>
        <p:grpSpPr>
          <a:xfrm>
            <a:off x="691090" y="4562268"/>
            <a:ext cx="5556961" cy="961513"/>
            <a:chOff x="498484" y="4294885"/>
            <a:chExt cx="5749568" cy="961513"/>
          </a:xfrm>
        </p:grpSpPr>
        <p:sp>
          <p:nvSpPr>
            <p:cNvPr id="23" name="Rectangle: Rounded Corners 22"/>
            <p:cNvSpPr/>
            <p:nvPr/>
          </p:nvSpPr>
          <p:spPr bwMode="gray">
            <a:xfrm>
              <a:off x="498484" y="4294885"/>
              <a:ext cx="5749568" cy="961513"/>
            </a:xfrm>
            <a:prstGeom prst="roundRect">
              <a:avLst>
                <a:gd name="adj" fmla="val 5680"/>
              </a:avLst>
            </a:prstGeom>
            <a:solidFill>
              <a:schemeClr val="accent1"/>
            </a:solidFill>
            <a:ln w="6350" algn="ctr">
              <a:solidFill>
                <a:schemeClr val="tx1"/>
              </a:solidFill>
              <a:miter lim="800000"/>
              <a:headEnd/>
              <a:tailEnd/>
            </a:ln>
          </p:spPr>
          <p:txBody>
            <a:bodyPr lIns="90000" tIns="72000" rIns="90000" bIns="72000" rtlCol="0" anchor="b"/>
            <a:lstStyle/>
            <a:p>
              <a:pPr defTabSz="914400" fontAlgn="base">
                <a:spcAft>
                  <a:spcPct val="0"/>
                </a:spcAft>
                <a:buClr>
                  <a:srgbClr val="F0AB00"/>
                </a:buClr>
                <a:buSzPct val="80000"/>
              </a:pPr>
              <a:r>
                <a:rPr lang="en-US" sz="1200" b="1" kern="0" dirty="0">
                  <a:latin typeface="Courier New" panose="02070309020205020404" pitchFamily="49" charset="0"/>
                  <a:ea typeface="Arial Unicode MS" pitchFamily="34" charset="-128"/>
                  <a:cs typeface="Courier New" panose="02070309020205020404" pitchFamily="49" charset="0"/>
                </a:rPr>
                <a:t>[Service]</a:t>
              </a:r>
            </a:p>
            <a:p>
              <a:pPr defTabSz="914400" fontAlgn="base">
                <a:spcAft>
                  <a:spcPct val="0"/>
                </a:spcAft>
                <a:buClr>
                  <a:srgbClr val="F0AB00"/>
                </a:buClr>
                <a:buSzPct val="80000"/>
              </a:pPr>
              <a:r>
                <a:rPr lang="en-US" sz="1200" b="1" kern="0" dirty="0">
                  <a:latin typeface="Courier New" panose="02070309020205020404" pitchFamily="49" charset="0"/>
                  <a:ea typeface="Arial Unicode MS" pitchFamily="34" charset="-128"/>
                  <a:cs typeface="Courier New" panose="02070309020205020404" pitchFamily="49" charset="0"/>
                </a:rPr>
                <a:t>Environment="</a:t>
              </a:r>
              <a:r>
                <a:rPr lang="en-US" sz="1200" b="1" kern="0" dirty="0" err="1">
                  <a:latin typeface="Courier New" panose="02070309020205020404" pitchFamily="49" charset="0"/>
                  <a:ea typeface="Arial Unicode MS" pitchFamily="34" charset="-128"/>
                  <a:cs typeface="Courier New" panose="02070309020205020404" pitchFamily="49" charset="0"/>
                </a:rPr>
                <a:t>http_proxy</a:t>
              </a:r>
              <a:r>
                <a:rPr lang="en-US" sz="1200" b="1" kern="0" dirty="0">
                  <a:latin typeface="Courier New" panose="02070309020205020404" pitchFamily="49" charset="0"/>
                  <a:ea typeface="Arial Unicode MS" pitchFamily="34" charset="-128"/>
                  <a:cs typeface="Courier New" panose="02070309020205020404" pitchFamily="49" charset="0"/>
                </a:rPr>
                <a:t>=http://proxy.wdf.sap.corp:8080"</a:t>
              </a:r>
            </a:p>
            <a:p>
              <a:pPr defTabSz="914400" fontAlgn="base">
                <a:spcAft>
                  <a:spcPct val="0"/>
                </a:spcAft>
                <a:buClr>
                  <a:srgbClr val="F0AB00"/>
                </a:buClr>
                <a:buSzPct val="80000"/>
              </a:pPr>
              <a:r>
                <a:rPr lang="en-US" sz="1200" b="1" kern="0" dirty="0">
                  <a:latin typeface="Courier New" panose="02070309020205020404" pitchFamily="49" charset="0"/>
                  <a:ea typeface="Arial Unicode MS" pitchFamily="34" charset="-128"/>
                  <a:cs typeface="Courier New" panose="02070309020205020404" pitchFamily="49" charset="0"/>
                </a:rPr>
                <a:t>Environment="</a:t>
              </a:r>
              <a:r>
                <a:rPr lang="en-US" sz="1200" b="1" kern="0" dirty="0" err="1">
                  <a:latin typeface="Courier New" panose="02070309020205020404" pitchFamily="49" charset="0"/>
                  <a:ea typeface="Arial Unicode MS" pitchFamily="34" charset="-128"/>
                  <a:cs typeface="Courier New" panose="02070309020205020404" pitchFamily="49" charset="0"/>
                </a:rPr>
                <a:t>https_proxy</a:t>
              </a:r>
              <a:r>
                <a:rPr lang="en-US" sz="1200" b="1" kern="0" dirty="0">
                  <a:latin typeface="Courier New" panose="02070309020205020404" pitchFamily="49" charset="0"/>
                  <a:ea typeface="Arial Unicode MS" pitchFamily="34" charset="-128"/>
                  <a:cs typeface="Courier New" panose="02070309020205020404" pitchFamily="49" charset="0"/>
                </a:rPr>
                <a:t>=http://proxy.wdf.sap.corp:8080"</a:t>
              </a:r>
            </a:p>
          </p:txBody>
        </p:sp>
        <p:sp>
          <p:nvSpPr>
            <p:cNvPr id="24" name="Rectangle: Rounded Corners 23"/>
            <p:cNvSpPr/>
            <p:nvPr/>
          </p:nvSpPr>
          <p:spPr bwMode="gray">
            <a:xfrm>
              <a:off x="498484" y="4294885"/>
              <a:ext cx="5749567" cy="267383"/>
            </a:xfrm>
            <a:prstGeom prst="roundRect">
              <a:avLst/>
            </a:prstGeom>
            <a:solidFill>
              <a:schemeClr val="tx1"/>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a:t>
              </a:r>
              <a:r>
                <a:rPr kumimoji="0" lang="en-US" sz="1200" b="1" i="0" u="none" strike="noStrike" kern="0" cap="none" spc="0" normalizeH="0" baseline="0" noProof="0" dirty="0" err="1">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etc</a:t>
              </a:r>
              <a:r>
                <a:rPr kumimoji="0" lang="en-US"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a:t>
              </a:r>
              <a:r>
                <a:rPr kumimoji="0" lang="en-US" sz="1200" b="1" i="0" u="none" strike="noStrike" kern="0" cap="none" spc="0" normalizeH="0" baseline="0" noProof="0" dirty="0" err="1">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systemd</a:t>
              </a:r>
              <a:r>
                <a:rPr kumimoji="0" lang="en-US"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/system/</a:t>
              </a:r>
              <a:r>
                <a:rPr kumimoji="0" lang="en-US" sz="1200" b="1" i="0" u="none" strike="noStrike" kern="0" cap="none" spc="0" normalizeH="0" baseline="0" noProof="0" dirty="0" err="1">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docker.service.d</a:t>
              </a:r>
              <a:r>
                <a:rPr kumimoji="0" lang="en-US"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/proxy</a:t>
              </a:r>
            </a:p>
          </p:txBody>
        </p:sp>
      </p:grpSp>
    </p:spTree>
    <p:extLst>
      <p:ext uri="{BB962C8B-B14F-4D97-AF65-F5344CB8AC3E}">
        <p14:creationId xmlns:p14="http://schemas.microsoft.com/office/powerpoint/2010/main" val="3555722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lstStyle/>
          <a:p>
            <a:r>
              <a:rPr lang="en-US" dirty="0"/>
              <a:t>Containers</a:t>
            </a:r>
          </a:p>
          <a:p>
            <a:r>
              <a:rPr lang="en-US" dirty="0">
                <a:solidFill>
                  <a:schemeClr val="accent1"/>
                </a:solidFill>
              </a:rPr>
              <a:t>under the hood</a:t>
            </a:r>
          </a:p>
        </p:txBody>
      </p:sp>
      <p:pic>
        <p:nvPicPr>
          <p:cNvPr id="3" name="Picture 2">
            <a:extLst>
              <a:ext uri="{FF2B5EF4-FFF2-40B4-BE49-F238E27FC236}">
                <a16:creationId xmlns:a16="http://schemas.microsoft.com/office/drawing/2014/main" id="{9A98F7BB-3648-4D49-B4E7-88B0167B80E0}"/>
              </a:ext>
            </a:extLst>
          </p:cNvPr>
          <p:cNvPicPr>
            <a:picLocks noChangeAspect="1"/>
          </p:cNvPicPr>
          <p:nvPr/>
        </p:nvPicPr>
        <p:blipFill>
          <a:blip r:embed="rId3"/>
          <a:stretch>
            <a:fillRect/>
          </a:stretch>
        </p:blipFill>
        <p:spPr>
          <a:xfrm>
            <a:off x="7270045" y="1219590"/>
            <a:ext cx="3970650" cy="3970650"/>
          </a:xfrm>
          <a:prstGeom prst="rect">
            <a:avLst/>
          </a:prstGeom>
        </p:spPr>
      </p:pic>
    </p:spTree>
    <p:extLst>
      <p:ext uri="{BB962C8B-B14F-4D97-AF65-F5344CB8AC3E}">
        <p14:creationId xmlns:p14="http://schemas.microsoft.com/office/powerpoint/2010/main" val="178674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Linux Features</a:t>
            </a:r>
          </a:p>
        </p:txBody>
      </p:sp>
      <p:sp>
        <p:nvSpPr>
          <p:cNvPr id="5" name="Rectangle 4"/>
          <p:cNvSpPr/>
          <p:nvPr/>
        </p:nvSpPr>
        <p:spPr bwMode="gray">
          <a:xfrm>
            <a:off x="916101" y="3327400"/>
            <a:ext cx="4426368" cy="2341629"/>
          </a:xfrm>
          <a:prstGeom prst="rect">
            <a:avLst/>
          </a:prstGeom>
          <a:solidFill>
            <a:schemeClr val="tx2">
              <a:lumMod val="2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 name="Rectangle 5"/>
          <p:cNvSpPr/>
          <p:nvPr/>
        </p:nvSpPr>
        <p:spPr bwMode="gray">
          <a:xfrm>
            <a:off x="994619" y="3395133"/>
            <a:ext cx="4271648" cy="1787461"/>
          </a:xfrm>
          <a:prstGeom prst="rect">
            <a:avLst/>
          </a:prstGeom>
          <a:solidFill>
            <a:schemeClr val="accent4">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Linux</a:t>
            </a:r>
          </a:p>
        </p:txBody>
      </p:sp>
      <p:sp>
        <p:nvSpPr>
          <p:cNvPr id="7" name="Arrow: Down 6"/>
          <p:cNvSpPr/>
          <p:nvPr/>
        </p:nvSpPr>
        <p:spPr bwMode="gray">
          <a:xfrm>
            <a:off x="1079289" y="3079385"/>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Arrow: Down 7"/>
          <p:cNvSpPr/>
          <p:nvPr/>
        </p:nvSpPr>
        <p:spPr bwMode="gray">
          <a:xfrm>
            <a:off x="4473888" y="3075040"/>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nvGrpSpPr>
          <p:cNvPr id="9" name="Group 8"/>
          <p:cNvGrpSpPr/>
          <p:nvPr/>
        </p:nvGrpSpPr>
        <p:grpSpPr>
          <a:xfrm>
            <a:off x="916100" y="2056108"/>
            <a:ext cx="4426368" cy="1096525"/>
            <a:chOff x="916099" y="2056108"/>
            <a:chExt cx="4920343" cy="1096525"/>
          </a:xfrm>
        </p:grpSpPr>
        <p:sp>
          <p:nvSpPr>
            <p:cNvPr id="10" name="Rectangle 9"/>
            <p:cNvSpPr/>
            <p:nvPr/>
          </p:nvSpPr>
          <p:spPr bwMode="gray">
            <a:xfrm>
              <a:off x="916099" y="2056108"/>
              <a:ext cx="4920343" cy="1096525"/>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1" name="Rectangle 10"/>
            <p:cNvSpPr/>
            <p:nvPr/>
          </p:nvSpPr>
          <p:spPr bwMode="gray">
            <a:xfrm>
              <a:off x="994619" y="2421820"/>
              <a:ext cx="774914" cy="668513"/>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grpSp>
      <p:sp>
        <p:nvSpPr>
          <p:cNvPr id="12" name="Rectangle 11"/>
          <p:cNvSpPr/>
          <p:nvPr/>
        </p:nvSpPr>
        <p:spPr bwMode="gray">
          <a:xfrm>
            <a:off x="188913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17" name="Rectangle 16"/>
          <p:cNvSpPr/>
          <p:nvPr/>
        </p:nvSpPr>
        <p:spPr bwMode="gray">
          <a:xfrm>
            <a:off x="994619" y="5250328"/>
            <a:ext cx="4271648" cy="35460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Hardware</a:t>
            </a:r>
          </a:p>
        </p:txBody>
      </p:sp>
      <p:sp>
        <p:nvSpPr>
          <p:cNvPr id="18" name="Rectangle 17"/>
          <p:cNvSpPr/>
          <p:nvPr/>
        </p:nvSpPr>
        <p:spPr bwMode="gray">
          <a:xfrm>
            <a:off x="449135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0" name="Rectangle 19"/>
          <p:cNvSpPr/>
          <p:nvPr/>
        </p:nvSpPr>
        <p:spPr bwMode="gray">
          <a:xfrm>
            <a:off x="361869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1" name="Rectangle 20"/>
          <p:cNvSpPr/>
          <p:nvPr/>
        </p:nvSpPr>
        <p:spPr bwMode="gray">
          <a:xfrm>
            <a:off x="274777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2" name="Rectangle: Rounded Corners 21"/>
          <p:cNvSpPr/>
          <p:nvPr/>
        </p:nvSpPr>
        <p:spPr bwMode="gray">
          <a:xfrm>
            <a:off x="1232914" y="388560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namespaces</a:t>
            </a:r>
          </a:p>
        </p:txBody>
      </p:sp>
      <p:sp>
        <p:nvSpPr>
          <p:cNvPr id="23" name="Rectangle: Rounded Corners 22"/>
          <p:cNvSpPr/>
          <p:nvPr/>
        </p:nvSpPr>
        <p:spPr bwMode="gray">
          <a:xfrm>
            <a:off x="1079289" y="4314990"/>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netfilter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5" name="Rectangle: Rounded Corners 24"/>
          <p:cNvSpPr/>
          <p:nvPr/>
        </p:nvSpPr>
        <p:spPr bwMode="gray">
          <a:xfrm>
            <a:off x="165830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cgroups</a:t>
            </a:r>
          </a:p>
        </p:txBody>
      </p:sp>
      <p:sp>
        <p:nvSpPr>
          <p:cNvPr id="27" name="Rectangle: Rounded Corners 26"/>
          <p:cNvSpPr/>
          <p:nvPr/>
        </p:nvSpPr>
        <p:spPr bwMode="gray">
          <a:xfrm>
            <a:off x="3737394" y="4310191"/>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capabilities</a:t>
            </a:r>
          </a:p>
        </p:txBody>
      </p:sp>
      <p:sp>
        <p:nvSpPr>
          <p:cNvPr id="28" name="Rectangle: Rounded Corners 27"/>
          <p:cNvSpPr/>
          <p:nvPr/>
        </p:nvSpPr>
        <p:spPr bwMode="gray">
          <a:xfrm>
            <a:off x="3817669" y="3823337"/>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SELinux</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9" name="Rectangle: Rounded Corners 28"/>
          <p:cNvSpPr/>
          <p:nvPr/>
        </p:nvSpPr>
        <p:spPr bwMode="gray">
          <a:xfrm>
            <a:off x="343651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AppArmor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1" name="Rectangle: Rounded Corners 30"/>
          <p:cNvSpPr/>
          <p:nvPr/>
        </p:nvSpPr>
        <p:spPr bwMode="gray">
          <a:xfrm>
            <a:off x="2681625" y="3802098"/>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Netlink</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2" name="Text Placeholder 10"/>
          <p:cNvSpPr txBox="1">
            <a:spLocks/>
          </p:cNvSpPr>
          <p:nvPr/>
        </p:nvSpPr>
        <p:spPr bwMode="gray">
          <a:xfrm>
            <a:off x="6203454" y="1620000"/>
            <a:ext cx="5487021" cy="4707648"/>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200" dirty="0"/>
              <a:t>Namespaces</a:t>
            </a:r>
          </a:p>
          <a:p>
            <a:pPr lvl="1"/>
            <a:r>
              <a:rPr lang="en-US" sz="1100" dirty="0"/>
              <a:t>Isolation of resources per process</a:t>
            </a:r>
          </a:p>
          <a:p>
            <a:pPr lvl="1"/>
            <a:r>
              <a:rPr lang="en-US" sz="1100" dirty="0"/>
              <a:t>7 different namespaces</a:t>
            </a:r>
          </a:p>
          <a:p>
            <a:r>
              <a:rPr lang="en-US" sz="1200" dirty="0" err="1"/>
              <a:t>netfilter</a:t>
            </a:r>
            <a:endParaRPr lang="en-US" sz="1200" dirty="0"/>
          </a:p>
          <a:p>
            <a:pPr lvl="1"/>
            <a:r>
              <a:rPr lang="en-US" sz="1100" dirty="0"/>
              <a:t>Firewall and packet manipulation</a:t>
            </a:r>
          </a:p>
          <a:p>
            <a:r>
              <a:rPr lang="en-US" sz="1200" dirty="0"/>
              <a:t>cgroups</a:t>
            </a:r>
          </a:p>
          <a:p>
            <a:pPr lvl="1"/>
            <a:r>
              <a:rPr lang="en-US" sz="1100" dirty="0"/>
              <a:t>Manage resource allocation</a:t>
            </a:r>
          </a:p>
          <a:p>
            <a:r>
              <a:rPr lang="en-US" sz="1200" dirty="0" err="1"/>
              <a:t>Netlink</a:t>
            </a:r>
            <a:endParaRPr lang="en-US" sz="1200" dirty="0"/>
          </a:p>
          <a:p>
            <a:pPr lvl="1"/>
            <a:r>
              <a:rPr lang="en-US" sz="1100" dirty="0" err="1"/>
              <a:t>Interprocess</a:t>
            </a:r>
            <a:r>
              <a:rPr lang="en-US" sz="1100" dirty="0"/>
              <a:t> communication between containers</a:t>
            </a:r>
          </a:p>
          <a:p>
            <a:r>
              <a:rPr lang="en-US" sz="1200" dirty="0" err="1"/>
              <a:t>SELinux</a:t>
            </a:r>
            <a:r>
              <a:rPr lang="en-US" sz="1200" dirty="0"/>
              <a:t>/</a:t>
            </a:r>
            <a:r>
              <a:rPr lang="en-US" sz="1200" dirty="0" err="1"/>
              <a:t>AppArmor</a:t>
            </a:r>
            <a:endParaRPr lang="en-US" sz="1200" dirty="0"/>
          </a:p>
          <a:p>
            <a:pPr lvl="1"/>
            <a:r>
              <a:rPr lang="en-US" sz="1100" dirty="0"/>
              <a:t>Security profiles to govern access to resources</a:t>
            </a:r>
          </a:p>
          <a:p>
            <a:r>
              <a:rPr lang="en-US" sz="1200" dirty="0"/>
              <a:t>capabilities</a:t>
            </a:r>
          </a:p>
          <a:p>
            <a:pPr lvl="1"/>
            <a:r>
              <a:rPr lang="en-US" sz="1100" dirty="0"/>
              <a:t>Granular control of privileges</a:t>
            </a:r>
          </a:p>
          <a:p>
            <a:r>
              <a:rPr lang="en-US" sz="1200" dirty="0"/>
              <a:t>seccomp</a:t>
            </a:r>
          </a:p>
          <a:p>
            <a:pPr lvl="1"/>
            <a:r>
              <a:rPr lang="en-US" sz="1100" dirty="0"/>
              <a:t>Limitation of </a:t>
            </a:r>
            <a:r>
              <a:rPr lang="en-US" sz="1100" dirty="0" err="1"/>
              <a:t>syscalls</a:t>
            </a:r>
            <a:r>
              <a:rPr lang="en-US" sz="1100" dirty="0"/>
              <a:t> to processes</a:t>
            </a:r>
          </a:p>
        </p:txBody>
      </p:sp>
      <p:sp>
        <p:nvSpPr>
          <p:cNvPr id="24" name="Rectangle: Rounded Corners 23"/>
          <p:cNvSpPr/>
          <p:nvPr/>
        </p:nvSpPr>
        <p:spPr bwMode="gray">
          <a:xfrm>
            <a:off x="2642165" y="4252513"/>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seccomp</a:t>
            </a:r>
          </a:p>
        </p:txBody>
      </p:sp>
    </p:spTree>
    <p:extLst>
      <p:ext uri="{BB962C8B-B14F-4D97-AF65-F5344CB8AC3E}">
        <p14:creationId xmlns:p14="http://schemas.microsoft.com/office/powerpoint/2010/main" val="2524894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400" dirty="0"/>
              <a:t>Chroot</a:t>
            </a:r>
          </a:p>
          <a:p>
            <a:pPr lvl="1"/>
            <a:r>
              <a:rPr lang="en-US" sz="1200" dirty="0"/>
              <a:t>Changes the root directory for a process to any given directory</a:t>
            </a:r>
            <a:endParaRPr lang="en-US" sz="1400" dirty="0"/>
          </a:p>
          <a:p>
            <a:r>
              <a:rPr lang="en-US" sz="1400" dirty="0"/>
              <a:t>Namespaces</a:t>
            </a:r>
          </a:p>
          <a:p>
            <a:pPr lvl="1"/>
            <a:r>
              <a:rPr lang="en-US" sz="1200" dirty="0"/>
              <a:t>Different processes see different environments even though they are on the same host/OS</a:t>
            </a:r>
          </a:p>
          <a:p>
            <a:pPr lvl="1"/>
            <a:r>
              <a:rPr lang="en-US" sz="1200" dirty="0"/>
              <a:t>seven different namespaces for</a:t>
            </a:r>
          </a:p>
          <a:p>
            <a:pPr lvl="2"/>
            <a:r>
              <a:rPr lang="en-US" sz="1200" dirty="0"/>
              <a:t>PID (process tree)</a:t>
            </a:r>
          </a:p>
          <a:p>
            <a:pPr lvl="2"/>
            <a:r>
              <a:rPr lang="en-US" sz="1200" dirty="0" err="1"/>
              <a:t>mnt</a:t>
            </a:r>
            <a:r>
              <a:rPr lang="en-US" sz="1200" dirty="0"/>
              <a:t> (mount points)</a:t>
            </a:r>
          </a:p>
          <a:p>
            <a:pPr lvl="2"/>
            <a:r>
              <a:rPr lang="en-US" sz="1200" dirty="0"/>
              <a:t>Net (network interfaces and connectivity)</a:t>
            </a:r>
          </a:p>
          <a:p>
            <a:pPr lvl="2"/>
            <a:r>
              <a:rPr lang="en-US" sz="1200" dirty="0"/>
              <a:t>IPC (</a:t>
            </a:r>
            <a:r>
              <a:rPr lang="en-US" sz="1200" dirty="0" err="1"/>
              <a:t>interprocess</a:t>
            </a:r>
            <a:r>
              <a:rPr lang="en-US" sz="1200" dirty="0"/>
              <a:t> communication framework)</a:t>
            </a:r>
          </a:p>
          <a:p>
            <a:pPr lvl="2"/>
            <a:r>
              <a:rPr lang="en-US" sz="1200" dirty="0"/>
              <a:t>UTS (hostnames, date &amp; time, etc.)</a:t>
            </a:r>
          </a:p>
          <a:p>
            <a:pPr lvl="2"/>
            <a:r>
              <a:rPr lang="en-US" sz="1200" dirty="0"/>
              <a:t>UID (user IDs and mappings)</a:t>
            </a:r>
          </a:p>
          <a:p>
            <a:pPr lvl="2"/>
            <a:r>
              <a:rPr lang="en-US" sz="1200" dirty="0"/>
              <a:t>cgroup (control groups for resource allocation)</a:t>
            </a:r>
          </a:p>
          <a:p>
            <a:r>
              <a:rPr lang="en-US" sz="1400" dirty="0"/>
              <a:t>Control groups (cgroups)</a:t>
            </a:r>
          </a:p>
          <a:p>
            <a:pPr lvl="1"/>
            <a:r>
              <a:rPr lang="en-US" sz="1200" dirty="0"/>
              <a:t>manage/limit resource allocation to individual processes</a:t>
            </a:r>
          </a:p>
          <a:p>
            <a:pPr lvl="1"/>
            <a:r>
              <a:rPr lang="en-US" sz="1200" dirty="0"/>
              <a:t>Prioritization (nice for a set of processes and not just one)</a:t>
            </a:r>
            <a:endParaRPr lang="en-US" sz="1600" dirty="0"/>
          </a:p>
        </p:txBody>
      </p:sp>
      <p:sp>
        <p:nvSpPr>
          <p:cNvPr id="3" name="Text Placeholder 2"/>
          <p:cNvSpPr>
            <a:spLocks noGrp="1"/>
          </p:cNvSpPr>
          <p:nvPr>
            <p:ph type="body" sz="quarter" idx="11"/>
          </p:nvPr>
        </p:nvSpPr>
        <p:spPr>
          <a:xfrm>
            <a:off x="6362477" y="1620000"/>
            <a:ext cx="5328000" cy="4539260"/>
          </a:xfrm>
        </p:spPr>
        <p:txBody>
          <a:bodyPr/>
          <a:lstStyle/>
          <a:p>
            <a:r>
              <a:rPr lang="en-US" sz="1400" dirty="0"/>
              <a:t>capabilities</a:t>
            </a:r>
          </a:p>
          <a:p>
            <a:pPr lvl="1"/>
            <a:r>
              <a:rPr lang="en-US" sz="1200" dirty="0"/>
              <a:t>without capabilities: root can do everything, everybody else may do nothing</a:t>
            </a:r>
          </a:p>
          <a:p>
            <a:pPr lvl="1"/>
            <a:r>
              <a:rPr lang="en-US" sz="1200" dirty="0"/>
              <a:t>38 granular facilities to control privileges</a:t>
            </a:r>
          </a:p>
          <a:p>
            <a:r>
              <a:rPr lang="en-US" sz="1400" dirty="0" err="1"/>
              <a:t>netfilter</a:t>
            </a:r>
            <a:endParaRPr lang="en-US" sz="1400" dirty="0"/>
          </a:p>
          <a:p>
            <a:pPr lvl="1"/>
            <a:r>
              <a:rPr lang="en-US" sz="1200" dirty="0"/>
              <a:t>firewall and packet manipulation (</a:t>
            </a:r>
            <a:r>
              <a:rPr lang="en-US" sz="1200" dirty="0" err="1"/>
              <a:t>iptables</a:t>
            </a:r>
            <a:r>
              <a:rPr lang="en-US" sz="1200" dirty="0"/>
              <a:t>/</a:t>
            </a:r>
            <a:r>
              <a:rPr lang="en-US" sz="1200" dirty="0" err="1"/>
              <a:t>nftables</a:t>
            </a:r>
            <a:r>
              <a:rPr lang="en-US" sz="1200" dirty="0"/>
              <a:t>)</a:t>
            </a:r>
          </a:p>
          <a:p>
            <a:pPr lvl="1"/>
            <a:r>
              <a:rPr lang="en-US" sz="1200" dirty="0"/>
              <a:t>can manipulate almost all network traffic going in/out a host</a:t>
            </a:r>
          </a:p>
          <a:p>
            <a:pPr lvl="1"/>
            <a:r>
              <a:rPr lang="en-US" sz="1200" dirty="0"/>
              <a:t>used to direct network packages to individual containers</a:t>
            </a:r>
          </a:p>
          <a:p>
            <a:r>
              <a:rPr lang="en-US" sz="1400" dirty="0" err="1"/>
              <a:t>Netlink</a:t>
            </a:r>
            <a:endParaRPr lang="en-US" sz="1400" dirty="0"/>
          </a:p>
          <a:p>
            <a:pPr lvl="1"/>
            <a:r>
              <a:rPr lang="en-US" sz="1200" dirty="0" err="1"/>
              <a:t>Interprocess</a:t>
            </a:r>
            <a:r>
              <a:rPr lang="en-US" sz="1200" dirty="0"/>
              <a:t> communication between containers</a:t>
            </a:r>
          </a:p>
          <a:p>
            <a:r>
              <a:rPr lang="en-US" sz="1400" dirty="0" err="1"/>
              <a:t>SELinux</a:t>
            </a:r>
            <a:r>
              <a:rPr lang="en-US" sz="1400" dirty="0"/>
              <a:t>/</a:t>
            </a:r>
            <a:r>
              <a:rPr lang="en-US" sz="1400" dirty="0" err="1"/>
              <a:t>AppArmor</a:t>
            </a:r>
            <a:endParaRPr lang="en-US" sz="1400" dirty="0"/>
          </a:p>
          <a:p>
            <a:pPr lvl="1"/>
            <a:r>
              <a:rPr lang="en-US" sz="1200" dirty="0"/>
              <a:t>Security profiles to govern access to resources</a:t>
            </a:r>
          </a:p>
          <a:p>
            <a:r>
              <a:rPr lang="en-US" sz="1400" dirty="0"/>
              <a:t>seccomp</a:t>
            </a:r>
          </a:p>
          <a:p>
            <a:pPr lvl="1"/>
            <a:r>
              <a:rPr lang="en-US" sz="1200" dirty="0"/>
              <a:t>Limitation of allowed kernel </a:t>
            </a:r>
            <a:r>
              <a:rPr lang="en-US" sz="1200" dirty="0" err="1"/>
              <a:t>syscalls</a:t>
            </a:r>
            <a:endParaRPr lang="en-US" sz="1200" dirty="0"/>
          </a:p>
          <a:p>
            <a:pPr lvl="1"/>
            <a:r>
              <a:rPr lang="en-US" sz="1200" dirty="0" err="1"/>
              <a:t>Unallowed</a:t>
            </a:r>
            <a:r>
              <a:rPr lang="en-US" sz="1200" dirty="0"/>
              <a:t> </a:t>
            </a:r>
            <a:r>
              <a:rPr lang="en-US" sz="1200" dirty="0" err="1"/>
              <a:t>syscalls</a:t>
            </a:r>
            <a:r>
              <a:rPr lang="en-US" sz="1200" dirty="0"/>
              <a:t> lead to process termination</a:t>
            </a:r>
          </a:p>
        </p:txBody>
      </p:sp>
      <p:sp>
        <p:nvSpPr>
          <p:cNvPr id="4" name="Title 3"/>
          <p:cNvSpPr>
            <a:spLocks noGrp="1"/>
          </p:cNvSpPr>
          <p:nvPr>
            <p:ph type="title"/>
          </p:nvPr>
        </p:nvSpPr>
        <p:spPr/>
        <p:txBody>
          <a:bodyPr/>
          <a:lstStyle/>
          <a:p>
            <a:r>
              <a:rPr lang="en-US"/>
              <a:t>Linux Features</a:t>
            </a:r>
            <a:endParaRPr lang="en-US" dirty="0"/>
          </a:p>
        </p:txBody>
      </p:sp>
    </p:spTree>
    <p:extLst>
      <p:ext uri="{BB962C8B-B14F-4D97-AF65-F5344CB8AC3E}">
        <p14:creationId xmlns:p14="http://schemas.microsoft.com/office/powerpoint/2010/main" val="775208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Filesystem isolation with </a:t>
            </a:r>
            <a:r>
              <a:rPr lang="en-US" i="1" dirty="0"/>
              <a:t>chroot</a:t>
            </a:r>
          </a:p>
        </p:txBody>
      </p:sp>
      <p:grpSp>
        <p:nvGrpSpPr>
          <p:cNvPr id="5" name="Group 4">
            <a:extLst>
              <a:ext uri="{FF2B5EF4-FFF2-40B4-BE49-F238E27FC236}">
                <a16:creationId xmlns:a16="http://schemas.microsoft.com/office/drawing/2014/main" id="{71F65EF0-3524-4653-9D44-057632B684D1}"/>
              </a:ext>
            </a:extLst>
          </p:cNvPr>
          <p:cNvGrpSpPr/>
          <p:nvPr/>
        </p:nvGrpSpPr>
        <p:grpSpPr>
          <a:xfrm>
            <a:off x="1045867" y="1620000"/>
            <a:ext cx="4560747" cy="4227265"/>
            <a:chOff x="586534" y="1156182"/>
            <a:chExt cx="4342123" cy="3615058"/>
          </a:xfrm>
        </p:grpSpPr>
        <p:grpSp>
          <p:nvGrpSpPr>
            <p:cNvPr id="6" name="Group 5">
              <a:extLst>
                <a:ext uri="{FF2B5EF4-FFF2-40B4-BE49-F238E27FC236}">
                  <a16:creationId xmlns:a16="http://schemas.microsoft.com/office/drawing/2014/main" id="{A3774A7F-3B34-4456-B344-D49E54ED042F}"/>
                </a:ext>
              </a:extLst>
            </p:cNvPr>
            <p:cNvGrpSpPr/>
            <p:nvPr/>
          </p:nvGrpSpPr>
          <p:grpSpPr>
            <a:xfrm>
              <a:off x="3896838" y="2403515"/>
              <a:ext cx="1031819" cy="1361746"/>
              <a:chOff x="4818352" y="2581716"/>
              <a:chExt cx="1031819" cy="1361746"/>
            </a:xfrm>
          </p:grpSpPr>
          <p:pic>
            <p:nvPicPr>
              <p:cNvPr id="43" name="Picture 42">
                <a:extLst>
                  <a:ext uri="{FF2B5EF4-FFF2-40B4-BE49-F238E27FC236}">
                    <a16:creationId xmlns:a16="http://schemas.microsoft.com/office/drawing/2014/main" id="{8D62CA2A-682A-4794-B1DF-1BD89B5A75B1}"/>
                  </a:ext>
                </a:extLst>
              </p:cNvPr>
              <p:cNvPicPr>
                <a:picLocks noChangeAspect="1"/>
              </p:cNvPicPr>
              <p:nvPr/>
            </p:nvPicPr>
            <p:blipFill>
              <a:blip r:embed="rId3"/>
              <a:stretch>
                <a:fillRect/>
              </a:stretch>
            </p:blipFill>
            <p:spPr>
              <a:xfrm>
                <a:off x="5015169" y="3669287"/>
                <a:ext cx="393637" cy="274175"/>
              </a:xfrm>
              <a:prstGeom prst="rect">
                <a:avLst/>
              </a:prstGeom>
            </p:spPr>
          </p:pic>
          <p:pic>
            <p:nvPicPr>
              <p:cNvPr id="44" name="Picture 43">
                <a:extLst>
                  <a:ext uri="{FF2B5EF4-FFF2-40B4-BE49-F238E27FC236}">
                    <a16:creationId xmlns:a16="http://schemas.microsoft.com/office/drawing/2014/main" id="{855E684F-A4E4-495B-9DC4-3ACF1042DA4E}"/>
                  </a:ext>
                </a:extLst>
              </p:cNvPr>
              <p:cNvPicPr>
                <a:picLocks noChangeAspect="1"/>
              </p:cNvPicPr>
              <p:nvPr/>
            </p:nvPicPr>
            <p:blipFill>
              <a:blip r:embed="rId3"/>
              <a:stretch>
                <a:fillRect/>
              </a:stretch>
            </p:blipFill>
            <p:spPr>
              <a:xfrm>
                <a:off x="5015169" y="3304703"/>
                <a:ext cx="393637" cy="274175"/>
              </a:xfrm>
              <a:prstGeom prst="rect">
                <a:avLst/>
              </a:prstGeom>
            </p:spPr>
          </p:pic>
          <p:pic>
            <p:nvPicPr>
              <p:cNvPr id="45" name="Picture 44">
                <a:extLst>
                  <a:ext uri="{FF2B5EF4-FFF2-40B4-BE49-F238E27FC236}">
                    <a16:creationId xmlns:a16="http://schemas.microsoft.com/office/drawing/2014/main" id="{05BA3FE2-46B6-417A-BE57-B2B320E7BC3E}"/>
                  </a:ext>
                </a:extLst>
              </p:cNvPr>
              <p:cNvPicPr>
                <a:picLocks noChangeAspect="1"/>
              </p:cNvPicPr>
              <p:nvPr/>
            </p:nvPicPr>
            <p:blipFill>
              <a:blip r:embed="rId3"/>
              <a:stretch>
                <a:fillRect/>
              </a:stretch>
            </p:blipFill>
            <p:spPr>
              <a:xfrm>
                <a:off x="5015169" y="2940119"/>
                <a:ext cx="393637" cy="274175"/>
              </a:xfrm>
              <a:prstGeom prst="rect">
                <a:avLst/>
              </a:prstGeom>
            </p:spPr>
          </p:pic>
          <p:pic>
            <p:nvPicPr>
              <p:cNvPr id="46" name="Picture 45">
                <a:extLst>
                  <a:ext uri="{FF2B5EF4-FFF2-40B4-BE49-F238E27FC236}">
                    <a16:creationId xmlns:a16="http://schemas.microsoft.com/office/drawing/2014/main" id="{B9CD3F59-7F57-4A68-85C1-2E9CA8EA8CEB}"/>
                  </a:ext>
                </a:extLst>
              </p:cNvPr>
              <p:cNvPicPr>
                <a:picLocks noChangeAspect="1"/>
              </p:cNvPicPr>
              <p:nvPr/>
            </p:nvPicPr>
            <p:blipFill>
              <a:blip r:embed="rId4"/>
              <a:stretch>
                <a:fillRect/>
              </a:stretch>
            </p:blipFill>
            <p:spPr>
              <a:xfrm>
                <a:off x="4818352" y="2581716"/>
                <a:ext cx="444318" cy="274175"/>
              </a:xfrm>
              <a:prstGeom prst="rect">
                <a:avLst/>
              </a:prstGeom>
            </p:spPr>
          </p:pic>
          <p:cxnSp>
            <p:nvCxnSpPr>
              <p:cNvPr id="47" name="Straight Connector 46">
                <a:extLst>
                  <a:ext uri="{FF2B5EF4-FFF2-40B4-BE49-F238E27FC236}">
                    <a16:creationId xmlns:a16="http://schemas.microsoft.com/office/drawing/2014/main" id="{661564E6-51FC-4F70-A032-02718C5A25D1}"/>
                  </a:ext>
                </a:extLst>
              </p:cNvPr>
              <p:cNvCxnSpPr/>
              <p:nvPr/>
            </p:nvCxnSpPr>
            <p:spPr>
              <a:xfrm>
                <a:off x="4911859" y="3077205"/>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DC93B40-E00B-4A24-AEAC-ED233FC1FC9A}"/>
                  </a:ext>
                </a:extLst>
              </p:cNvPr>
              <p:cNvCxnSpPr/>
              <p:nvPr/>
            </p:nvCxnSpPr>
            <p:spPr>
              <a:xfrm>
                <a:off x="4911859" y="3435608"/>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57BB6BA-9195-47ED-BB58-0DB3CF8BD811}"/>
                  </a:ext>
                </a:extLst>
              </p:cNvPr>
              <p:cNvCxnSpPr/>
              <p:nvPr/>
            </p:nvCxnSpPr>
            <p:spPr>
              <a:xfrm>
                <a:off x="4911859" y="3806374"/>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13B4B3C-582C-4B70-81BC-650EE49A2B20}"/>
                  </a:ext>
                </a:extLst>
              </p:cNvPr>
              <p:cNvCxnSpPr>
                <a:cxnSpLocks/>
              </p:cNvCxnSpPr>
              <p:nvPr/>
            </p:nvCxnSpPr>
            <p:spPr>
              <a:xfrm flipV="1">
                <a:off x="4917025" y="2855892"/>
                <a:ext cx="0" cy="95048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D99F382-61D6-4D88-9EA3-64829C129FCB}"/>
                  </a:ext>
                </a:extLst>
              </p:cNvPr>
              <p:cNvSpPr txBox="1"/>
              <p:nvPr/>
            </p:nvSpPr>
            <p:spPr>
              <a:xfrm>
                <a:off x="5262670" y="2592769"/>
                <a:ext cx="264331"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a:t>
                </a:r>
              </a:p>
            </p:txBody>
          </p:sp>
          <p:sp>
            <p:nvSpPr>
              <p:cNvPr id="52" name="TextBox 51">
                <a:extLst>
                  <a:ext uri="{FF2B5EF4-FFF2-40B4-BE49-F238E27FC236}">
                    <a16:creationId xmlns:a16="http://schemas.microsoft.com/office/drawing/2014/main" id="{266E3D63-7F70-49F6-8ACA-9115CE1FC8FC}"/>
                  </a:ext>
                </a:extLst>
              </p:cNvPr>
              <p:cNvSpPr txBox="1"/>
              <p:nvPr/>
            </p:nvSpPr>
            <p:spPr>
              <a:xfrm>
                <a:off x="5408806" y="2965204"/>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bin</a:t>
                </a:r>
              </a:p>
            </p:txBody>
          </p:sp>
          <p:sp>
            <p:nvSpPr>
              <p:cNvPr id="53" name="TextBox 52">
                <a:extLst>
                  <a:ext uri="{FF2B5EF4-FFF2-40B4-BE49-F238E27FC236}">
                    <a16:creationId xmlns:a16="http://schemas.microsoft.com/office/drawing/2014/main" id="{CD9075C6-4C45-40DE-9ED1-980E2E1AD26F}"/>
                  </a:ext>
                </a:extLst>
              </p:cNvPr>
              <p:cNvSpPr txBox="1"/>
              <p:nvPr/>
            </p:nvSpPr>
            <p:spPr>
              <a:xfrm>
                <a:off x="5408806" y="3311751"/>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lib</a:t>
                </a:r>
              </a:p>
            </p:txBody>
          </p:sp>
          <p:sp>
            <p:nvSpPr>
              <p:cNvPr id="54" name="TextBox 53">
                <a:extLst>
                  <a:ext uri="{FF2B5EF4-FFF2-40B4-BE49-F238E27FC236}">
                    <a16:creationId xmlns:a16="http://schemas.microsoft.com/office/drawing/2014/main" id="{6F1097BE-9E06-4F21-940E-DDED591730BB}"/>
                  </a:ext>
                </a:extLst>
              </p:cNvPr>
              <p:cNvSpPr txBox="1"/>
              <p:nvPr/>
            </p:nvSpPr>
            <p:spPr>
              <a:xfrm>
                <a:off x="5408806" y="3693693"/>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usr</a:t>
                </a:r>
              </a:p>
            </p:txBody>
          </p:sp>
        </p:grpSp>
        <p:sp>
          <p:nvSpPr>
            <p:cNvPr id="7" name="Arrow: Pentagon 6">
              <a:extLst>
                <a:ext uri="{FF2B5EF4-FFF2-40B4-BE49-F238E27FC236}">
                  <a16:creationId xmlns:a16="http://schemas.microsoft.com/office/drawing/2014/main" id="{85E1F770-9B5A-4247-A5E9-323E44030E83}"/>
                </a:ext>
              </a:extLst>
            </p:cNvPr>
            <p:cNvSpPr/>
            <p:nvPr/>
          </p:nvSpPr>
          <p:spPr>
            <a:xfrm rot="19565436">
              <a:off x="2853920" y="2714993"/>
              <a:ext cx="1046380" cy="251101"/>
            </a:xfrm>
            <a:prstGeom prst="homePlate">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Courier New" panose="02070309020205020404" pitchFamily="49" charset="0"/>
                  <a:cs typeface="Courier New" panose="02070309020205020404" pitchFamily="49" charset="0"/>
                </a:rPr>
                <a:t>chroot</a:t>
              </a:r>
            </a:p>
          </p:txBody>
        </p:sp>
        <p:grpSp>
          <p:nvGrpSpPr>
            <p:cNvPr id="8" name="Group 7">
              <a:extLst>
                <a:ext uri="{FF2B5EF4-FFF2-40B4-BE49-F238E27FC236}">
                  <a16:creationId xmlns:a16="http://schemas.microsoft.com/office/drawing/2014/main" id="{8972A039-39AD-4729-B1CB-B6746F741556}"/>
                </a:ext>
              </a:extLst>
            </p:cNvPr>
            <p:cNvGrpSpPr/>
            <p:nvPr/>
          </p:nvGrpSpPr>
          <p:grpSpPr>
            <a:xfrm>
              <a:off x="586534" y="1156182"/>
              <a:ext cx="2280191" cy="3615058"/>
              <a:chOff x="698731" y="1144962"/>
              <a:chExt cx="2280191" cy="3615058"/>
            </a:xfrm>
          </p:grpSpPr>
          <p:pic>
            <p:nvPicPr>
              <p:cNvPr id="9" name="Picture 8">
                <a:extLst>
                  <a:ext uri="{FF2B5EF4-FFF2-40B4-BE49-F238E27FC236}">
                    <a16:creationId xmlns:a16="http://schemas.microsoft.com/office/drawing/2014/main" id="{841CD3CB-242E-49D7-9B15-6CA1BC972BE7}"/>
                  </a:ext>
                </a:extLst>
              </p:cNvPr>
              <p:cNvPicPr>
                <a:picLocks noChangeAspect="1"/>
              </p:cNvPicPr>
              <p:nvPr/>
            </p:nvPicPr>
            <p:blipFill>
              <a:blip r:embed="rId5"/>
              <a:stretch>
                <a:fillRect/>
              </a:stretch>
            </p:blipFill>
            <p:spPr>
              <a:xfrm>
                <a:off x="1750380" y="4055520"/>
                <a:ext cx="391764" cy="272871"/>
              </a:xfrm>
              <a:prstGeom prst="rect">
                <a:avLst/>
              </a:prstGeom>
            </p:spPr>
          </p:pic>
          <p:pic>
            <p:nvPicPr>
              <p:cNvPr id="10" name="Picture 9">
                <a:extLst>
                  <a:ext uri="{FF2B5EF4-FFF2-40B4-BE49-F238E27FC236}">
                    <a16:creationId xmlns:a16="http://schemas.microsoft.com/office/drawing/2014/main" id="{F1EB00CA-56EB-4713-984F-843DB99596D3}"/>
                  </a:ext>
                </a:extLst>
              </p:cNvPr>
              <p:cNvPicPr>
                <a:picLocks noChangeAspect="1"/>
              </p:cNvPicPr>
              <p:nvPr/>
            </p:nvPicPr>
            <p:blipFill>
              <a:blip r:embed="rId5"/>
              <a:stretch>
                <a:fillRect/>
              </a:stretch>
            </p:blipFill>
            <p:spPr>
              <a:xfrm>
                <a:off x="1752621" y="3697118"/>
                <a:ext cx="391764" cy="272871"/>
              </a:xfrm>
              <a:prstGeom prst="rect">
                <a:avLst/>
              </a:prstGeom>
            </p:spPr>
          </p:pic>
          <p:sp>
            <p:nvSpPr>
              <p:cNvPr id="11" name="TextBox 10">
                <a:extLst>
                  <a:ext uri="{FF2B5EF4-FFF2-40B4-BE49-F238E27FC236}">
                    <a16:creationId xmlns:a16="http://schemas.microsoft.com/office/drawing/2014/main" id="{8C184D2E-77EA-4E7E-8864-DE6961BB3A67}"/>
                  </a:ext>
                </a:extLst>
              </p:cNvPr>
              <p:cNvSpPr txBox="1"/>
              <p:nvPr/>
            </p:nvSpPr>
            <p:spPr>
              <a:xfrm>
                <a:off x="1101655" y="1166733"/>
                <a:ext cx="264331"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a:t>
                </a:r>
              </a:p>
            </p:txBody>
          </p:sp>
          <p:pic>
            <p:nvPicPr>
              <p:cNvPr id="12" name="Picture 11">
                <a:extLst>
                  <a:ext uri="{FF2B5EF4-FFF2-40B4-BE49-F238E27FC236}">
                    <a16:creationId xmlns:a16="http://schemas.microsoft.com/office/drawing/2014/main" id="{568DA1CA-DA12-4814-A543-F18E5CEB6B87}"/>
                  </a:ext>
                </a:extLst>
              </p:cNvPr>
              <p:cNvPicPr>
                <a:picLocks noChangeAspect="1"/>
              </p:cNvPicPr>
              <p:nvPr/>
            </p:nvPicPr>
            <p:blipFill>
              <a:blip r:embed="rId3"/>
              <a:stretch>
                <a:fillRect/>
              </a:stretch>
            </p:blipFill>
            <p:spPr>
              <a:xfrm>
                <a:off x="698731" y="1144962"/>
                <a:ext cx="395544" cy="275503"/>
              </a:xfrm>
              <a:prstGeom prst="rect">
                <a:avLst/>
              </a:prstGeom>
            </p:spPr>
          </p:pic>
          <p:pic>
            <p:nvPicPr>
              <p:cNvPr id="13" name="Picture 12">
                <a:extLst>
                  <a:ext uri="{FF2B5EF4-FFF2-40B4-BE49-F238E27FC236}">
                    <a16:creationId xmlns:a16="http://schemas.microsoft.com/office/drawing/2014/main" id="{7F1252CA-22BB-4CF1-9ED6-31651CF80AD6}"/>
                  </a:ext>
                </a:extLst>
              </p:cNvPr>
              <p:cNvPicPr>
                <a:picLocks noChangeAspect="1"/>
              </p:cNvPicPr>
              <p:nvPr/>
            </p:nvPicPr>
            <p:blipFill>
              <a:blip r:embed="rId3"/>
              <a:stretch>
                <a:fillRect/>
              </a:stretch>
            </p:blipFill>
            <p:spPr>
              <a:xfrm>
                <a:off x="897456" y="1504105"/>
                <a:ext cx="393637" cy="274175"/>
              </a:xfrm>
              <a:prstGeom prst="rect">
                <a:avLst/>
              </a:prstGeom>
            </p:spPr>
          </p:pic>
          <p:pic>
            <p:nvPicPr>
              <p:cNvPr id="14" name="Picture 13">
                <a:extLst>
                  <a:ext uri="{FF2B5EF4-FFF2-40B4-BE49-F238E27FC236}">
                    <a16:creationId xmlns:a16="http://schemas.microsoft.com/office/drawing/2014/main" id="{AF984D09-D623-4CFF-8EFE-E50A176CC65D}"/>
                  </a:ext>
                </a:extLst>
              </p:cNvPr>
              <p:cNvPicPr>
                <a:picLocks noChangeAspect="1"/>
              </p:cNvPicPr>
              <p:nvPr/>
            </p:nvPicPr>
            <p:blipFill>
              <a:blip r:embed="rId3"/>
              <a:stretch>
                <a:fillRect/>
              </a:stretch>
            </p:blipFill>
            <p:spPr>
              <a:xfrm>
                <a:off x="897456" y="1869865"/>
                <a:ext cx="393637" cy="274175"/>
              </a:xfrm>
              <a:prstGeom prst="rect">
                <a:avLst/>
              </a:prstGeom>
            </p:spPr>
          </p:pic>
          <p:pic>
            <p:nvPicPr>
              <p:cNvPr id="15" name="Picture 14">
                <a:extLst>
                  <a:ext uri="{FF2B5EF4-FFF2-40B4-BE49-F238E27FC236}">
                    <a16:creationId xmlns:a16="http://schemas.microsoft.com/office/drawing/2014/main" id="{287338DD-E697-4D6A-8DD6-22A09CB4FBBA}"/>
                  </a:ext>
                </a:extLst>
              </p:cNvPr>
              <p:cNvPicPr>
                <a:picLocks noChangeAspect="1"/>
              </p:cNvPicPr>
              <p:nvPr/>
            </p:nvPicPr>
            <p:blipFill>
              <a:blip r:embed="rId3"/>
              <a:stretch>
                <a:fillRect/>
              </a:stretch>
            </p:blipFill>
            <p:spPr>
              <a:xfrm>
                <a:off x="1154685" y="2235625"/>
                <a:ext cx="393637" cy="274175"/>
              </a:xfrm>
              <a:prstGeom prst="rect">
                <a:avLst/>
              </a:prstGeom>
            </p:spPr>
          </p:pic>
          <p:pic>
            <p:nvPicPr>
              <p:cNvPr id="16" name="Picture 15">
                <a:extLst>
                  <a:ext uri="{FF2B5EF4-FFF2-40B4-BE49-F238E27FC236}">
                    <a16:creationId xmlns:a16="http://schemas.microsoft.com/office/drawing/2014/main" id="{FD466923-E52B-42DF-9077-0F3B408FEB56}"/>
                  </a:ext>
                </a:extLst>
              </p:cNvPr>
              <p:cNvPicPr>
                <a:picLocks noChangeAspect="1"/>
              </p:cNvPicPr>
              <p:nvPr/>
            </p:nvPicPr>
            <p:blipFill>
              <a:blip r:embed="rId3"/>
              <a:stretch>
                <a:fillRect/>
              </a:stretch>
            </p:blipFill>
            <p:spPr>
              <a:xfrm>
                <a:off x="897456" y="4485845"/>
                <a:ext cx="393637" cy="274175"/>
              </a:xfrm>
              <a:prstGeom prst="rect">
                <a:avLst/>
              </a:prstGeom>
            </p:spPr>
          </p:pic>
          <p:cxnSp>
            <p:nvCxnSpPr>
              <p:cNvPr id="17" name="Straight Connector 16">
                <a:extLst>
                  <a:ext uri="{FF2B5EF4-FFF2-40B4-BE49-F238E27FC236}">
                    <a16:creationId xmlns:a16="http://schemas.microsoft.com/office/drawing/2014/main" id="{68DB018B-6EB4-48EF-B705-F4BA22846B49}"/>
                  </a:ext>
                </a:extLst>
              </p:cNvPr>
              <p:cNvCxnSpPr>
                <a:cxnSpLocks/>
              </p:cNvCxnSpPr>
              <p:nvPr/>
            </p:nvCxnSpPr>
            <p:spPr>
              <a:xfrm>
                <a:off x="794146" y="1420465"/>
                <a:ext cx="0" cy="3202467"/>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372CD13-7685-4D28-92A0-4AE1E595D1AC}"/>
                  </a:ext>
                </a:extLst>
              </p:cNvPr>
              <p:cNvCxnSpPr>
                <a:endCxn id="13" idx="1"/>
              </p:cNvCxnSpPr>
              <p:nvPr/>
            </p:nvCxnSpPr>
            <p:spPr>
              <a:xfrm>
                <a:off x="794146" y="1641192"/>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973336E-B563-466D-8C7B-5BAC73A51D8D}"/>
                  </a:ext>
                </a:extLst>
              </p:cNvPr>
              <p:cNvCxnSpPr/>
              <p:nvPr/>
            </p:nvCxnSpPr>
            <p:spPr>
              <a:xfrm>
                <a:off x="793193" y="2006952"/>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588A0AE-1311-44C9-B130-ACFF51E944DB}"/>
                  </a:ext>
                </a:extLst>
              </p:cNvPr>
              <p:cNvCxnSpPr/>
              <p:nvPr/>
            </p:nvCxnSpPr>
            <p:spPr>
              <a:xfrm>
                <a:off x="793193" y="4622931"/>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6B8D70-5C72-45BC-B7DA-18BD25B50083}"/>
                  </a:ext>
                </a:extLst>
              </p:cNvPr>
              <p:cNvCxnSpPr/>
              <p:nvPr/>
            </p:nvCxnSpPr>
            <p:spPr>
              <a:xfrm>
                <a:off x="1051374" y="2380657"/>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36D249-0E33-434C-BFEA-DC3778B977C8}"/>
                  </a:ext>
                </a:extLst>
              </p:cNvPr>
              <p:cNvCxnSpPr/>
              <p:nvPr/>
            </p:nvCxnSpPr>
            <p:spPr>
              <a:xfrm>
                <a:off x="1251699" y="2738472"/>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62A744-C883-4F73-B73A-803FF1AB76BE}"/>
                  </a:ext>
                </a:extLst>
              </p:cNvPr>
              <p:cNvCxnSpPr/>
              <p:nvPr/>
            </p:nvCxnSpPr>
            <p:spPr>
              <a:xfrm>
                <a:off x="1441278" y="3099965"/>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5EA3A8E-4796-4790-992B-BB9A286583C6}"/>
                  </a:ext>
                </a:extLst>
              </p:cNvPr>
              <p:cNvCxnSpPr/>
              <p:nvPr/>
            </p:nvCxnSpPr>
            <p:spPr>
              <a:xfrm>
                <a:off x="1641828" y="3468815"/>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E42D881-B1EB-4CDF-AE1F-BA399ED74AC4}"/>
                  </a:ext>
                </a:extLst>
              </p:cNvPr>
              <p:cNvCxnSpPr/>
              <p:nvPr/>
            </p:nvCxnSpPr>
            <p:spPr>
              <a:xfrm>
                <a:off x="1641828" y="3827218"/>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F7489B3-67B9-4632-A81F-E5AABE0F603F}"/>
                  </a:ext>
                </a:extLst>
              </p:cNvPr>
              <p:cNvCxnSpPr/>
              <p:nvPr/>
            </p:nvCxnSpPr>
            <p:spPr>
              <a:xfrm>
                <a:off x="1641828" y="4197984"/>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E3EED92-E408-42C3-9F9C-7A4C857913EF}"/>
                  </a:ext>
                </a:extLst>
              </p:cNvPr>
              <p:cNvCxnSpPr>
                <a:cxnSpLocks/>
              </p:cNvCxnSpPr>
              <p:nvPr/>
            </p:nvCxnSpPr>
            <p:spPr>
              <a:xfrm flipV="1">
                <a:off x="1056382" y="2144040"/>
                <a:ext cx="0" cy="23871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79361CF-5785-41C4-9103-82AF62F48B57}"/>
                  </a:ext>
                </a:extLst>
              </p:cNvPr>
              <p:cNvCxnSpPr>
                <a:cxnSpLocks/>
              </p:cNvCxnSpPr>
              <p:nvPr/>
            </p:nvCxnSpPr>
            <p:spPr>
              <a:xfrm flipV="1">
                <a:off x="1251699" y="2499759"/>
                <a:ext cx="0" cy="23871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29F666F-7665-4ABF-9C23-99A9B7D9606D}"/>
                  </a:ext>
                </a:extLst>
              </p:cNvPr>
              <p:cNvCxnSpPr>
                <a:cxnSpLocks/>
              </p:cNvCxnSpPr>
              <p:nvPr/>
            </p:nvCxnSpPr>
            <p:spPr>
              <a:xfrm flipV="1">
                <a:off x="1441278" y="2866862"/>
                <a:ext cx="0" cy="23871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55C01123-1411-49F5-AC32-0C1C56BFDE06}"/>
                  </a:ext>
                </a:extLst>
              </p:cNvPr>
              <p:cNvPicPr>
                <a:picLocks noChangeAspect="1"/>
              </p:cNvPicPr>
              <p:nvPr/>
            </p:nvPicPr>
            <p:blipFill>
              <a:blip r:embed="rId3"/>
              <a:stretch>
                <a:fillRect/>
              </a:stretch>
            </p:blipFill>
            <p:spPr>
              <a:xfrm>
                <a:off x="1351503" y="2601385"/>
                <a:ext cx="393637" cy="274175"/>
              </a:xfrm>
              <a:prstGeom prst="rect">
                <a:avLst/>
              </a:prstGeom>
            </p:spPr>
          </p:pic>
          <p:cxnSp>
            <p:nvCxnSpPr>
              <p:cNvPr id="31" name="Straight Connector 30">
                <a:extLst>
                  <a:ext uri="{FF2B5EF4-FFF2-40B4-BE49-F238E27FC236}">
                    <a16:creationId xmlns:a16="http://schemas.microsoft.com/office/drawing/2014/main" id="{210B5A67-483C-4324-9BB6-7231FC8E24B2}"/>
                  </a:ext>
                </a:extLst>
              </p:cNvPr>
              <p:cNvCxnSpPr>
                <a:cxnSpLocks/>
              </p:cNvCxnSpPr>
              <p:nvPr/>
            </p:nvCxnSpPr>
            <p:spPr>
              <a:xfrm flipV="1">
                <a:off x="1646994" y="3247502"/>
                <a:ext cx="0" cy="95048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DD7CEF4-CC0B-4A4B-8F4D-A5B1DEAA17F9}"/>
                  </a:ext>
                </a:extLst>
              </p:cNvPr>
              <p:cNvSpPr txBox="1"/>
              <p:nvPr/>
            </p:nvSpPr>
            <p:spPr>
              <a:xfrm>
                <a:off x="1291093" y="1530345"/>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bin</a:t>
                </a:r>
              </a:p>
            </p:txBody>
          </p:sp>
          <p:sp>
            <p:nvSpPr>
              <p:cNvPr id="33" name="TextBox 32">
                <a:extLst>
                  <a:ext uri="{FF2B5EF4-FFF2-40B4-BE49-F238E27FC236}">
                    <a16:creationId xmlns:a16="http://schemas.microsoft.com/office/drawing/2014/main" id="{76A19AD6-3AC6-4C19-A2EB-0950CDE656CF}"/>
                  </a:ext>
                </a:extLst>
              </p:cNvPr>
              <p:cNvSpPr txBox="1"/>
              <p:nvPr/>
            </p:nvSpPr>
            <p:spPr>
              <a:xfrm>
                <a:off x="1291093" y="1888747"/>
                <a:ext cx="529884"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home</a:t>
                </a:r>
              </a:p>
            </p:txBody>
          </p:sp>
          <p:sp>
            <p:nvSpPr>
              <p:cNvPr id="34" name="TextBox 33">
                <a:extLst>
                  <a:ext uri="{FF2B5EF4-FFF2-40B4-BE49-F238E27FC236}">
                    <a16:creationId xmlns:a16="http://schemas.microsoft.com/office/drawing/2014/main" id="{2715DC3A-0316-4A00-B7E3-AEEAE257C247}"/>
                  </a:ext>
                </a:extLst>
              </p:cNvPr>
              <p:cNvSpPr txBox="1"/>
              <p:nvPr/>
            </p:nvSpPr>
            <p:spPr>
              <a:xfrm>
                <a:off x="1545597" y="2252859"/>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foo</a:t>
                </a:r>
              </a:p>
            </p:txBody>
          </p:sp>
          <p:sp>
            <p:nvSpPr>
              <p:cNvPr id="35" name="TextBox 34">
                <a:extLst>
                  <a:ext uri="{FF2B5EF4-FFF2-40B4-BE49-F238E27FC236}">
                    <a16:creationId xmlns:a16="http://schemas.microsoft.com/office/drawing/2014/main" id="{8D065816-E8DE-4B91-B2C8-7C050B1B8E00}"/>
                  </a:ext>
                </a:extLst>
              </p:cNvPr>
              <p:cNvSpPr txBox="1"/>
              <p:nvPr/>
            </p:nvSpPr>
            <p:spPr>
              <a:xfrm>
                <a:off x="1740900" y="2616400"/>
                <a:ext cx="1238022"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container101</a:t>
                </a:r>
              </a:p>
            </p:txBody>
          </p:sp>
          <p:sp>
            <p:nvSpPr>
              <p:cNvPr id="36" name="TextBox 35">
                <a:extLst>
                  <a:ext uri="{FF2B5EF4-FFF2-40B4-BE49-F238E27FC236}">
                    <a16:creationId xmlns:a16="http://schemas.microsoft.com/office/drawing/2014/main" id="{DE638E13-C490-42A5-A56B-DC9C7C1E6691}"/>
                  </a:ext>
                </a:extLst>
              </p:cNvPr>
              <p:cNvSpPr txBox="1"/>
              <p:nvPr/>
            </p:nvSpPr>
            <p:spPr>
              <a:xfrm>
                <a:off x="1992639" y="2984379"/>
                <a:ext cx="972469"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container</a:t>
                </a:r>
              </a:p>
            </p:txBody>
          </p:sp>
          <p:sp>
            <p:nvSpPr>
              <p:cNvPr id="37" name="TextBox 36">
                <a:extLst>
                  <a:ext uri="{FF2B5EF4-FFF2-40B4-BE49-F238E27FC236}">
                    <a16:creationId xmlns:a16="http://schemas.microsoft.com/office/drawing/2014/main" id="{3A756EA2-B29C-40A1-BC5A-1915A7684E97}"/>
                  </a:ext>
                </a:extLst>
              </p:cNvPr>
              <p:cNvSpPr txBox="1"/>
              <p:nvPr/>
            </p:nvSpPr>
            <p:spPr>
              <a:xfrm>
                <a:off x="2138775" y="3356814"/>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bin</a:t>
                </a:r>
              </a:p>
            </p:txBody>
          </p:sp>
          <p:sp>
            <p:nvSpPr>
              <p:cNvPr id="38" name="TextBox 37">
                <a:extLst>
                  <a:ext uri="{FF2B5EF4-FFF2-40B4-BE49-F238E27FC236}">
                    <a16:creationId xmlns:a16="http://schemas.microsoft.com/office/drawing/2014/main" id="{E72222AB-DD80-4447-B5FE-87EFEB3CB433}"/>
                  </a:ext>
                </a:extLst>
              </p:cNvPr>
              <p:cNvSpPr txBox="1"/>
              <p:nvPr/>
            </p:nvSpPr>
            <p:spPr>
              <a:xfrm>
                <a:off x="2138775" y="3726595"/>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lib</a:t>
                </a:r>
              </a:p>
            </p:txBody>
          </p:sp>
          <p:sp>
            <p:nvSpPr>
              <p:cNvPr id="39" name="TextBox 38">
                <a:extLst>
                  <a:ext uri="{FF2B5EF4-FFF2-40B4-BE49-F238E27FC236}">
                    <a16:creationId xmlns:a16="http://schemas.microsoft.com/office/drawing/2014/main" id="{79776F80-D345-4661-9096-61131601B93C}"/>
                  </a:ext>
                </a:extLst>
              </p:cNvPr>
              <p:cNvSpPr txBox="1"/>
              <p:nvPr/>
            </p:nvSpPr>
            <p:spPr>
              <a:xfrm>
                <a:off x="2138775" y="4085303"/>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usr</a:t>
                </a:r>
              </a:p>
            </p:txBody>
          </p:sp>
          <p:sp>
            <p:nvSpPr>
              <p:cNvPr id="40" name="TextBox 39">
                <a:extLst>
                  <a:ext uri="{FF2B5EF4-FFF2-40B4-BE49-F238E27FC236}">
                    <a16:creationId xmlns:a16="http://schemas.microsoft.com/office/drawing/2014/main" id="{DA1476C1-1191-4000-BAEE-0945BC673597}"/>
                  </a:ext>
                </a:extLst>
              </p:cNvPr>
              <p:cNvSpPr txBox="1"/>
              <p:nvPr/>
            </p:nvSpPr>
            <p:spPr>
              <a:xfrm>
                <a:off x="1296721" y="4505903"/>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usr</a:t>
                </a:r>
              </a:p>
            </p:txBody>
          </p:sp>
          <p:pic>
            <p:nvPicPr>
              <p:cNvPr id="41" name="Picture 40">
                <a:extLst>
                  <a:ext uri="{FF2B5EF4-FFF2-40B4-BE49-F238E27FC236}">
                    <a16:creationId xmlns:a16="http://schemas.microsoft.com/office/drawing/2014/main" id="{358CE359-3181-4CE0-86C0-061551CDEA62}"/>
                  </a:ext>
                </a:extLst>
              </p:cNvPr>
              <p:cNvPicPr>
                <a:picLocks noChangeAspect="1"/>
              </p:cNvPicPr>
              <p:nvPr/>
            </p:nvPicPr>
            <p:blipFill>
              <a:blip r:embed="rId6"/>
              <a:stretch>
                <a:fillRect/>
              </a:stretch>
            </p:blipFill>
            <p:spPr>
              <a:xfrm>
                <a:off x="1544588" y="2971507"/>
                <a:ext cx="450213" cy="277812"/>
              </a:xfrm>
              <a:prstGeom prst="rect">
                <a:avLst/>
              </a:prstGeom>
            </p:spPr>
          </p:pic>
          <p:pic>
            <p:nvPicPr>
              <p:cNvPr id="42" name="Picture 41">
                <a:extLst>
                  <a:ext uri="{FF2B5EF4-FFF2-40B4-BE49-F238E27FC236}">
                    <a16:creationId xmlns:a16="http://schemas.microsoft.com/office/drawing/2014/main" id="{CCD1D099-BEB5-4509-9035-07394245F05E}"/>
                  </a:ext>
                </a:extLst>
              </p:cNvPr>
              <p:cNvPicPr>
                <a:picLocks noChangeAspect="1"/>
              </p:cNvPicPr>
              <p:nvPr/>
            </p:nvPicPr>
            <p:blipFill>
              <a:blip r:embed="rId5"/>
              <a:stretch>
                <a:fillRect/>
              </a:stretch>
            </p:blipFill>
            <p:spPr>
              <a:xfrm>
                <a:off x="1750692" y="3338410"/>
                <a:ext cx="391764" cy="272871"/>
              </a:xfrm>
              <a:prstGeom prst="rect">
                <a:avLst/>
              </a:prstGeom>
            </p:spPr>
          </p:pic>
        </p:grpSp>
      </p:grpSp>
      <p:sp>
        <p:nvSpPr>
          <p:cNvPr id="59" name="Text Placeholder 58">
            <a:extLst>
              <a:ext uri="{FF2B5EF4-FFF2-40B4-BE49-F238E27FC236}">
                <a16:creationId xmlns:a16="http://schemas.microsoft.com/office/drawing/2014/main" id="{EB62E86D-91F7-45F7-8747-7AE963A7F882}"/>
              </a:ext>
            </a:extLst>
          </p:cNvPr>
          <p:cNvSpPr>
            <a:spLocks noGrp="1"/>
          </p:cNvSpPr>
          <p:nvPr>
            <p:ph type="body" sz="quarter" idx="11"/>
          </p:nvPr>
        </p:nvSpPr>
        <p:spPr>
          <a:xfrm>
            <a:off x="6362477" y="1620000"/>
            <a:ext cx="5328000" cy="4230000"/>
          </a:xfrm>
        </p:spPr>
        <p:txBody>
          <a:bodyPr anchor="ctr"/>
          <a:lstStyle/>
          <a:p>
            <a:pPr lvl="1"/>
            <a:r>
              <a:rPr lang="en-US" sz="1600" dirty="0"/>
              <a:t>Chroot makes any directory the topmost/root directory of a process</a:t>
            </a:r>
          </a:p>
          <a:p>
            <a:pPr lvl="1"/>
            <a:endParaRPr lang="en-US" sz="1600" dirty="0"/>
          </a:p>
          <a:p>
            <a:pPr lvl="1"/>
            <a:r>
              <a:rPr lang="en-US" sz="1600" dirty="0"/>
              <a:t>New process can only see files and directories under that special root directory</a:t>
            </a:r>
          </a:p>
          <a:p>
            <a:pPr lvl="1"/>
            <a:endParaRPr lang="en-US" sz="1600" dirty="0"/>
          </a:p>
          <a:p>
            <a:pPr lvl="1"/>
            <a:r>
              <a:rPr lang="en-US" sz="1600" dirty="0"/>
              <a:t>Provides file system isolation</a:t>
            </a:r>
          </a:p>
          <a:p>
            <a:pPr lvl="1"/>
            <a:endParaRPr lang="en-US" sz="1600" dirty="0"/>
          </a:p>
        </p:txBody>
      </p:sp>
    </p:spTree>
    <p:extLst>
      <p:ext uri="{BB962C8B-B14F-4D97-AF65-F5344CB8AC3E}">
        <p14:creationId xmlns:p14="http://schemas.microsoft.com/office/powerpoint/2010/main" val="796458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Arrow: Pentagon 87">
            <a:extLst>
              <a:ext uri="{FF2B5EF4-FFF2-40B4-BE49-F238E27FC236}">
                <a16:creationId xmlns:a16="http://schemas.microsoft.com/office/drawing/2014/main" id="{11681FDF-2939-425B-8114-971AA573E84C}"/>
              </a:ext>
            </a:extLst>
          </p:cNvPr>
          <p:cNvSpPr/>
          <p:nvPr/>
        </p:nvSpPr>
        <p:spPr bwMode="gray">
          <a:xfrm rot="20537709">
            <a:off x="2928068" y="3892904"/>
            <a:ext cx="1961142" cy="1169820"/>
          </a:xfrm>
          <a:prstGeom prst="homePlate">
            <a:avLst/>
          </a:prstGeom>
          <a:solidFill>
            <a:schemeClr val="accent5">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5" name="Oval 84">
            <a:extLst>
              <a:ext uri="{FF2B5EF4-FFF2-40B4-BE49-F238E27FC236}">
                <a16:creationId xmlns:a16="http://schemas.microsoft.com/office/drawing/2014/main" id="{E06ECB3F-A351-4B59-A552-6DB3692EAF1D}"/>
              </a:ext>
            </a:extLst>
          </p:cNvPr>
          <p:cNvSpPr/>
          <p:nvPr/>
        </p:nvSpPr>
        <p:spPr bwMode="gray">
          <a:xfrm>
            <a:off x="1993513" y="3844049"/>
            <a:ext cx="1704718" cy="1887447"/>
          </a:xfrm>
          <a:prstGeom prst="ellipse">
            <a:avLst/>
          </a:prstGeom>
          <a:solidFill>
            <a:schemeClr val="accent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Title 3"/>
          <p:cNvSpPr>
            <a:spLocks noGrp="1"/>
          </p:cNvSpPr>
          <p:nvPr>
            <p:ph type="title"/>
          </p:nvPr>
        </p:nvSpPr>
        <p:spPr/>
        <p:txBody>
          <a:bodyPr/>
          <a:lstStyle/>
          <a:p>
            <a:r>
              <a:rPr lang="en-US" dirty="0"/>
              <a:t>Process (and more) isolation with </a:t>
            </a:r>
            <a:r>
              <a:rPr lang="en-US" i="1" dirty="0"/>
              <a:t>namespaces</a:t>
            </a:r>
          </a:p>
        </p:txBody>
      </p:sp>
      <p:sp>
        <p:nvSpPr>
          <p:cNvPr id="59" name="Text Placeholder 58">
            <a:extLst>
              <a:ext uri="{FF2B5EF4-FFF2-40B4-BE49-F238E27FC236}">
                <a16:creationId xmlns:a16="http://schemas.microsoft.com/office/drawing/2014/main" id="{EB62E86D-91F7-45F7-8747-7AE963A7F882}"/>
              </a:ext>
            </a:extLst>
          </p:cNvPr>
          <p:cNvSpPr>
            <a:spLocks noGrp="1"/>
          </p:cNvSpPr>
          <p:nvPr>
            <p:ph type="body" sz="quarter" idx="11"/>
          </p:nvPr>
        </p:nvSpPr>
        <p:spPr>
          <a:xfrm>
            <a:off x="6862713" y="1491684"/>
            <a:ext cx="4827764" cy="4532044"/>
          </a:xfrm>
        </p:spPr>
        <p:txBody>
          <a:bodyPr anchor="ctr"/>
          <a:lstStyle/>
          <a:p>
            <a:pPr lvl="1"/>
            <a:r>
              <a:rPr lang="en-US" sz="1600" dirty="0"/>
              <a:t>namespaces give a process a limited view on the process table</a:t>
            </a:r>
          </a:p>
          <a:p>
            <a:pPr lvl="1"/>
            <a:endParaRPr lang="en-US" sz="1600" dirty="0"/>
          </a:p>
          <a:p>
            <a:pPr lvl="1"/>
            <a:r>
              <a:rPr lang="en-US" sz="1600" dirty="0"/>
              <a:t>only processes in the same namespace can see each other</a:t>
            </a:r>
          </a:p>
          <a:p>
            <a:pPr lvl="1"/>
            <a:endParaRPr lang="en-US" sz="1600" dirty="0"/>
          </a:p>
          <a:p>
            <a:pPr lvl="1"/>
            <a:r>
              <a:rPr lang="en-US" sz="1600" dirty="0"/>
              <a:t>processes get new PIDs in namespace</a:t>
            </a:r>
          </a:p>
          <a:p>
            <a:pPr lvl="1"/>
            <a:endParaRPr lang="en-US" sz="1600" dirty="0"/>
          </a:p>
          <a:p>
            <a:pPr lvl="1"/>
            <a:r>
              <a:rPr lang="en-US" sz="1600" dirty="0"/>
              <a:t>still visible with their original PID outside of namespace</a:t>
            </a:r>
          </a:p>
          <a:p>
            <a:pPr lvl="1"/>
            <a:endParaRPr lang="en-US" sz="1600" dirty="0"/>
          </a:p>
          <a:p>
            <a:pPr lvl="1"/>
            <a:r>
              <a:rPr lang="en-US" sz="1600" dirty="0"/>
              <a:t>same principle applies to mount, </a:t>
            </a:r>
            <a:r>
              <a:rPr lang="en-US" sz="1600" dirty="0" err="1"/>
              <a:t>uid</a:t>
            </a:r>
            <a:r>
              <a:rPr lang="en-US" sz="1600" dirty="0"/>
              <a:t>, cgroup, …, namespaces</a:t>
            </a:r>
          </a:p>
        </p:txBody>
      </p:sp>
      <p:sp>
        <p:nvSpPr>
          <p:cNvPr id="2" name="Oval 1">
            <a:extLst>
              <a:ext uri="{FF2B5EF4-FFF2-40B4-BE49-F238E27FC236}">
                <a16:creationId xmlns:a16="http://schemas.microsoft.com/office/drawing/2014/main" id="{FB9B6D35-EBC8-4E2F-B804-9918EA1E8E26}"/>
              </a:ext>
            </a:extLst>
          </p:cNvPr>
          <p:cNvSpPr/>
          <p:nvPr/>
        </p:nvSpPr>
        <p:spPr bwMode="gray">
          <a:xfrm>
            <a:off x="1976120" y="1921660"/>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1</a:t>
            </a:r>
          </a:p>
        </p:txBody>
      </p:sp>
      <p:sp>
        <p:nvSpPr>
          <p:cNvPr id="55" name="Oval 54">
            <a:extLst>
              <a:ext uri="{FF2B5EF4-FFF2-40B4-BE49-F238E27FC236}">
                <a16:creationId xmlns:a16="http://schemas.microsoft.com/office/drawing/2014/main" id="{DA09758B-365E-442B-828D-56BE217ABF9C}"/>
              </a:ext>
            </a:extLst>
          </p:cNvPr>
          <p:cNvSpPr/>
          <p:nvPr/>
        </p:nvSpPr>
        <p:spPr bwMode="gray">
          <a:xfrm>
            <a:off x="1040270" y="2882855"/>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3</a:t>
            </a:r>
          </a:p>
        </p:txBody>
      </p:sp>
      <p:sp>
        <p:nvSpPr>
          <p:cNvPr id="56" name="Oval 55">
            <a:extLst>
              <a:ext uri="{FF2B5EF4-FFF2-40B4-BE49-F238E27FC236}">
                <a16:creationId xmlns:a16="http://schemas.microsoft.com/office/drawing/2014/main" id="{153140A0-7783-4E18-8B79-16F4C14E9648}"/>
              </a:ext>
            </a:extLst>
          </p:cNvPr>
          <p:cNvSpPr/>
          <p:nvPr/>
        </p:nvSpPr>
        <p:spPr bwMode="gray">
          <a:xfrm>
            <a:off x="587472" y="3912481"/>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49</a:t>
            </a:r>
          </a:p>
        </p:txBody>
      </p:sp>
      <p:sp>
        <p:nvSpPr>
          <p:cNvPr id="57" name="Oval 56">
            <a:extLst>
              <a:ext uri="{FF2B5EF4-FFF2-40B4-BE49-F238E27FC236}">
                <a16:creationId xmlns:a16="http://schemas.microsoft.com/office/drawing/2014/main" id="{36A52AFC-A476-4954-AA7B-3A69F32F1949}"/>
              </a:ext>
            </a:extLst>
          </p:cNvPr>
          <p:cNvSpPr/>
          <p:nvPr/>
        </p:nvSpPr>
        <p:spPr bwMode="gray">
          <a:xfrm>
            <a:off x="1418332" y="3912481"/>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51</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8" name="Oval 57">
            <a:extLst>
              <a:ext uri="{FF2B5EF4-FFF2-40B4-BE49-F238E27FC236}">
                <a16:creationId xmlns:a16="http://schemas.microsoft.com/office/drawing/2014/main" id="{0C14F186-6B90-4919-A8E6-0E4F5C9340FF}"/>
              </a:ext>
            </a:extLst>
          </p:cNvPr>
          <p:cNvSpPr/>
          <p:nvPr/>
        </p:nvSpPr>
        <p:spPr bwMode="gray">
          <a:xfrm>
            <a:off x="1976120" y="2882855"/>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27</a:t>
            </a:r>
          </a:p>
        </p:txBody>
      </p:sp>
      <p:sp>
        <p:nvSpPr>
          <p:cNvPr id="62" name="Oval 61">
            <a:extLst>
              <a:ext uri="{FF2B5EF4-FFF2-40B4-BE49-F238E27FC236}">
                <a16:creationId xmlns:a16="http://schemas.microsoft.com/office/drawing/2014/main" id="{EEEA8ADB-3AD4-40E5-93CA-D81C1E4AEBD7}"/>
              </a:ext>
            </a:extLst>
          </p:cNvPr>
          <p:cNvSpPr/>
          <p:nvPr/>
        </p:nvSpPr>
        <p:spPr bwMode="gray">
          <a:xfrm>
            <a:off x="2911970" y="2882855"/>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16</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3" name="Oval 62">
            <a:extLst>
              <a:ext uri="{FF2B5EF4-FFF2-40B4-BE49-F238E27FC236}">
                <a16:creationId xmlns:a16="http://schemas.microsoft.com/office/drawing/2014/main" id="{CDE7DF63-F6F2-4A1A-957B-CF44AF84781C}"/>
              </a:ext>
            </a:extLst>
          </p:cNvPr>
          <p:cNvSpPr/>
          <p:nvPr/>
        </p:nvSpPr>
        <p:spPr bwMode="gray">
          <a:xfrm>
            <a:off x="2542037" y="3912481"/>
            <a:ext cx="550666" cy="550666"/>
          </a:xfrm>
          <a:prstGeom prst="ellipse">
            <a:avLst/>
          </a:prstGeom>
          <a:solidFill>
            <a:schemeClr val="accent4">
              <a:lumMod val="20000"/>
              <a:lumOff val="8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3</a:t>
            </a:r>
            <a:r>
              <a:rPr kumimoji="0" lang="en-US" sz="1400" b="0" i="0" u="none" strike="noStrike" kern="0" cap="none" spc="0" normalizeH="0" baseline="0" noProof="0" dirty="0">
                <a:ln>
                  <a:noFill/>
                </a:ln>
                <a:effectLst/>
                <a:uLnTx/>
                <a:uFillTx/>
                <a:ea typeface="Arial Unicode MS" pitchFamily="34" charset="-128"/>
                <a:cs typeface="Arial Unicode MS" pitchFamily="34" charset="-128"/>
              </a:rPr>
              <a:t>1</a:t>
            </a:r>
          </a:p>
        </p:txBody>
      </p:sp>
      <p:sp>
        <p:nvSpPr>
          <p:cNvPr id="65" name="Oval 64">
            <a:extLst>
              <a:ext uri="{FF2B5EF4-FFF2-40B4-BE49-F238E27FC236}">
                <a16:creationId xmlns:a16="http://schemas.microsoft.com/office/drawing/2014/main" id="{F6D1DF32-AFE6-40BA-89AE-1DF59E3ED1C8}"/>
              </a:ext>
            </a:extLst>
          </p:cNvPr>
          <p:cNvSpPr/>
          <p:nvPr/>
        </p:nvSpPr>
        <p:spPr bwMode="gray">
          <a:xfrm>
            <a:off x="2911970" y="4942106"/>
            <a:ext cx="550666" cy="550666"/>
          </a:xfrm>
          <a:prstGeom prst="ellipse">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12</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6" name="Oval 65">
            <a:extLst>
              <a:ext uri="{FF2B5EF4-FFF2-40B4-BE49-F238E27FC236}">
                <a16:creationId xmlns:a16="http://schemas.microsoft.com/office/drawing/2014/main" id="{EBF07547-7490-4415-A3FF-5232E8B9849D}"/>
              </a:ext>
            </a:extLst>
          </p:cNvPr>
          <p:cNvSpPr/>
          <p:nvPr/>
        </p:nvSpPr>
        <p:spPr bwMode="gray">
          <a:xfrm>
            <a:off x="2199162" y="4942107"/>
            <a:ext cx="550666" cy="550666"/>
          </a:xfrm>
          <a:prstGeom prst="ellipse">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62</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67" name="Straight Connector 66">
            <a:extLst>
              <a:ext uri="{FF2B5EF4-FFF2-40B4-BE49-F238E27FC236}">
                <a16:creationId xmlns:a16="http://schemas.microsoft.com/office/drawing/2014/main" id="{436CAD01-2875-459C-B01F-C28926532000}"/>
              </a:ext>
            </a:extLst>
          </p:cNvPr>
          <p:cNvCxnSpPr>
            <a:stCxn id="2" idx="3"/>
            <a:endCxn id="55" idx="0"/>
          </p:cNvCxnSpPr>
          <p:nvPr/>
        </p:nvCxnSpPr>
        <p:spPr>
          <a:xfrm flipH="1">
            <a:off x="1315603" y="2391683"/>
            <a:ext cx="741160" cy="49117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3E16F8F-82FF-430E-BEA6-5EE11415B001}"/>
              </a:ext>
            </a:extLst>
          </p:cNvPr>
          <p:cNvCxnSpPr>
            <a:stCxn id="55" idx="3"/>
            <a:endCxn id="56" idx="0"/>
          </p:cNvCxnSpPr>
          <p:nvPr/>
        </p:nvCxnSpPr>
        <p:spPr>
          <a:xfrm flipH="1">
            <a:off x="862805" y="3352878"/>
            <a:ext cx="258108"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4944080-9B77-454F-B96F-A175EAA938EE}"/>
              </a:ext>
            </a:extLst>
          </p:cNvPr>
          <p:cNvCxnSpPr>
            <a:stCxn id="55" idx="5"/>
            <a:endCxn id="57" idx="0"/>
          </p:cNvCxnSpPr>
          <p:nvPr/>
        </p:nvCxnSpPr>
        <p:spPr>
          <a:xfrm>
            <a:off x="1510293" y="3352878"/>
            <a:ext cx="183372"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054DA29-2615-427C-AC0B-4D63BCE4E39A}"/>
              </a:ext>
            </a:extLst>
          </p:cNvPr>
          <p:cNvCxnSpPr>
            <a:stCxn id="2" idx="4"/>
            <a:endCxn id="58" idx="0"/>
          </p:cNvCxnSpPr>
          <p:nvPr/>
        </p:nvCxnSpPr>
        <p:spPr>
          <a:xfrm>
            <a:off x="2251453" y="2472326"/>
            <a:ext cx="0" cy="410529"/>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5FA8178-3FBA-4BF9-B8B3-DD6AF02EFB05}"/>
              </a:ext>
            </a:extLst>
          </p:cNvPr>
          <p:cNvCxnSpPr>
            <a:stCxn id="2" idx="5"/>
            <a:endCxn id="62" idx="0"/>
          </p:cNvCxnSpPr>
          <p:nvPr/>
        </p:nvCxnSpPr>
        <p:spPr>
          <a:xfrm>
            <a:off x="2446143" y="2391683"/>
            <a:ext cx="741160" cy="49117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656EEF1-3B1F-4515-83DF-6291890B6EB8}"/>
              </a:ext>
            </a:extLst>
          </p:cNvPr>
          <p:cNvCxnSpPr>
            <a:stCxn id="62" idx="3"/>
            <a:endCxn id="63" idx="0"/>
          </p:cNvCxnSpPr>
          <p:nvPr/>
        </p:nvCxnSpPr>
        <p:spPr>
          <a:xfrm flipH="1">
            <a:off x="2817370" y="3352878"/>
            <a:ext cx="175243"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0A82BD7-7212-4120-94EC-BA5DBB0D9FC9}"/>
              </a:ext>
            </a:extLst>
          </p:cNvPr>
          <p:cNvCxnSpPr>
            <a:stCxn id="63" idx="3"/>
            <a:endCxn id="66" idx="0"/>
          </p:cNvCxnSpPr>
          <p:nvPr/>
        </p:nvCxnSpPr>
        <p:spPr>
          <a:xfrm flipH="1">
            <a:off x="2474495" y="4382504"/>
            <a:ext cx="148185"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0372B4F-4C01-46E4-A307-9AA935A1EE53}"/>
              </a:ext>
            </a:extLst>
          </p:cNvPr>
          <p:cNvCxnSpPr>
            <a:stCxn id="63" idx="5"/>
            <a:endCxn id="65" idx="0"/>
          </p:cNvCxnSpPr>
          <p:nvPr/>
        </p:nvCxnSpPr>
        <p:spPr>
          <a:xfrm>
            <a:off x="3012060" y="4382504"/>
            <a:ext cx="175243" cy="55960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Oval 95">
            <a:extLst>
              <a:ext uri="{FF2B5EF4-FFF2-40B4-BE49-F238E27FC236}">
                <a16:creationId xmlns:a16="http://schemas.microsoft.com/office/drawing/2014/main" id="{283D2A33-DE94-4C4B-8188-EF1AD9A4A1B3}"/>
              </a:ext>
            </a:extLst>
          </p:cNvPr>
          <p:cNvSpPr/>
          <p:nvPr/>
        </p:nvSpPr>
        <p:spPr bwMode="gray">
          <a:xfrm>
            <a:off x="5038910" y="3539743"/>
            <a:ext cx="550666" cy="550666"/>
          </a:xfrm>
          <a:prstGeom prst="ellipse">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t>1</a:t>
            </a:r>
            <a:br>
              <a:rPr kumimoji="0" lang="en-US" sz="14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br>
            <a:r>
              <a:rPr kumimoji="0" lang="en-US" sz="9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t>(31)</a:t>
            </a:r>
            <a:endParaRPr kumimoji="0" lang="en-US" sz="14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endParaRPr>
          </a:p>
        </p:txBody>
      </p:sp>
      <p:sp>
        <p:nvSpPr>
          <p:cNvPr id="97" name="Oval 96">
            <a:extLst>
              <a:ext uri="{FF2B5EF4-FFF2-40B4-BE49-F238E27FC236}">
                <a16:creationId xmlns:a16="http://schemas.microsoft.com/office/drawing/2014/main" id="{27E12F91-662C-4F11-9CD0-4A955BC5E36C}"/>
              </a:ext>
            </a:extLst>
          </p:cNvPr>
          <p:cNvSpPr/>
          <p:nvPr/>
        </p:nvSpPr>
        <p:spPr bwMode="gray">
          <a:xfrm>
            <a:off x="5408843" y="4569368"/>
            <a:ext cx="550666" cy="550666"/>
          </a:xfrm>
          <a:prstGeom prst="ellipse">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accent1">
                    <a:lumMod val="60000"/>
                    <a:lumOff val="40000"/>
                  </a:schemeClr>
                </a:solidFill>
                <a:ea typeface="Arial Unicode MS" pitchFamily="34" charset="-128"/>
                <a:cs typeface="Arial Unicode MS" pitchFamily="34" charset="-128"/>
              </a:rPr>
              <a:t>7</a:t>
            </a:r>
            <a:br>
              <a:rPr lang="en-US" sz="1400" kern="0" dirty="0">
                <a:solidFill>
                  <a:schemeClr val="accent1">
                    <a:lumMod val="60000"/>
                    <a:lumOff val="40000"/>
                  </a:schemeClr>
                </a:solidFill>
                <a:ea typeface="Arial Unicode MS" pitchFamily="34" charset="-128"/>
                <a:cs typeface="Arial Unicode MS" pitchFamily="34" charset="-128"/>
              </a:rPr>
            </a:br>
            <a:r>
              <a:rPr lang="en-US" sz="900" kern="0" dirty="0">
                <a:solidFill>
                  <a:schemeClr val="accent1">
                    <a:lumMod val="60000"/>
                    <a:lumOff val="40000"/>
                  </a:schemeClr>
                </a:solidFill>
                <a:ea typeface="Arial Unicode MS" pitchFamily="34" charset="-128"/>
                <a:cs typeface="Arial Unicode MS" pitchFamily="34" charset="-128"/>
              </a:rPr>
              <a:t>(12)</a:t>
            </a:r>
            <a:endParaRPr kumimoji="0" lang="en-US" sz="9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endParaRPr>
          </a:p>
        </p:txBody>
      </p:sp>
      <p:sp>
        <p:nvSpPr>
          <p:cNvPr id="98" name="Oval 97">
            <a:extLst>
              <a:ext uri="{FF2B5EF4-FFF2-40B4-BE49-F238E27FC236}">
                <a16:creationId xmlns:a16="http://schemas.microsoft.com/office/drawing/2014/main" id="{AD94BDDB-6810-47EE-A6D4-5B35512B74CA}"/>
              </a:ext>
            </a:extLst>
          </p:cNvPr>
          <p:cNvSpPr/>
          <p:nvPr/>
        </p:nvSpPr>
        <p:spPr bwMode="gray">
          <a:xfrm>
            <a:off x="4696035" y="4569369"/>
            <a:ext cx="550666" cy="550666"/>
          </a:xfrm>
          <a:prstGeom prst="ellipse">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accent1">
                    <a:lumMod val="60000"/>
                    <a:lumOff val="40000"/>
                  </a:schemeClr>
                </a:solidFill>
                <a:ea typeface="Arial Unicode MS" pitchFamily="34" charset="-128"/>
                <a:cs typeface="Arial Unicode MS" pitchFamily="34" charset="-128"/>
              </a:rPr>
              <a:t>4</a:t>
            </a:r>
            <a:br>
              <a:rPr lang="en-US" sz="1400" kern="0" dirty="0">
                <a:solidFill>
                  <a:schemeClr val="accent1">
                    <a:lumMod val="60000"/>
                    <a:lumOff val="40000"/>
                  </a:schemeClr>
                </a:solidFill>
                <a:ea typeface="Arial Unicode MS" pitchFamily="34" charset="-128"/>
                <a:cs typeface="Arial Unicode MS" pitchFamily="34" charset="-128"/>
              </a:rPr>
            </a:br>
            <a:r>
              <a:rPr kumimoji="0" lang="en-US" sz="9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t>(62)</a:t>
            </a:r>
          </a:p>
        </p:txBody>
      </p:sp>
      <p:cxnSp>
        <p:nvCxnSpPr>
          <p:cNvPr id="99" name="Straight Connector 98">
            <a:extLst>
              <a:ext uri="{FF2B5EF4-FFF2-40B4-BE49-F238E27FC236}">
                <a16:creationId xmlns:a16="http://schemas.microsoft.com/office/drawing/2014/main" id="{9B9D9FA5-AA18-4EE4-BF88-3DA47BAD09E8}"/>
              </a:ext>
            </a:extLst>
          </p:cNvPr>
          <p:cNvCxnSpPr>
            <a:stCxn id="96" idx="3"/>
            <a:endCxn id="98" idx="0"/>
          </p:cNvCxnSpPr>
          <p:nvPr/>
        </p:nvCxnSpPr>
        <p:spPr>
          <a:xfrm flipH="1">
            <a:off x="4971368" y="4009766"/>
            <a:ext cx="148185"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24B2664-FEA7-4AC5-9BA6-58C80DB30446}"/>
              </a:ext>
            </a:extLst>
          </p:cNvPr>
          <p:cNvCxnSpPr>
            <a:stCxn id="96" idx="5"/>
            <a:endCxn id="97" idx="0"/>
          </p:cNvCxnSpPr>
          <p:nvPr/>
        </p:nvCxnSpPr>
        <p:spPr>
          <a:xfrm>
            <a:off x="5508933" y="4009766"/>
            <a:ext cx="175243" cy="55960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6A24492F-DC86-4013-96DB-2FE23EDF2429}"/>
              </a:ext>
            </a:extLst>
          </p:cNvPr>
          <p:cNvSpPr txBox="1"/>
          <p:nvPr/>
        </p:nvSpPr>
        <p:spPr>
          <a:xfrm>
            <a:off x="1394724" y="1609668"/>
            <a:ext cx="1716880"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i="1" kern="0" dirty="0">
                <a:ea typeface="Arial Unicode MS" pitchFamily="34" charset="-128"/>
                <a:cs typeface="Arial Unicode MS" pitchFamily="34" charset="-128"/>
              </a:rPr>
              <a:t>Linux process tree</a:t>
            </a:r>
          </a:p>
        </p:txBody>
      </p:sp>
      <p:sp>
        <p:nvSpPr>
          <p:cNvPr id="102" name="TextBox 101">
            <a:extLst>
              <a:ext uri="{FF2B5EF4-FFF2-40B4-BE49-F238E27FC236}">
                <a16:creationId xmlns:a16="http://schemas.microsoft.com/office/drawing/2014/main" id="{EB356714-A203-4C4C-8EC4-8135CD004F04}"/>
              </a:ext>
            </a:extLst>
          </p:cNvPr>
          <p:cNvSpPr txBox="1"/>
          <p:nvPr/>
        </p:nvSpPr>
        <p:spPr>
          <a:xfrm>
            <a:off x="4689482" y="2962850"/>
            <a:ext cx="1230685" cy="49244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i="1" kern="0" dirty="0">
                <a:ea typeface="Arial Unicode MS" pitchFamily="34" charset="-128"/>
                <a:cs typeface="Arial Unicode MS" pitchFamily="34" charset="-128"/>
              </a:rPr>
              <a:t>namespaced </a:t>
            </a:r>
            <a:br>
              <a:rPr lang="en-US" sz="1600" i="1" kern="0" dirty="0">
                <a:ea typeface="Arial Unicode MS" pitchFamily="34" charset="-128"/>
                <a:cs typeface="Arial Unicode MS" pitchFamily="34" charset="-128"/>
              </a:rPr>
            </a:br>
            <a:r>
              <a:rPr lang="en-US" sz="1600" i="1" kern="0" dirty="0">
                <a:ea typeface="Arial Unicode MS" pitchFamily="34" charset="-128"/>
                <a:cs typeface="Arial Unicode MS" pitchFamily="34" charset="-128"/>
              </a:rPr>
              <a:t>process tree</a:t>
            </a:r>
          </a:p>
        </p:txBody>
      </p:sp>
    </p:spTree>
    <p:extLst>
      <p:ext uri="{BB962C8B-B14F-4D97-AF65-F5344CB8AC3E}">
        <p14:creationId xmlns:p14="http://schemas.microsoft.com/office/powerpoint/2010/main" val="106781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10C25A69-2128-4DD6-A20B-CBBC4493AA18}"/>
              </a:ext>
            </a:extLst>
          </p:cNvPr>
          <p:cNvSpPr/>
          <p:nvPr/>
        </p:nvSpPr>
        <p:spPr bwMode="gray">
          <a:xfrm>
            <a:off x="2902401" y="4272798"/>
            <a:ext cx="2641149" cy="1383846"/>
          </a:xfrm>
          <a:prstGeom prst="roundRect">
            <a:avLst>
              <a:gd name="adj" fmla="val 6638"/>
            </a:avLst>
          </a:prstGeom>
          <a:solidFill>
            <a:schemeClr val="accent3">
              <a:lumMod val="50000"/>
            </a:schemeClr>
          </a:solidFill>
          <a:ln w="6350" algn="ctr">
            <a:solidFill>
              <a:schemeClr val="tx1"/>
            </a:solidFill>
            <a:miter lim="800000"/>
            <a:headEnd/>
            <a:tailEnd/>
          </a:ln>
        </p:spPr>
        <p:txBody>
          <a:bodyPr lIns="90000" tIns="72000" rIns="90000" bIns="72000" rtlCol="0" anchor="b"/>
          <a:lstStyle/>
          <a:p>
            <a:pPr marR="0" algn="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cgroup</a:t>
            </a:r>
          </a:p>
        </p:txBody>
      </p:sp>
      <p:sp>
        <p:nvSpPr>
          <p:cNvPr id="4" name="Title 3">
            <a:extLst>
              <a:ext uri="{FF2B5EF4-FFF2-40B4-BE49-F238E27FC236}">
                <a16:creationId xmlns:a16="http://schemas.microsoft.com/office/drawing/2014/main" id="{9FF4D798-9216-4DD3-AE18-5BC38A85ADB3}"/>
              </a:ext>
            </a:extLst>
          </p:cNvPr>
          <p:cNvSpPr>
            <a:spLocks noGrp="1"/>
          </p:cNvSpPr>
          <p:nvPr>
            <p:ph type="title"/>
          </p:nvPr>
        </p:nvSpPr>
        <p:spPr/>
        <p:txBody>
          <a:bodyPr/>
          <a:lstStyle/>
          <a:p>
            <a:r>
              <a:rPr lang="en-US" dirty="0"/>
              <a:t>Resource limitations with </a:t>
            </a:r>
            <a:r>
              <a:rPr lang="en-US" i="1" dirty="0"/>
              <a:t>cgroups</a:t>
            </a:r>
          </a:p>
        </p:txBody>
      </p:sp>
      <p:sp>
        <p:nvSpPr>
          <p:cNvPr id="7" name="Rectangle 6">
            <a:extLst>
              <a:ext uri="{FF2B5EF4-FFF2-40B4-BE49-F238E27FC236}">
                <a16:creationId xmlns:a16="http://schemas.microsoft.com/office/drawing/2014/main" id="{9C09721E-551C-40DC-B524-5BA38552A1F6}"/>
              </a:ext>
            </a:extLst>
          </p:cNvPr>
          <p:cNvSpPr/>
          <p:nvPr/>
        </p:nvSpPr>
        <p:spPr bwMode="gray">
          <a:xfrm>
            <a:off x="3004455" y="4456495"/>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8" name="Rectangle 7">
            <a:extLst>
              <a:ext uri="{FF2B5EF4-FFF2-40B4-BE49-F238E27FC236}">
                <a16:creationId xmlns:a16="http://schemas.microsoft.com/office/drawing/2014/main" id="{A17CEE50-BD2B-4544-B96A-CBD7F593EA2F}"/>
              </a:ext>
            </a:extLst>
          </p:cNvPr>
          <p:cNvSpPr/>
          <p:nvPr/>
        </p:nvSpPr>
        <p:spPr bwMode="gray">
          <a:xfrm>
            <a:off x="4269919" y="4456495"/>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9" name="Rectangle 8">
            <a:extLst>
              <a:ext uri="{FF2B5EF4-FFF2-40B4-BE49-F238E27FC236}">
                <a16:creationId xmlns:a16="http://schemas.microsoft.com/office/drawing/2014/main" id="{57012A80-FEC5-427C-A27F-763592BC1C02}"/>
              </a:ext>
            </a:extLst>
          </p:cNvPr>
          <p:cNvSpPr/>
          <p:nvPr/>
        </p:nvSpPr>
        <p:spPr bwMode="gray">
          <a:xfrm>
            <a:off x="3004455" y="5007583"/>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pic>
        <p:nvPicPr>
          <p:cNvPr id="12" name="Picture 11">
            <a:extLst>
              <a:ext uri="{FF2B5EF4-FFF2-40B4-BE49-F238E27FC236}">
                <a16:creationId xmlns:a16="http://schemas.microsoft.com/office/drawing/2014/main" id="{0C7E838C-E948-4E36-ADDF-A7E3CBD69112}"/>
              </a:ext>
            </a:extLst>
          </p:cNvPr>
          <p:cNvPicPr>
            <a:picLocks noChangeAspect="1"/>
          </p:cNvPicPr>
          <p:nvPr/>
        </p:nvPicPr>
        <p:blipFill>
          <a:blip r:embed="rId3"/>
          <a:stretch>
            <a:fillRect/>
          </a:stretch>
        </p:blipFill>
        <p:spPr>
          <a:xfrm>
            <a:off x="2367046" y="1469946"/>
            <a:ext cx="1419902" cy="1419902"/>
          </a:xfrm>
          <a:prstGeom prst="rect">
            <a:avLst/>
          </a:prstGeom>
        </p:spPr>
      </p:pic>
      <p:sp>
        <p:nvSpPr>
          <p:cNvPr id="13" name="Rectangle 12">
            <a:extLst>
              <a:ext uri="{FF2B5EF4-FFF2-40B4-BE49-F238E27FC236}">
                <a16:creationId xmlns:a16="http://schemas.microsoft.com/office/drawing/2014/main" id="{FC123DBA-EBE5-40B5-B44D-6A7407EB73A6}"/>
              </a:ext>
            </a:extLst>
          </p:cNvPr>
          <p:cNvSpPr/>
          <p:nvPr/>
        </p:nvSpPr>
        <p:spPr bwMode="gray">
          <a:xfrm>
            <a:off x="832755" y="4711629"/>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pic>
        <p:nvPicPr>
          <p:cNvPr id="11" name="Picture 10">
            <a:extLst>
              <a:ext uri="{FF2B5EF4-FFF2-40B4-BE49-F238E27FC236}">
                <a16:creationId xmlns:a16="http://schemas.microsoft.com/office/drawing/2014/main" id="{A467792C-640B-4364-8E6B-596A59EEBD3D}"/>
              </a:ext>
            </a:extLst>
          </p:cNvPr>
          <p:cNvPicPr>
            <a:picLocks noChangeAspect="1"/>
          </p:cNvPicPr>
          <p:nvPr/>
        </p:nvPicPr>
        <p:blipFill>
          <a:blip r:embed="rId4"/>
          <a:stretch>
            <a:fillRect/>
          </a:stretch>
        </p:blipFill>
        <p:spPr>
          <a:xfrm>
            <a:off x="1731592" y="2076161"/>
            <a:ext cx="1201055" cy="1201055"/>
          </a:xfrm>
          <a:prstGeom prst="rect">
            <a:avLst/>
          </a:prstGeom>
        </p:spPr>
      </p:pic>
      <p:cxnSp>
        <p:nvCxnSpPr>
          <p:cNvPr id="16" name="Straight Connector 15">
            <a:extLst>
              <a:ext uri="{FF2B5EF4-FFF2-40B4-BE49-F238E27FC236}">
                <a16:creationId xmlns:a16="http://schemas.microsoft.com/office/drawing/2014/main" id="{A14B967F-4FC4-4166-B4D0-B36D08A65117}"/>
              </a:ext>
            </a:extLst>
          </p:cNvPr>
          <p:cNvCxnSpPr>
            <a:cxnSpLocks/>
          </p:cNvCxnSpPr>
          <p:nvPr/>
        </p:nvCxnSpPr>
        <p:spPr>
          <a:xfrm flipH="1">
            <a:off x="1436915" y="3166536"/>
            <a:ext cx="1338942" cy="1379764"/>
          </a:xfrm>
          <a:prstGeom prst="line">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7350E6F-C9C8-48CD-937C-249FB836E2DA}"/>
              </a:ext>
            </a:extLst>
          </p:cNvPr>
          <p:cNvCxnSpPr>
            <a:cxnSpLocks/>
          </p:cNvCxnSpPr>
          <p:nvPr/>
        </p:nvCxnSpPr>
        <p:spPr>
          <a:xfrm>
            <a:off x="3371850" y="3166536"/>
            <a:ext cx="767442" cy="1034826"/>
          </a:xfrm>
          <a:prstGeom prst="straightConnector1">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Text Placeholder 58">
            <a:extLst>
              <a:ext uri="{FF2B5EF4-FFF2-40B4-BE49-F238E27FC236}">
                <a16:creationId xmlns:a16="http://schemas.microsoft.com/office/drawing/2014/main" id="{D7435F46-7258-4D92-AF9C-6397FCFDF279}"/>
              </a:ext>
            </a:extLst>
          </p:cNvPr>
          <p:cNvSpPr txBox="1">
            <a:spLocks/>
          </p:cNvSpPr>
          <p:nvPr/>
        </p:nvSpPr>
        <p:spPr bwMode="gray">
          <a:xfrm>
            <a:off x="6862713" y="1491684"/>
            <a:ext cx="4827764" cy="4532044"/>
          </a:xfrm>
          <a:prstGeom prst="rect">
            <a:avLst/>
          </a:prstGeom>
        </p:spPr>
        <p:txBody>
          <a:bodyPr vert="horz" lIns="0" tIns="0" rIns="0" bIns="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sz="1600" dirty="0"/>
              <a:t>cgroups limit access of a process to system resources</a:t>
            </a:r>
          </a:p>
          <a:p>
            <a:pPr lvl="1"/>
            <a:endParaRPr lang="en-US" sz="1600" dirty="0"/>
          </a:p>
          <a:p>
            <a:pPr lvl="1"/>
            <a:r>
              <a:rPr lang="en-US" sz="1600" dirty="0"/>
              <a:t>several processes can be in the same cgroup they all share the resource limit</a:t>
            </a:r>
          </a:p>
          <a:p>
            <a:pPr lvl="1"/>
            <a:endParaRPr lang="en-US" sz="1600" dirty="0"/>
          </a:p>
          <a:p>
            <a:pPr lvl="1"/>
            <a:r>
              <a:rPr lang="en-US" sz="1600" dirty="0"/>
              <a:t>cgroups offer resource control for</a:t>
            </a:r>
          </a:p>
          <a:p>
            <a:pPr lvl="2"/>
            <a:r>
              <a:rPr lang="en-US" sz="1600" dirty="0"/>
              <a:t>CPU</a:t>
            </a:r>
          </a:p>
          <a:p>
            <a:pPr lvl="2"/>
            <a:r>
              <a:rPr lang="en-US" sz="1600" dirty="0"/>
              <a:t>memory</a:t>
            </a:r>
          </a:p>
          <a:p>
            <a:pPr lvl="2"/>
            <a:r>
              <a:rPr lang="en-US" sz="1600" dirty="0"/>
              <a:t>block I/O</a:t>
            </a:r>
          </a:p>
          <a:p>
            <a:pPr lvl="2"/>
            <a:r>
              <a:rPr lang="en-US" sz="1600" dirty="0"/>
              <a:t>and others</a:t>
            </a:r>
          </a:p>
        </p:txBody>
      </p:sp>
    </p:spTree>
    <p:extLst>
      <p:ext uri="{BB962C8B-B14F-4D97-AF65-F5344CB8AC3E}">
        <p14:creationId xmlns:p14="http://schemas.microsoft.com/office/powerpoint/2010/main" val="838668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99A87AAD-6E1D-403D-95A3-44EA65D7AC88}"/>
              </a:ext>
            </a:extLst>
          </p:cNvPr>
          <p:cNvPicPr>
            <a:picLocks noChangeAspect="1"/>
          </p:cNvPicPr>
          <p:nvPr/>
        </p:nvPicPr>
        <p:blipFill>
          <a:blip r:embed="rId3"/>
          <a:stretch>
            <a:fillRect/>
          </a:stretch>
        </p:blipFill>
        <p:spPr>
          <a:xfrm>
            <a:off x="4403725" y="3161502"/>
            <a:ext cx="858837" cy="858837"/>
          </a:xfrm>
          <a:prstGeom prst="rect">
            <a:avLst/>
          </a:prstGeom>
        </p:spPr>
      </p:pic>
      <p:sp>
        <p:nvSpPr>
          <p:cNvPr id="18" name="Arrow: Down 17">
            <a:extLst>
              <a:ext uri="{FF2B5EF4-FFF2-40B4-BE49-F238E27FC236}">
                <a16:creationId xmlns:a16="http://schemas.microsoft.com/office/drawing/2014/main" id="{CC11B2ED-3DAC-4BF2-AE25-6BDB2CB265BF}"/>
              </a:ext>
            </a:extLst>
          </p:cNvPr>
          <p:cNvSpPr/>
          <p:nvPr/>
        </p:nvSpPr>
        <p:spPr bwMode="gray">
          <a:xfrm>
            <a:off x="742951" y="2343150"/>
            <a:ext cx="1543050" cy="2495549"/>
          </a:xfrm>
          <a:prstGeom prst="downArrow">
            <a:avLst/>
          </a:prstGeom>
          <a:solidFill>
            <a:schemeClr val="accent3">
              <a:lumMod val="50000"/>
            </a:schemeClr>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system calls</a:t>
            </a:r>
          </a:p>
        </p:txBody>
      </p:sp>
      <p:sp>
        <p:nvSpPr>
          <p:cNvPr id="4" name="Title 3">
            <a:extLst>
              <a:ext uri="{FF2B5EF4-FFF2-40B4-BE49-F238E27FC236}">
                <a16:creationId xmlns:a16="http://schemas.microsoft.com/office/drawing/2014/main" id="{645B76E8-EDF1-4BBF-A073-4675DBA6C45F}"/>
              </a:ext>
            </a:extLst>
          </p:cNvPr>
          <p:cNvSpPr>
            <a:spLocks noGrp="1"/>
          </p:cNvSpPr>
          <p:nvPr>
            <p:ph type="title"/>
          </p:nvPr>
        </p:nvSpPr>
        <p:spPr/>
        <p:txBody>
          <a:bodyPr/>
          <a:lstStyle/>
          <a:p>
            <a:r>
              <a:rPr lang="en-US" dirty="0"/>
              <a:t>Container security with </a:t>
            </a:r>
            <a:r>
              <a:rPr lang="en-US" i="1" dirty="0"/>
              <a:t>seccomp</a:t>
            </a:r>
          </a:p>
        </p:txBody>
      </p:sp>
      <p:sp>
        <p:nvSpPr>
          <p:cNvPr id="2" name="Rectangle 1">
            <a:extLst>
              <a:ext uri="{FF2B5EF4-FFF2-40B4-BE49-F238E27FC236}">
                <a16:creationId xmlns:a16="http://schemas.microsoft.com/office/drawing/2014/main" id="{59BE13B4-5794-4F31-A825-3747FA8625A8}"/>
              </a:ext>
            </a:extLst>
          </p:cNvPr>
          <p:cNvSpPr/>
          <p:nvPr/>
        </p:nvSpPr>
        <p:spPr bwMode="gray">
          <a:xfrm>
            <a:off x="619126" y="4838700"/>
            <a:ext cx="4572000" cy="647700"/>
          </a:xfrm>
          <a:prstGeom prst="rect">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800" b="0" i="0" u="none" strike="noStrike" kern="0" cap="none" spc="0" normalizeH="0" baseline="0" noProof="0" dirty="0">
                <a:ln>
                  <a:noFill/>
                </a:ln>
                <a:solidFill>
                  <a:schemeClr val="bg1"/>
                </a:solidFill>
                <a:effectLst/>
                <a:uLnTx/>
                <a:uFillTx/>
                <a:latin typeface="Arial Black" panose="020B0A04020102020204" pitchFamily="34" charset="0"/>
                <a:ea typeface="Arial Unicode MS" pitchFamily="34" charset="-128"/>
                <a:cs typeface="Arial Unicode MS" pitchFamily="34" charset="-128"/>
              </a:rPr>
              <a:t>Kernel</a:t>
            </a:r>
            <a:endParaRPr kumimoji="0" lang="en-US" sz="1800" b="0" i="0" u="none" strike="noStrike" kern="0" cap="none" spc="0" normalizeH="0" baseline="0" noProof="0" dirty="0">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pic>
        <p:nvPicPr>
          <p:cNvPr id="16" name="Picture 15">
            <a:extLst>
              <a:ext uri="{FF2B5EF4-FFF2-40B4-BE49-F238E27FC236}">
                <a16:creationId xmlns:a16="http://schemas.microsoft.com/office/drawing/2014/main" id="{12598DB7-6A06-4FF0-BC4E-218B3657467A}"/>
              </a:ext>
            </a:extLst>
          </p:cNvPr>
          <p:cNvPicPr>
            <a:picLocks noChangeAspect="1"/>
          </p:cNvPicPr>
          <p:nvPr/>
        </p:nvPicPr>
        <p:blipFill>
          <a:blip r:embed="rId4"/>
          <a:stretch>
            <a:fillRect/>
          </a:stretch>
        </p:blipFill>
        <p:spPr>
          <a:xfrm>
            <a:off x="1392237" y="4868068"/>
            <a:ext cx="588963" cy="588963"/>
          </a:xfrm>
          <a:prstGeom prst="rect">
            <a:avLst/>
          </a:prstGeom>
        </p:spPr>
      </p:pic>
      <p:sp>
        <p:nvSpPr>
          <p:cNvPr id="17" name="Rectangle: Rounded Corners 16">
            <a:extLst>
              <a:ext uri="{FF2B5EF4-FFF2-40B4-BE49-F238E27FC236}">
                <a16:creationId xmlns:a16="http://schemas.microsoft.com/office/drawing/2014/main" id="{3ABE47BC-35ED-4E9A-8B4E-A9B750CA52F5}"/>
              </a:ext>
            </a:extLst>
          </p:cNvPr>
          <p:cNvSpPr/>
          <p:nvPr/>
        </p:nvSpPr>
        <p:spPr bwMode="gray">
          <a:xfrm>
            <a:off x="619126" y="1724025"/>
            <a:ext cx="4572000" cy="619125"/>
          </a:xfrm>
          <a:prstGeom prst="roundRect">
            <a:avLst>
              <a:gd name="adj" fmla="val 50000"/>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Application</a:t>
            </a:r>
          </a:p>
        </p:txBody>
      </p:sp>
      <p:sp>
        <p:nvSpPr>
          <p:cNvPr id="19" name="Text Placeholder 58">
            <a:extLst>
              <a:ext uri="{FF2B5EF4-FFF2-40B4-BE49-F238E27FC236}">
                <a16:creationId xmlns:a16="http://schemas.microsoft.com/office/drawing/2014/main" id="{AF72BC10-7A25-40C3-928F-41ACE59C030E}"/>
              </a:ext>
            </a:extLst>
          </p:cNvPr>
          <p:cNvSpPr txBox="1">
            <a:spLocks/>
          </p:cNvSpPr>
          <p:nvPr/>
        </p:nvSpPr>
        <p:spPr bwMode="gray">
          <a:xfrm>
            <a:off x="6862713" y="1491684"/>
            <a:ext cx="4827764" cy="4532044"/>
          </a:xfrm>
          <a:prstGeom prst="rect">
            <a:avLst/>
          </a:prstGeom>
        </p:spPr>
        <p:txBody>
          <a:bodyPr vert="horz" lIns="0" tIns="0" rIns="0" bIns="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sz="1600" dirty="0"/>
              <a:t>every program uses system calls to interact with the operating system</a:t>
            </a:r>
          </a:p>
          <a:p>
            <a:pPr lvl="1"/>
            <a:endParaRPr lang="en-US" sz="1600" dirty="0"/>
          </a:p>
          <a:p>
            <a:pPr lvl="1"/>
            <a:r>
              <a:rPr lang="en-US" sz="1600" dirty="0" err="1"/>
              <a:t>seccomp</a:t>
            </a:r>
            <a:r>
              <a:rPr lang="en-US" sz="1600" dirty="0"/>
              <a:t> can block individual system calls</a:t>
            </a:r>
          </a:p>
          <a:p>
            <a:pPr lvl="2"/>
            <a:r>
              <a:rPr lang="en-US" sz="1600" dirty="0"/>
              <a:t>whitelisting</a:t>
            </a:r>
          </a:p>
          <a:p>
            <a:pPr lvl="2"/>
            <a:r>
              <a:rPr lang="en-US" sz="1600" dirty="0"/>
              <a:t>blacklisting</a:t>
            </a:r>
          </a:p>
          <a:p>
            <a:pPr lvl="2"/>
            <a:r>
              <a:rPr lang="en-US" sz="1600" dirty="0" err="1"/>
              <a:t>systemcall</a:t>
            </a:r>
            <a:r>
              <a:rPr lang="en-US" sz="1600" dirty="0"/>
              <a:t> trapping</a:t>
            </a:r>
          </a:p>
          <a:p>
            <a:pPr marL="0" lvl="1" indent="0">
              <a:buNone/>
            </a:pPr>
            <a:endParaRPr lang="en-US" sz="1600" dirty="0"/>
          </a:p>
        </p:txBody>
      </p:sp>
      <p:sp>
        <p:nvSpPr>
          <p:cNvPr id="20" name="Arrow: Down 19">
            <a:extLst>
              <a:ext uri="{FF2B5EF4-FFF2-40B4-BE49-F238E27FC236}">
                <a16:creationId xmlns:a16="http://schemas.microsoft.com/office/drawing/2014/main" id="{EFC98BFD-16D9-417F-905E-F4BA2AF414FF}"/>
              </a:ext>
            </a:extLst>
          </p:cNvPr>
          <p:cNvSpPr/>
          <p:nvPr/>
        </p:nvSpPr>
        <p:spPr bwMode="gray">
          <a:xfrm>
            <a:off x="2414539" y="2343149"/>
            <a:ext cx="681086" cy="2495549"/>
          </a:xfrm>
          <a:prstGeom prst="downArrow">
            <a:avLst>
              <a:gd name="adj1" fmla="val 50000"/>
              <a:gd name="adj2" fmla="val 56046"/>
            </a:avLst>
          </a:prstGeom>
          <a:solidFill>
            <a:schemeClr val="accent4">
              <a:lumMod val="50000"/>
            </a:schemeClr>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write</a:t>
            </a:r>
          </a:p>
        </p:txBody>
      </p:sp>
      <p:sp>
        <p:nvSpPr>
          <p:cNvPr id="21" name="Arrow: Down 20">
            <a:extLst>
              <a:ext uri="{FF2B5EF4-FFF2-40B4-BE49-F238E27FC236}">
                <a16:creationId xmlns:a16="http://schemas.microsoft.com/office/drawing/2014/main" id="{C762D2E9-8CCC-49DC-A718-3C0FC3CA4A3B}"/>
              </a:ext>
            </a:extLst>
          </p:cNvPr>
          <p:cNvSpPr/>
          <p:nvPr/>
        </p:nvSpPr>
        <p:spPr bwMode="gray">
          <a:xfrm>
            <a:off x="3128889" y="2343147"/>
            <a:ext cx="681086" cy="2495549"/>
          </a:xfrm>
          <a:prstGeom prst="downArrow">
            <a:avLst>
              <a:gd name="adj1" fmla="val 50000"/>
              <a:gd name="adj2" fmla="val 56046"/>
            </a:avLst>
          </a:prstGeom>
          <a:solidFill>
            <a:schemeClr val="accent4">
              <a:lumMod val="50000"/>
            </a:schemeClr>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stat</a:t>
            </a:r>
          </a:p>
        </p:txBody>
      </p:sp>
      <p:sp>
        <p:nvSpPr>
          <p:cNvPr id="22" name="Arrow: Down 21">
            <a:extLst>
              <a:ext uri="{FF2B5EF4-FFF2-40B4-BE49-F238E27FC236}">
                <a16:creationId xmlns:a16="http://schemas.microsoft.com/office/drawing/2014/main" id="{DC7DA7C8-2FBD-4FAF-A215-8EFA6FB4552B}"/>
              </a:ext>
            </a:extLst>
          </p:cNvPr>
          <p:cNvSpPr/>
          <p:nvPr/>
        </p:nvSpPr>
        <p:spPr bwMode="gray">
          <a:xfrm>
            <a:off x="3957540" y="2343147"/>
            <a:ext cx="681086" cy="2495549"/>
          </a:xfrm>
          <a:prstGeom prst="downArrow">
            <a:avLst>
              <a:gd name="adj1" fmla="val 50000"/>
              <a:gd name="adj2" fmla="val 56046"/>
            </a:avLst>
          </a:prstGeom>
          <a:solidFill>
            <a:srgbClr val="FF0000"/>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reboot</a:t>
            </a:r>
          </a:p>
        </p:txBody>
      </p:sp>
    </p:spTree>
    <p:extLst>
      <p:ext uri="{BB962C8B-B14F-4D97-AF65-F5344CB8AC3E}">
        <p14:creationId xmlns:p14="http://schemas.microsoft.com/office/powerpoint/2010/main" val="2969143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5B76E8-EDF1-4BBF-A073-4675DBA6C45F}"/>
              </a:ext>
            </a:extLst>
          </p:cNvPr>
          <p:cNvSpPr>
            <a:spLocks noGrp="1"/>
          </p:cNvSpPr>
          <p:nvPr>
            <p:ph type="title"/>
          </p:nvPr>
        </p:nvSpPr>
        <p:spPr/>
        <p:txBody>
          <a:bodyPr/>
          <a:lstStyle/>
          <a:p>
            <a:r>
              <a:rPr lang="en-US" dirty="0"/>
              <a:t>Let’s use these features to start our first container…</a:t>
            </a:r>
          </a:p>
        </p:txBody>
      </p:sp>
      <p:sp>
        <p:nvSpPr>
          <p:cNvPr id="5" name="Rectangle: Rounded Corners 4">
            <a:extLst>
              <a:ext uri="{FF2B5EF4-FFF2-40B4-BE49-F238E27FC236}">
                <a16:creationId xmlns:a16="http://schemas.microsoft.com/office/drawing/2014/main" id="{1A09AC9B-F654-4AFC-A240-22685298511B}"/>
              </a:ext>
            </a:extLst>
          </p:cNvPr>
          <p:cNvSpPr/>
          <p:nvPr/>
        </p:nvSpPr>
        <p:spPr bwMode="gray">
          <a:xfrm>
            <a:off x="596245" y="2015340"/>
            <a:ext cx="11001988" cy="3807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ctr"/>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accent1">
                    <a:lumMod val="20000"/>
                    <a:lumOff val="80000"/>
                  </a:schemeClr>
                </a:solidFill>
                <a:latin typeface="Courier New" panose="02070309020205020404" pitchFamily="49" charset="0"/>
                <a:cs typeface="Courier New" panose="02070309020205020404" pitchFamily="49" charset="0"/>
              </a:rPr>
              <a:t>cgexec</a:t>
            </a:r>
            <a:r>
              <a:rPr lang="en-US" sz="1200" b="1" dirty="0">
                <a:solidFill>
                  <a:schemeClr val="accent1">
                    <a:lumMod val="20000"/>
                    <a:lumOff val="80000"/>
                  </a:schemeClr>
                </a:solidFill>
                <a:latin typeface="Courier New" panose="02070309020205020404" pitchFamily="49" charset="0"/>
                <a:cs typeface="Courier New" panose="02070309020205020404" pitchFamily="49" charset="0"/>
              </a:rPr>
              <a:t> –r </a:t>
            </a:r>
            <a:r>
              <a:rPr lang="en-US" sz="1200" b="1" dirty="0" err="1">
                <a:solidFill>
                  <a:schemeClr val="accent1">
                    <a:lumMod val="20000"/>
                    <a:lumOff val="80000"/>
                  </a:schemeClr>
                </a:solidFill>
                <a:latin typeface="Courier New" panose="02070309020205020404" pitchFamily="49" charset="0"/>
                <a:cs typeface="Courier New" panose="02070309020205020404" pitchFamily="49" charset="0"/>
              </a:rPr>
              <a:t>cpu,memory,pids</a:t>
            </a:r>
            <a:r>
              <a:rPr lang="en-US" sz="1200" b="1" dirty="0">
                <a:solidFill>
                  <a:schemeClr val="accent1">
                    <a:lumMod val="20000"/>
                    <a:lumOff val="80000"/>
                  </a:schemeClr>
                </a:solidFill>
                <a:latin typeface="Courier New" panose="02070309020205020404" pitchFamily="49" charset="0"/>
                <a:cs typeface="Courier New" panose="02070309020205020404" pitchFamily="49" charset="0"/>
              </a:rPr>
              <a:t>:/container </a:t>
            </a:r>
            <a:r>
              <a:rPr lang="en-US" sz="1200" b="1" dirty="0" err="1">
                <a:solidFill>
                  <a:schemeClr val="accent3">
                    <a:lumMod val="20000"/>
                    <a:lumOff val="80000"/>
                  </a:schemeClr>
                </a:solidFill>
                <a:latin typeface="Courier New" panose="02070309020205020404" pitchFamily="49" charset="0"/>
                <a:cs typeface="Courier New" panose="02070309020205020404" pitchFamily="49" charset="0"/>
              </a:rPr>
              <a:t>unshare</a:t>
            </a:r>
            <a:r>
              <a:rPr lang="en-US" sz="1200" b="1" dirty="0">
                <a:solidFill>
                  <a:schemeClr val="accent3">
                    <a:lumMod val="20000"/>
                    <a:lumOff val="80000"/>
                  </a:schemeClr>
                </a:solidFill>
                <a:latin typeface="Courier New" panose="02070309020205020404" pitchFamily="49" charset="0"/>
                <a:cs typeface="Courier New" panose="02070309020205020404" pitchFamily="49" charset="0"/>
              </a:rPr>
              <a:t> --</a:t>
            </a:r>
            <a:r>
              <a:rPr lang="en-US" sz="1200" b="1" dirty="0" err="1">
                <a:solidFill>
                  <a:schemeClr val="accent3">
                    <a:lumMod val="20000"/>
                    <a:lumOff val="80000"/>
                  </a:schemeClr>
                </a:solidFill>
                <a:latin typeface="Courier New" panose="02070309020205020404" pitchFamily="49" charset="0"/>
                <a:cs typeface="Courier New" panose="02070309020205020404" pitchFamily="49" charset="0"/>
              </a:rPr>
              <a:t>pid</a:t>
            </a:r>
            <a:r>
              <a:rPr lang="en-US" sz="1200" b="1" dirty="0">
                <a:solidFill>
                  <a:schemeClr val="accent3">
                    <a:lumMod val="20000"/>
                    <a:lumOff val="80000"/>
                  </a:schemeClr>
                </a:solidFill>
                <a:latin typeface="Courier New" panose="02070309020205020404" pitchFamily="49" charset="0"/>
                <a:cs typeface="Courier New" panose="02070309020205020404" pitchFamily="49" charset="0"/>
              </a:rPr>
              <a:t> --</a:t>
            </a:r>
            <a:r>
              <a:rPr lang="en-US" sz="1200" b="1" dirty="0" err="1">
                <a:solidFill>
                  <a:schemeClr val="accent3">
                    <a:lumMod val="20000"/>
                    <a:lumOff val="80000"/>
                  </a:schemeClr>
                </a:solidFill>
                <a:latin typeface="Courier New" panose="02070309020205020404" pitchFamily="49" charset="0"/>
                <a:cs typeface="Courier New" panose="02070309020205020404" pitchFamily="49" charset="0"/>
              </a:rPr>
              <a:t>uts</a:t>
            </a:r>
            <a:r>
              <a:rPr lang="en-US" sz="1200" b="1" dirty="0">
                <a:solidFill>
                  <a:schemeClr val="accent3">
                    <a:lumMod val="20000"/>
                    <a:lumOff val="80000"/>
                  </a:schemeClr>
                </a:solidFill>
                <a:latin typeface="Courier New" panose="02070309020205020404" pitchFamily="49" charset="0"/>
                <a:cs typeface="Courier New" panose="02070309020205020404" pitchFamily="49" charset="0"/>
              </a:rPr>
              <a:t> --mount --user --fork </a:t>
            </a:r>
            <a:r>
              <a:rPr lang="en-US" sz="1200" b="1" dirty="0">
                <a:solidFill>
                  <a:schemeClr val="accent5">
                    <a:lumMod val="20000"/>
                    <a:lumOff val="80000"/>
                  </a:schemeClr>
                </a:solidFill>
                <a:latin typeface="Courier New" panose="02070309020205020404" pitchFamily="49" charset="0"/>
                <a:cs typeface="Courier New" panose="02070309020205020404" pitchFamily="49" charset="0"/>
              </a:rPr>
              <a:t>chroot container</a:t>
            </a:r>
          </a:p>
        </p:txBody>
      </p:sp>
      <p:sp>
        <p:nvSpPr>
          <p:cNvPr id="6" name="Speech Bubble: Rectangle 5">
            <a:extLst>
              <a:ext uri="{FF2B5EF4-FFF2-40B4-BE49-F238E27FC236}">
                <a16:creationId xmlns:a16="http://schemas.microsoft.com/office/drawing/2014/main" id="{C746B67D-41C0-46C3-A8B9-8DC95EF8CDD1}"/>
              </a:ext>
            </a:extLst>
          </p:cNvPr>
          <p:cNvSpPr/>
          <p:nvPr/>
        </p:nvSpPr>
        <p:spPr bwMode="gray">
          <a:xfrm>
            <a:off x="795867" y="3022600"/>
            <a:ext cx="2345267" cy="829733"/>
          </a:xfrm>
          <a:prstGeom prst="wedgeRectCallout">
            <a:avLst>
              <a:gd name="adj1" fmla="val -4098"/>
              <a:gd name="adj2" fmla="val -118895"/>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cgroups</a:t>
            </a:r>
            <a:br>
              <a:rPr lang="en-US" sz="1800" kern="0" dirty="0">
                <a:ea typeface="Arial Unicode MS" pitchFamily="34" charset="-128"/>
                <a:cs typeface="Arial Unicode MS" pitchFamily="34" charset="-128"/>
              </a:rPr>
            </a:br>
            <a:r>
              <a:rPr kumimoji="0" lang="en-US" sz="1600" b="0" i="1" u="none" strike="noStrike" kern="0" cap="none" spc="0" normalizeH="0" baseline="0" noProof="0" dirty="0">
                <a:ln>
                  <a:noFill/>
                </a:ln>
                <a:effectLst/>
                <a:uLnTx/>
                <a:uFillTx/>
                <a:ea typeface="Arial Unicode MS" pitchFamily="34" charset="-128"/>
                <a:cs typeface="Arial Unicode MS" pitchFamily="34" charset="-128"/>
              </a:rPr>
              <a:t>resource limitation</a:t>
            </a:r>
            <a:endParaRPr kumimoji="0" lang="en-US" sz="1800" b="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E20196A0-740B-486C-AE67-960A26C65EE5}"/>
              </a:ext>
            </a:extLst>
          </p:cNvPr>
          <p:cNvSpPr/>
          <p:nvPr/>
        </p:nvSpPr>
        <p:spPr bwMode="gray">
          <a:xfrm>
            <a:off x="4267200" y="3952940"/>
            <a:ext cx="2345267" cy="829733"/>
          </a:xfrm>
          <a:prstGeom prst="wedgeRectCallout">
            <a:avLst>
              <a:gd name="adj1" fmla="val 3123"/>
              <a:gd name="adj2" fmla="val -230119"/>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namespaces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process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C424A9AD-2AA7-4E2A-8798-4805DFD1603A}"/>
              </a:ext>
            </a:extLst>
          </p:cNvPr>
          <p:cNvSpPr/>
          <p:nvPr/>
        </p:nvSpPr>
        <p:spPr bwMode="gray">
          <a:xfrm>
            <a:off x="7899400" y="3437466"/>
            <a:ext cx="2345267" cy="829733"/>
          </a:xfrm>
          <a:prstGeom prst="wedgeRectCallout">
            <a:avLst>
              <a:gd name="adj1" fmla="val -17454"/>
              <a:gd name="adj2" fmla="val -168895"/>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chroot</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filesystem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934415875"/>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2436</Words>
  <Application>Microsoft Office PowerPoint</Application>
  <PresentationFormat>Custom</PresentationFormat>
  <Paragraphs>318</Paragraphs>
  <Slides>19</Slides>
  <Notes>19</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Arial Black</vt:lpstr>
      <vt:lpstr>Arial monospaced for SAP</vt:lpstr>
      <vt:lpstr>Arial Narrow</vt:lpstr>
      <vt:lpstr>Arial Unicode MS</vt:lpstr>
      <vt:lpstr>Courier New</vt:lpstr>
      <vt:lpstr>Symbol</vt:lpstr>
      <vt:lpstr>wingdings</vt:lpstr>
      <vt:lpstr>wingdings</vt:lpstr>
      <vt:lpstr>SAP_2017_16x9_white</vt:lpstr>
      <vt:lpstr>PowerPoint Presentation</vt:lpstr>
      <vt:lpstr>PowerPoint Presentation</vt:lpstr>
      <vt:lpstr>Linux Features</vt:lpstr>
      <vt:lpstr>Linux Features</vt:lpstr>
      <vt:lpstr>Filesystem isolation with chroot</vt:lpstr>
      <vt:lpstr>Process (and more) isolation with namespaces</vt:lpstr>
      <vt:lpstr>Resource limitations with cgroups</vt:lpstr>
      <vt:lpstr>Container security with seccomp</vt:lpstr>
      <vt:lpstr>Let’s use these features to start our first container…</vt:lpstr>
      <vt:lpstr>PowerPoint Presentation</vt:lpstr>
      <vt:lpstr>Let’s start our first container… the easy way!</vt:lpstr>
      <vt:lpstr>Containers and where they come from</vt:lpstr>
      <vt:lpstr>Images</vt:lpstr>
      <vt:lpstr>Layers of images and containers</vt:lpstr>
      <vt:lpstr>Registries</vt:lpstr>
      <vt:lpstr>Docker‘s client/server architecture</vt:lpstr>
      <vt:lpstr>runC</vt:lpstr>
      <vt:lpstr>Configuration of the Docker daemon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Buchner, Thomas</cp:lastModifiedBy>
  <cp:revision>505</cp:revision>
  <dcterms:created xsi:type="dcterms:W3CDTF">2015-10-14T11:21:43Z</dcterms:created>
  <dcterms:modified xsi:type="dcterms:W3CDTF">2018-04-24T08:43:45Z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