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5"/>
  </p:notesMasterIdLst>
  <p:handoutMasterIdLst>
    <p:handoutMasterId r:id="rId26"/>
  </p:handoutMasterIdLst>
  <p:sldIdLst>
    <p:sldId id="434" r:id="rId2"/>
    <p:sldId id="437" r:id="rId3"/>
    <p:sldId id="444" r:id="rId4"/>
    <p:sldId id="449" r:id="rId5"/>
    <p:sldId id="458" r:id="rId6"/>
    <p:sldId id="450" r:id="rId7"/>
    <p:sldId id="460" r:id="rId8"/>
    <p:sldId id="451" r:id="rId9"/>
    <p:sldId id="461" r:id="rId10"/>
    <p:sldId id="455" r:id="rId11"/>
    <p:sldId id="462" r:id="rId12"/>
    <p:sldId id="452" r:id="rId13"/>
    <p:sldId id="459" r:id="rId14"/>
    <p:sldId id="454" r:id="rId15"/>
    <p:sldId id="453" r:id="rId16"/>
    <p:sldId id="382" r:id="rId17"/>
    <p:sldId id="438" r:id="rId18"/>
    <p:sldId id="440" r:id="rId19"/>
    <p:sldId id="456" r:id="rId20"/>
    <p:sldId id="457" r:id="rId21"/>
    <p:sldId id="448" r:id="rId22"/>
    <p:sldId id="463" r:id="rId23"/>
    <p:sldId id="26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833" autoAdjust="0"/>
  </p:normalViewPr>
  <p:slideViewPr>
    <p:cSldViewPr snapToGrid="0" showGuides="1">
      <p:cViewPr varScale="1">
        <p:scale>
          <a:sx n="65" d="100"/>
          <a:sy n="65" d="100"/>
        </p:scale>
        <p:origin x="90" y="7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25T15:54:55.643" idx="1">
    <p:pos x="4967" y="861"/>
    <p:text>The first bullet point on this slide talk about namespaces in general.
What is meant however is only the pid namespace.</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6-25T16:01:01.234" idx="3">
    <p:pos x="10" y="10"/>
    <p:text>Was the term image even mentioned before we get here?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6-25T16:05:50.396" idx="6">
    <p:pos x="10" y="10"/>
    <p:text>spinnig</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13951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will eventually (after doing tons of nested library calls) call the operating system to do things - like reading or writing to files or sending data across the network. Talking to the operating system is done through system calls or </a:t>
            </a:r>
            <a:r>
              <a:rPr lang="en-US" dirty="0" err="1"/>
              <a:t>syscalls</a:t>
            </a:r>
            <a:r>
              <a:rPr lang="en-US" dirty="0"/>
              <a:t>. </a:t>
            </a:r>
            <a:r>
              <a:rPr lang="en-US" dirty="0" err="1"/>
              <a:t>Syscalls</a:t>
            </a:r>
            <a:r>
              <a:rPr lang="en-US" dirty="0"/>
              <a:t> are the interface between user space (where your application runs in) and kernel space (where the operating system does its job) and there are around 340 of them (</a:t>
            </a:r>
            <a:r>
              <a:rPr lang="en-US" dirty="0" err="1"/>
              <a:t>syscalls</a:t>
            </a:r>
            <a:r>
              <a:rPr lang="en-US" dirty="0"/>
              <a:t>).</a:t>
            </a:r>
          </a:p>
          <a:p>
            <a:r>
              <a:rPr lang="en-US" dirty="0"/>
              <a:t>While most system calls are necessary for programs to do their job (e.g. a program cannot even be loaded into memory without the “</a:t>
            </a:r>
            <a:r>
              <a:rPr lang="en-US" dirty="0" err="1"/>
              <a:t>execve</a:t>
            </a:r>
            <a:r>
              <a:rPr lang="en-US" dirty="0"/>
              <a:t>” system call) some are potentially dangerous and would allow a process to break free from its container or to cause harm to other containers (such as the reboot system call which would reboot the host terminating all containers on it).</a:t>
            </a:r>
          </a:p>
          <a:p>
            <a:r>
              <a:rPr lang="en-US" dirty="0"/>
              <a:t>With </a:t>
            </a:r>
            <a:r>
              <a:rPr lang="en-US" dirty="0" err="1"/>
              <a:t>seccomp</a:t>
            </a:r>
            <a:r>
              <a:rPr lang="en-US" dirty="0"/>
              <a:t>, individual system calls can be blocked to reduce the security risk which is commonly done in container environments (Docker for instance blocks around 40 system calls by default).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15483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a:t>
            </a:r>
            <a:r>
              <a:rPr lang="en-US" dirty="0" err="1"/>
              <a:t>seccomp</a:t>
            </a:r>
            <a:r>
              <a:rPr lang="en-US" dirty="0"/>
              <a:t> </a:t>
            </a:r>
            <a:r>
              <a:rPr lang="en-US" b="1" dirty="0"/>
              <a:t>based on Docker </a:t>
            </a:r>
            <a:r>
              <a:rPr lang="en-US" b="0" dirty="0"/>
              <a:t>(for convenience)</a:t>
            </a:r>
            <a:endParaRPr lang="en-US" b="1" dirty="0"/>
          </a:p>
          <a:p>
            <a:endParaRPr lang="en-US" dirty="0"/>
          </a:p>
          <a:p>
            <a:r>
              <a:rPr lang="en-US" dirty="0"/>
              <a:t>Within the repo go to the container-demos folder and run </a:t>
            </a:r>
            <a:r>
              <a:rPr lang="en-US" b="1" dirty="0"/>
              <a:t>demo-05-seccomp.sh</a:t>
            </a:r>
          </a:p>
          <a:p>
            <a:endParaRPr lang="en-US" b="0" dirty="0"/>
          </a:p>
          <a:p>
            <a:r>
              <a:rPr lang="en-US" b="0" dirty="0"/>
              <a:t>The script will demonstrate how </a:t>
            </a:r>
            <a:r>
              <a:rPr lang="en-US" b="0" dirty="0" err="1"/>
              <a:t>seccomp</a:t>
            </a:r>
            <a:r>
              <a:rPr lang="en-US" b="0" dirty="0"/>
              <a:t> profiles can be used to control access to the kernel via </a:t>
            </a:r>
            <a:r>
              <a:rPr lang="en-US" b="0" dirty="0" err="1"/>
              <a:t>syscalls</a:t>
            </a:r>
            <a:r>
              <a:rPr lang="en-US" b="0" dirty="0"/>
              <a:t>. To make things easier, this demo  is based on Docker so it might give already an impression on how Docker works.</a:t>
            </a:r>
          </a:p>
          <a:p>
            <a:endParaRPr lang="en-US" b="0" dirty="0"/>
          </a:p>
          <a:p>
            <a:r>
              <a:rPr lang="en-US" b="0" dirty="0"/>
              <a:t>While the </a:t>
            </a:r>
            <a:r>
              <a:rPr lang="en-US" b="0" dirty="0" err="1"/>
              <a:t>syscalls</a:t>
            </a:r>
            <a:r>
              <a:rPr lang="en-US" b="0" dirty="0"/>
              <a:t> are blocked in this demo, it is worth to mention, that you can also implement trap wires to inform the underlying platform of what’s going on and potentially invoke countermeasures.</a:t>
            </a:r>
          </a:p>
          <a:p>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8960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commands start in fact three different processes: </a:t>
            </a:r>
            <a:r>
              <a:rPr lang="en-US" dirty="0" err="1"/>
              <a:t>cgexec</a:t>
            </a:r>
            <a:r>
              <a:rPr lang="en-US" dirty="0"/>
              <a:t>, </a:t>
            </a:r>
            <a:r>
              <a:rPr lang="en-US" dirty="0" err="1"/>
              <a:t>unshare</a:t>
            </a:r>
            <a:r>
              <a:rPr lang="en-US" dirty="0"/>
              <a:t> and chroot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834622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0519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a:t>
            </a:r>
            <a:r>
              <a:rPr lang="en-US" noProof="0" dirty="0" err="1"/>
              <a:t>ReST</a:t>
            </a:r>
            <a:r>
              <a:rPr lang="en-US" noProof="0" dirty="0"/>
              <a: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err="1"/>
              <a:t>Containerd</a:t>
            </a:r>
            <a:r>
              <a:rPr lang="en-US" dirty="0"/>
              <a:t> actually is the container runtime. It is a refactored part of the former docker engine and handles the complete lifecycle of a container. It works on the basis of the open container initiative (OCI) specifications for container runtimes. </a:t>
            </a:r>
            <a:r>
              <a:rPr lang="en-US" dirty="0" err="1"/>
              <a:t>Containerd</a:t>
            </a:r>
            <a:r>
              <a:rPr lang="en-US" dirty="0"/>
              <a:t> also depends on OCI compatible images (root file system + </a:t>
            </a:r>
            <a:r>
              <a:rPr lang="en-US" dirty="0" err="1"/>
              <a:t>container.json</a:t>
            </a:r>
            <a:r>
              <a:rPr lang="en-US" dirty="0"/>
              <a:t>)</a:t>
            </a:r>
          </a:p>
          <a:p>
            <a:endParaRPr lang="en-US" dirty="0"/>
          </a:p>
          <a:p>
            <a:r>
              <a:rPr lang="en-US" dirty="0" err="1"/>
              <a:t>Containerd</a:t>
            </a:r>
            <a:r>
              <a:rPr lang="en-US" dirty="0"/>
              <a:t>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281490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1203352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38783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chroot we can start a new process making a specified directory the new processes' topmost directory. Processes running in that chroot can only see those parts of the filesystem which are subdirectories of it.</a:t>
            </a:r>
          </a:p>
          <a:p>
            <a:endParaRPr lang="en-US" dirty="0"/>
          </a:p>
          <a:p>
            <a:r>
              <a:rPr lang="en-US" dirty="0"/>
              <a:t>Chroot is part of Unix and was initially integrated to test Unix installation routines. It is still very often used for bootstrapping a system during installation.</a:t>
            </a:r>
          </a:p>
          <a:p>
            <a:endParaRPr lang="en-US" dirty="0"/>
          </a:p>
          <a:p>
            <a:r>
              <a:rPr lang="en-US" dirty="0"/>
              <a:t>One problem with chroot is: since the process that gets started inside the chroot can no longer see the full filesystem, all files required to load and run that process must be copied to the chroot directory (and subdirectories) first - a tedious task that can take some time, and is trial and error.</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8682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chroot</a:t>
            </a:r>
          </a:p>
          <a:p>
            <a:endParaRPr lang="en-US" dirty="0"/>
          </a:p>
          <a:p>
            <a:r>
              <a:rPr lang="en-US" dirty="0"/>
              <a:t>Within the repo go to the container-demos folder and run </a:t>
            </a:r>
            <a:r>
              <a:rPr lang="en-US" b="1" dirty="0"/>
              <a:t>demo-01-chroot.sh</a:t>
            </a:r>
          </a:p>
          <a:p>
            <a:r>
              <a:rPr lang="en-US" dirty="0"/>
              <a:t>The script will do the setup of a minimal environment (basically only a bash + libs) and chroot into it.</a:t>
            </a:r>
          </a:p>
          <a:p>
            <a:endParaRPr lang="en-US" dirty="0"/>
          </a:p>
          <a:p>
            <a:r>
              <a:rPr lang="en-US" dirty="0"/>
              <a:t>Explain the importance of libraries to binaries. Without the corresponding libs in their respective directories, no binary will work. And after all, (container) processes are based on binaries.</a:t>
            </a:r>
          </a:p>
          <a:p>
            <a:endParaRPr lang="en-US" dirty="0"/>
          </a:p>
          <a:p>
            <a:r>
              <a:rPr lang="en-US" dirty="0"/>
              <a:t>It is also worth to mention, that the file system you chroot into is the foundation of every container. Luckily in most cases you can rely on others building the base images with all binaries and libs. The only thing you have to do as a developer is move your own stuff into it.</a:t>
            </a:r>
          </a:p>
          <a:p>
            <a:r>
              <a:rPr lang="en-US" dirty="0"/>
              <a:t> </a:t>
            </a:r>
          </a:p>
          <a:p>
            <a:r>
              <a:rPr lang="en-US" dirty="0"/>
              <a:t>So if there is something called centos or ubuntu later, remember that this is no full-fledged OS but only a collection of bins/libs making your life a lot easier.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10697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Man-page definition: A namespace wraps a global system resource in an abstraction that makes it appear to the processes within the namespace that they have their own isolated instance of the global resource. Changes to the global resource are visible to other processes that are members of the namespace, but are invisible to other processes [outside of that namespace]. One use of namespaces is to implement containers.</a:t>
            </a:r>
          </a:p>
          <a:p>
            <a:endParaRPr lang="en-US" dirty="0"/>
          </a:p>
          <a:p>
            <a:r>
              <a:rPr lang="en-US" dirty="0"/>
              <a:t>Linux offers namespaces for seven different resources: PID table, mount table, user mapping table, IPC, network stack, UTS (host and domain name) and </a:t>
            </a:r>
            <a:r>
              <a:rPr lang="en-US" dirty="0" err="1"/>
              <a:t>cgroups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91585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namespaces &amp; </a:t>
            </a:r>
            <a:r>
              <a:rPr lang="en-US" dirty="0" err="1"/>
              <a:t>unshare</a:t>
            </a:r>
            <a:endParaRPr lang="en-US" dirty="0"/>
          </a:p>
          <a:p>
            <a:endParaRPr lang="en-US" dirty="0"/>
          </a:p>
          <a:p>
            <a:r>
              <a:rPr lang="en-US" dirty="0"/>
              <a:t>Within the repo go to the container-demos folder and run </a:t>
            </a:r>
            <a:r>
              <a:rPr lang="en-US" b="1" dirty="0"/>
              <a:t>demo-02-unshare.sh</a:t>
            </a:r>
          </a:p>
          <a:p>
            <a:endParaRPr lang="en-US" b="0" dirty="0"/>
          </a:p>
          <a:p>
            <a:r>
              <a:rPr lang="en-US" b="0" dirty="0"/>
              <a:t>The script will fork a new process with a separate PID namespace. It’ll also explore the space of the newly created processes. Please note, the demo does </a:t>
            </a:r>
            <a:r>
              <a:rPr lang="en-US" b="1" dirty="0"/>
              <a:t>not </a:t>
            </a:r>
            <a:r>
              <a:rPr lang="en-US" b="0" dirty="0"/>
              <a:t>use </a:t>
            </a:r>
            <a:r>
              <a:rPr lang="en-US" b="1" dirty="0"/>
              <a:t>chroot</a:t>
            </a:r>
            <a:r>
              <a:rPr lang="en-US" b="0" dirty="0"/>
              <a:t>.</a:t>
            </a:r>
          </a:p>
          <a:p>
            <a:endParaRPr lang="en-US" b="0" dirty="0"/>
          </a:p>
          <a:p>
            <a:r>
              <a:rPr lang="en-US" b="0" dirty="0"/>
              <a:t>With namespaces you can isolate aspects of a processes or process groups (like the process tree or networking stack). As mentioned on the previous slide, this is another building block for Linux containers to work.</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888371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Wikipedia definition: </a:t>
            </a:r>
            <a:r>
              <a:rPr lang="en-US" b="1" dirty="0" err="1"/>
              <a:t>cgroups</a:t>
            </a:r>
            <a:r>
              <a:rPr lang="en-US" dirty="0"/>
              <a:t> (abbreviated from </a:t>
            </a:r>
            <a:r>
              <a:rPr lang="en-US" b="1" dirty="0"/>
              <a:t>control groups</a:t>
            </a:r>
            <a:r>
              <a:rPr lang="en-US" dirty="0"/>
              <a:t>) is a Linux kernel feature that limits, accounts for, and isolates the resource usage (CPU, memory, disk I/O, network, etc.) of a collection of processes.</a:t>
            </a:r>
          </a:p>
          <a:p>
            <a:pPr algn="l"/>
            <a:endParaRPr lang="en-US" dirty="0"/>
          </a:p>
          <a:p>
            <a:pPr algn="l"/>
            <a:r>
              <a:rPr lang="en-US" dirty="0"/>
              <a:t>With </a:t>
            </a:r>
            <a:r>
              <a:rPr lang="en-US" dirty="0" err="1"/>
              <a:t>cgroups</a:t>
            </a:r>
            <a:r>
              <a:rPr lang="en-US" dirty="0"/>
              <a:t>, processes can be kept from eating up all system resources. Multiple processes can be added to one single </a:t>
            </a:r>
            <a:r>
              <a:rPr lang="en-US" dirty="0" err="1"/>
              <a:t>cgroup</a:t>
            </a:r>
            <a:r>
              <a:rPr lang="en-US" dirty="0"/>
              <a:t> - they will then all share the resource limits of it.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98319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for </a:t>
            </a:r>
            <a:r>
              <a:rPr lang="en-US" dirty="0" err="1"/>
              <a:t>cgroups</a:t>
            </a:r>
            <a:endParaRPr lang="en-US" dirty="0"/>
          </a:p>
          <a:p>
            <a:endParaRPr lang="en-US" dirty="0"/>
          </a:p>
          <a:p>
            <a:r>
              <a:rPr lang="en-US" dirty="0"/>
              <a:t>Within the repo go to the container-demos folder and run </a:t>
            </a:r>
            <a:r>
              <a:rPr lang="en-US" b="1" dirty="0"/>
              <a:t>demo-03-cgroup.sh</a:t>
            </a:r>
          </a:p>
          <a:p>
            <a:endParaRPr lang="en-US" b="0" dirty="0"/>
          </a:p>
          <a:p>
            <a:r>
              <a:rPr lang="en-US" b="0" dirty="0"/>
              <a:t>The script will demonstrate how </a:t>
            </a:r>
            <a:r>
              <a:rPr lang="en-US" b="0" dirty="0" err="1"/>
              <a:t>cgroups</a:t>
            </a:r>
            <a:r>
              <a:rPr lang="en-US" b="0" dirty="0"/>
              <a:t> can be used to control processes. The example is focusing on CPU usage.</a:t>
            </a:r>
          </a:p>
          <a:p>
            <a:endParaRPr lang="en-US" b="0" dirty="0"/>
          </a:p>
          <a:p>
            <a:r>
              <a:rPr lang="en-US" b="0" dirty="0"/>
              <a:t>Docker as well as Kubernetes can make use of </a:t>
            </a:r>
            <a:r>
              <a:rPr lang="en-US" b="0" dirty="0" err="1"/>
              <a:t>cgroups</a:t>
            </a:r>
            <a:r>
              <a:rPr lang="en-US" b="0" dirty="0"/>
              <a:t> to manage resources in a container environment.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41107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comments" Target="../comments/comment2.xml"/><Relationship Id="rId5" Type="http://schemas.openxmlformats.org/officeDocument/2006/relationships/hyperlink" Target="https://docs.docker.com/engine/docker-overview/" TargetMode="Externa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comments" Target="../comments/commen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Containers</a:t>
            </a:r>
          </a:p>
          <a:p>
            <a:r>
              <a:rPr lang="en-US" dirty="0">
                <a:solidFill>
                  <a:schemeClr val="accent1"/>
                </a:solidFill>
              </a:rPr>
              <a:t>under the hood</a:t>
            </a:r>
          </a:p>
        </p:txBody>
      </p:sp>
      <p:pic>
        <p:nvPicPr>
          <p:cNvPr id="3" name="Picture 2">
            <a:extLst>
              <a:ext uri="{FF2B5EF4-FFF2-40B4-BE49-F238E27FC236}">
                <a16:creationId xmlns:a16="http://schemas.microsoft.com/office/drawing/2014/main" id="{9A98F7BB-3648-4D49-B4E7-88B0167B80E0}"/>
              </a:ext>
            </a:extLst>
          </p:cNvPr>
          <p:cNvPicPr>
            <a:picLocks noChangeAspect="1"/>
          </p:cNvPicPr>
          <p:nvPr/>
        </p:nvPicPr>
        <p:blipFill>
          <a:blip r:embed="rId3"/>
          <a:stretch>
            <a:fillRect/>
          </a:stretch>
        </p:blipFill>
        <p:spPr>
          <a:xfrm>
            <a:off x="7270045" y="1219590"/>
            <a:ext cx="3970650" cy="3970650"/>
          </a:xfrm>
          <a:prstGeom prst="rect">
            <a:avLst/>
          </a:prstGeom>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9A87AAD-6E1D-403D-95A3-44EA65D7AC88}"/>
              </a:ext>
            </a:extLst>
          </p:cNvPr>
          <p:cNvPicPr>
            <a:picLocks noChangeAspect="1"/>
          </p:cNvPicPr>
          <p:nvPr/>
        </p:nvPicPr>
        <p:blipFill>
          <a:blip r:embed="rId3"/>
          <a:stretch>
            <a:fillRect/>
          </a:stretch>
        </p:blipFill>
        <p:spPr>
          <a:xfrm>
            <a:off x="4403725" y="3161502"/>
            <a:ext cx="858837" cy="858837"/>
          </a:xfrm>
          <a:prstGeom prst="rect">
            <a:avLst/>
          </a:prstGeom>
        </p:spPr>
      </p:pic>
      <p:sp>
        <p:nvSpPr>
          <p:cNvPr id="18" name="Arrow: Down 17">
            <a:extLst>
              <a:ext uri="{FF2B5EF4-FFF2-40B4-BE49-F238E27FC236}">
                <a16:creationId xmlns:a16="http://schemas.microsoft.com/office/drawing/2014/main" id="{CC11B2ED-3DAC-4BF2-AE25-6BDB2CB265BF}"/>
              </a:ext>
            </a:extLst>
          </p:cNvPr>
          <p:cNvSpPr/>
          <p:nvPr/>
        </p:nvSpPr>
        <p:spPr bwMode="gray">
          <a:xfrm>
            <a:off x="742951" y="2343150"/>
            <a:ext cx="1543050" cy="2495549"/>
          </a:xfrm>
          <a:prstGeom prst="downArrow">
            <a:avLst/>
          </a:prstGeom>
          <a:solidFill>
            <a:schemeClr val="accent3">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system calls</a:t>
            </a: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Container security with </a:t>
            </a:r>
            <a:r>
              <a:rPr lang="en-US" i="1" dirty="0"/>
              <a:t>seccomp</a:t>
            </a:r>
          </a:p>
        </p:txBody>
      </p:sp>
      <p:sp>
        <p:nvSpPr>
          <p:cNvPr id="2" name="Rectangle 1">
            <a:extLst>
              <a:ext uri="{FF2B5EF4-FFF2-40B4-BE49-F238E27FC236}">
                <a16:creationId xmlns:a16="http://schemas.microsoft.com/office/drawing/2014/main" id="{59BE13B4-5794-4F31-A825-3747FA8625A8}"/>
              </a:ext>
            </a:extLst>
          </p:cNvPr>
          <p:cNvSpPr/>
          <p:nvPr/>
        </p:nvSpPr>
        <p:spPr bwMode="gray">
          <a:xfrm>
            <a:off x="619126" y="4838700"/>
            <a:ext cx="4572000" cy="647700"/>
          </a:xfrm>
          <a:prstGeom prst="rect">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rPr>
              <a:t>Kernel</a:t>
            </a:r>
            <a:endParaRPr kumimoji="0" lang="en-US" sz="1800" b="0" i="0" u="none" strike="noStrike" kern="0" cap="none" spc="0" normalizeH="0" baseline="0" noProof="0" dirty="0">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pic>
        <p:nvPicPr>
          <p:cNvPr id="16" name="Picture 15">
            <a:extLst>
              <a:ext uri="{FF2B5EF4-FFF2-40B4-BE49-F238E27FC236}">
                <a16:creationId xmlns:a16="http://schemas.microsoft.com/office/drawing/2014/main" id="{12598DB7-6A06-4FF0-BC4E-218B3657467A}"/>
              </a:ext>
            </a:extLst>
          </p:cNvPr>
          <p:cNvPicPr>
            <a:picLocks noChangeAspect="1"/>
          </p:cNvPicPr>
          <p:nvPr/>
        </p:nvPicPr>
        <p:blipFill>
          <a:blip r:embed="rId4"/>
          <a:stretch>
            <a:fillRect/>
          </a:stretch>
        </p:blipFill>
        <p:spPr>
          <a:xfrm>
            <a:off x="1392237" y="4868068"/>
            <a:ext cx="588963" cy="588963"/>
          </a:xfrm>
          <a:prstGeom prst="rect">
            <a:avLst/>
          </a:prstGeom>
        </p:spPr>
      </p:pic>
      <p:sp>
        <p:nvSpPr>
          <p:cNvPr id="17" name="Rectangle: Rounded Corners 16">
            <a:extLst>
              <a:ext uri="{FF2B5EF4-FFF2-40B4-BE49-F238E27FC236}">
                <a16:creationId xmlns:a16="http://schemas.microsoft.com/office/drawing/2014/main" id="{3ABE47BC-35ED-4E9A-8B4E-A9B750CA52F5}"/>
              </a:ext>
            </a:extLst>
          </p:cNvPr>
          <p:cNvSpPr/>
          <p:nvPr/>
        </p:nvSpPr>
        <p:spPr bwMode="gray">
          <a:xfrm>
            <a:off x="619126" y="1724025"/>
            <a:ext cx="4572000" cy="619125"/>
          </a:xfrm>
          <a:prstGeom prst="roundRect">
            <a:avLst>
              <a:gd name="adj" fmla="val 50000"/>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Application</a:t>
            </a:r>
          </a:p>
        </p:txBody>
      </p:sp>
      <p:sp>
        <p:nvSpPr>
          <p:cNvPr id="19" name="Text Placeholder 58">
            <a:extLst>
              <a:ext uri="{FF2B5EF4-FFF2-40B4-BE49-F238E27FC236}">
                <a16:creationId xmlns:a16="http://schemas.microsoft.com/office/drawing/2014/main" id="{AF72BC10-7A25-40C3-928F-41ACE59C030E}"/>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Every program uses system calls to interact with the operating system</a:t>
            </a:r>
          </a:p>
          <a:p>
            <a:pPr lvl="1"/>
            <a:endParaRPr lang="en-US" sz="1600" dirty="0"/>
          </a:p>
          <a:p>
            <a:pPr lvl="1"/>
            <a:r>
              <a:rPr lang="en-US" sz="1600" dirty="0" err="1"/>
              <a:t>seccomp</a:t>
            </a:r>
            <a:r>
              <a:rPr lang="en-US" sz="1600" dirty="0"/>
              <a:t> can block individual system calls</a:t>
            </a:r>
          </a:p>
          <a:p>
            <a:pPr lvl="2"/>
            <a:r>
              <a:rPr lang="en-US" sz="1600" dirty="0"/>
              <a:t>whitelisting</a:t>
            </a:r>
          </a:p>
          <a:p>
            <a:pPr lvl="2"/>
            <a:r>
              <a:rPr lang="en-US" sz="1600" dirty="0"/>
              <a:t>blacklisting</a:t>
            </a:r>
          </a:p>
          <a:p>
            <a:pPr lvl="2"/>
            <a:r>
              <a:rPr lang="en-US" sz="1600" dirty="0" err="1"/>
              <a:t>systemcall</a:t>
            </a:r>
            <a:r>
              <a:rPr lang="en-US" sz="1600" dirty="0"/>
              <a:t> trapping</a:t>
            </a:r>
          </a:p>
          <a:p>
            <a:pPr marL="0" lvl="1" indent="0">
              <a:buNone/>
            </a:pPr>
            <a:endParaRPr lang="en-US" sz="1600" dirty="0"/>
          </a:p>
        </p:txBody>
      </p:sp>
      <p:sp>
        <p:nvSpPr>
          <p:cNvPr id="20" name="Arrow: Down 19">
            <a:extLst>
              <a:ext uri="{FF2B5EF4-FFF2-40B4-BE49-F238E27FC236}">
                <a16:creationId xmlns:a16="http://schemas.microsoft.com/office/drawing/2014/main" id="{EFC98BFD-16D9-417F-905E-F4BA2AF414FF}"/>
              </a:ext>
            </a:extLst>
          </p:cNvPr>
          <p:cNvSpPr/>
          <p:nvPr/>
        </p:nvSpPr>
        <p:spPr bwMode="gray">
          <a:xfrm>
            <a:off x="2414539" y="2343149"/>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write</a:t>
            </a:r>
          </a:p>
        </p:txBody>
      </p:sp>
      <p:sp>
        <p:nvSpPr>
          <p:cNvPr id="21" name="Arrow: Down 20">
            <a:extLst>
              <a:ext uri="{FF2B5EF4-FFF2-40B4-BE49-F238E27FC236}">
                <a16:creationId xmlns:a16="http://schemas.microsoft.com/office/drawing/2014/main" id="{C762D2E9-8CCC-49DC-A718-3C0FC3CA4A3B}"/>
              </a:ext>
            </a:extLst>
          </p:cNvPr>
          <p:cNvSpPr/>
          <p:nvPr/>
        </p:nvSpPr>
        <p:spPr bwMode="gray">
          <a:xfrm>
            <a:off x="3128889" y="2343147"/>
            <a:ext cx="681086" cy="2495549"/>
          </a:xfrm>
          <a:prstGeom prst="downArrow">
            <a:avLst>
              <a:gd name="adj1" fmla="val 50000"/>
              <a:gd name="adj2" fmla="val 56046"/>
            </a:avLst>
          </a:prstGeom>
          <a:solidFill>
            <a:schemeClr val="accent4">
              <a:lumMod val="50000"/>
            </a:schemeClr>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stat</a:t>
            </a:r>
          </a:p>
        </p:txBody>
      </p:sp>
      <p:sp>
        <p:nvSpPr>
          <p:cNvPr id="22" name="Arrow: Down 21">
            <a:extLst>
              <a:ext uri="{FF2B5EF4-FFF2-40B4-BE49-F238E27FC236}">
                <a16:creationId xmlns:a16="http://schemas.microsoft.com/office/drawing/2014/main" id="{DC7DA7C8-2FBD-4FAF-A215-8EFA6FB4552B}"/>
              </a:ext>
            </a:extLst>
          </p:cNvPr>
          <p:cNvSpPr/>
          <p:nvPr/>
        </p:nvSpPr>
        <p:spPr bwMode="gray">
          <a:xfrm>
            <a:off x="3957540" y="2343147"/>
            <a:ext cx="681086" cy="2495549"/>
          </a:xfrm>
          <a:prstGeom prst="downArrow">
            <a:avLst>
              <a:gd name="adj1" fmla="val 50000"/>
              <a:gd name="adj2" fmla="val 56046"/>
            </a:avLst>
          </a:prstGeom>
          <a:solidFill>
            <a:srgbClr val="FF0000"/>
          </a:solidFill>
          <a:ln w="6350" algn="ctr">
            <a:no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reboot</a:t>
            </a:r>
          </a:p>
        </p:txBody>
      </p:sp>
    </p:spTree>
    <p:extLst>
      <p:ext uri="{BB962C8B-B14F-4D97-AF65-F5344CB8AC3E}">
        <p14:creationId xmlns:p14="http://schemas.microsoft.com/office/powerpoint/2010/main" val="296914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use these features to start our first container…</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cgexec</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 –r </a:t>
            </a:r>
            <a:r>
              <a:rPr lang="en-US" sz="1200" b="1" dirty="0" err="1">
                <a:solidFill>
                  <a:schemeClr val="accent1">
                    <a:lumMod val="20000"/>
                    <a:lumOff val="80000"/>
                  </a:schemeClr>
                </a:solidFill>
                <a:latin typeface="Courier New" panose="02070309020205020404" pitchFamily="49" charset="0"/>
                <a:cs typeface="Courier New" panose="02070309020205020404" pitchFamily="49" charset="0"/>
              </a:rPr>
              <a:t>cpu,memory,pids</a:t>
            </a:r>
            <a:r>
              <a:rPr lang="en-US" sz="1200" b="1" dirty="0">
                <a:solidFill>
                  <a:schemeClr val="accent1">
                    <a:lumMod val="20000"/>
                    <a:lumOff val="80000"/>
                  </a:schemeClr>
                </a:solidFill>
                <a:latin typeface="Courier New" panose="02070309020205020404" pitchFamily="49" charset="0"/>
                <a:cs typeface="Courier New" panose="02070309020205020404" pitchFamily="49" charset="0"/>
              </a:rPr>
              <a:t>:/container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unshare</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pid</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a:t>
            </a:r>
            <a:r>
              <a:rPr lang="en-US" sz="1200" b="1" dirty="0" err="1">
                <a:solidFill>
                  <a:schemeClr val="accent3">
                    <a:lumMod val="20000"/>
                    <a:lumOff val="80000"/>
                  </a:schemeClr>
                </a:solidFill>
                <a:latin typeface="Courier New" panose="02070309020205020404" pitchFamily="49" charset="0"/>
                <a:cs typeface="Courier New" panose="02070309020205020404" pitchFamily="49" charset="0"/>
              </a:rPr>
              <a:t>uts</a:t>
            </a:r>
            <a:r>
              <a:rPr lang="en-US" sz="1200" b="1" dirty="0">
                <a:solidFill>
                  <a:schemeClr val="accent3">
                    <a:lumMod val="20000"/>
                    <a:lumOff val="80000"/>
                  </a:schemeClr>
                </a:solidFill>
                <a:latin typeface="Courier New" panose="02070309020205020404" pitchFamily="49" charset="0"/>
                <a:cs typeface="Courier New" panose="02070309020205020404" pitchFamily="49" charset="0"/>
              </a:rPr>
              <a:t> --mount --user --fork </a:t>
            </a:r>
            <a:r>
              <a:rPr lang="en-US" sz="1200" b="1" dirty="0">
                <a:solidFill>
                  <a:schemeClr val="accent5">
                    <a:lumMod val="20000"/>
                    <a:lumOff val="80000"/>
                  </a:schemeClr>
                </a:solidFill>
                <a:latin typeface="Courier New" panose="02070309020205020404" pitchFamily="49" charset="0"/>
                <a:cs typeface="Courier New" panose="02070309020205020404" pitchFamily="49" charset="0"/>
              </a:rPr>
              <a:t>chroot container</a:t>
            </a: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795867" y="3022600"/>
            <a:ext cx="2345267" cy="829733"/>
          </a:xfrm>
          <a:prstGeom prst="wedgeRectCallout">
            <a:avLst>
              <a:gd name="adj1" fmla="val -4098"/>
              <a:gd name="adj2" fmla="val -11889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4267200" y="3952940"/>
            <a:ext cx="2345267" cy="829733"/>
          </a:xfrm>
          <a:prstGeom prst="wedgeRectCallout">
            <a:avLst>
              <a:gd name="adj1" fmla="val 3123"/>
              <a:gd name="adj2" fmla="val -230119"/>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7899400" y="3437466"/>
            <a:ext cx="2345267" cy="829733"/>
          </a:xfrm>
          <a:prstGeom prst="wedgeRectCallout">
            <a:avLst>
              <a:gd name="adj1" fmla="val -17454"/>
              <a:gd name="adj2" fmla="val -168895"/>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93441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#0 – Linux Primitives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673197"/>
          </a:xfrm>
        </p:spPr>
        <p:txBody>
          <a:bodyPr/>
          <a:lstStyle/>
          <a:p>
            <a:pPr marL="0" lvl="1" indent="0">
              <a:buNone/>
            </a:pPr>
            <a:r>
              <a:rPr lang="de-DE" dirty="0"/>
              <a:t>Images </a:t>
            </a:r>
            <a:r>
              <a:rPr lang="de-DE" dirty="0" err="1"/>
              <a:t>are</a:t>
            </a:r>
            <a:r>
              <a:rPr lang="de-DE" dirty="0"/>
              <a:t> </a:t>
            </a:r>
            <a:r>
              <a:rPr lang="en-US" dirty="0"/>
              <a:t>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a:t>
            </a:r>
            <a:r>
              <a:rPr lang="en-US" dirty="0" err="1"/>
              <a:t>Dockerfile</a:t>
            </a:r>
            <a:r>
              <a:rPr lang="en-US" dirty="0"/>
              <a:t>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Docker‘s client/server architecture</a:t>
            </a:r>
          </a:p>
        </p:txBody>
      </p:sp>
      <p:grpSp>
        <p:nvGrpSpPr>
          <p:cNvPr id="4" name="Group 3"/>
          <p:cNvGrpSpPr/>
          <p:nvPr/>
        </p:nvGrpSpPr>
        <p:grpSpPr>
          <a:xfrm>
            <a:off x="1055953" y="4412874"/>
            <a:ext cx="2505688" cy="1450528"/>
            <a:chOff x="916099" y="4412874"/>
            <a:chExt cx="2456049" cy="1450528"/>
          </a:xfrm>
        </p:grpSpPr>
        <p:sp>
          <p:nvSpPr>
            <p:cNvPr id="5" name="Rectangle 4"/>
            <p:cNvSpPr/>
            <p:nvPr/>
          </p:nvSpPr>
          <p:spPr bwMode="gray">
            <a:xfrm>
              <a:off x="916099" y="4647076"/>
              <a:ext cx="2456049"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8" y="4741967"/>
              <a:ext cx="2313425"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1385375" y="4412874"/>
              <a:ext cx="1530353" cy="433236"/>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9" name="Group 8"/>
          <p:cNvGrpSpPr/>
          <p:nvPr/>
        </p:nvGrpSpPr>
        <p:grpSpPr>
          <a:xfrm>
            <a:off x="1055953" y="2056108"/>
            <a:ext cx="2494075" cy="2496077"/>
            <a:chOff x="916099" y="2056108"/>
            <a:chExt cx="2494075" cy="2496077"/>
          </a:xfrm>
        </p:grpSpPr>
        <p:sp>
          <p:nvSpPr>
            <p:cNvPr id="10" name="Rectangle 9"/>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6" name="Rectangle 25"/>
          <p:cNvSpPr/>
          <p:nvPr/>
        </p:nvSpPr>
        <p:spPr bwMode="gray">
          <a:xfrm>
            <a:off x="1134473" y="5294058"/>
            <a:ext cx="2361767"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grpSp>
        <p:nvGrpSpPr>
          <p:cNvPr id="27" name="Group 26"/>
          <p:cNvGrpSpPr/>
          <p:nvPr/>
        </p:nvGrpSpPr>
        <p:grpSpPr>
          <a:xfrm>
            <a:off x="2673673" y="2420399"/>
            <a:ext cx="750515" cy="2061420"/>
            <a:chOff x="7792984" y="2582983"/>
            <a:chExt cx="750515" cy="2061420"/>
          </a:xfrm>
        </p:grpSpPr>
        <p:sp>
          <p:nvSpPr>
            <p:cNvPr id="28" name="Rectangle 27"/>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9" name="Rectangle 28"/>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0" name="Rectangle 29"/>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31" name="Group 30"/>
          <p:cNvGrpSpPr/>
          <p:nvPr/>
        </p:nvGrpSpPr>
        <p:grpSpPr>
          <a:xfrm>
            <a:off x="1862960" y="2420399"/>
            <a:ext cx="750515" cy="2061420"/>
            <a:chOff x="7792984" y="2582983"/>
            <a:chExt cx="750515" cy="2061420"/>
          </a:xfrm>
        </p:grpSpPr>
        <p:sp>
          <p:nvSpPr>
            <p:cNvPr id="32" name="Rectangle 31"/>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3" name="Rectangle 32"/>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34" name="Rectangle 33"/>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40" name="Group 39"/>
          <p:cNvGrpSpPr/>
          <p:nvPr/>
        </p:nvGrpSpPr>
        <p:grpSpPr>
          <a:xfrm>
            <a:off x="835973" y="1334629"/>
            <a:ext cx="5467888" cy="1348067"/>
            <a:chOff x="835973" y="1334629"/>
            <a:chExt cx="5467888" cy="1348067"/>
          </a:xfrm>
        </p:grpSpPr>
        <p:sp>
          <p:nvSpPr>
            <p:cNvPr id="36" name="Freeform: Shape 35"/>
            <p:cNvSpPr/>
            <p:nvPr/>
          </p:nvSpPr>
          <p:spPr bwMode="gray">
            <a:xfrm>
              <a:off x="835973" y="1334629"/>
              <a:ext cx="4713690" cy="1348067"/>
            </a:xfrm>
            <a:custGeom>
              <a:avLst/>
              <a:gdLst>
                <a:gd name="connsiteX0" fmla="*/ 5047178 w 5047178"/>
                <a:gd name="connsiteY0" fmla="*/ 1226123 h 1602641"/>
                <a:gd name="connsiteX1" fmla="*/ 3670199 w 5047178"/>
                <a:gd name="connsiteY1" fmla="*/ 150359 h 1602641"/>
                <a:gd name="connsiteX2" fmla="*/ 1066848 w 5047178"/>
                <a:gd name="connsiteY2" fmla="*/ 53540 h 1602641"/>
                <a:gd name="connsiteX3" fmla="*/ 23356 w 5047178"/>
                <a:gd name="connsiteY3" fmla="*/ 580665 h 1602641"/>
                <a:gd name="connsiteX4" fmla="*/ 442905 w 5047178"/>
                <a:gd name="connsiteY4" fmla="*/ 1602641 h 1602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7178" h="1602641">
                  <a:moveTo>
                    <a:pt x="5047178" y="1226123"/>
                  </a:moveTo>
                  <a:cubicBezTo>
                    <a:pt x="4690382" y="785956"/>
                    <a:pt x="4333587" y="345789"/>
                    <a:pt x="3670199" y="150359"/>
                  </a:cubicBezTo>
                  <a:cubicBezTo>
                    <a:pt x="3006811" y="-45071"/>
                    <a:pt x="1674655" y="-18178"/>
                    <a:pt x="1066848" y="53540"/>
                  </a:cubicBezTo>
                  <a:cubicBezTo>
                    <a:pt x="459041" y="125258"/>
                    <a:pt x="127346" y="322482"/>
                    <a:pt x="23356" y="580665"/>
                  </a:cubicBezTo>
                  <a:cubicBezTo>
                    <a:pt x="-80634" y="838848"/>
                    <a:pt x="181135" y="1220744"/>
                    <a:pt x="442905" y="1602641"/>
                  </a:cubicBezTo>
                </a:path>
              </a:pathLst>
            </a:custGeom>
            <a:noFill/>
            <a:ln w="120650" algn="ctr">
              <a:solidFill>
                <a:srgbClr val="FF0000"/>
              </a:solidFill>
              <a:miter lim="800000"/>
              <a:headEnd/>
              <a:tailEnd type="stealth" w="lg" len="lg"/>
            </a:ln>
          </p:spPr>
          <p:txBody>
            <a:bodyPr rtlCol="0" anchor="ctr"/>
            <a:lstStyle/>
            <a:p>
              <a:pPr algn="ctr"/>
              <a:endParaRPr lang="en-US" dirty="0"/>
            </a:p>
          </p:txBody>
        </p:sp>
        <p:sp>
          <p:nvSpPr>
            <p:cNvPr id="37" name="TextBox 36"/>
            <p:cNvSpPr txBox="1"/>
            <p:nvPr/>
          </p:nvSpPr>
          <p:spPr>
            <a:xfrm>
              <a:off x="5222644" y="1506071"/>
              <a:ext cx="1081217"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err="1">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rPr>
                <a:t>ReST</a:t>
              </a:r>
              <a:endParaRPr lang="en-US" sz="2800" kern="0" dirty="0">
                <a:ln>
                  <a:solidFill>
                    <a:srgbClr val="FF0000"/>
                  </a:solidFill>
                </a:ln>
                <a:solidFill>
                  <a:schemeClr val="bg2">
                    <a:lumMod val="20000"/>
                    <a:lumOff val="80000"/>
                  </a:schemeClr>
                </a:solidFill>
                <a:latin typeface="Arial Black" panose="020B0A04020102020204" pitchFamily="34" charset="0"/>
                <a:ea typeface="Arial Unicode MS" pitchFamily="34" charset="-128"/>
                <a:cs typeface="Arial Unicode MS" pitchFamily="34" charset="-128"/>
              </a:endParaRPr>
            </a:p>
          </p:txBody>
        </p:sp>
      </p:grpSp>
      <p:sp>
        <p:nvSpPr>
          <p:cNvPr id="38" name="Text Placeholder 1"/>
          <p:cNvSpPr>
            <a:spLocks noGrp="1"/>
          </p:cNvSpPr>
          <p:nvPr>
            <p:ph type="body" sz="quarter" idx="10"/>
          </p:nvPr>
        </p:nvSpPr>
        <p:spPr>
          <a:xfrm>
            <a:off x="4439460" y="3029219"/>
            <a:ext cx="7063692" cy="2919727"/>
          </a:xfrm>
        </p:spPr>
        <p:txBody>
          <a:bodyPr/>
          <a:lstStyle/>
          <a:p>
            <a:pPr lvl="1"/>
            <a:r>
              <a:rPr lang="en-US" dirty="0"/>
              <a:t>Docker daemon is the control entity of everything (docker runtime)</a:t>
            </a:r>
          </a:p>
          <a:p>
            <a:pPr lvl="1"/>
            <a:r>
              <a:rPr lang="en-US" dirty="0"/>
              <a:t>Docker client (the </a:t>
            </a:r>
            <a:r>
              <a:rPr lang="en-US" dirty="0" err="1"/>
              <a:t>docker</a:t>
            </a:r>
            <a:r>
              <a:rPr lang="en-US" dirty="0"/>
              <a:t> command) just tells the daemon what to do</a:t>
            </a:r>
          </a:p>
          <a:p>
            <a:pPr lvl="1"/>
            <a:r>
              <a:rPr lang="en-US" dirty="0"/>
              <a:t>Communication through HTTP based </a:t>
            </a:r>
            <a:r>
              <a:rPr lang="en-US" dirty="0" err="1"/>
              <a:t>ReST</a:t>
            </a:r>
            <a:r>
              <a:rPr lang="en-US" dirty="0"/>
              <a:t> API</a:t>
            </a:r>
          </a:p>
          <a:p>
            <a:pPr lvl="2"/>
            <a:r>
              <a:rPr lang="en-US" dirty="0"/>
              <a:t>when on same host: Unix socket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/run/</a:t>
            </a:r>
            <a:r>
              <a:rPr lang="en-US" dirty="0" err="1">
                <a:latin typeface="Courier New" panose="02070309020205020404" pitchFamily="49" charset="0"/>
                <a:cs typeface="Courier New" panose="02070309020205020404" pitchFamily="49" charset="0"/>
              </a:rPr>
              <a:t>docker.sock</a:t>
            </a:r>
            <a:endParaRPr lang="en-US" dirty="0">
              <a:latin typeface="Courier New" panose="02070309020205020404" pitchFamily="49" charset="0"/>
              <a:cs typeface="Courier New" panose="02070309020205020404" pitchFamily="49" charset="0"/>
            </a:endParaRPr>
          </a:p>
          <a:p>
            <a:pPr lvl="2"/>
            <a:r>
              <a:rPr lang="en-US" dirty="0"/>
              <a:t>when on different hosts: via port HTTP port 2375 or HTTPS port 2376</a:t>
            </a:r>
          </a:p>
          <a:p>
            <a:pPr lvl="1"/>
            <a:r>
              <a:rPr lang="en-US" dirty="0" err="1"/>
              <a:t>Buildinög</a:t>
            </a:r>
            <a:r>
              <a:rPr lang="en-US" dirty="0"/>
              <a:t> images: everything is transferred from client to dockerd</a:t>
            </a:r>
          </a:p>
        </p:txBody>
      </p:sp>
      <p:pic>
        <p:nvPicPr>
          <p:cNvPr id="39" name="Picture 38"/>
          <p:cNvPicPr>
            <a:picLocks noChangeAspect="1"/>
          </p:cNvPicPr>
          <p:nvPr/>
        </p:nvPicPr>
        <p:blipFill>
          <a:blip r:embed="rId3"/>
          <a:stretch>
            <a:fillRect/>
          </a:stretch>
        </p:blipFill>
        <p:spPr>
          <a:xfrm>
            <a:off x="10527314" y="5494893"/>
            <a:ext cx="737018" cy="737018"/>
          </a:xfrm>
          <a:prstGeom prst="rect">
            <a:avLst/>
          </a:prstGeom>
        </p:spPr>
      </p:pic>
      <p:sp>
        <p:nvSpPr>
          <p:cNvPr id="35" name="Rectangle 34"/>
          <p:cNvSpPr/>
          <p:nvPr/>
        </p:nvSpPr>
        <p:spPr bwMode="gray">
          <a:xfrm>
            <a:off x="4439459" y="2283481"/>
            <a:ext cx="2183803" cy="625519"/>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a:t>
            </a: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 client</a:t>
            </a:r>
          </a:p>
        </p:txBody>
      </p:sp>
    </p:spTree>
    <p:extLst>
      <p:ext uri="{BB962C8B-B14F-4D97-AF65-F5344CB8AC3E}">
        <p14:creationId xmlns:p14="http://schemas.microsoft.com/office/powerpoint/2010/main" val="207226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5749567" cy="1749733"/>
          </a:xfrm>
        </p:spPr>
        <p:txBody>
          <a:bodyPr/>
          <a:lstStyle/>
          <a:p>
            <a:pPr lvl="0"/>
            <a:r>
              <a:rPr lang="en-US" dirty="0"/>
              <a:t>Different places to configure the Docker daemon</a:t>
            </a:r>
          </a:p>
          <a:p>
            <a:pPr lvl="1"/>
            <a:r>
              <a:rPr lang="en-US" dirty="0" err="1"/>
              <a:t>systemd</a:t>
            </a:r>
            <a:r>
              <a:rPr lang="en-US" dirty="0"/>
              <a:t> unit drop-in : environment settings</a:t>
            </a:r>
          </a:p>
          <a:p>
            <a:pPr lvl="1"/>
            <a:r>
              <a:rPr lang="en-US" dirty="0"/>
              <a:t>/</a:t>
            </a:r>
            <a:r>
              <a:rPr lang="en-US" dirty="0" err="1"/>
              <a:t>etc</a:t>
            </a:r>
            <a:r>
              <a:rPr lang="en-US" dirty="0"/>
              <a:t>/</a:t>
            </a:r>
            <a:r>
              <a:rPr lang="en-US" dirty="0" err="1"/>
              <a:t>sysconfig</a:t>
            </a:r>
            <a:r>
              <a:rPr lang="en-US" dirty="0"/>
              <a:t>/docker : system unit file for </a:t>
            </a:r>
            <a:r>
              <a:rPr lang="en-US" dirty="0" err="1"/>
              <a:t>dockerd</a:t>
            </a:r>
            <a:endParaRPr lang="en-US" dirty="0"/>
          </a:p>
          <a:p>
            <a:pPr lvl="1"/>
            <a:r>
              <a:rPr lang="en-US" dirty="0"/>
              <a:t>/</a:t>
            </a:r>
            <a:r>
              <a:rPr lang="en-US" dirty="0" err="1"/>
              <a:t>etc</a:t>
            </a:r>
            <a:r>
              <a:rPr lang="en-US" dirty="0"/>
              <a:t>/</a:t>
            </a:r>
            <a:r>
              <a:rPr lang="en-US" dirty="0" err="1"/>
              <a:t>docker</a:t>
            </a:r>
            <a:r>
              <a:rPr lang="en-US" dirty="0"/>
              <a:t>/</a:t>
            </a:r>
            <a:r>
              <a:rPr lang="en-US" dirty="0" err="1"/>
              <a:t>config.json</a:t>
            </a:r>
            <a:r>
              <a:rPr lang="en-US" dirty="0"/>
              <a:t> : general config options for drivers, </a:t>
            </a:r>
            <a:r>
              <a:rPr lang="en-US" dirty="0" err="1"/>
              <a:t>etc</a:t>
            </a:r>
            <a:r>
              <a:rPr lang="en-US" dirty="0"/>
              <a:t>…</a:t>
            </a:r>
          </a:p>
        </p:txBody>
      </p:sp>
      <p:sp>
        <p:nvSpPr>
          <p:cNvPr id="4" name="Title 3"/>
          <p:cNvSpPr>
            <a:spLocks noGrp="1"/>
          </p:cNvSpPr>
          <p:nvPr>
            <p:ph type="title"/>
          </p:nvPr>
        </p:nvSpPr>
        <p:spPr/>
        <p:txBody>
          <a:bodyPr/>
          <a:lstStyle/>
          <a:p>
            <a:r>
              <a:rPr lang="en-US" dirty="0"/>
              <a:t>Configuration of the Docker daemon</a:t>
            </a:r>
          </a:p>
        </p:txBody>
      </p:sp>
      <p:sp>
        <p:nvSpPr>
          <p:cNvPr id="2" name="Rectangle 1"/>
          <p:cNvSpPr/>
          <p:nvPr/>
        </p:nvSpPr>
        <p:spPr bwMode="gray">
          <a:xfrm>
            <a:off x="9949392" y="2097617"/>
            <a:ext cx="1108272" cy="287020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dockerd</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Folded Corner 2"/>
          <p:cNvSpPr/>
          <p:nvPr/>
        </p:nvSpPr>
        <p:spPr bwMode="gray">
          <a:xfrm>
            <a:off x="7693850" y="1998885"/>
            <a:ext cx="1498600" cy="784533"/>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ea typeface="Arial Unicode MS" pitchFamily="34" charset="-128"/>
                <a:cs typeface="Arial Unicode MS" pitchFamily="34" charset="-128"/>
              </a:rPr>
              <a:t>s</a:t>
            </a:r>
            <a:r>
              <a:rPr kumimoji="0" lang="en-US" sz="1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ystemd</a:t>
            </a: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unit</a:t>
            </a:r>
            <a:r>
              <a:rPr kumimoji="0" lang="en-US" sz="1400" b="0" i="0" u="none" strike="noStrike" kern="0" cap="none" spc="0" normalizeH="0" noProof="0" dirty="0">
                <a:ln>
                  <a:noFill/>
                </a:ln>
                <a:solidFill>
                  <a:schemeClr val="bg1"/>
                </a:solidFill>
                <a:effectLst/>
                <a:uLnTx/>
                <a:uFillTx/>
                <a:ea typeface="Arial Unicode MS" pitchFamily="34" charset="-128"/>
                <a:cs typeface="Arial Unicode MS" pitchFamily="34" charset="-128"/>
              </a:rPr>
              <a:t> drop-in</a:t>
            </a:r>
            <a:endPar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 name="Rectangle: Folded Corner 5"/>
          <p:cNvSpPr/>
          <p:nvPr/>
        </p:nvSpPr>
        <p:spPr bwMode="gray">
          <a:xfrm>
            <a:off x="7090242" y="3265334"/>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config.json</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sp>
        <p:nvSpPr>
          <p:cNvPr id="7" name="Rectangle: Folded Corner 6"/>
          <p:cNvSpPr/>
          <p:nvPr/>
        </p:nvSpPr>
        <p:spPr bwMode="gray">
          <a:xfrm>
            <a:off x="7441608" y="4352035"/>
            <a:ext cx="1830450" cy="534766"/>
          </a:xfrm>
          <a:prstGeom prst="foldedCorner">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etc</a:t>
            </a:r>
            <a:r>
              <a:rPr lang="en-US" sz="1400" kern="0" dirty="0">
                <a:solidFill>
                  <a:schemeClr val="bg1"/>
                </a:solidFill>
                <a:latin typeface="Arial Narrow" panose="020B0606020202030204" pitchFamily="34" charset="0"/>
                <a:ea typeface="Arial Unicode MS" pitchFamily="34" charset="-128"/>
                <a:cs typeface="Arial Unicode MS" pitchFamily="34" charset="-128"/>
              </a:rPr>
              <a:t>/</a:t>
            </a:r>
            <a:r>
              <a:rPr lang="en-US" sz="1400" kern="0" dirty="0" err="1">
                <a:solidFill>
                  <a:schemeClr val="bg1"/>
                </a:solidFill>
                <a:latin typeface="Arial Narrow" panose="020B0606020202030204" pitchFamily="34" charset="0"/>
                <a:ea typeface="Arial Unicode MS" pitchFamily="34" charset="-128"/>
                <a:cs typeface="Arial Unicode MS" pitchFamily="34" charset="-128"/>
              </a:rPr>
              <a:t>sysconfig</a:t>
            </a:r>
            <a:r>
              <a:rPr lang="en-US" sz="1400" kern="0" dirty="0">
                <a:solidFill>
                  <a:schemeClr val="bg1"/>
                </a:solidFill>
                <a:latin typeface="Arial Narrow" panose="020B0606020202030204" pitchFamily="34" charset="0"/>
                <a:ea typeface="Arial Unicode MS" pitchFamily="34" charset="-128"/>
                <a:cs typeface="Arial Unicode MS" pitchFamily="34" charset="-128"/>
              </a:rPr>
              <a:t>/docker</a:t>
            </a:r>
            <a:endParaRPr kumimoji="0" lang="en-US" sz="1400" b="0" i="0" u="none" strike="noStrike" kern="0" cap="none" spc="0" normalizeH="0" baseline="0" noProof="0" dirty="0">
              <a:ln>
                <a:noFill/>
              </a:ln>
              <a:solidFill>
                <a:schemeClr val="bg1"/>
              </a:solidFill>
              <a:effectLst/>
              <a:uLnTx/>
              <a:uFillTx/>
              <a:latin typeface="Arial Narrow" panose="020B0606020202030204" pitchFamily="34" charset="0"/>
              <a:ea typeface="Arial Unicode MS" pitchFamily="34" charset="-128"/>
              <a:cs typeface="Arial Unicode MS" pitchFamily="34" charset="-128"/>
            </a:endParaRPr>
          </a:p>
        </p:txBody>
      </p:sp>
      <p:cxnSp>
        <p:nvCxnSpPr>
          <p:cNvPr id="9" name="Straight Arrow Connector 8"/>
          <p:cNvCxnSpPr>
            <a:stCxn id="3" idx="3"/>
          </p:cNvCxnSpPr>
          <p:nvPr/>
        </p:nvCxnSpPr>
        <p:spPr>
          <a:xfrm>
            <a:off x="9192450" y="2391152"/>
            <a:ext cx="655342" cy="73093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a:off x="8920692" y="3532717"/>
            <a:ext cx="927100" cy="115901"/>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9272058" y="4167716"/>
            <a:ext cx="575734" cy="451702"/>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Text Placeholder 10"/>
          <p:cNvSpPr txBox="1">
            <a:spLocks/>
          </p:cNvSpPr>
          <p:nvPr/>
        </p:nvSpPr>
        <p:spPr bwMode="gray">
          <a:xfrm>
            <a:off x="498484" y="3814675"/>
            <a:ext cx="5749567" cy="747593"/>
          </a:xfrm>
          <a:prstGeom prst="rect">
            <a:avLst/>
          </a:prstGeom>
          <a:noFill/>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u="sng" dirty="0"/>
              <a:t>Example:</a:t>
            </a:r>
            <a:r>
              <a:rPr lang="en-US" dirty="0"/>
              <a:t> Setting up the proxy server</a:t>
            </a:r>
          </a:p>
          <a:p>
            <a:pPr lvl="1"/>
            <a:r>
              <a:rPr lang="en-US" dirty="0"/>
              <a:t>Proxy is an environment setting</a:t>
            </a:r>
          </a:p>
        </p:txBody>
      </p:sp>
      <p:grpSp>
        <p:nvGrpSpPr>
          <p:cNvPr id="25" name="Group 24"/>
          <p:cNvGrpSpPr/>
          <p:nvPr/>
        </p:nvGrpSpPr>
        <p:grpSpPr>
          <a:xfrm>
            <a:off x="691090" y="4562268"/>
            <a:ext cx="5556961" cy="961513"/>
            <a:chOff x="498484" y="4294885"/>
            <a:chExt cx="5749568" cy="961513"/>
          </a:xfrm>
        </p:grpSpPr>
        <p:sp>
          <p:nvSpPr>
            <p:cNvPr id="23" name="Rectangle: Rounded Corners 22"/>
            <p:cNvSpPr/>
            <p:nvPr/>
          </p:nvSpPr>
          <p:spPr bwMode="gray">
            <a:xfrm>
              <a:off x="498484" y="4294885"/>
              <a:ext cx="5749568" cy="961513"/>
            </a:xfrm>
            <a:prstGeom prst="roundRect">
              <a:avLst>
                <a:gd name="adj" fmla="val 5680"/>
              </a:avLst>
            </a:prstGeom>
            <a:solidFill>
              <a:schemeClr val="accent1"/>
            </a:solidFill>
            <a:ln w="6350" algn="ctr">
              <a:solidFill>
                <a:schemeClr val="tx1"/>
              </a:solidFill>
              <a:miter lim="800000"/>
              <a:headEnd/>
              <a:tailEnd/>
            </a:ln>
          </p:spPr>
          <p:txBody>
            <a:bodyPr lIns="90000" tIns="72000" rIns="90000" bIns="72000" rtlCol="0" anchor="b"/>
            <a:lstStyle/>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[Service]</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a:p>
              <a:pPr defTabSz="914400" fontAlgn="base">
                <a:spcAft>
                  <a:spcPct val="0"/>
                </a:spcAft>
                <a:buClr>
                  <a:srgbClr val="F0AB00"/>
                </a:buClr>
                <a:buSzPct val="80000"/>
              </a:pPr>
              <a:r>
                <a:rPr lang="en-US" sz="1200" b="1" kern="0" dirty="0">
                  <a:latin typeface="Courier New" panose="02070309020205020404" pitchFamily="49" charset="0"/>
                  <a:ea typeface="Arial Unicode MS" pitchFamily="34" charset="-128"/>
                  <a:cs typeface="Courier New" panose="02070309020205020404" pitchFamily="49" charset="0"/>
                </a:rPr>
                <a:t>Environment="</a:t>
              </a:r>
              <a:r>
                <a:rPr lang="en-US" sz="1200" b="1" kern="0" dirty="0" err="1">
                  <a:latin typeface="Courier New" panose="02070309020205020404" pitchFamily="49" charset="0"/>
                  <a:ea typeface="Arial Unicode MS" pitchFamily="34" charset="-128"/>
                  <a:cs typeface="Courier New" panose="02070309020205020404" pitchFamily="49" charset="0"/>
                </a:rPr>
                <a:t>https_proxy</a:t>
              </a:r>
              <a:r>
                <a:rPr lang="en-US" sz="1200" b="1" kern="0" dirty="0">
                  <a:latin typeface="Courier New" panose="02070309020205020404" pitchFamily="49" charset="0"/>
                  <a:ea typeface="Arial Unicode MS" pitchFamily="34" charset="-128"/>
                  <a:cs typeface="Courier New" panose="02070309020205020404" pitchFamily="49" charset="0"/>
                </a:rPr>
                <a:t>=http://proxy.wdf.sap.corp:8080"</a:t>
              </a:r>
            </a:p>
          </p:txBody>
        </p:sp>
        <p:sp>
          <p:nvSpPr>
            <p:cNvPr id="24" name="Rectangle: Rounded Corners 23"/>
            <p:cNvSpPr/>
            <p:nvPr/>
          </p:nvSpPr>
          <p:spPr bwMode="gray">
            <a:xfrm>
              <a:off x="498484" y="4294885"/>
              <a:ext cx="5749567" cy="267383"/>
            </a:xfrm>
            <a:prstGeom prst="roundRect">
              <a:avLst/>
            </a:prstGeom>
            <a:solidFill>
              <a:schemeClr val="tx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etc</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/system/</a:t>
              </a:r>
              <a:r>
                <a:rPr kumimoji="0" lang="en-US" sz="1200" b="1" i="0" u="none" strike="noStrike" kern="0" cap="none" spc="0" normalizeH="0" baseline="0" noProof="0" dirty="0" err="1">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docker.service.d</a:t>
              </a:r>
              <a:r>
                <a:rPr kumimoji="0" lang="en-US" sz="1200" b="1" i="0" u="none" strike="noStrike" kern="0" cap="none" spc="0" normalizeH="0" baseline="0" noProof="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/proxy</a:t>
              </a:r>
            </a:p>
          </p:txBody>
        </p:sp>
      </p:grpSp>
    </p:spTree>
    <p:extLst>
      <p:ext uri="{BB962C8B-B14F-4D97-AF65-F5344CB8AC3E}">
        <p14:creationId xmlns:p14="http://schemas.microsoft.com/office/powerpoint/2010/main" val="3555722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Setting up Docker </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3505288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400" dirty="0"/>
              <a:t>Chroot</a:t>
            </a:r>
          </a:p>
          <a:p>
            <a:pPr lvl="1"/>
            <a:r>
              <a:rPr lang="en-US" sz="1200" dirty="0"/>
              <a:t>Changes the root directory for a process to any given directory</a:t>
            </a:r>
            <a:endParaRPr lang="en-US" sz="1400" dirty="0"/>
          </a:p>
          <a:p>
            <a:r>
              <a:rPr lang="en-US" sz="1400" dirty="0"/>
              <a:t>Namespaces</a:t>
            </a:r>
          </a:p>
          <a:p>
            <a:pPr lvl="1"/>
            <a:r>
              <a:rPr lang="en-US" sz="1200" dirty="0"/>
              <a:t>Different processes see different environments even though they are on the same host/OS</a:t>
            </a:r>
          </a:p>
          <a:p>
            <a:pPr lvl="1"/>
            <a:r>
              <a:rPr lang="en-US" sz="1200" dirty="0"/>
              <a:t>Seven different namespaces for</a:t>
            </a:r>
          </a:p>
          <a:p>
            <a:pPr lvl="2"/>
            <a:r>
              <a:rPr lang="en-US" sz="1200" b="1" dirty="0"/>
              <a:t>PID</a:t>
            </a:r>
            <a:r>
              <a:rPr lang="en-US" sz="1200" dirty="0"/>
              <a:t> (process tree)</a:t>
            </a:r>
          </a:p>
          <a:p>
            <a:pPr lvl="2"/>
            <a:r>
              <a:rPr lang="en-US" sz="1200" b="1" dirty="0" err="1"/>
              <a:t>mnt</a:t>
            </a:r>
            <a:r>
              <a:rPr lang="en-US" sz="1200" dirty="0"/>
              <a:t> (mount points)</a:t>
            </a:r>
          </a:p>
          <a:p>
            <a:pPr lvl="2"/>
            <a:r>
              <a:rPr lang="en-US" sz="1200" b="1" dirty="0"/>
              <a:t>Net</a:t>
            </a:r>
            <a:r>
              <a:rPr lang="en-US" sz="1200" dirty="0"/>
              <a:t> (network interfaces and connectivity)</a:t>
            </a:r>
          </a:p>
          <a:p>
            <a:pPr lvl="2"/>
            <a:r>
              <a:rPr lang="en-US" sz="1200" b="1" dirty="0"/>
              <a:t>IPC</a:t>
            </a:r>
            <a:r>
              <a:rPr lang="en-US" sz="1200" dirty="0"/>
              <a:t> (</a:t>
            </a:r>
            <a:r>
              <a:rPr lang="en-US" sz="1200" dirty="0" err="1"/>
              <a:t>interprocess</a:t>
            </a:r>
            <a:r>
              <a:rPr lang="en-US" sz="1200" dirty="0"/>
              <a:t> communication framework)</a:t>
            </a:r>
          </a:p>
          <a:p>
            <a:pPr lvl="2"/>
            <a:r>
              <a:rPr lang="en-US" sz="1200" b="1" dirty="0"/>
              <a:t>UTS</a:t>
            </a:r>
            <a:r>
              <a:rPr lang="en-US" sz="1200" dirty="0"/>
              <a:t> (hostnames, date &amp; time, etc.)</a:t>
            </a:r>
          </a:p>
          <a:p>
            <a:pPr lvl="2"/>
            <a:r>
              <a:rPr lang="en-US" sz="1200" b="1" dirty="0"/>
              <a:t>UID</a:t>
            </a:r>
            <a:r>
              <a:rPr lang="en-US" sz="1200" dirty="0"/>
              <a:t> (user IDs and mappings)</a:t>
            </a:r>
          </a:p>
          <a:p>
            <a:pPr lvl="2"/>
            <a:r>
              <a:rPr lang="en-US" sz="1200" b="1" dirty="0"/>
              <a:t>cgroup</a:t>
            </a:r>
            <a:r>
              <a:rPr lang="en-US" sz="1200" dirty="0"/>
              <a:t> (control groups for resource allocation)</a:t>
            </a:r>
          </a:p>
          <a:p>
            <a:r>
              <a:rPr lang="en-US" sz="1400" dirty="0"/>
              <a:t>Control groups (cgroups)</a:t>
            </a:r>
          </a:p>
          <a:p>
            <a:pPr lvl="1"/>
            <a:r>
              <a:rPr lang="en-US" sz="1200" dirty="0"/>
              <a:t>manage/limit resource allocation to individual processes</a:t>
            </a:r>
          </a:p>
          <a:p>
            <a:pPr lvl="1"/>
            <a:r>
              <a:rPr lang="en-US" sz="1200" dirty="0"/>
              <a:t>Prioritization ('nice' for a set of processes and not just one)</a:t>
            </a:r>
            <a:endParaRPr lang="en-US" sz="1600" dirty="0"/>
          </a:p>
        </p:txBody>
      </p:sp>
      <p:sp>
        <p:nvSpPr>
          <p:cNvPr id="3" name="Text Placeholder 2"/>
          <p:cNvSpPr>
            <a:spLocks noGrp="1"/>
          </p:cNvSpPr>
          <p:nvPr>
            <p:ph type="body" sz="quarter" idx="11"/>
          </p:nvPr>
        </p:nvSpPr>
        <p:spPr>
          <a:xfrm>
            <a:off x="6362477" y="1620000"/>
            <a:ext cx="5328000" cy="4539260"/>
          </a:xfrm>
        </p:spPr>
        <p:txBody>
          <a:bodyPr/>
          <a:lstStyle/>
          <a:p>
            <a:r>
              <a:rPr lang="en-US" sz="1400" dirty="0"/>
              <a:t>capabilities</a:t>
            </a:r>
          </a:p>
          <a:p>
            <a:pPr lvl="1"/>
            <a:r>
              <a:rPr lang="en-US" sz="1200" dirty="0"/>
              <a:t>without capabilities: root can do everything, everybody else may do nothing</a:t>
            </a:r>
          </a:p>
          <a:p>
            <a:pPr lvl="1"/>
            <a:r>
              <a:rPr lang="en-US" sz="1200" dirty="0"/>
              <a:t>38 granular facilities to control privileges</a:t>
            </a:r>
          </a:p>
          <a:p>
            <a:r>
              <a:rPr lang="en-US" sz="1400" dirty="0" err="1"/>
              <a:t>netfilter</a:t>
            </a:r>
            <a:endParaRPr lang="en-US" sz="1400" dirty="0"/>
          </a:p>
          <a:p>
            <a:pPr lvl="1"/>
            <a:r>
              <a:rPr lang="en-US" sz="1200" dirty="0"/>
              <a:t>firewall and packet manipulation (</a:t>
            </a:r>
            <a:r>
              <a:rPr lang="en-US" sz="1200" dirty="0" err="1"/>
              <a:t>iptables</a:t>
            </a:r>
            <a:r>
              <a:rPr lang="en-US" sz="1200" dirty="0"/>
              <a:t>/</a:t>
            </a:r>
            <a:r>
              <a:rPr lang="en-US" sz="1200" dirty="0" err="1"/>
              <a:t>nftables</a:t>
            </a:r>
            <a:r>
              <a:rPr lang="en-US" sz="1200" dirty="0"/>
              <a:t>)</a:t>
            </a:r>
          </a:p>
          <a:p>
            <a:pPr lvl="1"/>
            <a:r>
              <a:rPr lang="en-US" sz="1200" dirty="0"/>
              <a:t>can manipulate almost all network traffic going in/out a host</a:t>
            </a:r>
          </a:p>
          <a:p>
            <a:pPr lvl="1"/>
            <a:r>
              <a:rPr lang="en-US" sz="1200" dirty="0"/>
              <a:t>used to direct network packages to individual containers</a:t>
            </a:r>
          </a:p>
          <a:p>
            <a:r>
              <a:rPr lang="en-US" sz="1400" dirty="0" err="1"/>
              <a:t>Netlink</a:t>
            </a:r>
            <a:endParaRPr lang="en-US" sz="1400" dirty="0"/>
          </a:p>
          <a:p>
            <a:pPr lvl="1"/>
            <a:r>
              <a:rPr lang="en-US" sz="1200" dirty="0" err="1"/>
              <a:t>Interprocess</a:t>
            </a:r>
            <a:r>
              <a:rPr lang="en-US" sz="1200" dirty="0"/>
              <a:t> communication between containers</a:t>
            </a:r>
          </a:p>
          <a:p>
            <a:r>
              <a:rPr lang="en-US" sz="1400" dirty="0" err="1"/>
              <a:t>SELinux</a:t>
            </a:r>
            <a:r>
              <a:rPr lang="en-US" sz="1400" dirty="0"/>
              <a:t>/</a:t>
            </a:r>
            <a:r>
              <a:rPr lang="en-US" sz="1400" dirty="0" err="1"/>
              <a:t>AppArmor</a:t>
            </a:r>
            <a:endParaRPr lang="en-US" sz="1400" dirty="0"/>
          </a:p>
          <a:p>
            <a:pPr lvl="1"/>
            <a:r>
              <a:rPr lang="en-US" sz="1200" dirty="0"/>
              <a:t>Security profiles to govern access to resources</a:t>
            </a:r>
          </a:p>
          <a:p>
            <a:r>
              <a:rPr lang="en-US" sz="1400" dirty="0"/>
              <a:t>seccomp</a:t>
            </a:r>
          </a:p>
          <a:p>
            <a:pPr lvl="1"/>
            <a:r>
              <a:rPr lang="en-US" sz="1200" dirty="0"/>
              <a:t>Limitation of allowed kernel </a:t>
            </a:r>
            <a:r>
              <a:rPr lang="en-US" sz="1200" dirty="0" err="1"/>
              <a:t>syscalls</a:t>
            </a:r>
            <a:endParaRPr lang="en-US" sz="1200" dirty="0"/>
          </a:p>
          <a:p>
            <a:pPr lvl="1"/>
            <a:r>
              <a:rPr lang="en-US" sz="1200" dirty="0" err="1"/>
              <a:t>Unallowed</a:t>
            </a:r>
            <a:r>
              <a:rPr lang="en-US" sz="1200" dirty="0"/>
              <a:t> </a:t>
            </a:r>
            <a:r>
              <a:rPr lang="en-US" sz="1200" dirty="0" err="1"/>
              <a:t>syscalls</a:t>
            </a:r>
            <a:r>
              <a:rPr lang="en-US" sz="1200" dirty="0"/>
              <a:t> lead to process termination</a:t>
            </a:r>
          </a:p>
        </p:txBody>
      </p:sp>
      <p:sp>
        <p:nvSpPr>
          <p:cNvPr id="4" name="Title 3"/>
          <p:cNvSpPr>
            <a:spLocks noGrp="1"/>
          </p:cNvSpPr>
          <p:nvPr>
            <p:ph type="title"/>
          </p:nvPr>
        </p:nvSpPr>
        <p:spPr/>
        <p:txBody>
          <a:bodyPr/>
          <a:lstStyle/>
          <a:p>
            <a:r>
              <a:rPr lang="en-US" dirty="0"/>
              <a:t>Linux Features</a:t>
            </a:r>
          </a:p>
        </p:txBody>
      </p:sp>
    </p:spTree>
    <p:extLst>
      <p:ext uri="{BB962C8B-B14F-4D97-AF65-F5344CB8AC3E}">
        <p14:creationId xmlns:p14="http://schemas.microsoft.com/office/powerpoint/2010/main" val="7752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Filesystem isolation with </a:t>
            </a:r>
            <a:r>
              <a:rPr lang="en-US" i="1" dirty="0"/>
              <a:t>chroot</a:t>
            </a:r>
          </a:p>
        </p:txBody>
      </p:sp>
      <p:grpSp>
        <p:nvGrpSpPr>
          <p:cNvPr id="5" name="Group 4">
            <a:extLst>
              <a:ext uri="{FF2B5EF4-FFF2-40B4-BE49-F238E27FC236}">
                <a16:creationId xmlns:a16="http://schemas.microsoft.com/office/drawing/2014/main" id="{71F65EF0-3524-4653-9D44-057632B684D1}"/>
              </a:ext>
            </a:extLst>
          </p:cNvPr>
          <p:cNvGrpSpPr/>
          <p:nvPr/>
        </p:nvGrpSpPr>
        <p:grpSpPr>
          <a:xfrm>
            <a:off x="1045867" y="1620000"/>
            <a:ext cx="4560747" cy="4227265"/>
            <a:chOff x="586534" y="1156182"/>
            <a:chExt cx="4342123" cy="3615058"/>
          </a:xfrm>
        </p:grpSpPr>
        <p:grpSp>
          <p:nvGrpSpPr>
            <p:cNvPr id="6" name="Group 5">
              <a:extLst>
                <a:ext uri="{FF2B5EF4-FFF2-40B4-BE49-F238E27FC236}">
                  <a16:creationId xmlns:a16="http://schemas.microsoft.com/office/drawing/2014/main" id="{A3774A7F-3B34-4456-B344-D49E54ED042F}"/>
                </a:ext>
              </a:extLst>
            </p:cNvPr>
            <p:cNvGrpSpPr/>
            <p:nvPr/>
          </p:nvGrpSpPr>
          <p:grpSpPr>
            <a:xfrm>
              <a:off x="3896838" y="2403515"/>
              <a:ext cx="1031819" cy="1361746"/>
              <a:chOff x="4818352" y="2581716"/>
              <a:chExt cx="1031819" cy="1361746"/>
            </a:xfrm>
          </p:grpSpPr>
          <p:pic>
            <p:nvPicPr>
              <p:cNvPr id="43" name="Picture 42">
                <a:extLst>
                  <a:ext uri="{FF2B5EF4-FFF2-40B4-BE49-F238E27FC236}">
                    <a16:creationId xmlns:a16="http://schemas.microsoft.com/office/drawing/2014/main" id="{8D62CA2A-682A-4794-B1DF-1BD89B5A75B1}"/>
                  </a:ext>
                </a:extLst>
              </p:cNvPr>
              <p:cNvPicPr>
                <a:picLocks noChangeAspect="1"/>
              </p:cNvPicPr>
              <p:nvPr/>
            </p:nvPicPr>
            <p:blipFill>
              <a:blip r:embed="rId3"/>
              <a:stretch>
                <a:fillRect/>
              </a:stretch>
            </p:blipFill>
            <p:spPr>
              <a:xfrm>
                <a:off x="5015169" y="3669287"/>
                <a:ext cx="393637" cy="274175"/>
              </a:xfrm>
              <a:prstGeom prst="rect">
                <a:avLst/>
              </a:prstGeom>
            </p:spPr>
          </p:pic>
          <p:pic>
            <p:nvPicPr>
              <p:cNvPr id="44" name="Picture 43">
                <a:extLst>
                  <a:ext uri="{FF2B5EF4-FFF2-40B4-BE49-F238E27FC236}">
                    <a16:creationId xmlns:a16="http://schemas.microsoft.com/office/drawing/2014/main" id="{855E684F-A4E4-495B-9DC4-3ACF1042DA4E}"/>
                  </a:ext>
                </a:extLst>
              </p:cNvPr>
              <p:cNvPicPr>
                <a:picLocks noChangeAspect="1"/>
              </p:cNvPicPr>
              <p:nvPr/>
            </p:nvPicPr>
            <p:blipFill>
              <a:blip r:embed="rId3"/>
              <a:stretch>
                <a:fillRect/>
              </a:stretch>
            </p:blipFill>
            <p:spPr>
              <a:xfrm>
                <a:off x="5015169" y="3304703"/>
                <a:ext cx="393637" cy="274175"/>
              </a:xfrm>
              <a:prstGeom prst="rect">
                <a:avLst/>
              </a:prstGeom>
            </p:spPr>
          </p:pic>
          <p:pic>
            <p:nvPicPr>
              <p:cNvPr id="45" name="Picture 44">
                <a:extLst>
                  <a:ext uri="{FF2B5EF4-FFF2-40B4-BE49-F238E27FC236}">
                    <a16:creationId xmlns:a16="http://schemas.microsoft.com/office/drawing/2014/main" id="{05BA3FE2-46B6-417A-BE57-B2B320E7BC3E}"/>
                  </a:ext>
                </a:extLst>
              </p:cNvPr>
              <p:cNvPicPr>
                <a:picLocks noChangeAspect="1"/>
              </p:cNvPicPr>
              <p:nvPr/>
            </p:nvPicPr>
            <p:blipFill>
              <a:blip r:embed="rId3"/>
              <a:stretch>
                <a:fillRect/>
              </a:stretch>
            </p:blipFill>
            <p:spPr>
              <a:xfrm>
                <a:off x="5015169" y="2940119"/>
                <a:ext cx="393637" cy="274175"/>
              </a:xfrm>
              <a:prstGeom prst="rect">
                <a:avLst/>
              </a:prstGeom>
            </p:spPr>
          </p:pic>
          <p:pic>
            <p:nvPicPr>
              <p:cNvPr id="46" name="Picture 45">
                <a:extLst>
                  <a:ext uri="{FF2B5EF4-FFF2-40B4-BE49-F238E27FC236}">
                    <a16:creationId xmlns:a16="http://schemas.microsoft.com/office/drawing/2014/main" id="{B9CD3F59-7F57-4A68-85C1-2E9CA8EA8CEB}"/>
                  </a:ext>
                </a:extLst>
              </p:cNvPr>
              <p:cNvPicPr>
                <a:picLocks noChangeAspect="1"/>
              </p:cNvPicPr>
              <p:nvPr/>
            </p:nvPicPr>
            <p:blipFill>
              <a:blip r:embed="rId4"/>
              <a:stretch>
                <a:fillRect/>
              </a:stretch>
            </p:blipFill>
            <p:spPr>
              <a:xfrm>
                <a:off x="4818352" y="2581716"/>
                <a:ext cx="444318" cy="274175"/>
              </a:xfrm>
              <a:prstGeom prst="rect">
                <a:avLst/>
              </a:prstGeom>
            </p:spPr>
          </p:pic>
          <p:cxnSp>
            <p:nvCxnSpPr>
              <p:cNvPr id="47" name="Straight Connector 46">
                <a:extLst>
                  <a:ext uri="{FF2B5EF4-FFF2-40B4-BE49-F238E27FC236}">
                    <a16:creationId xmlns:a16="http://schemas.microsoft.com/office/drawing/2014/main" id="{661564E6-51FC-4F70-A032-02718C5A25D1}"/>
                  </a:ext>
                </a:extLst>
              </p:cNvPr>
              <p:cNvCxnSpPr/>
              <p:nvPr/>
            </p:nvCxnSpPr>
            <p:spPr>
              <a:xfrm>
                <a:off x="4911859" y="307720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C93B40-E00B-4A24-AEAC-ED233FC1FC9A}"/>
                  </a:ext>
                </a:extLst>
              </p:cNvPr>
              <p:cNvCxnSpPr/>
              <p:nvPr/>
            </p:nvCxnSpPr>
            <p:spPr>
              <a:xfrm>
                <a:off x="4911859" y="343560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57BB6BA-9195-47ED-BB58-0DB3CF8BD811}"/>
                  </a:ext>
                </a:extLst>
              </p:cNvPr>
              <p:cNvCxnSpPr/>
              <p:nvPr/>
            </p:nvCxnSpPr>
            <p:spPr>
              <a:xfrm>
                <a:off x="4911859" y="380637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13B4B3C-582C-4B70-81BC-650EE49A2B20}"/>
                  </a:ext>
                </a:extLst>
              </p:cNvPr>
              <p:cNvCxnSpPr>
                <a:cxnSpLocks/>
              </p:cNvCxnSpPr>
              <p:nvPr/>
            </p:nvCxnSpPr>
            <p:spPr>
              <a:xfrm flipV="1">
                <a:off x="4917025" y="285589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99F382-61D6-4D88-9EA3-64829C129FCB}"/>
                  </a:ext>
                </a:extLst>
              </p:cNvPr>
              <p:cNvSpPr txBox="1"/>
              <p:nvPr/>
            </p:nvSpPr>
            <p:spPr>
              <a:xfrm>
                <a:off x="5262670" y="2592769"/>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sp>
            <p:nvSpPr>
              <p:cNvPr id="52" name="TextBox 51">
                <a:extLst>
                  <a:ext uri="{FF2B5EF4-FFF2-40B4-BE49-F238E27FC236}">
                    <a16:creationId xmlns:a16="http://schemas.microsoft.com/office/drawing/2014/main" id="{266E3D63-7F70-49F6-8ACA-9115CE1FC8FC}"/>
                  </a:ext>
                </a:extLst>
              </p:cNvPr>
              <p:cNvSpPr txBox="1"/>
              <p:nvPr/>
            </p:nvSpPr>
            <p:spPr>
              <a:xfrm>
                <a:off x="5408806" y="296520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53" name="TextBox 52">
                <a:extLst>
                  <a:ext uri="{FF2B5EF4-FFF2-40B4-BE49-F238E27FC236}">
                    <a16:creationId xmlns:a16="http://schemas.microsoft.com/office/drawing/2014/main" id="{CD9075C6-4C45-40DE-9ED1-980E2E1AD26F}"/>
                  </a:ext>
                </a:extLst>
              </p:cNvPr>
              <p:cNvSpPr txBox="1"/>
              <p:nvPr/>
            </p:nvSpPr>
            <p:spPr>
              <a:xfrm>
                <a:off x="5408806" y="3311751"/>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54" name="TextBox 53">
                <a:extLst>
                  <a:ext uri="{FF2B5EF4-FFF2-40B4-BE49-F238E27FC236}">
                    <a16:creationId xmlns:a16="http://schemas.microsoft.com/office/drawing/2014/main" id="{6F1097BE-9E06-4F21-940E-DDED591730BB}"/>
                  </a:ext>
                </a:extLst>
              </p:cNvPr>
              <p:cNvSpPr txBox="1"/>
              <p:nvPr/>
            </p:nvSpPr>
            <p:spPr>
              <a:xfrm>
                <a:off x="5408806" y="369369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grpSp>
        <p:sp>
          <p:nvSpPr>
            <p:cNvPr id="7" name="Arrow: Pentagon 6">
              <a:extLst>
                <a:ext uri="{FF2B5EF4-FFF2-40B4-BE49-F238E27FC236}">
                  <a16:creationId xmlns:a16="http://schemas.microsoft.com/office/drawing/2014/main" id="{85E1F770-9B5A-4247-A5E9-323E44030E83}"/>
                </a:ext>
              </a:extLst>
            </p:cNvPr>
            <p:cNvSpPr/>
            <p:nvPr/>
          </p:nvSpPr>
          <p:spPr>
            <a:xfrm rot="19565436">
              <a:off x="2853920" y="2714993"/>
              <a:ext cx="1046380" cy="251101"/>
            </a:xfrm>
            <a:prstGeom prst="homePlate">
              <a:avLst/>
            </a:prstGeom>
            <a:solidFill>
              <a:srgbClr val="0070C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ourier New" panose="02070309020205020404" pitchFamily="49" charset="0"/>
                  <a:cs typeface="Courier New" panose="02070309020205020404" pitchFamily="49" charset="0"/>
                </a:rPr>
                <a:t>chroot</a:t>
              </a:r>
            </a:p>
          </p:txBody>
        </p:sp>
        <p:grpSp>
          <p:nvGrpSpPr>
            <p:cNvPr id="8" name="Group 7">
              <a:extLst>
                <a:ext uri="{FF2B5EF4-FFF2-40B4-BE49-F238E27FC236}">
                  <a16:creationId xmlns:a16="http://schemas.microsoft.com/office/drawing/2014/main" id="{8972A039-39AD-4729-B1CB-B6746F741556}"/>
                </a:ext>
              </a:extLst>
            </p:cNvPr>
            <p:cNvGrpSpPr/>
            <p:nvPr/>
          </p:nvGrpSpPr>
          <p:grpSpPr>
            <a:xfrm>
              <a:off x="586534" y="1156182"/>
              <a:ext cx="2280191" cy="3615058"/>
              <a:chOff x="698731" y="1144962"/>
              <a:chExt cx="2280191" cy="3615058"/>
            </a:xfrm>
          </p:grpSpPr>
          <p:pic>
            <p:nvPicPr>
              <p:cNvPr id="9" name="Picture 8">
                <a:extLst>
                  <a:ext uri="{FF2B5EF4-FFF2-40B4-BE49-F238E27FC236}">
                    <a16:creationId xmlns:a16="http://schemas.microsoft.com/office/drawing/2014/main" id="{841CD3CB-242E-49D7-9B15-6CA1BC972BE7}"/>
                  </a:ext>
                </a:extLst>
              </p:cNvPr>
              <p:cNvPicPr>
                <a:picLocks noChangeAspect="1"/>
              </p:cNvPicPr>
              <p:nvPr/>
            </p:nvPicPr>
            <p:blipFill>
              <a:blip r:embed="rId5"/>
              <a:stretch>
                <a:fillRect/>
              </a:stretch>
            </p:blipFill>
            <p:spPr>
              <a:xfrm>
                <a:off x="1750380" y="4055520"/>
                <a:ext cx="391764" cy="272871"/>
              </a:xfrm>
              <a:prstGeom prst="rect">
                <a:avLst/>
              </a:prstGeom>
            </p:spPr>
          </p:pic>
          <p:pic>
            <p:nvPicPr>
              <p:cNvPr id="10" name="Picture 9">
                <a:extLst>
                  <a:ext uri="{FF2B5EF4-FFF2-40B4-BE49-F238E27FC236}">
                    <a16:creationId xmlns:a16="http://schemas.microsoft.com/office/drawing/2014/main" id="{F1EB00CA-56EB-4713-984F-843DB99596D3}"/>
                  </a:ext>
                </a:extLst>
              </p:cNvPr>
              <p:cNvPicPr>
                <a:picLocks noChangeAspect="1"/>
              </p:cNvPicPr>
              <p:nvPr/>
            </p:nvPicPr>
            <p:blipFill>
              <a:blip r:embed="rId5"/>
              <a:stretch>
                <a:fillRect/>
              </a:stretch>
            </p:blipFill>
            <p:spPr>
              <a:xfrm>
                <a:off x="1752621" y="3697118"/>
                <a:ext cx="391764" cy="272871"/>
              </a:xfrm>
              <a:prstGeom prst="rect">
                <a:avLst/>
              </a:prstGeom>
            </p:spPr>
          </p:pic>
          <p:sp>
            <p:nvSpPr>
              <p:cNvPr id="11" name="TextBox 10">
                <a:extLst>
                  <a:ext uri="{FF2B5EF4-FFF2-40B4-BE49-F238E27FC236}">
                    <a16:creationId xmlns:a16="http://schemas.microsoft.com/office/drawing/2014/main" id="{8C184D2E-77EA-4E7E-8864-DE6961BB3A67}"/>
                  </a:ext>
                </a:extLst>
              </p:cNvPr>
              <p:cNvSpPr txBox="1"/>
              <p:nvPr/>
            </p:nvSpPr>
            <p:spPr>
              <a:xfrm>
                <a:off x="1101655" y="1166733"/>
                <a:ext cx="264331"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a:t>
                </a:r>
              </a:p>
            </p:txBody>
          </p:sp>
          <p:pic>
            <p:nvPicPr>
              <p:cNvPr id="12" name="Picture 11">
                <a:extLst>
                  <a:ext uri="{FF2B5EF4-FFF2-40B4-BE49-F238E27FC236}">
                    <a16:creationId xmlns:a16="http://schemas.microsoft.com/office/drawing/2014/main" id="{568DA1CA-DA12-4814-A543-F18E5CEB6B87}"/>
                  </a:ext>
                </a:extLst>
              </p:cNvPr>
              <p:cNvPicPr>
                <a:picLocks noChangeAspect="1"/>
              </p:cNvPicPr>
              <p:nvPr/>
            </p:nvPicPr>
            <p:blipFill>
              <a:blip r:embed="rId3"/>
              <a:stretch>
                <a:fillRect/>
              </a:stretch>
            </p:blipFill>
            <p:spPr>
              <a:xfrm>
                <a:off x="698731" y="1144962"/>
                <a:ext cx="395544" cy="275503"/>
              </a:xfrm>
              <a:prstGeom prst="rect">
                <a:avLst/>
              </a:prstGeom>
            </p:spPr>
          </p:pic>
          <p:pic>
            <p:nvPicPr>
              <p:cNvPr id="13" name="Picture 12">
                <a:extLst>
                  <a:ext uri="{FF2B5EF4-FFF2-40B4-BE49-F238E27FC236}">
                    <a16:creationId xmlns:a16="http://schemas.microsoft.com/office/drawing/2014/main" id="{7F1252CA-22BB-4CF1-9ED6-31651CF80AD6}"/>
                  </a:ext>
                </a:extLst>
              </p:cNvPr>
              <p:cNvPicPr>
                <a:picLocks noChangeAspect="1"/>
              </p:cNvPicPr>
              <p:nvPr/>
            </p:nvPicPr>
            <p:blipFill>
              <a:blip r:embed="rId3"/>
              <a:stretch>
                <a:fillRect/>
              </a:stretch>
            </p:blipFill>
            <p:spPr>
              <a:xfrm>
                <a:off x="897456" y="1504105"/>
                <a:ext cx="393637" cy="274175"/>
              </a:xfrm>
              <a:prstGeom prst="rect">
                <a:avLst/>
              </a:prstGeom>
            </p:spPr>
          </p:pic>
          <p:pic>
            <p:nvPicPr>
              <p:cNvPr id="14" name="Picture 13">
                <a:extLst>
                  <a:ext uri="{FF2B5EF4-FFF2-40B4-BE49-F238E27FC236}">
                    <a16:creationId xmlns:a16="http://schemas.microsoft.com/office/drawing/2014/main" id="{AF984D09-D623-4CFF-8EFE-E50A176CC65D}"/>
                  </a:ext>
                </a:extLst>
              </p:cNvPr>
              <p:cNvPicPr>
                <a:picLocks noChangeAspect="1"/>
              </p:cNvPicPr>
              <p:nvPr/>
            </p:nvPicPr>
            <p:blipFill>
              <a:blip r:embed="rId3"/>
              <a:stretch>
                <a:fillRect/>
              </a:stretch>
            </p:blipFill>
            <p:spPr>
              <a:xfrm>
                <a:off x="897456" y="1869865"/>
                <a:ext cx="393637" cy="274175"/>
              </a:xfrm>
              <a:prstGeom prst="rect">
                <a:avLst/>
              </a:prstGeom>
            </p:spPr>
          </p:pic>
          <p:pic>
            <p:nvPicPr>
              <p:cNvPr id="15" name="Picture 14">
                <a:extLst>
                  <a:ext uri="{FF2B5EF4-FFF2-40B4-BE49-F238E27FC236}">
                    <a16:creationId xmlns:a16="http://schemas.microsoft.com/office/drawing/2014/main" id="{287338DD-E697-4D6A-8DD6-22A09CB4FBBA}"/>
                  </a:ext>
                </a:extLst>
              </p:cNvPr>
              <p:cNvPicPr>
                <a:picLocks noChangeAspect="1"/>
              </p:cNvPicPr>
              <p:nvPr/>
            </p:nvPicPr>
            <p:blipFill>
              <a:blip r:embed="rId3"/>
              <a:stretch>
                <a:fillRect/>
              </a:stretch>
            </p:blipFill>
            <p:spPr>
              <a:xfrm>
                <a:off x="1154685" y="2235625"/>
                <a:ext cx="393637" cy="274175"/>
              </a:xfrm>
              <a:prstGeom prst="rect">
                <a:avLst/>
              </a:prstGeom>
            </p:spPr>
          </p:pic>
          <p:pic>
            <p:nvPicPr>
              <p:cNvPr id="16" name="Picture 15">
                <a:extLst>
                  <a:ext uri="{FF2B5EF4-FFF2-40B4-BE49-F238E27FC236}">
                    <a16:creationId xmlns:a16="http://schemas.microsoft.com/office/drawing/2014/main" id="{FD466923-E52B-42DF-9077-0F3B408FEB56}"/>
                  </a:ext>
                </a:extLst>
              </p:cNvPr>
              <p:cNvPicPr>
                <a:picLocks noChangeAspect="1"/>
              </p:cNvPicPr>
              <p:nvPr/>
            </p:nvPicPr>
            <p:blipFill>
              <a:blip r:embed="rId3"/>
              <a:stretch>
                <a:fillRect/>
              </a:stretch>
            </p:blipFill>
            <p:spPr>
              <a:xfrm>
                <a:off x="897456" y="4485845"/>
                <a:ext cx="393637" cy="274175"/>
              </a:xfrm>
              <a:prstGeom prst="rect">
                <a:avLst/>
              </a:prstGeom>
            </p:spPr>
          </p:pic>
          <p:cxnSp>
            <p:nvCxnSpPr>
              <p:cNvPr id="17" name="Straight Connector 16">
                <a:extLst>
                  <a:ext uri="{FF2B5EF4-FFF2-40B4-BE49-F238E27FC236}">
                    <a16:creationId xmlns:a16="http://schemas.microsoft.com/office/drawing/2014/main" id="{68DB018B-6EB4-48EF-B705-F4BA22846B49}"/>
                  </a:ext>
                </a:extLst>
              </p:cNvPr>
              <p:cNvCxnSpPr>
                <a:cxnSpLocks/>
              </p:cNvCxnSpPr>
              <p:nvPr/>
            </p:nvCxnSpPr>
            <p:spPr>
              <a:xfrm>
                <a:off x="794146" y="1420465"/>
                <a:ext cx="0" cy="3202467"/>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372CD13-7685-4D28-92A0-4AE1E595D1AC}"/>
                  </a:ext>
                </a:extLst>
              </p:cNvPr>
              <p:cNvCxnSpPr>
                <a:endCxn id="13" idx="1"/>
              </p:cNvCxnSpPr>
              <p:nvPr/>
            </p:nvCxnSpPr>
            <p:spPr>
              <a:xfrm>
                <a:off x="794146" y="164119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73336E-B563-466D-8C7B-5BAC73A51D8D}"/>
                  </a:ext>
                </a:extLst>
              </p:cNvPr>
              <p:cNvCxnSpPr/>
              <p:nvPr/>
            </p:nvCxnSpPr>
            <p:spPr>
              <a:xfrm>
                <a:off x="793193" y="200695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8A0AE-1311-44C9-B130-ACFF51E944DB}"/>
                  </a:ext>
                </a:extLst>
              </p:cNvPr>
              <p:cNvCxnSpPr/>
              <p:nvPr/>
            </p:nvCxnSpPr>
            <p:spPr>
              <a:xfrm>
                <a:off x="793193" y="4622931"/>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6B8D70-5C72-45BC-B7DA-18BD25B50083}"/>
                  </a:ext>
                </a:extLst>
              </p:cNvPr>
              <p:cNvCxnSpPr/>
              <p:nvPr/>
            </p:nvCxnSpPr>
            <p:spPr>
              <a:xfrm>
                <a:off x="1051374" y="2380657"/>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36D249-0E33-434C-BFEA-DC3778B977C8}"/>
                  </a:ext>
                </a:extLst>
              </p:cNvPr>
              <p:cNvCxnSpPr/>
              <p:nvPr/>
            </p:nvCxnSpPr>
            <p:spPr>
              <a:xfrm>
                <a:off x="1251699" y="2738472"/>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62A744-C883-4F73-B73A-803FF1AB76BE}"/>
                  </a:ext>
                </a:extLst>
              </p:cNvPr>
              <p:cNvCxnSpPr/>
              <p:nvPr/>
            </p:nvCxnSpPr>
            <p:spPr>
              <a:xfrm>
                <a:off x="1441278" y="309996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EA3A8E-4796-4790-992B-BB9A286583C6}"/>
                  </a:ext>
                </a:extLst>
              </p:cNvPr>
              <p:cNvCxnSpPr/>
              <p:nvPr/>
            </p:nvCxnSpPr>
            <p:spPr>
              <a:xfrm>
                <a:off x="1641828" y="3468815"/>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42D881-B1EB-4CDF-AE1F-BA399ED74AC4}"/>
                  </a:ext>
                </a:extLst>
              </p:cNvPr>
              <p:cNvCxnSpPr/>
              <p:nvPr/>
            </p:nvCxnSpPr>
            <p:spPr>
              <a:xfrm>
                <a:off x="1641828" y="3827218"/>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489B3-67B9-4632-A81F-E5AABE0F603F}"/>
                  </a:ext>
                </a:extLst>
              </p:cNvPr>
              <p:cNvCxnSpPr/>
              <p:nvPr/>
            </p:nvCxnSpPr>
            <p:spPr>
              <a:xfrm>
                <a:off x="1641828" y="4197984"/>
                <a:ext cx="103310" cy="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3EED92-E408-42C3-9F9C-7A4C857913EF}"/>
                  </a:ext>
                </a:extLst>
              </p:cNvPr>
              <p:cNvCxnSpPr>
                <a:cxnSpLocks/>
              </p:cNvCxnSpPr>
              <p:nvPr/>
            </p:nvCxnSpPr>
            <p:spPr>
              <a:xfrm flipV="1">
                <a:off x="1056382" y="2144040"/>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9361CF-5785-41C4-9103-82AF62F48B57}"/>
                  </a:ext>
                </a:extLst>
              </p:cNvPr>
              <p:cNvCxnSpPr>
                <a:cxnSpLocks/>
              </p:cNvCxnSpPr>
              <p:nvPr/>
            </p:nvCxnSpPr>
            <p:spPr>
              <a:xfrm flipV="1">
                <a:off x="1251699" y="2499759"/>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9F666F-7665-4ABF-9C23-99A9B7D9606D}"/>
                  </a:ext>
                </a:extLst>
              </p:cNvPr>
              <p:cNvCxnSpPr>
                <a:cxnSpLocks/>
              </p:cNvCxnSpPr>
              <p:nvPr/>
            </p:nvCxnSpPr>
            <p:spPr>
              <a:xfrm flipV="1">
                <a:off x="1441278" y="2866862"/>
                <a:ext cx="0" cy="2387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5C01123-1411-49F5-AC32-0C1C56BFDE06}"/>
                  </a:ext>
                </a:extLst>
              </p:cNvPr>
              <p:cNvPicPr>
                <a:picLocks noChangeAspect="1"/>
              </p:cNvPicPr>
              <p:nvPr/>
            </p:nvPicPr>
            <p:blipFill>
              <a:blip r:embed="rId3"/>
              <a:stretch>
                <a:fillRect/>
              </a:stretch>
            </p:blipFill>
            <p:spPr>
              <a:xfrm>
                <a:off x="1351503" y="2601385"/>
                <a:ext cx="393637" cy="274175"/>
              </a:xfrm>
              <a:prstGeom prst="rect">
                <a:avLst/>
              </a:prstGeom>
            </p:spPr>
          </p:pic>
          <p:cxnSp>
            <p:nvCxnSpPr>
              <p:cNvPr id="31" name="Straight Connector 30">
                <a:extLst>
                  <a:ext uri="{FF2B5EF4-FFF2-40B4-BE49-F238E27FC236}">
                    <a16:creationId xmlns:a16="http://schemas.microsoft.com/office/drawing/2014/main" id="{210B5A67-483C-4324-9BB6-7231FC8E24B2}"/>
                  </a:ext>
                </a:extLst>
              </p:cNvPr>
              <p:cNvCxnSpPr>
                <a:cxnSpLocks/>
              </p:cNvCxnSpPr>
              <p:nvPr/>
            </p:nvCxnSpPr>
            <p:spPr>
              <a:xfrm flipV="1">
                <a:off x="1646994" y="3247502"/>
                <a:ext cx="0" cy="95048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D7CEF4-CC0B-4A4B-8F4D-A5B1DEAA17F9}"/>
                  </a:ext>
                </a:extLst>
              </p:cNvPr>
              <p:cNvSpPr txBox="1"/>
              <p:nvPr/>
            </p:nvSpPr>
            <p:spPr>
              <a:xfrm>
                <a:off x="1291093" y="153034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3" name="TextBox 32">
                <a:extLst>
                  <a:ext uri="{FF2B5EF4-FFF2-40B4-BE49-F238E27FC236}">
                    <a16:creationId xmlns:a16="http://schemas.microsoft.com/office/drawing/2014/main" id="{76A19AD6-3AC6-4C19-A2EB-0950CDE656CF}"/>
                  </a:ext>
                </a:extLst>
              </p:cNvPr>
              <p:cNvSpPr txBox="1"/>
              <p:nvPr/>
            </p:nvSpPr>
            <p:spPr>
              <a:xfrm>
                <a:off x="1291093" y="1888747"/>
                <a:ext cx="529884"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home</a:t>
                </a:r>
              </a:p>
            </p:txBody>
          </p:sp>
          <p:sp>
            <p:nvSpPr>
              <p:cNvPr id="34" name="TextBox 33">
                <a:extLst>
                  <a:ext uri="{FF2B5EF4-FFF2-40B4-BE49-F238E27FC236}">
                    <a16:creationId xmlns:a16="http://schemas.microsoft.com/office/drawing/2014/main" id="{2715DC3A-0316-4A00-B7E3-AEEAE257C247}"/>
                  </a:ext>
                </a:extLst>
              </p:cNvPr>
              <p:cNvSpPr txBox="1"/>
              <p:nvPr/>
            </p:nvSpPr>
            <p:spPr>
              <a:xfrm>
                <a:off x="1545597" y="2252859"/>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foo</a:t>
                </a:r>
              </a:p>
            </p:txBody>
          </p:sp>
          <p:sp>
            <p:nvSpPr>
              <p:cNvPr id="35" name="TextBox 34">
                <a:extLst>
                  <a:ext uri="{FF2B5EF4-FFF2-40B4-BE49-F238E27FC236}">
                    <a16:creationId xmlns:a16="http://schemas.microsoft.com/office/drawing/2014/main" id="{8D065816-E8DE-4B91-B2C8-7C050B1B8E00}"/>
                  </a:ext>
                </a:extLst>
              </p:cNvPr>
              <p:cNvSpPr txBox="1"/>
              <p:nvPr/>
            </p:nvSpPr>
            <p:spPr>
              <a:xfrm>
                <a:off x="1740900" y="2616400"/>
                <a:ext cx="1238022"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container101</a:t>
                </a:r>
              </a:p>
            </p:txBody>
          </p:sp>
          <p:sp>
            <p:nvSpPr>
              <p:cNvPr id="36" name="TextBox 35">
                <a:extLst>
                  <a:ext uri="{FF2B5EF4-FFF2-40B4-BE49-F238E27FC236}">
                    <a16:creationId xmlns:a16="http://schemas.microsoft.com/office/drawing/2014/main" id="{DE638E13-C490-42A5-A56B-DC9C7C1E6691}"/>
                  </a:ext>
                </a:extLst>
              </p:cNvPr>
              <p:cNvSpPr txBox="1"/>
              <p:nvPr/>
            </p:nvSpPr>
            <p:spPr>
              <a:xfrm>
                <a:off x="1992639" y="2984379"/>
                <a:ext cx="972469"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container</a:t>
                </a:r>
              </a:p>
            </p:txBody>
          </p:sp>
          <p:sp>
            <p:nvSpPr>
              <p:cNvPr id="37" name="TextBox 36">
                <a:extLst>
                  <a:ext uri="{FF2B5EF4-FFF2-40B4-BE49-F238E27FC236}">
                    <a16:creationId xmlns:a16="http://schemas.microsoft.com/office/drawing/2014/main" id="{3A756EA2-B29C-40A1-BC5A-1915A7684E97}"/>
                  </a:ext>
                </a:extLst>
              </p:cNvPr>
              <p:cNvSpPr txBox="1"/>
              <p:nvPr/>
            </p:nvSpPr>
            <p:spPr>
              <a:xfrm>
                <a:off x="2138775" y="3356814"/>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bin</a:t>
                </a:r>
              </a:p>
            </p:txBody>
          </p:sp>
          <p:sp>
            <p:nvSpPr>
              <p:cNvPr id="38" name="TextBox 37">
                <a:extLst>
                  <a:ext uri="{FF2B5EF4-FFF2-40B4-BE49-F238E27FC236}">
                    <a16:creationId xmlns:a16="http://schemas.microsoft.com/office/drawing/2014/main" id="{E72222AB-DD80-4447-B5FE-87EFEB3CB433}"/>
                  </a:ext>
                </a:extLst>
              </p:cNvPr>
              <p:cNvSpPr txBox="1"/>
              <p:nvPr/>
            </p:nvSpPr>
            <p:spPr>
              <a:xfrm>
                <a:off x="2138775" y="3726595"/>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lib</a:t>
                </a:r>
              </a:p>
            </p:txBody>
          </p:sp>
          <p:sp>
            <p:nvSpPr>
              <p:cNvPr id="39" name="TextBox 38">
                <a:extLst>
                  <a:ext uri="{FF2B5EF4-FFF2-40B4-BE49-F238E27FC236}">
                    <a16:creationId xmlns:a16="http://schemas.microsoft.com/office/drawing/2014/main" id="{79776F80-D345-4661-9096-61131601B93C}"/>
                  </a:ext>
                </a:extLst>
              </p:cNvPr>
              <p:cNvSpPr txBox="1"/>
              <p:nvPr/>
            </p:nvSpPr>
            <p:spPr>
              <a:xfrm>
                <a:off x="2138775" y="40853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sp>
            <p:nvSpPr>
              <p:cNvPr id="40" name="TextBox 39">
                <a:extLst>
                  <a:ext uri="{FF2B5EF4-FFF2-40B4-BE49-F238E27FC236}">
                    <a16:creationId xmlns:a16="http://schemas.microsoft.com/office/drawing/2014/main" id="{DA1476C1-1191-4000-BAEE-0945BC673597}"/>
                  </a:ext>
                </a:extLst>
              </p:cNvPr>
              <p:cNvSpPr txBox="1"/>
              <p:nvPr/>
            </p:nvSpPr>
            <p:spPr>
              <a:xfrm>
                <a:off x="1296721" y="4505903"/>
                <a:ext cx="441365" cy="236883"/>
              </a:xfrm>
              <a:prstGeom prst="rect">
                <a:avLst/>
              </a:prstGeom>
              <a:noFill/>
            </p:spPr>
            <p:txBody>
              <a:bodyPr wrap="none" rtlCol="0" anchor="ctr">
                <a:spAutoFit/>
              </a:bodyPr>
              <a:lstStyle/>
              <a:p>
                <a:r>
                  <a:rPr lang="en-US" sz="1200" b="1" dirty="0">
                    <a:latin typeface="Courier New" panose="02070309020205020404" pitchFamily="49" charset="0"/>
                    <a:cs typeface="Courier New" panose="02070309020205020404" pitchFamily="49" charset="0"/>
                  </a:rPr>
                  <a:t>usr</a:t>
                </a:r>
              </a:p>
            </p:txBody>
          </p:sp>
          <p:pic>
            <p:nvPicPr>
              <p:cNvPr id="41" name="Picture 40">
                <a:extLst>
                  <a:ext uri="{FF2B5EF4-FFF2-40B4-BE49-F238E27FC236}">
                    <a16:creationId xmlns:a16="http://schemas.microsoft.com/office/drawing/2014/main" id="{358CE359-3181-4CE0-86C0-061551CDEA62}"/>
                  </a:ext>
                </a:extLst>
              </p:cNvPr>
              <p:cNvPicPr>
                <a:picLocks noChangeAspect="1"/>
              </p:cNvPicPr>
              <p:nvPr/>
            </p:nvPicPr>
            <p:blipFill>
              <a:blip r:embed="rId6"/>
              <a:stretch>
                <a:fillRect/>
              </a:stretch>
            </p:blipFill>
            <p:spPr>
              <a:xfrm>
                <a:off x="1544588" y="2971507"/>
                <a:ext cx="450213" cy="277812"/>
              </a:xfrm>
              <a:prstGeom prst="rect">
                <a:avLst/>
              </a:prstGeom>
            </p:spPr>
          </p:pic>
          <p:pic>
            <p:nvPicPr>
              <p:cNvPr id="42" name="Picture 41">
                <a:extLst>
                  <a:ext uri="{FF2B5EF4-FFF2-40B4-BE49-F238E27FC236}">
                    <a16:creationId xmlns:a16="http://schemas.microsoft.com/office/drawing/2014/main" id="{CCD1D099-BEB5-4509-9035-07394245F05E}"/>
                  </a:ext>
                </a:extLst>
              </p:cNvPr>
              <p:cNvPicPr>
                <a:picLocks noChangeAspect="1"/>
              </p:cNvPicPr>
              <p:nvPr/>
            </p:nvPicPr>
            <p:blipFill>
              <a:blip r:embed="rId5"/>
              <a:stretch>
                <a:fillRect/>
              </a:stretch>
            </p:blipFill>
            <p:spPr>
              <a:xfrm>
                <a:off x="1750692" y="3338410"/>
                <a:ext cx="391764" cy="272871"/>
              </a:xfrm>
              <a:prstGeom prst="rect">
                <a:avLst/>
              </a:prstGeom>
            </p:spPr>
          </p:pic>
        </p:grpSp>
      </p:gr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362477" y="1620000"/>
            <a:ext cx="5232115" cy="4230000"/>
          </a:xfrm>
        </p:spPr>
        <p:txBody>
          <a:bodyPr anchor="ctr"/>
          <a:lstStyle/>
          <a:p>
            <a:pPr lvl="1"/>
            <a:r>
              <a:rPr lang="en-US" sz="1600" dirty="0"/>
              <a:t>Chroot makes any directory the topmost/root directory of a process</a:t>
            </a:r>
          </a:p>
          <a:p>
            <a:pPr lvl="1"/>
            <a:endParaRPr lang="en-US" sz="1600" dirty="0"/>
          </a:p>
          <a:p>
            <a:pPr lvl="1"/>
            <a:r>
              <a:rPr lang="en-US" sz="1600" dirty="0"/>
              <a:t>New process can only see files and directories under that special root directory</a:t>
            </a:r>
          </a:p>
          <a:p>
            <a:pPr lvl="1"/>
            <a:endParaRPr lang="en-US" sz="1600" dirty="0"/>
          </a:p>
          <a:p>
            <a:pPr lvl="1"/>
            <a:r>
              <a:rPr lang="en-US" sz="1600" dirty="0"/>
              <a:t>Provides file system isolation</a:t>
            </a:r>
          </a:p>
          <a:p>
            <a:pPr lvl="1"/>
            <a:endParaRPr lang="en-US" sz="1600" dirty="0"/>
          </a:p>
        </p:txBody>
      </p:sp>
    </p:spTree>
    <p:extLst>
      <p:ext uri="{BB962C8B-B14F-4D97-AF65-F5344CB8AC3E}">
        <p14:creationId xmlns:p14="http://schemas.microsoft.com/office/powerpoint/2010/main" val="7964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77293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rrow: Pentagon 87">
            <a:extLst>
              <a:ext uri="{FF2B5EF4-FFF2-40B4-BE49-F238E27FC236}">
                <a16:creationId xmlns:a16="http://schemas.microsoft.com/office/drawing/2014/main" id="{11681FDF-2939-425B-8114-971AA573E84C}"/>
              </a:ext>
            </a:extLst>
          </p:cNvPr>
          <p:cNvSpPr/>
          <p:nvPr/>
        </p:nvSpPr>
        <p:spPr bwMode="gray">
          <a:xfrm rot="20537709">
            <a:off x="2928068" y="3892904"/>
            <a:ext cx="1961142" cy="1169820"/>
          </a:xfrm>
          <a:prstGeom prst="homePlate">
            <a:avLst/>
          </a:prstGeom>
          <a:solidFill>
            <a:schemeClr val="accent5">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Oval 84">
            <a:extLst>
              <a:ext uri="{FF2B5EF4-FFF2-40B4-BE49-F238E27FC236}">
                <a16:creationId xmlns:a16="http://schemas.microsoft.com/office/drawing/2014/main" id="{E06ECB3F-A351-4B59-A552-6DB3692EAF1D}"/>
              </a:ext>
            </a:extLst>
          </p:cNvPr>
          <p:cNvSpPr/>
          <p:nvPr/>
        </p:nvSpPr>
        <p:spPr bwMode="gray">
          <a:xfrm>
            <a:off x="1993513" y="3844049"/>
            <a:ext cx="1704718" cy="1887447"/>
          </a:xfrm>
          <a:prstGeom prst="ellipse">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3"/>
          <p:cNvSpPr>
            <a:spLocks noGrp="1"/>
          </p:cNvSpPr>
          <p:nvPr>
            <p:ph type="title"/>
          </p:nvPr>
        </p:nvSpPr>
        <p:spPr/>
        <p:txBody>
          <a:bodyPr/>
          <a:lstStyle/>
          <a:p>
            <a:r>
              <a:rPr lang="en-US" dirty="0"/>
              <a:t>Process (and more) isolation with </a:t>
            </a:r>
            <a:r>
              <a:rPr lang="en-US" i="1" dirty="0" err="1"/>
              <a:t>pid</a:t>
            </a:r>
            <a:r>
              <a:rPr lang="en-US" i="1" dirty="0"/>
              <a:t> namespaces</a:t>
            </a:r>
          </a:p>
        </p:txBody>
      </p:sp>
      <p:sp>
        <p:nvSpPr>
          <p:cNvPr id="59" name="Text Placeholder 58">
            <a:extLst>
              <a:ext uri="{FF2B5EF4-FFF2-40B4-BE49-F238E27FC236}">
                <a16:creationId xmlns:a16="http://schemas.microsoft.com/office/drawing/2014/main" id="{EB62E86D-91F7-45F7-8747-7AE963A7F882}"/>
              </a:ext>
            </a:extLst>
          </p:cNvPr>
          <p:cNvSpPr>
            <a:spLocks noGrp="1"/>
          </p:cNvSpPr>
          <p:nvPr>
            <p:ph type="body" sz="quarter" idx="11"/>
          </p:nvPr>
        </p:nvSpPr>
        <p:spPr>
          <a:xfrm>
            <a:off x="6862713" y="1491684"/>
            <a:ext cx="4827764" cy="4532044"/>
          </a:xfrm>
        </p:spPr>
        <p:txBody>
          <a:bodyPr anchor="ctr"/>
          <a:lstStyle/>
          <a:p>
            <a:pPr lvl="1"/>
            <a:r>
              <a:rPr lang="en-US" sz="1600" dirty="0" err="1"/>
              <a:t>pid</a:t>
            </a:r>
            <a:r>
              <a:rPr lang="en-US" sz="1600" dirty="0"/>
              <a:t> namespaces give a process a limited view on the process table</a:t>
            </a:r>
          </a:p>
          <a:p>
            <a:pPr lvl="1"/>
            <a:endParaRPr lang="en-US" sz="1600" dirty="0"/>
          </a:p>
          <a:p>
            <a:pPr lvl="1"/>
            <a:r>
              <a:rPr lang="en-US" sz="1600" dirty="0"/>
              <a:t>Only processes in the same </a:t>
            </a:r>
            <a:r>
              <a:rPr lang="en-US" sz="1600" dirty="0" err="1"/>
              <a:t>pid</a:t>
            </a:r>
            <a:r>
              <a:rPr lang="en-US" sz="1600" dirty="0"/>
              <a:t> namespace can see each other</a:t>
            </a:r>
          </a:p>
          <a:p>
            <a:pPr lvl="1"/>
            <a:endParaRPr lang="en-US" sz="1600" dirty="0"/>
          </a:p>
          <a:p>
            <a:pPr lvl="1"/>
            <a:r>
              <a:rPr lang="en-US" sz="1600" dirty="0"/>
              <a:t>Processes get new PIDs in their </a:t>
            </a:r>
            <a:r>
              <a:rPr lang="en-US" sz="1600" dirty="0" err="1"/>
              <a:t>pid</a:t>
            </a:r>
            <a:r>
              <a:rPr lang="en-US" sz="1600" dirty="0"/>
              <a:t> namespace</a:t>
            </a:r>
          </a:p>
          <a:p>
            <a:pPr lvl="1"/>
            <a:endParaRPr lang="en-US" sz="1600" dirty="0"/>
          </a:p>
          <a:p>
            <a:pPr lvl="1"/>
            <a:r>
              <a:rPr lang="en-US" sz="1600" dirty="0"/>
              <a:t>Still visible with their original PID outside of namespace</a:t>
            </a:r>
          </a:p>
          <a:p>
            <a:pPr lvl="1"/>
            <a:endParaRPr lang="en-US" sz="1600" dirty="0"/>
          </a:p>
          <a:p>
            <a:pPr lvl="1"/>
            <a:r>
              <a:rPr lang="en-US" sz="1600" dirty="0"/>
              <a:t>Same principle applies to mount, </a:t>
            </a:r>
            <a:r>
              <a:rPr lang="en-US" sz="1600" dirty="0" err="1"/>
              <a:t>uid</a:t>
            </a:r>
            <a:r>
              <a:rPr lang="en-US" sz="1600" dirty="0"/>
              <a:t>, cgroup, …, namespaces</a:t>
            </a:r>
          </a:p>
        </p:txBody>
      </p:sp>
      <p:sp>
        <p:nvSpPr>
          <p:cNvPr id="2" name="Oval 1">
            <a:extLst>
              <a:ext uri="{FF2B5EF4-FFF2-40B4-BE49-F238E27FC236}">
                <a16:creationId xmlns:a16="http://schemas.microsoft.com/office/drawing/2014/main" id="{FB9B6D35-EBC8-4E2F-B804-9918EA1E8E26}"/>
              </a:ext>
            </a:extLst>
          </p:cNvPr>
          <p:cNvSpPr/>
          <p:nvPr/>
        </p:nvSpPr>
        <p:spPr bwMode="gray">
          <a:xfrm>
            <a:off x="1976120" y="1921660"/>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55" name="Oval 54">
            <a:extLst>
              <a:ext uri="{FF2B5EF4-FFF2-40B4-BE49-F238E27FC236}">
                <a16:creationId xmlns:a16="http://schemas.microsoft.com/office/drawing/2014/main" id="{DA09758B-365E-442B-828D-56BE217ABF9C}"/>
              </a:ext>
            </a:extLst>
          </p:cNvPr>
          <p:cNvSpPr/>
          <p:nvPr/>
        </p:nvSpPr>
        <p:spPr bwMode="gray">
          <a:xfrm>
            <a:off x="10402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56" name="Oval 55">
            <a:extLst>
              <a:ext uri="{FF2B5EF4-FFF2-40B4-BE49-F238E27FC236}">
                <a16:creationId xmlns:a16="http://schemas.microsoft.com/office/drawing/2014/main" id="{153140A0-7783-4E18-8B79-16F4C14E9648}"/>
              </a:ext>
            </a:extLst>
          </p:cNvPr>
          <p:cNvSpPr/>
          <p:nvPr/>
        </p:nvSpPr>
        <p:spPr bwMode="gray">
          <a:xfrm>
            <a:off x="58747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49</a:t>
            </a:r>
          </a:p>
        </p:txBody>
      </p:sp>
      <p:sp>
        <p:nvSpPr>
          <p:cNvPr id="57" name="Oval 56">
            <a:extLst>
              <a:ext uri="{FF2B5EF4-FFF2-40B4-BE49-F238E27FC236}">
                <a16:creationId xmlns:a16="http://schemas.microsoft.com/office/drawing/2014/main" id="{36A52AFC-A476-4954-AA7B-3A69F32F1949}"/>
              </a:ext>
            </a:extLst>
          </p:cNvPr>
          <p:cNvSpPr/>
          <p:nvPr/>
        </p:nvSpPr>
        <p:spPr bwMode="gray">
          <a:xfrm>
            <a:off x="1418332" y="3912481"/>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51</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a:extLst>
              <a:ext uri="{FF2B5EF4-FFF2-40B4-BE49-F238E27FC236}">
                <a16:creationId xmlns:a16="http://schemas.microsoft.com/office/drawing/2014/main" id="{0C14F186-6B90-4919-A8E6-0E4F5C9340FF}"/>
              </a:ext>
            </a:extLst>
          </p:cNvPr>
          <p:cNvSpPr/>
          <p:nvPr/>
        </p:nvSpPr>
        <p:spPr bwMode="gray">
          <a:xfrm>
            <a:off x="197612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27</a:t>
            </a:r>
          </a:p>
        </p:txBody>
      </p:sp>
      <p:sp>
        <p:nvSpPr>
          <p:cNvPr id="62" name="Oval 61">
            <a:extLst>
              <a:ext uri="{FF2B5EF4-FFF2-40B4-BE49-F238E27FC236}">
                <a16:creationId xmlns:a16="http://schemas.microsoft.com/office/drawing/2014/main" id="{EEEA8ADB-3AD4-40E5-93CA-D81C1E4AEBD7}"/>
              </a:ext>
            </a:extLst>
          </p:cNvPr>
          <p:cNvSpPr/>
          <p:nvPr/>
        </p:nvSpPr>
        <p:spPr bwMode="gray">
          <a:xfrm>
            <a:off x="2911970" y="2882855"/>
            <a:ext cx="550666" cy="550666"/>
          </a:xfrm>
          <a:prstGeom prst="ellipse">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16</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3" name="Oval 62">
            <a:extLst>
              <a:ext uri="{FF2B5EF4-FFF2-40B4-BE49-F238E27FC236}">
                <a16:creationId xmlns:a16="http://schemas.microsoft.com/office/drawing/2014/main" id="{CDE7DF63-F6F2-4A1A-957B-CF44AF84781C}"/>
              </a:ext>
            </a:extLst>
          </p:cNvPr>
          <p:cNvSpPr/>
          <p:nvPr/>
        </p:nvSpPr>
        <p:spPr bwMode="gray">
          <a:xfrm>
            <a:off x="2542037" y="3912481"/>
            <a:ext cx="550666" cy="550666"/>
          </a:xfrm>
          <a:prstGeom prst="ellipse">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3</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65" name="Oval 64">
            <a:extLst>
              <a:ext uri="{FF2B5EF4-FFF2-40B4-BE49-F238E27FC236}">
                <a16:creationId xmlns:a16="http://schemas.microsoft.com/office/drawing/2014/main" id="{F6D1DF32-AFE6-40BA-89AE-1DF59E3ED1C8}"/>
              </a:ext>
            </a:extLst>
          </p:cNvPr>
          <p:cNvSpPr/>
          <p:nvPr/>
        </p:nvSpPr>
        <p:spPr bwMode="gray">
          <a:xfrm>
            <a:off x="2911970" y="4942106"/>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12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Oval 65">
            <a:extLst>
              <a:ext uri="{FF2B5EF4-FFF2-40B4-BE49-F238E27FC236}">
                <a16:creationId xmlns:a16="http://schemas.microsoft.com/office/drawing/2014/main" id="{EBF07547-7490-4415-A3FF-5232E8B9849D}"/>
              </a:ext>
            </a:extLst>
          </p:cNvPr>
          <p:cNvSpPr/>
          <p:nvPr/>
        </p:nvSpPr>
        <p:spPr bwMode="gray">
          <a:xfrm>
            <a:off x="2199162" y="4942107"/>
            <a:ext cx="550666" cy="550666"/>
          </a:xfrm>
          <a:prstGeom prst="ellipse">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62</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7" name="Straight Connector 66">
            <a:extLst>
              <a:ext uri="{FF2B5EF4-FFF2-40B4-BE49-F238E27FC236}">
                <a16:creationId xmlns:a16="http://schemas.microsoft.com/office/drawing/2014/main" id="{436CAD01-2875-459C-B01F-C28926532000}"/>
              </a:ext>
            </a:extLst>
          </p:cNvPr>
          <p:cNvCxnSpPr>
            <a:stCxn id="2" idx="3"/>
            <a:endCxn id="55" idx="0"/>
          </p:cNvCxnSpPr>
          <p:nvPr/>
        </p:nvCxnSpPr>
        <p:spPr>
          <a:xfrm flipH="1">
            <a:off x="131560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E16F8F-82FF-430E-BEA6-5EE11415B001}"/>
              </a:ext>
            </a:extLst>
          </p:cNvPr>
          <p:cNvCxnSpPr>
            <a:stCxn id="55" idx="3"/>
            <a:endCxn id="56" idx="0"/>
          </p:cNvCxnSpPr>
          <p:nvPr/>
        </p:nvCxnSpPr>
        <p:spPr>
          <a:xfrm flipH="1">
            <a:off x="862805" y="3352878"/>
            <a:ext cx="258108"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4944080-9B77-454F-B96F-A175EAA938EE}"/>
              </a:ext>
            </a:extLst>
          </p:cNvPr>
          <p:cNvCxnSpPr>
            <a:stCxn id="55" idx="5"/>
            <a:endCxn id="57" idx="0"/>
          </p:cNvCxnSpPr>
          <p:nvPr/>
        </p:nvCxnSpPr>
        <p:spPr>
          <a:xfrm>
            <a:off x="1510293" y="3352878"/>
            <a:ext cx="183372"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054DA29-2615-427C-AC0B-4D63BCE4E39A}"/>
              </a:ext>
            </a:extLst>
          </p:cNvPr>
          <p:cNvCxnSpPr>
            <a:stCxn id="2" idx="4"/>
            <a:endCxn id="58" idx="0"/>
          </p:cNvCxnSpPr>
          <p:nvPr/>
        </p:nvCxnSpPr>
        <p:spPr>
          <a:xfrm>
            <a:off x="2251453" y="2472326"/>
            <a:ext cx="0" cy="41052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FA8178-3FBA-4BF9-B8B3-DD6AF02EFB05}"/>
              </a:ext>
            </a:extLst>
          </p:cNvPr>
          <p:cNvCxnSpPr>
            <a:stCxn id="2" idx="5"/>
            <a:endCxn id="62" idx="0"/>
          </p:cNvCxnSpPr>
          <p:nvPr/>
        </p:nvCxnSpPr>
        <p:spPr>
          <a:xfrm>
            <a:off x="2446143" y="2391683"/>
            <a:ext cx="741160" cy="4911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56EEF1-3B1F-4515-83DF-6291890B6EB8}"/>
              </a:ext>
            </a:extLst>
          </p:cNvPr>
          <p:cNvCxnSpPr>
            <a:stCxn id="62" idx="3"/>
            <a:endCxn id="63" idx="0"/>
          </p:cNvCxnSpPr>
          <p:nvPr/>
        </p:nvCxnSpPr>
        <p:spPr>
          <a:xfrm flipH="1">
            <a:off x="2817370" y="3352878"/>
            <a:ext cx="175243"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0A82BD7-7212-4120-94EC-BA5DBB0D9FC9}"/>
              </a:ext>
            </a:extLst>
          </p:cNvPr>
          <p:cNvCxnSpPr>
            <a:stCxn id="63" idx="3"/>
            <a:endCxn id="66" idx="0"/>
          </p:cNvCxnSpPr>
          <p:nvPr/>
        </p:nvCxnSpPr>
        <p:spPr>
          <a:xfrm flipH="1">
            <a:off x="2474495" y="4382504"/>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0372B4F-4C01-46E4-A307-9AA935A1EE53}"/>
              </a:ext>
            </a:extLst>
          </p:cNvPr>
          <p:cNvCxnSpPr>
            <a:stCxn id="63" idx="5"/>
            <a:endCxn id="65" idx="0"/>
          </p:cNvCxnSpPr>
          <p:nvPr/>
        </p:nvCxnSpPr>
        <p:spPr>
          <a:xfrm>
            <a:off x="3012060" y="4382504"/>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283D2A33-DE94-4C4B-8188-EF1AD9A4A1B3}"/>
              </a:ext>
            </a:extLst>
          </p:cNvPr>
          <p:cNvSpPr/>
          <p:nvPr/>
        </p:nvSpPr>
        <p:spPr bwMode="gray">
          <a:xfrm>
            <a:off x="5038910" y="3539743"/>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1</a:t>
            </a:r>
            <a:br>
              <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(31)</a:t>
            </a:r>
            <a:endParaRPr kumimoji="0" lang="en-US" sz="14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7" name="Oval 96">
            <a:extLst>
              <a:ext uri="{FF2B5EF4-FFF2-40B4-BE49-F238E27FC236}">
                <a16:creationId xmlns:a16="http://schemas.microsoft.com/office/drawing/2014/main" id="{27E12F91-662C-4F11-9CD0-4A955BC5E36C}"/>
              </a:ext>
            </a:extLst>
          </p:cNvPr>
          <p:cNvSpPr/>
          <p:nvPr/>
        </p:nvSpPr>
        <p:spPr bwMode="gray">
          <a:xfrm>
            <a:off x="5408843" y="4569368"/>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7</a:t>
            </a:r>
            <a:br>
              <a:rPr lang="en-US" sz="1400" kern="0" dirty="0">
                <a:solidFill>
                  <a:schemeClr val="accent1">
                    <a:lumMod val="60000"/>
                    <a:lumOff val="40000"/>
                  </a:schemeClr>
                </a:solidFill>
                <a:ea typeface="Arial Unicode MS" pitchFamily="34" charset="-128"/>
                <a:cs typeface="Arial Unicode MS" pitchFamily="34" charset="-128"/>
              </a:rPr>
            </a:br>
            <a:r>
              <a:rPr lang="en-US" sz="900" kern="0" dirty="0">
                <a:solidFill>
                  <a:schemeClr val="accent1">
                    <a:lumMod val="60000"/>
                    <a:lumOff val="40000"/>
                  </a:schemeClr>
                </a:solidFill>
                <a:ea typeface="Arial Unicode MS" pitchFamily="34" charset="-128"/>
                <a:cs typeface="Arial Unicode MS" pitchFamily="34" charset="-128"/>
              </a:rPr>
              <a:t>(12)</a:t>
            </a:r>
            <a:endPar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endParaRPr>
          </a:p>
        </p:txBody>
      </p:sp>
      <p:sp>
        <p:nvSpPr>
          <p:cNvPr id="98" name="Oval 97">
            <a:extLst>
              <a:ext uri="{FF2B5EF4-FFF2-40B4-BE49-F238E27FC236}">
                <a16:creationId xmlns:a16="http://schemas.microsoft.com/office/drawing/2014/main" id="{AD94BDDB-6810-47EE-A6D4-5B35512B74CA}"/>
              </a:ext>
            </a:extLst>
          </p:cNvPr>
          <p:cNvSpPr/>
          <p:nvPr/>
        </p:nvSpPr>
        <p:spPr bwMode="gray">
          <a:xfrm>
            <a:off x="4696035" y="4569369"/>
            <a:ext cx="550666" cy="550666"/>
          </a:xfrm>
          <a:prstGeom prst="ellipse">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accent1">
                    <a:lumMod val="60000"/>
                    <a:lumOff val="40000"/>
                  </a:schemeClr>
                </a:solidFill>
                <a:ea typeface="Arial Unicode MS" pitchFamily="34" charset="-128"/>
                <a:cs typeface="Arial Unicode MS" pitchFamily="34" charset="-128"/>
              </a:rPr>
              <a:t>4</a:t>
            </a:r>
            <a:br>
              <a:rPr lang="en-US" sz="1400" kern="0" dirty="0">
                <a:solidFill>
                  <a:schemeClr val="accent1">
                    <a:lumMod val="60000"/>
                    <a:lumOff val="40000"/>
                  </a:schemeClr>
                </a:solidFill>
                <a:ea typeface="Arial Unicode MS" pitchFamily="34" charset="-128"/>
                <a:cs typeface="Arial Unicode MS" pitchFamily="34" charset="-128"/>
              </a:rPr>
            </a:br>
            <a:r>
              <a:rPr kumimoji="0" lang="en-US" sz="900" b="0" i="0" u="none" strike="noStrike" kern="0" cap="none" spc="0" normalizeH="0" baseline="0" noProof="0" dirty="0">
                <a:ln>
                  <a:noFill/>
                </a:ln>
                <a:solidFill>
                  <a:schemeClr val="accent1">
                    <a:lumMod val="60000"/>
                    <a:lumOff val="40000"/>
                  </a:schemeClr>
                </a:solidFill>
                <a:effectLst/>
                <a:uLnTx/>
                <a:uFillTx/>
                <a:ea typeface="Arial Unicode MS" pitchFamily="34" charset="-128"/>
                <a:cs typeface="Arial Unicode MS" pitchFamily="34" charset="-128"/>
              </a:rPr>
              <a:t>(62)</a:t>
            </a:r>
          </a:p>
        </p:txBody>
      </p:sp>
      <p:cxnSp>
        <p:nvCxnSpPr>
          <p:cNvPr id="99" name="Straight Connector 98">
            <a:extLst>
              <a:ext uri="{FF2B5EF4-FFF2-40B4-BE49-F238E27FC236}">
                <a16:creationId xmlns:a16="http://schemas.microsoft.com/office/drawing/2014/main" id="{9B9D9FA5-AA18-4EE4-BF88-3DA47BAD09E8}"/>
              </a:ext>
            </a:extLst>
          </p:cNvPr>
          <p:cNvCxnSpPr>
            <a:stCxn id="96" idx="3"/>
            <a:endCxn id="98" idx="0"/>
          </p:cNvCxnSpPr>
          <p:nvPr/>
        </p:nvCxnSpPr>
        <p:spPr>
          <a:xfrm flipH="1">
            <a:off x="4971368" y="4009766"/>
            <a:ext cx="148185" cy="55960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24B2664-FEA7-4AC5-9BA6-58C80DB30446}"/>
              </a:ext>
            </a:extLst>
          </p:cNvPr>
          <p:cNvCxnSpPr>
            <a:stCxn id="96" idx="5"/>
            <a:endCxn id="97" idx="0"/>
          </p:cNvCxnSpPr>
          <p:nvPr/>
        </p:nvCxnSpPr>
        <p:spPr>
          <a:xfrm>
            <a:off x="5508933" y="4009766"/>
            <a:ext cx="175243" cy="55960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A24492F-DC86-4013-96DB-2FE23EDF2429}"/>
              </a:ext>
            </a:extLst>
          </p:cNvPr>
          <p:cNvSpPr txBox="1"/>
          <p:nvPr/>
        </p:nvSpPr>
        <p:spPr>
          <a:xfrm>
            <a:off x="1394724" y="1609668"/>
            <a:ext cx="1716880"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Linux process tree</a:t>
            </a:r>
          </a:p>
        </p:txBody>
      </p:sp>
      <p:sp>
        <p:nvSpPr>
          <p:cNvPr id="102" name="TextBox 101">
            <a:extLst>
              <a:ext uri="{FF2B5EF4-FFF2-40B4-BE49-F238E27FC236}">
                <a16:creationId xmlns:a16="http://schemas.microsoft.com/office/drawing/2014/main" id="{EB356714-A203-4C4C-8EC4-8135CD004F04}"/>
              </a:ext>
            </a:extLst>
          </p:cNvPr>
          <p:cNvSpPr txBox="1"/>
          <p:nvPr/>
        </p:nvSpPr>
        <p:spPr>
          <a:xfrm>
            <a:off x="4689482" y="2962850"/>
            <a:ext cx="123068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i="1" kern="0" dirty="0">
                <a:ea typeface="Arial Unicode MS" pitchFamily="34" charset="-128"/>
                <a:cs typeface="Arial Unicode MS" pitchFamily="34" charset="-128"/>
              </a:rPr>
              <a:t>namespaced </a:t>
            </a:r>
            <a:br>
              <a:rPr lang="en-US" sz="1600" i="1" kern="0" dirty="0">
                <a:ea typeface="Arial Unicode MS" pitchFamily="34" charset="-128"/>
                <a:cs typeface="Arial Unicode MS" pitchFamily="34" charset="-128"/>
              </a:rPr>
            </a:br>
            <a:r>
              <a:rPr lang="en-US" sz="1600" i="1" kern="0" dirty="0">
                <a:ea typeface="Arial Unicode MS" pitchFamily="34" charset="-128"/>
                <a:cs typeface="Arial Unicode MS" pitchFamily="34" charset="-128"/>
              </a:rPr>
              <a:t>process tree</a:t>
            </a:r>
          </a:p>
        </p:txBody>
      </p:sp>
    </p:spTree>
    <p:extLst>
      <p:ext uri="{BB962C8B-B14F-4D97-AF65-F5344CB8AC3E}">
        <p14:creationId xmlns:p14="http://schemas.microsoft.com/office/powerpoint/2010/main" val="10678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54730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0C25A69-2128-4DD6-A20B-CBBC4493AA18}"/>
              </a:ext>
            </a:extLst>
          </p:cNvPr>
          <p:cNvSpPr/>
          <p:nvPr/>
        </p:nvSpPr>
        <p:spPr bwMode="gray">
          <a:xfrm>
            <a:off x="2902401" y="4272798"/>
            <a:ext cx="2641149" cy="1383846"/>
          </a:xfrm>
          <a:prstGeom prst="roundRect">
            <a:avLst>
              <a:gd name="adj" fmla="val 6638"/>
            </a:avLst>
          </a:prstGeom>
          <a:solidFill>
            <a:schemeClr val="accent3">
              <a:lumMod val="50000"/>
            </a:schemeClr>
          </a:solidFill>
          <a:ln w="6350" algn="ctr">
            <a:solidFill>
              <a:schemeClr val="tx1"/>
            </a:solidFill>
            <a:miter lim="800000"/>
            <a:headEnd/>
            <a:tailEnd/>
          </a:ln>
        </p:spPr>
        <p:txBody>
          <a:bodyPr lIns="90000" tIns="72000" rIns="90000" bIns="72000" rtlCol="0" anchor="b"/>
          <a:lstStyle/>
          <a:p>
            <a:pPr marR="0" algn="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cgroup</a:t>
            </a:r>
          </a:p>
        </p:txBody>
      </p:sp>
      <p:sp>
        <p:nvSpPr>
          <p:cNvPr id="4" name="Title 3">
            <a:extLst>
              <a:ext uri="{FF2B5EF4-FFF2-40B4-BE49-F238E27FC236}">
                <a16:creationId xmlns:a16="http://schemas.microsoft.com/office/drawing/2014/main" id="{9FF4D798-9216-4DD3-AE18-5BC38A85ADB3}"/>
              </a:ext>
            </a:extLst>
          </p:cNvPr>
          <p:cNvSpPr>
            <a:spLocks noGrp="1"/>
          </p:cNvSpPr>
          <p:nvPr>
            <p:ph type="title"/>
          </p:nvPr>
        </p:nvSpPr>
        <p:spPr/>
        <p:txBody>
          <a:bodyPr/>
          <a:lstStyle/>
          <a:p>
            <a:r>
              <a:rPr lang="en-US" dirty="0"/>
              <a:t>Resource limitations with </a:t>
            </a:r>
            <a:r>
              <a:rPr lang="en-US" i="1" dirty="0"/>
              <a:t>cgroups</a:t>
            </a:r>
          </a:p>
        </p:txBody>
      </p:sp>
      <p:sp>
        <p:nvSpPr>
          <p:cNvPr id="7" name="Rectangle 6">
            <a:extLst>
              <a:ext uri="{FF2B5EF4-FFF2-40B4-BE49-F238E27FC236}">
                <a16:creationId xmlns:a16="http://schemas.microsoft.com/office/drawing/2014/main" id="{9C09721E-551C-40DC-B524-5BA38552A1F6}"/>
              </a:ext>
            </a:extLst>
          </p:cNvPr>
          <p:cNvSpPr/>
          <p:nvPr/>
        </p:nvSpPr>
        <p:spPr bwMode="gray">
          <a:xfrm>
            <a:off x="3004455"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7">
            <a:extLst>
              <a:ext uri="{FF2B5EF4-FFF2-40B4-BE49-F238E27FC236}">
                <a16:creationId xmlns:a16="http://schemas.microsoft.com/office/drawing/2014/main" id="{A17CEE50-BD2B-4544-B96A-CBD7F593EA2F}"/>
              </a:ext>
            </a:extLst>
          </p:cNvPr>
          <p:cNvSpPr/>
          <p:nvPr/>
        </p:nvSpPr>
        <p:spPr bwMode="gray">
          <a:xfrm>
            <a:off x="4269919" y="4456495"/>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9" name="Rectangle 8">
            <a:extLst>
              <a:ext uri="{FF2B5EF4-FFF2-40B4-BE49-F238E27FC236}">
                <a16:creationId xmlns:a16="http://schemas.microsoft.com/office/drawing/2014/main" id="{57012A80-FEC5-427C-A27F-763592BC1C02}"/>
              </a:ext>
            </a:extLst>
          </p:cNvPr>
          <p:cNvSpPr/>
          <p:nvPr/>
        </p:nvSpPr>
        <p:spPr bwMode="gray">
          <a:xfrm>
            <a:off x="3004455" y="5007583"/>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2" name="Picture 11">
            <a:extLst>
              <a:ext uri="{FF2B5EF4-FFF2-40B4-BE49-F238E27FC236}">
                <a16:creationId xmlns:a16="http://schemas.microsoft.com/office/drawing/2014/main" id="{0C7E838C-E948-4E36-ADDF-A7E3CBD69112}"/>
              </a:ext>
            </a:extLst>
          </p:cNvPr>
          <p:cNvPicPr>
            <a:picLocks noChangeAspect="1"/>
          </p:cNvPicPr>
          <p:nvPr/>
        </p:nvPicPr>
        <p:blipFill>
          <a:blip r:embed="rId3"/>
          <a:stretch>
            <a:fillRect/>
          </a:stretch>
        </p:blipFill>
        <p:spPr>
          <a:xfrm>
            <a:off x="2367046" y="1469946"/>
            <a:ext cx="1419902" cy="1419902"/>
          </a:xfrm>
          <a:prstGeom prst="rect">
            <a:avLst/>
          </a:prstGeom>
        </p:spPr>
      </p:pic>
      <p:sp>
        <p:nvSpPr>
          <p:cNvPr id="13" name="Rectangle 12">
            <a:extLst>
              <a:ext uri="{FF2B5EF4-FFF2-40B4-BE49-F238E27FC236}">
                <a16:creationId xmlns:a16="http://schemas.microsoft.com/office/drawing/2014/main" id="{FC123DBA-EBE5-40B5-B44D-6A7407EB73A6}"/>
              </a:ext>
            </a:extLst>
          </p:cNvPr>
          <p:cNvSpPr/>
          <p:nvPr/>
        </p:nvSpPr>
        <p:spPr bwMode="gray">
          <a:xfrm>
            <a:off x="832755" y="4711629"/>
            <a:ext cx="1134837" cy="43678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Process</a:t>
            </a:r>
          </a:p>
        </p:txBody>
      </p:sp>
      <p:pic>
        <p:nvPicPr>
          <p:cNvPr id="11" name="Picture 10">
            <a:extLst>
              <a:ext uri="{FF2B5EF4-FFF2-40B4-BE49-F238E27FC236}">
                <a16:creationId xmlns:a16="http://schemas.microsoft.com/office/drawing/2014/main" id="{A467792C-640B-4364-8E6B-596A59EEBD3D}"/>
              </a:ext>
            </a:extLst>
          </p:cNvPr>
          <p:cNvPicPr>
            <a:picLocks noChangeAspect="1"/>
          </p:cNvPicPr>
          <p:nvPr/>
        </p:nvPicPr>
        <p:blipFill>
          <a:blip r:embed="rId4"/>
          <a:stretch>
            <a:fillRect/>
          </a:stretch>
        </p:blipFill>
        <p:spPr>
          <a:xfrm>
            <a:off x="1731592" y="2076161"/>
            <a:ext cx="1201055" cy="1201055"/>
          </a:xfrm>
          <a:prstGeom prst="rect">
            <a:avLst/>
          </a:prstGeom>
        </p:spPr>
      </p:pic>
      <p:cxnSp>
        <p:nvCxnSpPr>
          <p:cNvPr id="16" name="Straight Connector 15">
            <a:extLst>
              <a:ext uri="{FF2B5EF4-FFF2-40B4-BE49-F238E27FC236}">
                <a16:creationId xmlns:a16="http://schemas.microsoft.com/office/drawing/2014/main" id="{A14B967F-4FC4-4166-B4D0-B36D08A65117}"/>
              </a:ext>
            </a:extLst>
          </p:cNvPr>
          <p:cNvCxnSpPr>
            <a:cxnSpLocks/>
          </p:cNvCxnSpPr>
          <p:nvPr/>
        </p:nvCxnSpPr>
        <p:spPr>
          <a:xfrm flipH="1">
            <a:off x="1436915" y="3166536"/>
            <a:ext cx="1338942" cy="1379764"/>
          </a:xfrm>
          <a:prstGeom prst="line">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350E6F-C9C8-48CD-937C-249FB836E2DA}"/>
              </a:ext>
            </a:extLst>
          </p:cNvPr>
          <p:cNvCxnSpPr>
            <a:cxnSpLocks/>
          </p:cNvCxnSpPr>
          <p:nvPr/>
        </p:nvCxnSpPr>
        <p:spPr>
          <a:xfrm>
            <a:off x="3371850" y="3166536"/>
            <a:ext cx="767442" cy="1034826"/>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58">
            <a:extLst>
              <a:ext uri="{FF2B5EF4-FFF2-40B4-BE49-F238E27FC236}">
                <a16:creationId xmlns:a16="http://schemas.microsoft.com/office/drawing/2014/main" id="{D7435F46-7258-4D92-AF9C-6397FCFDF279}"/>
              </a:ext>
            </a:extLst>
          </p:cNvPr>
          <p:cNvSpPr txBox="1">
            <a:spLocks/>
          </p:cNvSpPr>
          <p:nvPr/>
        </p:nvSpPr>
        <p:spPr bwMode="gray">
          <a:xfrm>
            <a:off x="6862713" y="1491684"/>
            <a:ext cx="4827764" cy="4532044"/>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1600" dirty="0"/>
              <a:t>cgroups limit access of a process to system resources</a:t>
            </a:r>
          </a:p>
          <a:p>
            <a:pPr lvl="1"/>
            <a:endParaRPr lang="en-US" sz="1600" dirty="0"/>
          </a:p>
          <a:p>
            <a:pPr lvl="1"/>
            <a:r>
              <a:rPr lang="en-US" sz="1600" dirty="0"/>
              <a:t>Several processes can be in the same cgroup they all share the resource limit</a:t>
            </a:r>
          </a:p>
          <a:p>
            <a:pPr lvl="1"/>
            <a:endParaRPr lang="en-US" sz="1600" dirty="0"/>
          </a:p>
          <a:p>
            <a:pPr lvl="1"/>
            <a:r>
              <a:rPr lang="en-US" sz="1600" dirty="0"/>
              <a:t>cgroups offer resource control for</a:t>
            </a:r>
          </a:p>
          <a:p>
            <a:pPr lvl="2"/>
            <a:r>
              <a:rPr lang="en-US" sz="1600" dirty="0"/>
              <a:t>CPU</a:t>
            </a:r>
          </a:p>
          <a:p>
            <a:pPr lvl="2"/>
            <a:r>
              <a:rPr lang="en-US" sz="1600" dirty="0"/>
              <a:t>memory</a:t>
            </a:r>
          </a:p>
          <a:p>
            <a:pPr lvl="2"/>
            <a:r>
              <a:rPr lang="en-US" sz="1600" dirty="0"/>
              <a:t>block I/O</a:t>
            </a:r>
          </a:p>
          <a:p>
            <a:pPr lvl="2"/>
            <a:r>
              <a:rPr lang="en-US" sz="1600" dirty="0"/>
              <a:t>and others</a:t>
            </a:r>
          </a:p>
        </p:txBody>
      </p:sp>
    </p:spTree>
    <p:extLst>
      <p:ext uri="{BB962C8B-B14F-4D97-AF65-F5344CB8AC3E}">
        <p14:creationId xmlns:p14="http://schemas.microsoft.com/office/powerpoint/2010/main" val="83866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2433659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2330</Words>
  <Application>Microsoft Office PowerPoint</Application>
  <PresentationFormat>Custom</PresentationFormat>
  <Paragraphs>307</Paragraphs>
  <Slides>23</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Arial monospaced for SAP</vt:lpstr>
      <vt:lpstr>Arial Narrow</vt:lpstr>
      <vt:lpstr>Arial Unicode MS</vt:lpstr>
      <vt:lpstr>Courier New</vt:lpstr>
      <vt:lpstr>Symbol</vt:lpstr>
      <vt:lpstr>Wingdings</vt:lpstr>
      <vt:lpstr>Wingdings</vt:lpstr>
      <vt:lpstr>SAP_2017_16x9_white</vt:lpstr>
      <vt:lpstr>PowerPoint Presentation</vt:lpstr>
      <vt:lpstr>Linux Features</vt:lpstr>
      <vt:lpstr>Linux Features</vt:lpstr>
      <vt:lpstr>Filesystem isolation with chroot</vt:lpstr>
      <vt:lpstr>Demo</vt:lpstr>
      <vt:lpstr>Process (and more) isolation with pid namespaces</vt:lpstr>
      <vt:lpstr>Demo</vt:lpstr>
      <vt:lpstr>Resource limitations with cgroups</vt:lpstr>
      <vt:lpstr>Demo</vt:lpstr>
      <vt:lpstr>Container security with seccomp</vt:lpstr>
      <vt:lpstr>Demo</vt:lpstr>
      <vt:lpstr>Let’s use these features to start our first container…</vt:lpstr>
      <vt:lpstr>Exercise #0 – Linux Primitives</vt:lpstr>
      <vt:lpstr>PowerPoint Presentation</vt:lpstr>
      <vt:lpstr>Let’s start our first container… the easy way!</vt:lpstr>
      <vt:lpstr>Docker eco-system</vt:lpstr>
      <vt:lpstr>Images</vt:lpstr>
      <vt:lpstr>Docker‘s client/server architecture</vt:lpstr>
      <vt:lpstr>PowerPoint Presentation</vt:lpstr>
      <vt:lpstr>A look into the docker engine</vt:lpstr>
      <vt:lpstr>Configuration of the Docker daemon</vt:lpstr>
      <vt:lpstr>Exercise #1 – Setting up Docker </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545</cp:revision>
  <dcterms:created xsi:type="dcterms:W3CDTF">2015-10-14T11:21:43Z</dcterms:created>
  <dcterms:modified xsi:type="dcterms:W3CDTF">2018-08-08T12:59:30Z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