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5"/>
  </p:notesMasterIdLst>
  <p:handoutMasterIdLst>
    <p:handoutMasterId r:id="rId16"/>
  </p:handoutMasterIdLst>
  <p:sldIdLst>
    <p:sldId id="433" r:id="rId2"/>
    <p:sldId id="442" r:id="rId3"/>
    <p:sldId id="445" r:id="rId4"/>
    <p:sldId id="447" r:id="rId5"/>
    <p:sldId id="444" r:id="rId6"/>
    <p:sldId id="468" r:id="rId7"/>
    <p:sldId id="446" r:id="rId8"/>
    <p:sldId id="448" r:id="rId9"/>
    <p:sldId id="451" r:id="rId10"/>
    <p:sldId id="452" r:id="rId11"/>
    <p:sldId id="456" r:id="rId12"/>
    <p:sldId id="450" r:id="rId13"/>
    <p:sldId id="265" r:id="rId1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12" autoAdjust="0"/>
    <p:restoredTop sz="66359" autoAdjust="0"/>
  </p:normalViewPr>
  <p:slideViewPr>
    <p:cSldViewPr snapToGrid="0" showGuides="1">
      <p:cViewPr varScale="1">
        <p:scale>
          <a:sx n="51" d="100"/>
          <a:sy n="51" d="100"/>
        </p:scale>
        <p:origin x="48" y="11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has to components, the locally running client and the tiller-server. When you run “helm </a:t>
            </a:r>
            <a:r>
              <a:rPr lang="en-US" dirty="0" err="1"/>
              <a:t>init</a:t>
            </a:r>
            <a:r>
              <a:rPr lang="en-US" dirty="0"/>
              <a:t>” it will try to use the </a:t>
            </a:r>
            <a:r>
              <a:rPr lang="en-US" dirty="0" err="1"/>
              <a:t>kubeconfig</a:t>
            </a:r>
            <a:r>
              <a:rPr lang="en-US" dirty="0"/>
              <a:t> to access the cluster and deploy the tiller-server. But be careful with namespaces and specify where your tiller-server should run.</a:t>
            </a:r>
          </a:p>
          <a:p>
            <a:endParaRPr lang="en-US" dirty="0"/>
          </a:p>
          <a:p>
            <a:r>
              <a:rPr lang="en-US" dirty="0"/>
              <a:t>To use helm, you need the pre-packages software in so called charts. A chart is a description of how to deploy &amp; parameterize an application. This includes </a:t>
            </a:r>
            <a:r>
              <a:rPr lang="en-US" dirty="0" err="1"/>
              <a:t>yaml</a:t>
            </a:r>
            <a:r>
              <a:rPr lang="en-US" dirty="0"/>
              <a:t> templates for pods, services or </a:t>
            </a:r>
            <a:r>
              <a:rPr lang="en-US" dirty="0" err="1"/>
              <a:t>configMaps</a:t>
            </a:r>
            <a:r>
              <a:rPr lang="en-US" dirty="0"/>
              <a:t>.</a:t>
            </a:r>
          </a:p>
          <a:p>
            <a:r>
              <a:rPr lang="en-US" dirty="0"/>
              <a:t>Upon installation of the chart, there is a go-templating engine evaluating the given parameters and substituting variables.</a:t>
            </a:r>
          </a:p>
          <a:p>
            <a:endParaRPr lang="en-US"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1771773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charts can be stored locally or in </a:t>
            </a:r>
            <a:r>
              <a:rPr lang="en-US"/>
              <a:t>a repository.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096285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The power of helm lies within its templates and the ability to convert templates with values into valid </a:t>
            </a:r>
            <a:r>
              <a:rPr lang="en-US" dirty="0" err="1"/>
              <a:t>yaml</a:t>
            </a:r>
            <a:r>
              <a:rPr lang="en-US" dirty="0"/>
              <a:t> files. When authoring charts this is where most of your work will end up.</a:t>
            </a:r>
          </a:p>
          <a:p>
            <a:endParaRPr lang="en-US" dirty="0"/>
          </a:p>
          <a:p>
            <a:r>
              <a:rPr lang="en-US" dirty="0"/>
              <a:t>So lets take a look at the template section of a chart. In our example there are 2 config map </a:t>
            </a:r>
            <a:r>
              <a:rPr lang="en-US" dirty="0" err="1"/>
              <a:t>yaml</a:t>
            </a:r>
            <a:r>
              <a:rPr lang="en-US" dirty="0"/>
              <a:t> files. One is pretty normal and works also without helm. However it is not very flexible. The 2</a:t>
            </a:r>
            <a:r>
              <a:rPr lang="en-US" baseline="30000" dirty="0"/>
              <a:t>nd</a:t>
            </a:r>
            <a:r>
              <a:rPr lang="en-US" dirty="0"/>
              <a:t> file contains references to helm variables – indicated by {{ }}. Helm renders the templates and converts them into valid </a:t>
            </a:r>
            <a:r>
              <a:rPr lang="en-US" dirty="0" err="1"/>
              <a:t>yaml</a:t>
            </a:r>
            <a:r>
              <a:rPr lang="en-US" dirty="0"/>
              <a:t>.</a:t>
            </a:r>
          </a:p>
          <a:p>
            <a:endParaRPr lang="en-US" dirty="0"/>
          </a:p>
          <a:p>
            <a:r>
              <a:rPr lang="en-US" dirty="0"/>
              <a:t>There are build in variables .Release.* and custom values .Values.* . Additionally you can define functions and include / execute them. The definitions are stored in the _</a:t>
            </a:r>
            <a:r>
              <a:rPr lang="en-US" dirty="0" err="1"/>
              <a:t>helpers.tpl</a:t>
            </a:r>
            <a:r>
              <a:rPr lang="en-US" dirty="0"/>
              <a:t>. The demo-chart makes use of these, so take a look around there.</a:t>
            </a:r>
          </a:p>
          <a:p>
            <a:endParaRPr lang="en-US" dirty="0"/>
          </a:p>
          <a:p>
            <a:r>
              <a:rPr lang="en-US" dirty="0"/>
              <a:t>To check, if the chart is ok, use “helm lint”. It will point out </a:t>
            </a:r>
            <a:r>
              <a:rPr lang="en-US" dirty="0" err="1"/>
              <a:t>yaml</a:t>
            </a:r>
            <a:r>
              <a:rPr lang="en-US" dirty="0"/>
              <a:t> errors and much more.</a:t>
            </a:r>
          </a:p>
          <a:p>
            <a:r>
              <a:rPr lang="en-US" dirty="0"/>
              <a:t>To check, how a chart would actually look like once deployed, use the --dry-run flag in combination with --debug</a:t>
            </a:r>
          </a:p>
          <a:p>
            <a:endParaRPr lang="en-US" dirty="0"/>
          </a:p>
          <a:p>
            <a:endParaRPr lang="en-US" dirty="0"/>
          </a:p>
          <a:p>
            <a:r>
              <a:rPr lang="en-US" dirty="0"/>
              <a:t>For details, check https://github.com/kubernetes/helm/tree/master/docs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430307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124543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triggers the go templating engine</a:t>
            </a:r>
          </a:p>
          <a:p>
            <a:r>
              <a:rPr lang="en-US" dirty="0"/>
              <a:t>.Values is a reference to an object with all keys in the </a:t>
            </a:r>
            <a:r>
              <a:rPr lang="en-US" dirty="0" err="1"/>
              <a:t>values.yaml</a:t>
            </a:r>
            <a:r>
              <a:rPr lang="en-US" dirty="0"/>
              <a:t> file</a:t>
            </a:r>
          </a:p>
          <a:p>
            <a:r>
              <a:rPr lang="en-US" dirty="0"/>
              <a:t>.</a:t>
            </a:r>
            <a:r>
              <a:rPr lang="en-US" dirty="0" err="1"/>
              <a:t>myMessage</a:t>
            </a:r>
            <a:r>
              <a:rPr lang="en-US" dirty="0"/>
              <a:t> is the reference to the key “</a:t>
            </a:r>
            <a:r>
              <a:rPr lang="en-US" dirty="0" err="1"/>
              <a:t>myMessage</a:t>
            </a:r>
            <a:r>
              <a:rPr lang="en-US" dirty="0"/>
              <a:t>” in .Values</a:t>
            </a:r>
          </a:p>
          <a:p>
            <a:endParaRPr lang="en-US" dirty="0"/>
          </a:p>
          <a:p>
            <a:r>
              <a:rPr lang="en-US" dirty="0"/>
              <a:t>In case of nested values such as example below, use .</a:t>
            </a:r>
            <a:r>
              <a:rPr lang="en-US" dirty="0" err="1"/>
              <a:t>Values.message.greeting</a:t>
            </a:r>
            <a:r>
              <a:rPr lang="en-US" dirty="0"/>
              <a:t> or .to </a:t>
            </a:r>
            <a:r>
              <a:rPr lang="en-US" dirty="0" err="1"/>
              <a:t>to</a:t>
            </a:r>
            <a:r>
              <a:rPr lang="en-US" dirty="0"/>
              <a:t> reference the </a:t>
            </a:r>
            <a:r>
              <a:rPr lang="en-US" dirty="0" err="1"/>
              <a:t>acutal</a:t>
            </a:r>
            <a:r>
              <a:rPr lang="en-US" dirty="0"/>
              <a:t> key</a:t>
            </a:r>
          </a:p>
          <a:p>
            <a:r>
              <a:rPr lang="en-US" dirty="0"/>
              <a:t>message:</a:t>
            </a:r>
          </a:p>
          <a:p>
            <a:r>
              <a:rPr lang="en-US" dirty="0"/>
              <a:t>  greeting: “hello”</a:t>
            </a:r>
          </a:p>
          <a:p>
            <a:r>
              <a:rPr lang="en-US" dirty="0"/>
              <a:t>  to: “course”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999438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903845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32531675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0.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 &amp; helm</a:t>
            </a:r>
            <a:br>
              <a:rPr lang="en-US" dirty="0"/>
            </a:br>
            <a:endParaRPr lang="en-US" dirty="0">
              <a:solidFill>
                <a:schemeClr val="accent1"/>
              </a:solidFill>
            </a:endParaRP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341E7D-A2DE-4E61-AE88-BE264F40EC1A}"/>
              </a:ext>
            </a:extLst>
          </p:cNvPr>
          <p:cNvPicPr>
            <a:picLocks noChangeAspect="1"/>
          </p:cNvPicPr>
          <p:nvPr/>
        </p:nvPicPr>
        <p:blipFill>
          <a:blip r:embed="rId3"/>
          <a:stretch>
            <a:fillRect/>
          </a:stretch>
        </p:blipFill>
        <p:spPr>
          <a:xfrm>
            <a:off x="6097239" y="2682486"/>
            <a:ext cx="4047619" cy="1580952"/>
          </a:xfrm>
          <a:prstGeom prst="rect">
            <a:avLst/>
          </a:prstGeom>
        </p:spPr>
      </p:pic>
      <p:sp>
        <p:nvSpPr>
          <p:cNvPr id="4" name="Title 3">
            <a:extLst>
              <a:ext uri="{FF2B5EF4-FFF2-40B4-BE49-F238E27FC236}">
                <a16:creationId xmlns:a16="http://schemas.microsoft.com/office/drawing/2014/main" id="{581B0699-A522-4A8F-8C8F-7FA0530D9D6B}"/>
              </a:ext>
            </a:extLst>
          </p:cNvPr>
          <p:cNvSpPr>
            <a:spLocks noGrp="1"/>
          </p:cNvSpPr>
          <p:nvPr>
            <p:ph type="title"/>
          </p:nvPr>
        </p:nvSpPr>
        <p:spPr/>
        <p:txBody>
          <a:bodyPr/>
          <a:lstStyle/>
          <a:p>
            <a:r>
              <a:rPr lang="en-US" dirty="0"/>
              <a:t>About variables &amp; functions</a:t>
            </a:r>
          </a:p>
        </p:txBody>
      </p:sp>
      <p:sp>
        <p:nvSpPr>
          <p:cNvPr id="6" name="Speech Bubble: Rectangle 5">
            <a:extLst>
              <a:ext uri="{FF2B5EF4-FFF2-40B4-BE49-F238E27FC236}">
                <a16:creationId xmlns:a16="http://schemas.microsoft.com/office/drawing/2014/main" id="{94CDC397-8C29-49D6-88BF-EF28A87F40A0}"/>
              </a:ext>
            </a:extLst>
          </p:cNvPr>
          <p:cNvSpPr/>
          <p:nvPr/>
        </p:nvSpPr>
        <p:spPr bwMode="gray">
          <a:xfrm>
            <a:off x="7658311" y="787931"/>
            <a:ext cx="4101737" cy="936039"/>
          </a:xfrm>
          <a:prstGeom prst="wedgeRectCallout">
            <a:avLst>
              <a:gd name="adj1" fmla="val -35888"/>
              <a:gd name="adj2" fmla="val 2057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.Release.* contains build-in variables such as Name</a:t>
            </a:r>
          </a:p>
        </p:txBody>
      </p:sp>
      <p:sp>
        <p:nvSpPr>
          <p:cNvPr id="10" name="Speech Bubble: Rectangle 9">
            <a:extLst>
              <a:ext uri="{FF2B5EF4-FFF2-40B4-BE49-F238E27FC236}">
                <a16:creationId xmlns:a16="http://schemas.microsoft.com/office/drawing/2014/main" id="{C989CAD7-341D-4BCB-BD98-81558448707E}"/>
              </a:ext>
            </a:extLst>
          </p:cNvPr>
          <p:cNvSpPr/>
          <p:nvPr/>
        </p:nvSpPr>
        <p:spPr bwMode="gray">
          <a:xfrm>
            <a:off x="797381" y="5053993"/>
            <a:ext cx="4101737" cy="1217392"/>
          </a:xfrm>
          <a:prstGeom prst="wedgeRectCallout">
            <a:avLst>
              <a:gd name="adj1" fmla="val -37817"/>
              <a:gd name="adj2" fmla="val -10972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Reference the key in a template to inject the value: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Values.myMessage</a:t>
            </a:r>
            <a:r>
              <a:rPr lang="en-US" sz="1800" kern="0" dirty="0">
                <a:ea typeface="Arial Unicode MS" pitchFamily="34" charset="-128"/>
                <a:cs typeface="Arial Unicode MS" pitchFamily="34" charset="-128"/>
              </a:rPr>
              <a:t>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E3D91FD5-B591-48A9-A5F3-099C59019B66}"/>
              </a:ext>
            </a:extLst>
          </p:cNvPr>
          <p:cNvPicPr>
            <a:picLocks noChangeAspect="1"/>
          </p:cNvPicPr>
          <p:nvPr/>
        </p:nvPicPr>
        <p:blipFill>
          <a:blip r:embed="rId4"/>
          <a:stretch>
            <a:fillRect/>
          </a:stretch>
        </p:blipFill>
        <p:spPr>
          <a:xfrm>
            <a:off x="504001" y="2663438"/>
            <a:ext cx="5047619" cy="1619048"/>
          </a:xfrm>
          <a:prstGeom prst="rect">
            <a:avLst/>
          </a:prstGeom>
        </p:spPr>
      </p:pic>
      <p:sp>
        <p:nvSpPr>
          <p:cNvPr id="12" name="Speech Bubble: Rectangle 11">
            <a:extLst>
              <a:ext uri="{FF2B5EF4-FFF2-40B4-BE49-F238E27FC236}">
                <a16:creationId xmlns:a16="http://schemas.microsoft.com/office/drawing/2014/main" id="{B9B40FF0-83C8-4945-B66B-883B0DB85688}"/>
              </a:ext>
            </a:extLst>
          </p:cNvPr>
          <p:cNvSpPr/>
          <p:nvPr/>
        </p:nvSpPr>
        <p:spPr bwMode="gray">
          <a:xfrm>
            <a:off x="6321670" y="5114076"/>
            <a:ext cx="5095478" cy="1217392"/>
          </a:xfrm>
          <a:prstGeom prst="wedgeRectCallout">
            <a:avLst>
              <a:gd name="adj1" fmla="val 4625"/>
              <a:gd name="adj2" fmla="val -1183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Values can be transformed using build-in functions</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 the example the injected string will be quoted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Rectangle: Rounded Corners 8">
            <a:extLst>
              <a:ext uri="{FF2B5EF4-FFF2-40B4-BE49-F238E27FC236}">
                <a16:creationId xmlns:a16="http://schemas.microsoft.com/office/drawing/2014/main" id="{08FA5226-770E-4FC6-A251-F3DCF0E13EDB}"/>
              </a:ext>
            </a:extLst>
          </p:cNvPr>
          <p:cNvSpPr/>
          <p:nvPr/>
        </p:nvSpPr>
        <p:spPr bwMode="gray">
          <a:xfrm>
            <a:off x="504001" y="1891931"/>
            <a:ext cx="1855177" cy="5315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tx1"/>
                </a:solidFill>
                <a:ea typeface="Arial Unicode MS" pitchFamily="34" charset="-128"/>
                <a:cs typeface="Arial Unicode MS" pitchFamily="34" charset="-128"/>
              </a:rPr>
              <a:t>v</a:t>
            </a:r>
            <a:r>
              <a:rPr kumimoji="0" lang="en-US" sz="1800" b="1"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alues.yaml</a:t>
            </a:r>
            <a:endPar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13" name="Rectangle: Rounded Corners 12">
            <a:extLst>
              <a:ext uri="{FF2B5EF4-FFF2-40B4-BE49-F238E27FC236}">
                <a16:creationId xmlns:a16="http://schemas.microsoft.com/office/drawing/2014/main" id="{99C12D3C-987A-454F-ABB1-9D4F4C6F3D4A}"/>
              </a:ext>
            </a:extLst>
          </p:cNvPr>
          <p:cNvSpPr/>
          <p:nvPr/>
        </p:nvSpPr>
        <p:spPr bwMode="gray">
          <a:xfrm>
            <a:off x="6097239" y="1891931"/>
            <a:ext cx="1855177" cy="5315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tx1"/>
                </a:solidFill>
                <a:ea typeface="Arial Unicode MS" pitchFamily="34" charset="-128"/>
                <a:cs typeface="Arial Unicode MS" pitchFamily="34" charset="-128"/>
              </a:rPr>
              <a:t>template</a:t>
            </a:r>
            <a:r>
              <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a:t>
            </a:r>
            <a:r>
              <a:rPr kumimoji="0" lang="en-US" sz="1800" b="1"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yaml</a:t>
            </a:r>
            <a:endPar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56754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6938A-7A0C-4712-A9B8-41F25B66C8A4}"/>
              </a:ext>
            </a:extLst>
          </p:cNvPr>
          <p:cNvSpPr>
            <a:spLocks noGrp="1"/>
          </p:cNvSpPr>
          <p:nvPr>
            <p:ph type="title"/>
          </p:nvPr>
        </p:nvSpPr>
        <p:spPr/>
        <p:txBody>
          <a:bodyPr/>
          <a:lstStyle/>
          <a:p>
            <a:r>
              <a:rPr lang="en-US" dirty="0"/>
              <a:t>Exercise #09</a:t>
            </a:r>
          </a:p>
        </p:txBody>
      </p:sp>
      <p:pic>
        <p:nvPicPr>
          <p:cNvPr id="6" name="Picture 5">
            <a:extLst>
              <a:ext uri="{FF2B5EF4-FFF2-40B4-BE49-F238E27FC236}">
                <a16:creationId xmlns:a16="http://schemas.microsoft.com/office/drawing/2014/main" id="{6449D282-DC4E-4479-991B-68509FF3A710}"/>
              </a:ext>
            </a:extLst>
          </p:cNvPr>
          <p:cNvPicPr>
            <a:picLocks noChangeAspect="1"/>
          </p:cNvPicPr>
          <p:nvPr/>
        </p:nvPicPr>
        <p:blipFill>
          <a:blip r:embed="rId3"/>
          <a:stretch>
            <a:fillRect/>
          </a:stretch>
        </p:blipFill>
        <p:spPr>
          <a:xfrm>
            <a:off x="4261672" y="1181180"/>
            <a:ext cx="3773347" cy="3773347"/>
          </a:xfrm>
          <a:prstGeom prst="rect">
            <a:avLst/>
          </a:prstGeom>
        </p:spPr>
      </p:pic>
    </p:spTree>
    <p:extLst>
      <p:ext uri="{BB962C8B-B14F-4D97-AF65-F5344CB8AC3E}">
        <p14:creationId xmlns:p14="http://schemas.microsoft.com/office/powerpoint/2010/main" val="2757824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20D95D6-6510-4E95-B39D-F186652A1A46}"/>
              </a:ext>
            </a:extLst>
          </p:cNvPr>
          <p:cNvSpPr>
            <a:spLocks noGrp="1"/>
          </p:cNvSpPr>
          <p:nvPr>
            <p:ph type="body" sz="quarter" idx="10"/>
          </p:nvPr>
        </p:nvSpPr>
        <p:spPr>
          <a:xfrm>
            <a:off x="504000" y="1101253"/>
            <a:ext cx="11186477" cy="4230000"/>
          </a:xfrm>
        </p:spPr>
        <p:txBody>
          <a:bodyPr/>
          <a:lstStyle/>
          <a:p>
            <a:pPr marL="342900" indent="-342900">
              <a:buFontTx/>
              <a:buChar char="-"/>
            </a:pPr>
            <a:r>
              <a:rPr lang="en-US" sz="1800" dirty="0"/>
              <a:t>Go to the k8s demo folder </a:t>
            </a:r>
            <a:r>
              <a:rPr lang="en-US" sz="1800" dirty="0">
                <a:sym typeface="Wingdings" panose="05000000000000000000" pitchFamily="2" charset="2"/>
              </a:rPr>
              <a:t>and continue with demo-chart</a:t>
            </a:r>
          </a:p>
          <a:p>
            <a:pPr marL="522864" lvl="1" indent="-342900">
              <a:buFontTx/>
              <a:buChar char="-"/>
            </a:pPr>
            <a:r>
              <a:rPr lang="en-US" sz="1600" dirty="0"/>
              <a:t>Show the content of the template subfolder, starting with the specific-</a:t>
            </a:r>
            <a:r>
              <a:rPr lang="en-US" sz="1600" dirty="0" err="1"/>
              <a:t>configmap.yaml</a:t>
            </a:r>
            <a:endParaRPr lang="en-US" sz="1600" dirty="0"/>
          </a:p>
          <a:p>
            <a:pPr marL="522864" lvl="1" indent="-342900">
              <a:buFontTx/>
              <a:buChar char="-"/>
            </a:pPr>
            <a:r>
              <a:rPr lang="en-US" sz="1600" dirty="0"/>
              <a:t>Show the flexible-</a:t>
            </a:r>
            <a:r>
              <a:rPr lang="en-US" sz="1600" dirty="0" err="1"/>
              <a:t>configmap.yaml</a:t>
            </a:r>
            <a:r>
              <a:rPr lang="en-US" sz="1600" dirty="0"/>
              <a:t> and explain the build in variables, values references + _</a:t>
            </a:r>
            <a:r>
              <a:rPr lang="en-US" sz="1600" dirty="0" err="1"/>
              <a:t>helpers.tpl</a:t>
            </a:r>
            <a:r>
              <a:rPr lang="en-US" sz="1600" dirty="0"/>
              <a:t> where the functions are defined</a:t>
            </a:r>
          </a:p>
          <a:p>
            <a:pPr marL="522864" lvl="1" indent="-342900">
              <a:buFontTx/>
              <a:buChar char="-"/>
            </a:pPr>
            <a:r>
              <a:rPr lang="en-US" sz="1600" dirty="0"/>
              <a:t>Show NOTES.txt -&gt; it contains the lines to print after a successful deployment</a:t>
            </a:r>
          </a:p>
          <a:p>
            <a:pPr marL="522864" lvl="1" indent="-342900">
              <a:buFontTx/>
              <a:buChar char="-"/>
            </a:pPr>
            <a:r>
              <a:rPr lang="en-US" sz="1600" dirty="0"/>
              <a:t>Show the values file in the demo-chart folder</a:t>
            </a:r>
          </a:p>
          <a:p>
            <a:pPr marL="342900" indent="-342900">
              <a:buFontTx/>
              <a:buChar char="-"/>
            </a:pPr>
            <a:r>
              <a:rPr lang="en-US" sz="1800" dirty="0"/>
              <a:t>Deploy the chart: “helm install .” (assuming your current working directory is ./demo-chart )</a:t>
            </a:r>
          </a:p>
          <a:p>
            <a:pPr marL="522864" lvl="1" indent="-342900">
              <a:buFontTx/>
              <a:buChar char="-"/>
            </a:pPr>
            <a:r>
              <a:rPr lang="en-US" sz="1600" dirty="0"/>
              <a:t> run the commands that have been printed by helm</a:t>
            </a:r>
          </a:p>
          <a:p>
            <a:pPr marL="342900" indent="-342900">
              <a:buFontTx/>
              <a:buChar char="-"/>
            </a:pPr>
            <a:r>
              <a:rPr lang="en-US" sz="1800" dirty="0"/>
              <a:t>Update the release and change the value of </a:t>
            </a:r>
            <a:r>
              <a:rPr lang="en-US" sz="1800" dirty="0" err="1"/>
              <a:t>myMessage</a:t>
            </a:r>
            <a:r>
              <a:rPr lang="en-US" sz="1800" dirty="0"/>
              <a:t>, use dry-run and debug to double check changes: </a:t>
            </a:r>
          </a:p>
          <a:p>
            <a:pPr marL="522864" lvl="1" indent="-342900">
              <a:buFontTx/>
              <a:buChar char="-"/>
            </a:pPr>
            <a:r>
              <a:rPr lang="en-US" sz="1600" dirty="0"/>
              <a:t>helm upgrade --dry-run --debug --set </a:t>
            </a:r>
            <a:r>
              <a:rPr lang="en-US" sz="1600" dirty="0" err="1"/>
              <a:t>myMessage</a:t>
            </a:r>
            <a:r>
              <a:rPr lang="en-US" sz="1600" dirty="0"/>
              <a:t>=“Goodbye course” &lt;release name&gt; .</a:t>
            </a:r>
          </a:p>
          <a:p>
            <a:pPr marL="522864" lvl="1" indent="-342900">
              <a:buFontTx/>
              <a:buChar char="-"/>
            </a:pPr>
            <a:r>
              <a:rPr lang="en-US" sz="1600" dirty="0"/>
              <a:t>helm upgrade --set </a:t>
            </a:r>
            <a:r>
              <a:rPr lang="en-US" sz="1600" dirty="0" err="1"/>
              <a:t>myMessage</a:t>
            </a:r>
            <a:r>
              <a:rPr lang="en-US" sz="1600" dirty="0"/>
              <a:t>=“Goodbye course” &lt;release name&gt; .</a:t>
            </a:r>
          </a:p>
          <a:p>
            <a:pPr marL="342900" indent="-342900">
              <a:buFontTx/>
              <a:buChar char="-"/>
            </a:pPr>
            <a:r>
              <a:rPr lang="en-US" sz="1800" dirty="0"/>
              <a:t>Update the release with a </a:t>
            </a:r>
            <a:r>
              <a:rPr lang="en-US" sz="1800" dirty="0" err="1"/>
              <a:t>custom_values.yaml</a:t>
            </a:r>
            <a:endParaRPr lang="en-US" sz="1800" dirty="0"/>
          </a:p>
          <a:p>
            <a:pPr marL="522864" lvl="1" indent="-342900">
              <a:buFontTx/>
              <a:buChar char="-"/>
            </a:pPr>
            <a:r>
              <a:rPr lang="en-US" sz="1600" dirty="0"/>
              <a:t>Helm upgrade –f </a:t>
            </a:r>
            <a:r>
              <a:rPr lang="en-US" sz="1600" dirty="0" err="1"/>
              <a:t>custom_values.yaml</a:t>
            </a:r>
            <a:r>
              <a:rPr lang="en-US" sz="1600" dirty="0"/>
              <a:t> &lt;release name&gt; .</a:t>
            </a:r>
          </a:p>
          <a:p>
            <a:pPr lvl="1" indent="0">
              <a:buNone/>
            </a:pPr>
            <a:r>
              <a:rPr lang="en-US" b="1" dirty="0"/>
              <a:t>“.” is referencing a relative path to your chart – don’t truncate it!</a:t>
            </a:r>
          </a:p>
        </p:txBody>
      </p:sp>
      <p:sp>
        <p:nvSpPr>
          <p:cNvPr id="5" name="Title 4">
            <a:extLst>
              <a:ext uri="{FF2B5EF4-FFF2-40B4-BE49-F238E27FC236}">
                <a16:creationId xmlns:a16="http://schemas.microsoft.com/office/drawing/2014/main" id="{17C5E0DC-58DA-4279-A937-C304F691FF25}"/>
              </a:ext>
            </a:extLst>
          </p:cNvPr>
          <p:cNvSpPr>
            <a:spLocks noGrp="1"/>
          </p:cNvSpPr>
          <p:nvPr>
            <p:ph type="title"/>
          </p:nvPr>
        </p:nvSpPr>
        <p:spPr/>
        <p:txBody>
          <a:bodyPr/>
          <a:lstStyle/>
          <a:p>
            <a:r>
              <a:rPr lang="en-US" dirty="0"/>
              <a:t>Demo script</a:t>
            </a:r>
          </a:p>
        </p:txBody>
      </p:sp>
    </p:spTree>
    <p:extLst>
      <p:ext uri="{BB962C8B-B14F-4D97-AF65-F5344CB8AC3E}">
        <p14:creationId xmlns:p14="http://schemas.microsoft.com/office/powerpoint/2010/main" val="4159007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35420" y="4329049"/>
            <a:ext cx="10918380" cy="2031325"/>
          </a:xfrm>
          <a:prstGeom prst="rect">
            <a:avLst/>
          </a:prstGeom>
        </p:spPr>
        <p:txBody>
          <a:bodyPr wrap="square">
            <a:spAutoFit/>
          </a:bodyPr>
          <a:lstStyle/>
          <a:p>
            <a:pPr marL="342900" indent="-342900">
              <a:buFont typeface="Wingdings" panose="05000000000000000000" pitchFamily="2" charset="2"/>
              <a:buChar char="§"/>
            </a:pPr>
            <a:r>
              <a:rPr lang="en-US" dirty="0"/>
              <a:t>Helm is the “apt-get” for Kubernetes</a:t>
            </a:r>
          </a:p>
          <a:p>
            <a:pPr marL="342900" indent="-342900">
              <a:buFont typeface="Wingdings" panose="05000000000000000000" pitchFamily="2" charset="2"/>
              <a:buChar char="§"/>
            </a:pPr>
            <a:r>
              <a:rPr lang="en-US" dirty="0"/>
              <a:t>Preconfigured &amp; parameterized packages of Kubernetes resources</a:t>
            </a:r>
          </a:p>
          <a:p>
            <a:pPr marL="342900" indent="-342900">
              <a:buFont typeface="Wingdings" panose="05000000000000000000" pitchFamily="2" charset="2"/>
              <a:buChar char="§"/>
            </a:pPr>
            <a:r>
              <a:rPr lang="en-US" dirty="0"/>
              <a:t>Designed to manage applications with several isolated components</a:t>
            </a:r>
          </a:p>
          <a:p>
            <a:pPr marL="342900" indent="-342900">
              <a:buFont typeface="Wingdings" panose="05000000000000000000" pitchFamily="2" charset="2"/>
              <a:buChar char="§"/>
            </a:pPr>
            <a:r>
              <a:rPr lang="en-US" dirty="0"/>
              <a:t>Supports “release management” with updates &amp; roll-backs</a:t>
            </a:r>
          </a:p>
          <a:p>
            <a:pPr marL="342900" indent="-342900">
              <a:buFont typeface="Wingdings" panose="05000000000000000000" pitchFamily="2" charset="2"/>
              <a:buChar char="§"/>
            </a:pPr>
            <a:r>
              <a:rPr lang="en-US" dirty="0"/>
              <a:t>Initially build by </a:t>
            </a:r>
            <a:r>
              <a:rPr lang="en-US" dirty="0" err="1"/>
              <a:t>Deis</a:t>
            </a:r>
            <a:r>
              <a:rPr lang="en-US" dirty="0"/>
              <a:t> (a Microsoft company), handed over to CNCF by now</a:t>
            </a:r>
          </a:p>
          <a:p>
            <a:pPr marL="342900" indent="-342900">
              <a:buFont typeface="Wingdings" panose="05000000000000000000" pitchFamily="2" charset="2"/>
              <a:buChar char="§"/>
            </a:pPr>
            <a:endParaRPr lang="en-US" dirty="0"/>
          </a:p>
        </p:txBody>
      </p:sp>
      <p:sp>
        <p:nvSpPr>
          <p:cNvPr id="4" name="Title 3"/>
          <p:cNvSpPr>
            <a:spLocks noGrp="1"/>
          </p:cNvSpPr>
          <p:nvPr>
            <p:ph type="title"/>
          </p:nvPr>
        </p:nvSpPr>
        <p:spPr/>
        <p:txBody>
          <a:bodyPr/>
          <a:lstStyle/>
          <a:p>
            <a:r>
              <a:rPr lang="en-US" dirty="0"/>
              <a:t>What’s this “helm”?</a:t>
            </a:r>
          </a:p>
        </p:txBody>
      </p:sp>
      <p:pic>
        <p:nvPicPr>
          <p:cNvPr id="1030"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1916" y="1332023"/>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01" y="1036748"/>
            <a:ext cx="2438400" cy="30289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596640" y="388902"/>
            <a:ext cx="1546860" cy="367793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3900" b="1" kern="0" dirty="0">
                <a:ea typeface="Arial Unicode MS" pitchFamily="34" charset="-128"/>
                <a:cs typeface="Arial Unicode MS" pitchFamily="34" charset="-128"/>
              </a:rPr>
              <a:t>?</a:t>
            </a:r>
            <a:endParaRPr lang="en-US" sz="2400" b="1" kern="0" dirty="0">
              <a:ea typeface="Arial Unicode MS" pitchFamily="34" charset="-128"/>
              <a:cs typeface="Arial Unicode MS" pitchFamily="34" charset="-128"/>
            </a:endParaRPr>
          </a:p>
        </p:txBody>
      </p:sp>
      <p:sp>
        <p:nvSpPr>
          <p:cNvPr id="11" name="Arrow: Right 10"/>
          <p:cNvSpPr/>
          <p:nvPr/>
        </p:nvSpPr>
        <p:spPr bwMode="gray">
          <a:xfrm>
            <a:off x="5708078" y="1949243"/>
            <a:ext cx="1859280" cy="1203960"/>
          </a:xfrm>
          <a:prstGeom prst="rightArrow">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6419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5410200" y="2624132"/>
            <a:ext cx="601218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a:xfrm>
            <a:off x="504000" y="1223190"/>
            <a:ext cx="5340540" cy="1061829"/>
          </a:xfrm>
          <a:prstGeom prst="rect">
            <a:avLst/>
          </a:prstGeom>
        </p:spPr>
        <p:txBody>
          <a:bodyPr wrap="square">
            <a:spAutoFit/>
          </a:bodyPr>
          <a:lstStyle/>
          <a:p>
            <a:pPr marL="342900" indent="-342900">
              <a:buFont typeface="Wingdings" panose="05000000000000000000" pitchFamily="2" charset="2"/>
              <a:buChar char="§"/>
            </a:pPr>
            <a:r>
              <a:rPr lang="en-US" dirty="0"/>
              <a:t>Client side: helm</a:t>
            </a:r>
          </a:p>
          <a:p>
            <a:pPr marL="342900" indent="-342900">
              <a:buFont typeface="Wingdings" panose="05000000000000000000" pitchFamily="2" charset="2"/>
              <a:buChar char="§"/>
            </a:pPr>
            <a:r>
              <a:rPr lang="en-US" dirty="0"/>
              <a:t>Applications are organized in “charts”</a:t>
            </a:r>
          </a:p>
          <a:p>
            <a:pPr marL="342900" indent="-342900">
              <a:buFont typeface="Wingdings" panose="05000000000000000000" pitchFamily="2" charset="2"/>
              <a:buChar char="§"/>
            </a:pPr>
            <a:r>
              <a:rPr lang="en-US" dirty="0"/>
              <a:t>Tells tiller-server what to do</a:t>
            </a:r>
          </a:p>
        </p:txBody>
      </p:sp>
      <p:sp>
        <p:nvSpPr>
          <p:cNvPr id="7" name="Rectangle 6"/>
          <p:cNvSpPr/>
          <p:nvPr/>
        </p:nvSpPr>
        <p:spPr bwMode="gray">
          <a:xfrm>
            <a:off x="7409581" y="36978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release</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my_app</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2" name="Rectangle 11"/>
          <p:cNvSpPr/>
          <p:nvPr/>
        </p:nvSpPr>
        <p:spPr bwMode="gray">
          <a:xfrm>
            <a:off x="9695253" y="285942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9710493" y="501588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9037512" y="3262787"/>
            <a:ext cx="657741" cy="10132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9037512" y="4276003"/>
            <a:ext cx="672981" cy="114324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9731912" y="3914819"/>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12" idx="2"/>
          </p:cNvCxnSpPr>
          <p:nvPr/>
        </p:nvCxnSpPr>
        <p:spPr>
          <a:xfrm flipH="1" flipV="1">
            <a:off x="10226496" y="3666149"/>
            <a:ext cx="6900" cy="24867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Helm architecture</a:t>
            </a:r>
          </a:p>
        </p:txBody>
      </p:sp>
      <p:cxnSp>
        <p:nvCxnSpPr>
          <p:cNvPr id="15" name="Straight Arrow Connector 14"/>
          <p:cNvCxnSpPr>
            <a:stCxn id="22" idx="3"/>
            <a:endCxn id="14" idx="0"/>
          </p:cNvCxnSpPr>
          <p:nvPr/>
        </p:nvCxnSpPr>
        <p:spPr>
          <a:xfrm>
            <a:off x="10233396" y="4727739"/>
            <a:ext cx="8340" cy="28814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bwMode="gray">
          <a:xfrm>
            <a:off x="5530908" y="370238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tiller-server</a:t>
            </a:r>
          </a:p>
        </p:txBody>
      </p:sp>
      <p:cxnSp>
        <p:nvCxnSpPr>
          <p:cNvPr id="23" name="Connector: Elbow 22"/>
          <p:cNvCxnSpPr>
            <a:stCxn id="19" idx="0"/>
            <a:endCxn id="7" idx="0"/>
          </p:cNvCxnSpPr>
          <p:nvPr/>
        </p:nvCxnSpPr>
        <p:spPr>
          <a:xfrm rot="5400000" flipH="1" flipV="1">
            <a:off x="7281953" y="2760795"/>
            <a:ext cx="4514" cy="1878673"/>
          </a:xfrm>
          <a:prstGeom prst="bentConnector3">
            <a:avLst>
              <a:gd name="adj1" fmla="val 5164245"/>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2903287" y="3712670"/>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helm client</a:t>
            </a:r>
          </a:p>
        </p:txBody>
      </p:sp>
      <p:sp>
        <p:nvSpPr>
          <p:cNvPr id="27" name="Cylinder 26"/>
          <p:cNvSpPr/>
          <p:nvPr/>
        </p:nvSpPr>
        <p:spPr bwMode="gray">
          <a:xfrm>
            <a:off x="3215768" y="5313599"/>
            <a:ext cx="1002967" cy="91200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 config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27" idx="1"/>
            <a:endCxn id="26" idx="2"/>
          </p:cNvCxnSpPr>
          <p:nvPr/>
        </p:nvCxnSpPr>
        <p:spPr>
          <a:xfrm rot="5400000" flipH="1" flipV="1">
            <a:off x="3494917" y="5091264"/>
            <a:ext cx="444671" cy="1"/>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Scroll: Vertical 30"/>
          <p:cNvSpPr/>
          <p:nvPr/>
        </p:nvSpPr>
        <p:spPr bwMode="gray">
          <a:xfrm>
            <a:off x="230477" y="3010888"/>
            <a:ext cx="2584688" cy="2559822"/>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Chart</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K8s </a:t>
            </a:r>
            <a:r>
              <a:rPr lang="en-US" sz="1800" kern="0" dirty="0" err="1">
                <a:ea typeface="Arial Unicode MS" pitchFamily="34" charset="-128"/>
                <a:cs typeface="Arial Unicode MS" pitchFamily="34" charset="-128"/>
              </a:rPr>
              <a:t>yaml</a:t>
            </a:r>
            <a:endParaRPr lang="en-US" sz="1800" kern="0" dirty="0">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 values</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dependencies</a:t>
            </a:r>
          </a:p>
        </p:txBody>
      </p:sp>
      <p:cxnSp>
        <p:nvCxnSpPr>
          <p:cNvPr id="38" name="Straight Arrow Connector 37"/>
          <p:cNvCxnSpPr>
            <a:stCxn id="31" idx="3"/>
            <a:endCxn id="26" idx="1"/>
          </p:cNvCxnSpPr>
          <p:nvPr/>
        </p:nvCxnSpPr>
        <p:spPr>
          <a:xfrm>
            <a:off x="2495187" y="4290799"/>
            <a:ext cx="408100"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6" idx="3"/>
            <a:endCxn id="19" idx="1"/>
          </p:cNvCxnSpPr>
          <p:nvPr/>
        </p:nvCxnSpPr>
        <p:spPr>
          <a:xfrm flipV="1">
            <a:off x="4531218" y="4280517"/>
            <a:ext cx="999690" cy="1028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553276" y="1223189"/>
            <a:ext cx="5340540" cy="1061829"/>
          </a:xfrm>
          <a:prstGeom prst="rect">
            <a:avLst/>
          </a:prstGeom>
        </p:spPr>
        <p:txBody>
          <a:bodyPr wrap="square">
            <a:spAutoFit/>
          </a:bodyPr>
          <a:lstStyle/>
          <a:p>
            <a:pPr marL="342900" indent="-342900">
              <a:buFont typeface="Wingdings" panose="05000000000000000000" pitchFamily="2" charset="2"/>
              <a:buChar char="§"/>
            </a:pPr>
            <a:r>
              <a:rPr lang="en-US" dirty="0"/>
              <a:t>Server side: tiller</a:t>
            </a:r>
          </a:p>
          <a:p>
            <a:pPr marL="342900" indent="-342900">
              <a:buFont typeface="Wingdings" panose="05000000000000000000" pitchFamily="2" charset="2"/>
              <a:buChar char="§"/>
            </a:pPr>
            <a:r>
              <a:rPr lang="en-US" dirty="0"/>
              <a:t>Installs charts into “releases”</a:t>
            </a:r>
          </a:p>
          <a:p>
            <a:pPr marL="342900" indent="-342900">
              <a:buFont typeface="Wingdings" panose="05000000000000000000" pitchFamily="2" charset="2"/>
              <a:buChar char="§"/>
            </a:pPr>
            <a:r>
              <a:rPr lang="en-US" dirty="0"/>
              <a:t>Manages state of all releases</a:t>
            </a:r>
          </a:p>
        </p:txBody>
      </p:sp>
    </p:spTree>
    <p:extLst>
      <p:ext uri="{BB962C8B-B14F-4D97-AF65-F5344CB8AC3E}">
        <p14:creationId xmlns:p14="http://schemas.microsoft.com/office/powerpoint/2010/main" val="612603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helm</a:t>
            </a:r>
          </a:p>
        </p:txBody>
      </p:sp>
      <p:sp>
        <p:nvSpPr>
          <p:cNvPr id="3" name="Rectangle 2"/>
          <p:cNvSpPr/>
          <p:nvPr/>
        </p:nvSpPr>
        <p:spPr bwMode="gray">
          <a:xfrm>
            <a:off x="6256020" y="2311712"/>
            <a:ext cx="547878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8293501" y="338545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release</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lang="en-US" sz="1800" kern="0" dirty="0">
                <a:ea typeface="Arial Unicode MS" pitchFamily="34" charset="-128"/>
                <a:cs typeface="Arial Unicode MS" pitchFamily="34" charset="-128"/>
              </a:rPr>
              <a:t>my_</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app”</a:t>
            </a:r>
          </a:p>
        </p:txBody>
      </p:sp>
      <p:sp>
        <p:nvSpPr>
          <p:cNvPr id="5" name="Rectangle 4"/>
          <p:cNvSpPr/>
          <p:nvPr/>
        </p:nvSpPr>
        <p:spPr bwMode="gray">
          <a:xfrm>
            <a:off x="10228653" y="254700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10243893" y="470346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7" name="Straight Arrow Connector 6"/>
          <p:cNvCxnSpPr>
            <a:stCxn id="4" idx="3"/>
            <a:endCxn id="5" idx="1"/>
          </p:cNvCxnSpPr>
          <p:nvPr/>
        </p:nvCxnSpPr>
        <p:spPr>
          <a:xfrm flipV="1">
            <a:off x="9921432" y="2950367"/>
            <a:ext cx="307221" cy="10132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3"/>
            <a:endCxn id="6" idx="1"/>
          </p:cNvCxnSpPr>
          <p:nvPr/>
        </p:nvCxnSpPr>
        <p:spPr>
          <a:xfrm>
            <a:off x="9921432" y="3963583"/>
            <a:ext cx="322461" cy="114324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Cylinder 8"/>
          <p:cNvSpPr/>
          <p:nvPr/>
        </p:nvSpPr>
        <p:spPr bwMode="gray">
          <a:xfrm>
            <a:off x="10265312" y="3602399"/>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Straight Arrow Connector 9"/>
          <p:cNvCxnSpPr>
            <a:stCxn id="9" idx="1"/>
            <a:endCxn id="5" idx="2"/>
          </p:cNvCxnSpPr>
          <p:nvPr/>
        </p:nvCxnSpPr>
        <p:spPr>
          <a:xfrm flipH="1" flipV="1">
            <a:off x="10759896" y="3353729"/>
            <a:ext cx="6900" cy="24867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6" idx="0"/>
          </p:cNvCxnSpPr>
          <p:nvPr/>
        </p:nvCxnSpPr>
        <p:spPr>
          <a:xfrm>
            <a:off x="10766796" y="4415319"/>
            <a:ext cx="8340" cy="28814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6506268" y="338996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tiller-server</a:t>
            </a:r>
          </a:p>
        </p:txBody>
      </p:sp>
      <p:cxnSp>
        <p:nvCxnSpPr>
          <p:cNvPr id="13" name="Connector: Elbow 12"/>
          <p:cNvCxnSpPr>
            <a:stCxn id="12" idx="0"/>
            <a:endCxn id="4" idx="0"/>
          </p:cNvCxnSpPr>
          <p:nvPr/>
        </p:nvCxnSpPr>
        <p:spPr>
          <a:xfrm rot="5400000" flipH="1" flipV="1">
            <a:off x="8211593" y="2494095"/>
            <a:ext cx="4514" cy="1787233"/>
          </a:xfrm>
          <a:prstGeom prst="bentConnector3">
            <a:avLst>
              <a:gd name="adj1" fmla="val 5164245"/>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gray">
          <a:xfrm>
            <a:off x="2903287" y="3400250"/>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helm client</a:t>
            </a:r>
          </a:p>
        </p:txBody>
      </p:sp>
      <p:sp>
        <p:nvSpPr>
          <p:cNvPr id="15" name="Cylinder 14"/>
          <p:cNvSpPr/>
          <p:nvPr/>
        </p:nvSpPr>
        <p:spPr bwMode="gray">
          <a:xfrm>
            <a:off x="569098" y="3523784"/>
            <a:ext cx="1002967" cy="91200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 config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p:cNvCxnSpPr>
            <a:stCxn id="15" idx="4"/>
            <a:endCxn id="14" idx="1"/>
          </p:cNvCxnSpPr>
          <p:nvPr/>
        </p:nvCxnSpPr>
        <p:spPr>
          <a:xfrm flipV="1">
            <a:off x="1572065" y="3978379"/>
            <a:ext cx="1331222" cy="1407"/>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3"/>
            <a:endCxn id="12" idx="1"/>
          </p:cNvCxnSpPr>
          <p:nvPr/>
        </p:nvCxnSpPr>
        <p:spPr>
          <a:xfrm flipV="1">
            <a:off x="4531218" y="3968097"/>
            <a:ext cx="1975050" cy="1028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Cloud 19"/>
          <p:cNvSpPr/>
          <p:nvPr/>
        </p:nvSpPr>
        <p:spPr bwMode="gray">
          <a:xfrm>
            <a:off x="3717251" y="651515"/>
            <a:ext cx="3060653" cy="84582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Chart r</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epository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p:cNvCxnSpPr>
            <a:stCxn id="20" idx="1"/>
            <a:endCxn id="14" idx="0"/>
          </p:cNvCxnSpPr>
          <p:nvPr/>
        </p:nvCxnSpPr>
        <p:spPr>
          <a:xfrm flipH="1">
            <a:off x="3717253" y="1496434"/>
            <a:ext cx="1530325" cy="190381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Speech Bubble: Rectangle 25"/>
          <p:cNvSpPr/>
          <p:nvPr/>
        </p:nvSpPr>
        <p:spPr bwMode="gray">
          <a:xfrm>
            <a:off x="403461" y="1418558"/>
            <a:ext cx="2654948" cy="1128447"/>
          </a:xfrm>
          <a:prstGeom prst="wedgeRectCallout">
            <a:avLst>
              <a:gd name="adj1" fmla="val 98996"/>
              <a:gd name="adj2" fmla="val 55328"/>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elm repo update</a:t>
            </a: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search &lt;chart&gt;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fetch &lt;chart&gt;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Speech Bubble: Rectangle 27"/>
          <p:cNvSpPr/>
          <p:nvPr/>
        </p:nvSpPr>
        <p:spPr bwMode="gray">
          <a:xfrm>
            <a:off x="1668780" y="5050132"/>
            <a:ext cx="3578797" cy="1128447"/>
          </a:xfrm>
          <a:prstGeom prst="wedgeRectCallout">
            <a:avLst>
              <a:gd name="adj1" fmla="val 69146"/>
              <a:gd name="adj2" fmla="val -144550"/>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elm install &lt;chart&gt; &lt;parameter&gt;</a:t>
            </a: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list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status &lt;release&gt;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2637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342900" indent="-342900">
              <a:buFontTx/>
              <a:buChar char="-"/>
            </a:pPr>
            <a:r>
              <a:rPr lang="en-US" dirty="0"/>
              <a:t>Show helm client &amp; tiller server in k8s</a:t>
            </a:r>
          </a:p>
          <a:p>
            <a:pPr marL="342900" indent="-342900">
              <a:buFontTx/>
              <a:buChar char="-"/>
            </a:pPr>
            <a:r>
              <a:rPr lang="en-US" dirty="0"/>
              <a:t>Helm repo list</a:t>
            </a:r>
          </a:p>
          <a:p>
            <a:pPr marL="342900" indent="-342900">
              <a:buFontTx/>
              <a:buChar char="-"/>
            </a:pPr>
            <a:r>
              <a:rPr lang="en-US" dirty="0"/>
              <a:t>Helm repo update</a:t>
            </a:r>
          </a:p>
          <a:p>
            <a:pPr marL="342900" indent="-342900">
              <a:buFontTx/>
              <a:buChar char="-"/>
            </a:pPr>
            <a:r>
              <a:rPr lang="en-US" dirty="0"/>
              <a:t>helm search </a:t>
            </a:r>
            <a:r>
              <a:rPr lang="en-US" dirty="0" err="1"/>
              <a:t>wordpress</a:t>
            </a:r>
            <a:endParaRPr lang="en-US" dirty="0"/>
          </a:p>
          <a:p>
            <a:pPr marL="342900" indent="-342900">
              <a:buFontTx/>
              <a:buChar char="-"/>
            </a:pPr>
            <a:r>
              <a:rPr lang="en-US" dirty="0"/>
              <a:t>Helm install </a:t>
            </a:r>
            <a:r>
              <a:rPr lang="en-US" dirty="0" err="1"/>
              <a:t>wordpress</a:t>
            </a:r>
            <a:endParaRPr lang="en-US" dirty="0"/>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684979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Authoring helm charts</a:t>
            </a:r>
          </a:p>
        </p:txBody>
      </p:sp>
      <p:pic>
        <p:nvPicPr>
          <p:cNvPr id="4" name="Picture 3">
            <a:extLst>
              <a:ext uri="{FF2B5EF4-FFF2-40B4-BE49-F238E27FC236}">
                <a16:creationId xmlns:a16="http://schemas.microsoft.com/office/drawing/2014/main" id="{BD625C01-15F0-497E-B1CD-8AB18852298E}"/>
              </a:ext>
            </a:extLst>
          </p:cNvPr>
          <p:cNvPicPr>
            <a:picLocks noChangeAspect="1"/>
          </p:cNvPicPr>
          <p:nvPr/>
        </p:nvPicPr>
        <p:blipFill>
          <a:blip r:embed="rId2"/>
          <a:stretch>
            <a:fillRect/>
          </a:stretch>
        </p:blipFill>
        <p:spPr>
          <a:xfrm>
            <a:off x="6664690" y="688666"/>
            <a:ext cx="4121394" cy="5495192"/>
          </a:xfrm>
          <a:prstGeom prst="rect">
            <a:avLst/>
          </a:prstGeom>
        </p:spPr>
      </p:pic>
      <p:sp>
        <p:nvSpPr>
          <p:cNvPr id="6" name="Rectangle 5">
            <a:extLst>
              <a:ext uri="{FF2B5EF4-FFF2-40B4-BE49-F238E27FC236}">
                <a16:creationId xmlns:a16="http://schemas.microsoft.com/office/drawing/2014/main" id="{31A48861-B72C-49CA-BB50-789DAEC7F1C4}"/>
              </a:ext>
            </a:extLst>
          </p:cNvPr>
          <p:cNvSpPr/>
          <p:nvPr/>
        </p:nvSpPr>
        <p:spPr>
          <a:xfrm>
            <a:off x="504001" y="1390244"/>
            <a:ext cx="5975930" cy="4293483"/>
          </a:xfrm>
          <a:prstGeom prst="rect">
            <a:avLst/>
          </a:prstGeom>
        </p:spPr>
        <p:txBody>
          <a:bodyPr wrap="square">
            <a:spAutoFit/>
          </a:bodyPr>
          <a:lstStyle/>
          <a:p>
            <a:pPr marL="342900" indent="-342900">
              <a:buFont typeface="Wingdings" panose="05000000000000000000" pitchFamily="2" charset="2"/>
              <a:buChar char="§"/>
            </a:pPr>
            <a:r>
              <a:rPr lang="en-US" dirty="0"/>
              <a:t>Packages in the helm eco system are called “charts”</a:t>
            </a:r>
          </a:p>
          <a:p>
            <a:pPr marL="342900" indent="-342900">
              <a:buFont typeface="Wingdings" panose="05000000000000000000" pitchFamily="2" charset="2"/>
              <a:buChar char="§"/>
            </a:pPr>
            <a:endParaRPr lang="en-US" dirty="0"/>
          </a:p>
          <a:p>
            <a:r>
              <a:rPr lang="en-US" dirty="0" err="1"/>
              <a:t>wordpress</a:t>
            </a:r>
            <a:r>
              <a:rPr lang="en-US" dirty="0"/>
              <a:t>/</a:t>
            </a:r>
          </a:p>
          <a:p>
            <a:pPr marL="342900" indent="-342900">
              <a:buFont typeface="Wingdings" panose="05000000000000000000" pitchFamily="2" charset="2"/>
              <a:buChar char="§"/>
            </a:pPr>
            <a:r>
              <a:rPr lang="en-US" dirty="0" err="1"/>
              <a:t>Chart.yaml</a:t>
            </a:r>
            <a:r>
              <a:rPr lang="en-US" dirty="0"/>
              <a:t> </a:t>
            </a:r>
          </a:p>
          <a:p>
            <a:pPr marL="342900" indent="-342900">
              <a:buFont typeface="Wingdings" panose="05000000000000000000" pitchFamily="2" charset="2"/>
              <a:buChar char="§"/>
            </a:pPr>
            <a:r>
              <a:rPr lang="en-US" dirty="0" err="1"/>
              <a:t>requirements.yaml</a:t>
            </a:r>
            <a:endParaRPr lang="en-US" dirty="0"/>
          </a:p>
          <a:p>
            <a:pPr marL="342900" indent="-342900">
              <a:buFont typeface="Wingdings" panose="05000000000000000000" pitchFamily="2" charset="2"/>
              <a:buChar char="§"/>
            </a:pPr>
            <a:r>
              <a:rPr lang="en-US" dirty="0" err="1"/>
              <a:t>values.yaml</a:t>
            </a:r>
            <a:endParaRPr lang="en-US" dirty="0"/>
          </a:p>
          <a:p>
            <a:pPr marL="342900" indent="-342900">
              <a:buFont typeface="Wingdings" panose="05000000000000000000" pitchFamily="2" charset="2"/>
              <a:buChar char="§"/>
            </a:pPr>
            <a:r>
              <a:rPr lang="en-US" dirty="0"/>
              <a:t>charts/ </a:t>
            </a:r>
          </a:p>
          <a:p>
            <a:pPr marL="342900" indent="-342900">
              <a:buFont typeface="Wingdings" panose="05000000000000000000" pitchFamily="2" charset="2"/>
              <a:buChar char="§"/>
            </a:pPr>
            <a:r>
              <a:rPr lang="en-US" dirty="0"/>
              <a:t>templates/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Templates contain variables</a:t>
            </a:r>
          </a:p>
          <a:p>
            <a:pPr marL="342900" indent="-342900">
              <a:buFont typeface="Wingdings" panose="05000000000000000000" pitchFamily="2" charset="2"/>
              <a:buChar char="§"/>
            </a:pPr>
            <a:r>
              <a:rPr lang="en-US" dirty="0"/>
              <a:t>Helm renders charts during deployment and substitutes variables with values</a:t>
            </a:r>
          </a:p>
        </p:txBody>
      </p:sp>
    </p:spTree>
    <p:extLst>
      <p:ext uri="{BB962C8B-B14F-4D97-AF65-F5344CB8AC3E}">
        <p14:creationId xmlns:p14="http://schemas.microsoft.com/office/powerpoint/2010/main" val="3255370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charts</a:t>
            </a:r>
          </a:p>
        </p:txBody>
      </p:sp>
      <p:sp>
        <p:nvSpPr>
          <p:cNvPr id="3" name="Rectangle 2"/>
          <p:cNvSpPr/>
          <p:nvPr/>
        </p:nvSpPr>
        <p:spPr>
          <a:xfrm>
            <a:off x="504000" y="1223190"/>
            <a:ext cx="10842180" cy="3000821"/>
          </a:xfrm>
          <a:prstGeom prst="rect">
            <a:avLst/>
          </a:prstGeom>
        </p:spPr>
        <p:txBody>
          <a:bodyPr wrap="square">
            <a:spAutoFit/>
          </a:bodyPr>
          <a:lstStyle/>
          <a:p>
            <a:pPr marL="342900" indent="-342900">
              <a:buFont typeface="Wingdings" panose="05000000000000000000" pitchFamily="2" charset="2"/>
              <a:buChar char="§"/>
            </a:pPr>
            <a:r>
              <a:rPr lang="en-US" dirty="0"/>
              <a:t>Packages of predefined, parameterized K8s resources are called “charts”</a:t>
            </a:r>
          </a:p>
          <a:p>
            <a:pPr marL="342900" indent="-342900">
              <a:buFont typeface="Wingdings" panose="05000000000000000000" pitchFamily="2" charset="2"/>
              <a:buChar char="§"/>
            </a:pPr>
            <a:endParaRPr lang="en-US" dirty="0"/>
          </a:p>
          <a:p>
            <a:r>
              <a:rPr lang="en-US" dirty="0" err="1"/>
              <a:t>wordpress</a:t>
            </a:r>
            <a:r>
              <a:rPr lang="en-US" dirty="0"/>
              <a:t>/</a:t>
            </a:r>
          </a:p>
          <a:p>
            <a:pPr marL="342900" indent="-342900">
              <a:buFont typeface="Wingdings" panose="05000000000000000000" pitchFamily="2" charset="2"/>
              <a:buChar char="§"/>
            </a:pPr>
            <a:r>
              <a:rPr lang="en-US" dirty="0" err="1"/>
              <a:t>Chart.yaml</a:t>
            </a:r>
            <a:r>
              <a:rPr lang="en-US" dirty="0"/>
              <a:t> - A file containing information about the chart</a:t>
            </a:r>
          </a:p>
          <a:p>
            <a:pPr marL="342900" indent="-342900">
              <a:buFont typeface="Wingdings" panose="05000000000000000000" pitchFamily="2" charset="2"/>
              <a:buChar char="§"/>
            </a:pPr>
            <a:r>
              <a:rPr lang="en-US" dirty="0" err="1"/>
              <a:t>requirements.yaml</a:t>
            </a:r>
            <a:r>
              <a:rPr lang="en-US" dirty="0"/>
              <a:t> - A file listing dependencies for the chart</a:t>
            </a:r>
          </a:p>
          <a:p>
            <a:pPr marL="342900" indent="-342900">
              <a:buFont typeface="Wingdings" panose="05000000000000000000" pitchFamily="2" charset="2"/>
              <a:buChar char="§"/>
            </a:pPr>
            <a:r>
              <a:rPr lang="en-US" dirty="0" err="1"/>
              <a:t>values.yaml</a:t>
            </a:r>
            <a:r>
              <a:rPr lang="en-US" dirty="0"/>
              <a:t> - The default configuration values for this chart</a:t>
            </a:r>
          </a:p>
          <a:p>
            <a:pPr marL="342900" indent="-342900">
              <a:buFont typeface="Wingdings" panose="05000000000000000000" pitchFamily="2" charset="2"/>
              <a:buChar char="§"/>
            </a:pPr>
            <a:r>
              <a:rPr lang="en-US" dirty="0"/>
              <a:t>charts/ - A directory containing any charts upon which this chart depends.</a:t>
            </a:r>
          </a:p>
          <a:p>
            <a:pPr marL="342900" indent="-342900">
              <a:buFont typeface="Wingdings" panose="05000000000000000000" pitchFamily="2" charset="2"/>
              <a:buChar char="§"/>
            </a:pPr>
            <a:r>
              <a:rPr lang="en-US" dirty="0"/>
              <a:t>templates/ - A directory of templates that, when combined with values, will generate valid Kubernetes manifest files.</a:t>
            </a:r>
          </a:p>
        </p:txBody>
      </p:sp>
    </p:spTree>
    <p:extLst>
      <p:ext uri="{BB962C8B-B14F-4D97-AF65-F5344CB8AC3E}">
        <p14:creationId xmlns:p14="http://schemas.microsoft.com/office/powerpoint/2010/main" val="764019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464FB82-4E81-4F54-9EF8-4A36ED3B8045}"/>
              </a:ext>
            </a:extLst>
          </p:cNvPr>
          <p:cNvPicPr>
            <a:picLocks noChangeAspect="1"/>
          </p:cNvPicPr>
          <p:nvPr/>
        </p:nvPicPr>
        <p:blipFill>
          <a:blip r:embed="rId3"/>
          <a:stretch>
            <a:fillRect/>
          </a:stretch>
        </p:blipFill>
        <p:spPr>
          <a:xfrm>
            <a:off x="504001" y="1692328"/>
            <a:ext cx="4095238" cy="3923809"/>
          </a:xfrm>
          <a:prstGeom prst="rect">
            <a:avLst/>
          </a:prstGeom>
        </p:spPr>
      </p:pic>
      <p:sp>
        <p:nvSpPr>
          <p:cNvPr id="4" name="Title 3">
            <a:extLst>
              <a:ext uri="{FF2B5EF4-FFF2-40B4-BE49-F238E27FC236}">
                <a16:creationId xmlns:a16="http://schemas.microsoft.com/office/drawing/2014/main" id="{2C20A3A3-5BE1-4DB7-9A60-49901FC75E7B}"/>
              </a:ext>
            </a:extLst>
          </p:cNvPr>
          <p:cNvSpPr>
            <a:spLocks noGrp="1"/>
          </p:cNvSpPr>
          <p:nvPr>
            <p:ph type="title"/>
          </p:nvPr>
        </p:nvSpPr>
        <p:spPr>
          <a:xfrm>
            <a:off x="504001" y="504000"/>
            <a:ext cx="11186476" cy="369332"/>
          </a:xfrm>
        </p:spPr>
        <p:txBody>
          <a:bodyPr/>
          <a:lstStyle/>
          <a:p>
            <a:r>
              <a:rPr lang="en-US" dirty="0"/>
              <a:t>About templates</a:t>
            </a:r>
          </a:p>
        </p:txBody>
      </p:sp>
      <p:sp>
        <p:nvSpPr>
          <p:cNvPr id="16" name="Speech Bubble: Rectangle 15">
            <a:extLst>
              <a:ext uri="{FF2B5EF4-FFF2-40B4-BE49-F238E27FC236}">
                <a16:creationId xmlns:a16="http://schemas.microsoft.com/office/drawing/2014/main" id="{78F9BA3B-EB94-4AC8-920D-A9ED83D0D2E2}"/>
              </a:ext>
            </a:extLst>
          </p:cNvPr>
          <p:cNvSpPr/>
          <p:nvPr/>
        </p:nvSpPr>
        <p:spPr bwMode="gray">
          <a:xfrm>
            <a:off x="6189996" y="1208618"/>
            <a:ext cx="4101737" cy="469551"/>
          </a:xfrm>
          <a:prstGeom prst="wedgeRectCallout">
            <a:avLst>
              <a:gd name="adj1" fmla="val -105768"/>
              <a:gd name="adj2" fmla="val 20693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Simple </a:t>
            </a:r>
            <a:r>
              <a:rPr lang="en-US" sz="1800" kern="0" noProof="0" dirty="0" err="1">
                <a:ea typeface="Arial Unicode MS" pitchFamily="34" charset="-128"/>
                <a:cs typeface="Arial Unicode MS" pitchFamily="34" charset="-128"/>
              </a:rPr>
              <a:t>ConfigMap</a:t>
            </a:r>
            <a:r>
              <a:rPr lang="en-US" sz="1800" kern="0" noProof="0" dirty="0">
                <a:ea typeface="Arial Unicode MS" pitchFamily="34" charset="-128"/>
                <a:cs typeface="Arial Unicode MS" pitchFamily="34" charset="-128"/>
              </a:rPr>
              <a:t> with specific values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Speech Bubble: Rectangle 17">
            <a:extLst>
              <a:ext uri="{FF2B5EF4-FFF2-40B4-BE49-F238E27FC236}">
                <a16:creationId xmlns:a16="http://schemas.microsoft.com/office/drawing/2014/main" id="{ECB57014-3931-4302-B65B-412F5B56F6DB}"/>
              </a:ext>
            </a:extLst>
          </p:cNvPr>
          <p:cNvSpPr/>
          <p:nvPr/>
        </p:nvSpPr>
        <p:spPr bwMode="gray">
          <a:xfrm>
            <a:off x="6189995" y="2412670"/>
            <a:ext cx="4101737" cy="770145"/>
          </a:xfrm>
          <a:prstGeom prst="wedgeRectCallout">
            <a:avLst>
              <a:gd name="adj1" fmla="val -107269"/>
              <a:gd name="adj2" fmla="val 4412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Yaml</a:t>
            </a:r>
            <a:r>
              <a:rPr lang="en-US" sz="1800" kern="0" noProof="0" dirty="0">
                <a:ea typeface="Arial Unicode MS" pitchFamily="34" charset="-128"/>
                <a:cs typeface="Arial Unicode MS" pitchFamily="34" charset="-128"/>
              </a:rPr>
              <a:t> file needs to be edited each time a </a:t>
            </a:r>
            <a:r>
              <a:rPr lang="en-US" sz="1800" kern="0" dirty="0">
                <a:ea typeface="Arial Unicode MS" pitchFamily="34" charset="-128"/>
                <a:cs typeface="Arial Unicode MS" pitchFamily="34" charset="-128"/>
              </a:rPr>
              <a:t>change is required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Speech Bubble: Rectangle 18">
            <a:extLst>
              <a:ext uri="{FF2B5EF4-FFF2-40B4-BE49-F238E27FC236}">
                <a16:creationId xmlns:a16="http://schemas.microsoft.com/office/drawing/2014/main" id="{1C8D7A34-3D93-4592-83AE-3BAA44551FC3}"/>
              </a:ext>
            </a:extLst>
          </p:cNvPr>
          <p:cNvSpPr/>
          <p:nvPr/>
        </p:nvSpPr>
        <p:spPr bwMode="gray">
          <a:xfrm>
            <a:off x="6189995" y="3917316"/>
            <a:ext cx="4101737" cy="742607"/>
          </a:xfrm>
          <a:prstGeom prst="wedgeRectCallout">
            <a:avLst>
              <a:gd name="adj1" fmla="val -100195"/>
              <a:gd name="adj2" fmla="val 3760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Helm template of a </a:t>
            </a:r>
            <a:r>
              <a:rPr kumimoji="0" lang="en-US" sz="1800" b="0" i="0" u="none" strike="noStrike" kern="0" cap="none" spc="0" normalizeH="0" baseline="0" dirty="0" err="1">
                <a:ln>
                  <a:noFill/>
                </a:ln>
                <a:effectLst/>
                <a:uLnTx/>
                <a:uFillTx/>
                <a:ea typeface="Arial Unicode MS" pitchFamily="34" charset="-128"/>
                <a:cs typeface="Arial Unicode MS" pitchFamily="34" charset="-128"/>
              </a:rPr>
              <a:t>Config</a:t>
            </a:r>
            <a:r>
              <a:rPr lang="en-US" sz="1800" kern="0" dirty="0" err="1">
                <a:ea typeface="Arial Unicode MS" pitchFamily="34" charset="-128"/>
                <a:cs typeface="Arial Unicode MS" pitchFamily="34" charset="-128"/>
              </a:rPr>
              <a:t>Map</a:t>
            </a:r>
            <a:r>
              <a:rPr lang="en-US" sz="1800" kern="0" dirty="0">
                <a:ea typeface="Arial Unicode MS" pitchFamily="34" charset="-128"/>
                <a:cs typeface="Arial Unicode MS" pitchFamily="34" charset="-128"/>
              </a:rPr>
              <a:t> with variables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a:extLst>
              <a:ext uri="{FF2B5EF4-FFF2-40B4-BE49-F238E27FC236}">
                <a16:creationId xmlns:a16="http://schemas.microsoft.com/office/drawing/2014/main" id="{EBBD1CF4-C76F-407F-8290-5B2B409BBB4C}"/>
              </a:ext>
            </a:extLst>
          </p:cNvPr>
          <p:cNvSpPr/>
          <p:nvPr/>
        </p:nvSpPr>
        <p:spPr bwMode="gray">
          <a:xfrm>
            <a:off x="6189994" y="5009351"/>
            <a:ext cx="4101737" cy="770145"/>
          </a:xfrm>
          <a:prstGeom prst="wedgeRectCallout">
            <a:avLst>
              <a:gd name="adj1" fmla="val -85619"/>
              <a:gd name="adj2" fmla="val -1638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Variables are </a:t>
            </a:r>
            <a:r>
              <a:rPr lang="en-US" sz="1800" kern="0" dirty="0">
                <a:ea typeface="Arial Unicode MS" pitchFamily="34" charset="-128"/>
                <a:cs typeface="Arial Unicode MS" pitchFamily="34" charset="-128"/>
              </a:rPr>
              <a:t>converted to specific values upon installation of the chart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125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1B0699-A522-4A8F-8C8F-7FA0530D9D6B}"/>
              </a:ext>
            </a:extLst>
          </p:cNvPr>
          <p:cNvSpPr>
            <a:spLocks noGrp="1"/>
          </p:cNvSpPr>
          <p:nvPr>
            <p:ph type="title"/>
          </p:nvPr>
        </p:nvSpPr>
        <p:spPr/>
        <p:txBody>
          <a:bodyPr/>
          <a:lstStyle/>
          <a:p>
            <a:r>
              <a:rPr lang="en-US" dirty="0"/>
              <a:t>About (default) values</a:t>
            </a:r>
          </a:p>
        </p:txBody>
      </p:sp>
      <p:pic>
        <p:nvPicPr>
          <p:cNvPr id="5" name="Picture 4">
            <a:extLst>
              <a:ext uri="{FF2B5EF4-FFF2-40B4-BE49-F238E27FC236}">
                <a16:creationId xmlns:a16="http://schemas.microsoft.com/office/drawing/2014/main" id="{702AB992-FC16-46C4-B8C1-4B9FE4CB53E2}"/>
              </a:ext>
            </a:extLst>
          </p:cNvPr>
          <p:cNvPicPr>
            <a:picLocks noChangeAspect="1"/>
          </p:cNvPicPr>
          <p:nvPr/>
        </p:nvPicPr>
        <p:blipFill>
          <a:blip r:embed="rId3"/>
          <a:stretch>
            <a:fillRect/>
          </a:stretch>
        </p:blipFill>
        <p:spPr>
          <a:xfrm>
            <a:off x="504001" y="2039184"/>
            <a:ext cx="5047619" cy="1619048"/>
          </a:xfrm>
          <a:prstGeom prst="rect">
            <a:avLst/>
          </a:prstGeom>
        </p:spPr>
      </p:pic>
      <p:sp>
        <p:nvSpPr>
          <p:cNvPr id="6" name="Speech Bubble: Rectangle 5">
            <a:extLst>
              <a:ext uri="{FF2B5EF4-FFF2-40B4-BE49-F238E27FC236}">
                <a16:creationId xmlns:a16="http://schemas.microsoft.com/office/drawing/2014/main" id="{94CDC397-8C29-49D6-88BF-EF28A87F40A0}"/>
              </a:ext>
            </a:extLst>
          </p:cNvPr>
          <p:cNvSpPr/>
          <p:nvPr/>
        </p:nvSpPr>
        <p:spPr bwMode="gray">
          <a:xfrm>
            <a:off x="7157149" y="1349961"/>
            <a:ext cx="4101737" cy="1217392"/>
          </a:xfrm>
          <a:prstGeom prst="wedgeRectCallout">
            <a:avLst>
              <a:gd name="adj1" fmla="val -100195"/>
              <a:gd name="adj2" fmla="val 3760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Most charts come with default values, stored in a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values.yaml</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file in the chart’s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direcotry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0A6FEC62-08BF-44DA-96F4-2E8EE523F047}"/>
              </a:ext>
            </a:extLst>
          </p:cNvPr>
          <p:cNvSpPr/>
          <p:nvPr/>
        </p:nvSpPr>
        <p:spPr bwMode="gray">
          <a:xfrm>
            <a:off x="7157149" y="3049536"/>
            <a:ext cx="4101737" cy="1217392"/>
          </a:xfrm>
          <a:prstGeom prst="wedgeRectCallout">
            <a:avLst>
              <a:gd name="adj1" fmla="val -98909"/>
              <a:gd name="adj2" fmla="val -1294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Values follow the usual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yaml</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structure (indented</a:t>
            </a:r>
            <a:r>
              <a:rPr lang="en-US" sz="1800" kern="0" dirty="0">
                <a:ea typeface="Arial Unicode MS" pitchFamily="34" charset="-128"/>
                <a:cs typeface="Arial Unicode MS" pitchFamily="34" charset="-128"/>
              </a:rPr>
              <a:t>, maps, lists)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33632052-3C24-4B78-BE91-D81A3475BFBD}"/>
              </a:ext>
            </a:extLst>
          </p:cNvPr>
          <p:cNvSpPr/>
          <p:nvPr/>
        </p:nvSpPr>
        <p:spPr bwMode="gray">
          <a:xfrm>
            <a:off x="3168372" y="4824084"/>
            <a:ext cx="4101737" cy="1217392"/>
          </a:xfrm>
          <a:prstGeom prst="wedgeRectCallout">
            <a:avLst>
              <a:gd name="adj1" fmla="val -50679"/>
              <a:gd name="adj2" fmla="val -13861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Overwrite default values by specifying the with --set or send a custom values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yaml</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file</a:t>
            </a:r>
          </a:p>
        </p:txBody>
      </p:sp>
      <p:sp>
        <p:nvSpPr>
          <p:cNvPr id="3" name="Rectangle: Rounded Corners 2">
            <a:extLst>
              <a:ext uri="{FF2B5EF4-FFF2-40B4-BE49-F238E27FC236}">
                <a16:creationId xmlns:a16="http://schemas.microsoft.com/office/drawing/2014/main" id="{AAA31C7E-E730-4BEC-AA1F-23831492FE88}"/>
              </a:ext>
            </a:extLst>
          </p:cNvPr>
          <p:cNvSpPr/>
          <p:nvPr/>
        </p:nvSpPr>
        <p:spPr bwMode="gray">
          <a:xfrm>
            <a:off x="504001" y="1349961"/>
            <a:ext cx="1855177" cy="5315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tx1"/>
                </a:solidFill>
                <a:ea typeface="Arial Unicode MS" pitchFamily="34" charset="-128"/>
                <a:cs typeface="Arial Unicode MS" pitchFamily="34" charset="-128"/>
              </a:rPr>
              <a:t>v</a:t>
            </a:r>
            <a:r>
              <a:rPr kumimoji="0" lang="en-US" sz="1800" b="1"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alues.yaml</a:t>
            </a:r>
            <a:endPar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62660739"/>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TotalTime>
  <Words>1078</Words>
  <Application>Microsoft Office PowerPoint</Application>
  <PresentationFormat>Custom</PresentationFormat>
  <Paragraphs>139</Paragraphs>
  <Slides>13</Slides>
  <Notes>10</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Unicode MS</vt:lpstr>
      <vt:lpstr>Courier New</vt:lpstr>
      <vt:lpstr>Symbol</vt:lpstr>
      <vt:lpstr>wingdings</vt:lpstr>
      <vt:lpstr>wingdings</vt:lpstr>
      <vt:lpstr>SAP_2017_16x9_black</vt:lpstr>
      <vt:lpstr>PowerPoint Presentation</vt:lpstr>
      <vt:lpstr>What’s this “helm”?</vt:lpstr>
      <vt:lpstr>Helm architecture</vt:lpstr>
      <vt:lpstr>Working with helm</vt:lpstr>
      <vt:lpstr>Demo</vt:lpstr>
      <vt:lpstr>Authoring helm charts</vt:lpstr>
      <vt:lpstr>Helm charts</vt:lpstr>
      <vt:lpstr>About templates</vt:lpstr>
      <vt:lpstr>About (default) values</vt:lpstr>
      <vt:lpstr>About variables &amp; functions</vt:lpstr>
      <vt:lpstr>Exercise #09</vt:lpstr>
      <vt:lpstr>Demo script</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Dittkrist, Kai-Martin (external - Project)</cp:lastModifiedBy>
  <cp:revision>488</cp:revision>
  <dcterms:created xsi:type="dcterms:W3CDTF">2015-10-14T11:21:43Z</dcterms:created>
  <dcterms:modified xsi:type="dcterms:W3CDTF">2018-10-12T15:19:37Z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