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3.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77" r:id="rId2"/>
    <p:sldMasterId id="2147483811" r:id="rId3"/>
    <p:sldMasterId id="2147483827" r:id="rId4"/>
  </p:sldMasterIdLst>
  <p:notesMasterIdLst>
    <p:notesMasterId r:id="rId15"/>
  </p:notesMasterIdLst>
  <p:handoutMasterIdLst>
    <p:handoutMasterId r:id="rId16"/>
  </p:handoutMasterIdLst>
  <p:sldIdLst>
    <p:sldId id="433" r:id="rId5"/>
    <p:sldId id="942" r:id="rId6"/>
    <p:sldId id="926" r:id="rId7"/>
    <p:sldId id="927" r:id="rId8"/>
    <p:sldId id="928" r:id="rId9"/>
    <p:sldId id="953" r:id="rId10"/>
    <p:sldId id="450" r:id="rId11"/>
    <p:sldId id="452" r:id="rId12"/>
    <p:sldId id="449" r:id="rId13"/>
    <p:sldId id="265" r:id="rId14"/>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3ECFF"/>
    <a:srgbClr val="E35500"/>
    <a:srgbClr val="008FD3"/>
    <a:srgbClr val="6699FF"/>
    <a:srgbClr val="4CC5FF"/>
    <a:srgbClr val="4FB81C"/>
    <a:srgbClr val="FFFFCC"/>
    <a:srgbClr val="FECE59"/>
    <a:srgbClr val="0F46A7"/>
    <a:srgbClr val="970A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89053" autoAdjust="0"/>
  </p:normalViewPr>
  <p:slideViewPr>
    <p:cSldViewPr snapToGrid="0" showGuides="1">
      <p:cViewPr varScale="1">
        <p:scale>
          <a:sx n="145" d="100"/>
          <a:sy n="145" d="100"/>
        </p:scale>
        <p:origin x="1410" y="12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3829429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60881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Who is “talking” to </a:t>
            </a:r>
            <a:r>
              <a:rPr lang="en-US" dirty="0" err="1"/>
              <a:t>ads:db</a:t>
            </a:r>
            <a:r>
              <a:rPr lang="en-US" dirty="0"/>
              <a:t>? A: </a:t>
            </a:r>
            <a:r>
              <a:rPr lang="en-US" dirty="0" err="1"/>
              <a:t>ads:app</a:t>
            </a:r>
            <a:endParaRPr lang="en-US" dirty="0"/>
          </a:p>
          <a:p>
            <a:pPr marL="342900" indent="-342900">
              <a:buAutoNum type="arabicPeriod"/>
            </a:pPr>
            <a:r>
              <a:rPr lang="en-US" dirty="0"/>
              <a:t>In which direction does the traffic go? -&gt; Ingress</a:t>
            </a:r>
          </a:p>
          <a:p>
            <a:pPr marL="342900" indent="-342900">
              <a:buAutoNum type="arabicPeriod"/>
            </a:pPr>
            <a:r>
              <a:rPr lang="en-US" dirty="0"/>
              <a:t>Does </a:t>
            </a:r>
            <a:r>
              <a:rPr lang="en-US" dirty="0" err="1"/>
              <a:t>ads:db</a:t>
            </a:r>
            <a:r>
              <a:rPr lang="en-US" dirty="0"/>
              <a:t> talk to anybody by itself? -&gt; no Egress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3819321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781427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139963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Show all namespaces in cluster</a:t>
            </a:r>
          </a:p>
          <a:p>
            <a:pPr marL="522900" lvl="1" indent="-342900">
              <a:buFontTx/>
              <a:buChar char="-"/>
            </a:pPr>
            <a:r>
              <a:rPr lang="en-US" dirty="0"/>
              <a:t>If not yet mentioned, explain that everyone has their own namespace. Please be a good citizen and don’t sabotage the others.</a:t>
            </a:r>
          </a:p>
          <a:p>
            <a:pPr marL="342900" indent="-342900">
              <a:buFontTx/>
              <a:buChar char="-"/>
            </a:pPr>
            <a:r>
              <a:rPr lang="en-US" dirty="0"/>
              <a:t>Query a pod from a dedicated namespace ( e.g. </a:t>
            </a:r>
            <a:r>
              <a:rPr lang="en-US" dirty="0" err="1"/>
              <a:t>kube</a:t>
            </a:r>
            <a:r>
              <a:rPr lang="en-US" dirty="0"/>
              <a:t>-system), explain “-n &lt;namespace</a:t>
            </a:r>
            <a:r>
              <a:rPr lang="en-US"/>
              <a:t>&gt;” flag</a:t>
            </a:r>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929201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
        <p:nvSpPr>
          <p:cNvPr id="6" name="Slide Image Placeholder 5"/>
          <p:cNvSpPr>
            <a:spLocks noGrp="1" noRot="1" noChangeAspect="1"/>
          </p:cNvSpPr>
          <p:nvPr>
            <p:ph type="sldImg"/>
          </p:nvPr>
        </p:nvSpPr>
        <p:spPr>
          <a:xfrm>
            <a:off x="269875" y="665163"/>
            <a:ext cx="6257925" cy="3519487"/>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520160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96294234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21994327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5802912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417080490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2"/>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265069411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2"/>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350963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33366126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61146927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7714930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651854306"/>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654461572"/>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4354333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6383049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282632"/>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29764236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847135494"/>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8831797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1188061"/>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3"/>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2976312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3"/>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7596615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6298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23219518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4324784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374829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1218337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96674076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63248714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37834363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1459031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6401593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454511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991532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633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074015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822418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79459215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167994136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2"/>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6860973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2"/>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1471682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60130124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86573853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276169882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22907294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Tree>
    <p:extLst>
      <p:ext uri="{BB962C8B-B14F-4D97-AF65-F5344CB8AC3E}">
        <p14:creationId xmlns:p14="http://schemas.microsoft.com/office/powerpoint/2010/main" val="267766971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69841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31827625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8032677"/>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87337200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180748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894354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6849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73123899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08149271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415168537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12092141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7143913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Tree>
    <p:extLst>
      <p:ext uri="{BB962C8B-B14F-4D97-AF65-F5344CB8AC3E}">
        <p14:creationId xmlns:p14="http://schemas.microsoft.com/office/powerpoint/2010/main" val="539143513"/>
      </p:ext>
    </p:extLst>
  </p:cSld>
  <p:clrMapOvr>
    <a:masterClrMapping/>
  </p:clrMapOvr>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2058041543"/>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9532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15736842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2594588"/>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5635858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984605871"/>
      </p:ext>
    </p:extLst>
  </p:cSld>
  <p:clrMapOvr>
    <a:masterClrMapping/>
  </p:clrMapOvr>
  <p:hf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53740527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307653"/>
      </p:ext>
    </p:extLst>
  </p:cSld>
  <p:clrMapOvr>
    <a:masterClrMapping/>
  </p:clrMapOvr>
  <p:hf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pPr>
            <a:r>
              <a:rPr lang="en-US" sz="2899" b="1" dirty="0">
                <a:solidFill>
                  <a:srgbClr val="FFD05C"/>
                </a:solidFill>
              </a:rPr>
              <a:t>© 2016 SAP SE or an SAP affiliate company. 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dirty="0">
                <a:solidFill>
                  <a:srgbClr val="000000"/>
                </a:solidFill>
                <a:ea typeface="Arial Unicode MS" panose="020B0604020202020204" pitchFamily="34" charset="-128"/>
              </a:rPr>
              <a:t>No part of this publication may be reproduced or transmitted in any form or for any purpose without the express permission of SAP SE or an SAP affiliate company.</a:t>
            </a:r>
          </a:p>
          <a:p>
            <a:pPr>
              <a:spcBef>
                <a:spcPts val="1200"/>
              </a:spcBef>
            </a:pPr>
            <a:r>
              <a:rPr lang="en-US" sz="1200" dirty="0">
                <a:solidFill>
                  <a:srgbClr val="000000"/>
                </a:solidFill>
                <a:ea typeface="Arial Unicode MS" panose="020B0604020202020204" pitchFamily="34" charset="-128"/>
              </a:rPr>
              <a:t>SAP and other SAP products and services mentioned herein as well as their respective logos are trademarks or registered trademarks of SAP SE (or an SAP affiliate company) in Germany and other countries. Please see </a:t>
            </a:r>
            <a:r>
              <a:rPr lang="en-US" sz="1200" dirty="0">
                <a:solidFill>
                  <a:srgbClr val="000000"/>
                </a:solidFill>
                <a:ea typeface="Arial Unicode MS" panose="020B0604020202020204" pitchFamily="34" charset="-128"/>
                <a:hlinkClick r:id="rId2"/>
              </a:rPr>
              <a:t>http://global12.sap.com/corporate-en/legal/copyright/index.epx</a:t>
            </a:r>
            <a:r>
              <a:rPr lang="en-US" sz="1200" dirty="0">
                <a:solidFill>
                  <a:srgbClr val="000000"/>
                </a:solidFill>
                <a:ea typeface="Arial Unicode MS" panose="020B0604020202020204" pitchFamily="34" charset="-128"/>
              </a:rPr>
              <a:t> for additional trademark information and notices.</a:t>
            </a:r>
          </a:p>
          <a:p>
            <a:pPr>
              <a:spcBef>
                <a:spcPts val="1200"/>
              </a:spcBef>
            </a:pPr>
            <a:r>
              <a:rPr lang="en-US" sz="1200" dirty="0">
                <a:solidFill>
                  <a:srgbClr val="000000"/>
                </a:solidFill>
                <a:ea typeface="Arial Unicode MS" panose="020B0604020202020204" pitchFamily="34" charset="-128"/>
              </a:rPr>
              <a:t>Some software products marketed by SAP SE and its distributors contain proprietary software components of other software vendors.</a:t>
            </a:r>
          </a:p>
          <a:p>
            <a:pPr>
              <a:spcBef>
                <a:spcPts val="1200"/>
              </a:spcBef>
            </a:pPr>
            <a:r>
              <a:rPr lang="en-US" sz="1200" dirty="0">
                <a:solidFill>
                  <a:srgbClr val="000000"/>
                </a:solidFill>
                <a:ea typeface="Arial Unicode MS" panose="020B0604020202020204" pitchFamily="34" charset="-128"/>
              </a:rPr>
              <a:t>National product specifications may vary.</a:t>
            </a:r>
          </a:p>
          <a:p>
            <a:pPr>
              <a:spcBef>
                <a:spcPts val="1200"/>
              </a:spcBef>
            </a:pPr>
            <a:r>
              <a:rPr lang="en-US" sz="1200" dirty="0">
                <a:solidFill>
                  <a:srgbClr val="000000"/>
                </a:solidFill>
                <a:ea typeface="Arial Unicode MS" panose="020B0604020202020204" pitchFamily="34" charset="-128"/>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dirty="0">
                <a:solidFill>
                  <a:srgbClr val="000000"/>
                </a:solidFill>
                <a:ea typeface="Arial Unicode MS" panose="020B0604020202020204" pitchFamily="34" charset="-128"/>
              </a:rPr>
              <a:t>In particular, SAP SE or its affiliated companies have no obligation to pursue any course of business outlined in this document or any related presentation, or to develop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3"/>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410345087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defRPr/>
            </a:pPr>
            <a:r>
              <a:rPr sz="2899" b="1" dirty="0">
                <a:solidFill>
                  <a:srgbClr val="FFD05C"/>
                </a:solidFill>
              </a:rPr>
              <a:t>© 2016 SAP SE oder ein SAP-Konzernunternehmen. </a:t>
            </a:r>
            <a:br>
              <a:rPr sz="2899" b="1" dirty="0">
                <a:solidFill>
                  <a:srgbClr val="FFD05C"/>
                </a:solidFill>
              </a:rPr>
            </a:br>
            <a:r>
              <a:rPr sz="2899" b="1" dirty="0">
                <a:solidFill>
                  <a:srgbClr val="FFD05C"/>
                </a:solidFill>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sz="1200" dirty="0">
                <a:solidFill>
                  <a:srgbClr val="000000"/>
                </a:solidFill>
              </a:rPr>
              <a:t>Weitergabe und Vervielfältigung dieser Publikation oder von Teilen daraus sind, zu welchem Zweck und in welcher Form auch immer, ohne die ausdrückliche schriftliche Genehmigung durch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nicht gestattet.</a:t>
            </a:r>
          </a:p>
          <a:p>
            <a:pPr>
              <a:spcBef>
                <a:spcPts val="1200"/>
              </a:spcBef>
            </a:pPr>
            <a:r>
              <a:rPr sz="1200" dirty="0">
                <a:solidFill>
                  <a:srgbClr val="000000"/>
                </a:solidFill>
              </a:rPr>
              <a:t>SAP und andere in diesem Dokument erwähnte Produkte und Dienstleistungen von SAP sowie die dazugehörigen Logos sind Marken oder eingetragene Marken der </a:t>
            </a:r>
            <a:br>
              <a:rPr sz="1200" dirty="0">
                <a:solidFill>
                  <a:srgbClr val="000000"/>
                </a:solidFill>
              </a:rPr>
            </a:br>
            <a:r>
              <a:rPr lang="en-US" sz="1200" dirty="0">
                <a:solidFill>
                  <a:srgbClr val="000000"/>
                </a:solidFill>
                <a:ea typeface="Arial Unicode MS" panose="020B0604020202020204" pitchFamily="34" charset="-128"/>
              </a:rPr>
              <a:t>SAP SE </a:t>
            </a:r>
            <a:r>
              <a:rPr sz="1200" dirty="0">
                <a:solidFill>
                  <a:srgbClr val="000000"/>
                </a:solidFill>
              </a:rPr>
              <a:t>(oder von einem SAP-Konzernunternehmen) in Deutschland und verschiedenen anderen Ländern weltweit. </a:t>
            </a:r>
            <a:br>
              <a:rPr sz="1200" dirty="0">
                <a:solidFill>
                  <a:srgbClr val="000000"/>
                </a:solidFill>
              </a:rPr>
            </a:br>
            <a:r>
              <a:rPr sz="1200" dirty="0">
                <a:solidFill>
                  <a:srgbClr val="000000"/>
                </a:solidFill>
              </a:rPr>
              <a:t>Weitere Hinweise und Informationen zum Markenrecht finden Sie unter </a:t>
            </a:r>
            <a:r>
              <a:rPr sz="1200" dirty="0">
                <a:solidFill>
                  <a:srgbClr val="000000"/>
                </a:solidFill>
                <a:hlinkClick r:id="rId2"/>
              </a:rPr>
              <a:t>http://global.sap.com/corporate-de/legal/copyright/index.epx</a:t>
            </a:r>
            <a:r>
              <a:rPr sz="1200" dirty="0">
                <a:solidFill>
                  <a:srgbClr val="000000"/>
                </a:solidFill>
              </a:rPr>
              <a:t>.</a:t>
            </a:r>
          </a:p>
          <a:p>
            <a:pPr>
              <a:spcBef>
                <a:spcPts val="1200"/>
              </a:spcBef>
            </a:pPr>
            <a:r>
              <a:rPr sz="1200" dirty="0">
                <a:solidFill>
                  <a:srgbClr val="000000"/>
                </a:solidFill>
              </a:rPr>
              <a:t>Die von </a:t>
            </a:r>
            <a:r>
              <a:rPr lang="en-US" sz="1200" dirty="0">
                <a:solidFill>
                  <a:srgbClr val="000000"/>
                </a:solidFill>
                <a:ea typeface="Arial Unicode MS" panose="020B0604020202020204" pitchFamily="34" charset="-128"/>
              </a:rPr>
              <a:t>SAP SE </a:t>
            </a:r>
            <a:r>
              <a:rPr sz="1200" dirty="0">
                <a:solidFill>
                  <a:srgbClr val="000000"/>
                </a:solidFill>
              </a:rPr>
              <a:t>oder deren Vertriebsfirmen angebotenen Softwareprodukte können Softwarekomponenten auch anderer Softwarehersteller enthalten.</a:t>
            </a:r>
          </a:p>
          <a:p>
            <a:pPr>
              <a:spcBef>
                <a:spcPts val="1200"/>
              </a:spcBef>
            </a:pPr>
            <a:r>
              <a:rPr sz="1200" dirty="0">
                <a:solidFill>
                  <a:srgbClr val="000000"/>
                </a:solidFill>
              </a:rPr>
              <a:t>Produkte können länderspezifische Unterschiede aufweisen.</a:t>
            </a:r>
          </a:p>
          <a:p>
            <a:pPr>
              <a:spcBef>
                <a:spcPts val="1200"/>
              </a:spcBef>
            </a:pPr>
            <a:r>
              <a:rPr sz="1200" dirty="0">
                <a:solidFill>
                  <a:srgbClr val="000000"/>
                </a:solidFill>
              </a:rPr>
              <a:t>Die vorliegenden Unterlagen werden von der </a:t>
            </a:r>
            <a:r>
              <a:rPr lang="en-US" sz="1200" dirty="0">
                <a:solidFill>
                  <a:srgbClr val="000000"/>
                </a:solidFill>
                <a:ea typeface="Arial Unicode MS" panose="020B0604020202020204" pitchFamily="34" charset="-128"/>
              </a:rPr>
              <a:t>SAP SE </a:t>
            </a:r>
            <a:r>
              <a:rPr sz="1200" dirty="0">
                <a:solidFill>
                  <a:srgbClr val="000000"/>
                </a:solidFill>
              </a:rPr>
              <a:t>oder einem SAP-Konzernunternehmen bereitgestellt und dienen ausschließlich zu Informationszwecken.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übernehmen keinerlei Haftung oder Gewährleistung für Fehler oder Unvollständigkeiten in  dieser Publikation.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sz="1200" dirty="0">
                <a:solidFill>
                  <a:srgbClr val="000000"/>
                </a:solidFill>
              </a:rPr>
              <a:t>Insbesondere sind 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sz="1200" dirty="0">
                <a:solidFill>
                  <a:srgbClr val="000000"/>
                </a:solidFill>
              </a:rPr>
            </a:br>
            <a:r>
              <a:rPr sz="1200" dirty="0">
                <a:solidFill>
                  <a:srgbClr val="000000"/>
                </a:solidFill>
              </a:rPr>
              <a:t>die Strategie und etwaige künftige Entwicklungen, Produkte und/oder Plattformen der </a:t>
            </a:r>
            <a:r>
              <a:rPr lang="en-US" sz="1200" dirty="0">
                <a:solidFill>
                  <a:srgbClr val="000000"/>
                </a:solidFill>
                <a:ea typeface="Arial Unicode MS" panose="020B0604020202020204" pitchFamily="34" charset="-128"/>
              </a:rPr>
              <a:t>SAP SE </a:t>
            </a:r>
            <a:r>
              <a:rPr sz="1200" dirty="0">
                <a:solidFill>
                  <a:srgbClr val="000000"/>
                </a:solidFill>
              </a:rPr>
              <a:t>oder ihrer Konzernunternehmen können von der </a:t>
            </a:r>
            <a:r>
              <a:rPr lang="en-US" sz="1200" dirty="0">
                <a:solidFill>
                  <a:srgbClr val="000000"/>
                </a:solidFill>
                <a:ea typeface="Arial Unicode MS" panose="020B0604020202020204" pitchFamily="34" charset="-128"/>
              </a:rPr>
              <a:t>SAP SE </a:t>
            </a:r>
            <a:r>
              <a:rPr sz="1200" dirty="0">
                <a:solidFill>
                  <a:srgbClr val="000000"/>
                </a:solidFill>
              </a:rPr>
              <a:t>oder ihren Konzernunternehmen jederzeit und ohne Angabe von Gründen unangekündigt geändert werden. </a:t>
            </a:r>
            <a:br>
              <a:rPr sz="1200" dirty="0">
                <a:solidFill>
                  <a:srgbClr val="000000"/>
                </a:solidFill>
              </a:rPr>
            </a:br>
            <a:r>
              <a:rPr sz="1200" dirty="0">
                <a:solidFill>
                  <a:srgbClr val="000000"/>
                </a:solidFill>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3"/>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225522494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4706939" y="1692001"/>
            <a:ext cx="7164387" cy="4392000"/>
          </a:xfrm>
          <a:solidFill>
            <a:schemeClr val="bg1">
              <a:lumMod val="95000"/>
            </a:schemeClr>
          </a:solidFill>
        </p:spPr>
        <p:txBody>
          <a:bodyPr vert="horz" lIns="0" tIns="1543147" rIns="0" bIns="0" rtlCol="0" anchor="t" anchorCtr="0">
            <a:noAutofit/>
          </a:bodyPr>
          <a:lstStyle>
            <a:lvl1pPr marL="0" indent="0" algn="ctr" defTabSz="1088558"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692001"/>
            <a:ext cx="4224188"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272792709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3145921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29916232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05057227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58420695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26674072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97068058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42239959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4318347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183335653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853918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361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34" Type="http://schemas.openxmlformats.org/officeDocument/2006/relationships/theme" Target="../theme/theme2.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33" Type="http://schemas.openxmlformats.org/officeDocument/2006/relationships/slideLayout" Target="../slideLayouts/slideLayout59.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slideLayout" Target="../slideLayouts/slideLayout55.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32" Type="http://schemas.openxmlformats.org/officeDocument/2006/relationships/slideLayout" Target="../slideLayouts/slideLayout58.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slideLayout" Target="../slideLayouts/slideLayout54.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31" Type="http://schemas.openxmlformats.org/officeDocument/2006/relationships/slideLayout" Target="../slideLayouts/slideLayout57.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 Id="rId30" Type="http://schemas.openxmlformats.org/officeDocument/2006/relationships/slideLayout" Target="../slideLayouts/slideLayout5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theme" Target="../theme/theme3.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18" Type="http://schemas.openxmlformats.org/officeDocument/2006/relationships/slideLayout" Target="../slideLayouts/slideLayout91.xml"/><Relationship Id="rId26" Type="http://schemas.openxmlformats.org/officeDocument/2006/relationships/slideLayout" Target="../slideLayouts/slideLayout99.xml"/><Relationship Id="rId3" Type="http://schemas.openxmlformats.org/officeDocument/2006/relationships/slideLayout" Target="../slideLayouts/slideLayout76.xml"/><Relationship Id="rId21" Type="http://schemas.openxmlformats.org/officeDocument/2006/relationships/slideLayout" Target="../slideLayouts/slideLayout94.xml"/><Relationship Id="rId34" Type="http://schemas.openxmlformats.org/officeDocument/2006/relationships/theme" Target="../theme/theme4.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5" Type="http://schemas.openxmlformats.org/officeDocument/2006/relationships/slideLayout" Target="../slideLayouts/slideLayout98.xml"/><Relationship Id="rId33" Type="http://schemas.openxmlformats.org/officeDocument/2006/relationships/slideLayout" Target="../slideLayouts/slideLayout106.xml"/><Relationship Id="rId2" Type="http://schemas.openxmlformats.org/officeDocument/2006/relationships/slideLayout" Target="../slideLayouts/slideLayout75.xml"/><Relationship Id="rId16" Type="http://schemas.openxmlformats.org/officeDocument/2006/relationships/slideLayout" Target="../slideLayouts/slideLayout89.xml"/><Relationship Id="rId20" Type="http://schemas.openxmlformats.org/officeDocument/2006/relationships/slideLayout" Target="../slideLayouts/slideLayout93.xml"/><Relationship Id="rId29" Type="http://schemas.openxmlformats.org/officeDocument/2006/relationships/slideLayout" Target="../slideLayouts/slideLayout102.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24" Type="http://schemas.openxmlformats.org/officeDocument/2006/relationships/slideLayout" Target="../slideLayouts/slideLayout97.xml"/><Relationship Id="rId32" Type="http://schemas.openxmlformats.org/officeDocument/2006/relationships/slideLayout" Target="../slideLayouts/slideLayout105.xml"/><Relationship Id="rId5" Type="http://schemas.openxmlformats.org/officeDocument/2006/relationships/slideLayout" Target="../slideLayouts/slideLayout78.xml"/><Relationship Id="rId15" Type="http://schemas.openxmlformats.org/officeDocument/2006/relationships/slideLayout" Target="../slideLayouts/slideLayout88.xml"/><Relationship Id="rId23" Type="http://schemas.openxmlformats.org/officeDocument/2006/relationships/slideLayout" Target="../slideLayouts/slideLayout96.xml"/><Relationship Id="rId28" Type="http://schemas.openxmlformats.org/officeDocument/2006/relationships/slideLayout" Target="../slideLayouts/slideLayout101.xml"/><Relationship Id="rId10" Type="http://schemas.openxmlformats.org/officeDocument/2006/relationships/slideLayout" Target="../slideLayouts/slideLayout83.xml"/><Relationship Id="rId19" Type="http://schemas.openxmlformats.org/officeDocument/2006/relationships/slideLayout" Target="../slideLayouts/slideLayout92.xml"/><Relationship Id="rId31" Type="http://schemas.openxmlformats.org/officeDocument/2006/relationships/slideLayout" Target="../slideLayouts/slideLayout104.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 Id="rId22" Type="http://schemas.openxmlformats.org/officeDocument/2006/relationships/slideLayout" Target="../slideLayouts/slideLayout95.xml"/><Relationship Id="rId27" Type="http://schemas.openxmlformats.org/officeDocument/2006/relationships/slideLayout" Target="../slideLayouts/slideLayout100.xml"/><Relationship Id="rId30" Type="http://schemas.openxmlformats.org/officeDocument/2006/relationships/slideLayout" Target="../slideLayouts/slideLayout10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77259997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 id="2147483804" r:id="rId27"/>
    <p:sldLayoutId id="2147483805" r:id="rId28"/>
    <p:sldLayoutId id="2147483806" r:id="rId29"/>
    <p:sldLayoutId id="2147483807" r:id="rId30"/>
    <p:sldLayoutId id="2147483808" r:id="rId31"/>
    <p:sldLayoutId id="2147483809" r:id="rId32"/>
    <p:sldLayoutId id="214748381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1008829176"/>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Tree>
    <p:extLst>
      <p:ext uri="{BB962C8B-B14F-4D97-AF65-F5344CB8AC3E}">
        <p14:creationId xmlns:p14="http://schemas.microsoft.com/office/powerpoint/2010/main" val="2146218337"/>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 id="2147483847" r:id="rId20"/>
    <p:sldLayoutId id="2147483848" r:id="rId21"/>
    <p:sldLayoutId id="2147483849" r:id="rId22"/>
    <p:sldLayoutId id="2147483850" r:id="rId23"/>
    <p:sldLayoutId id="2147483851" r:id="rId24"/>
    <p:sldLayoutId id="2147483852" r:id="rId25"/>
    <p:sldLayoutId id="2147483853" r:id="rId26"/>
    <p:sldLayoutId id="2147483854" r:id="rId27"/>
    <p:sldLayoutId id="2147483855" r:id="rId28"/>
    <p:sldLayoutId id="2147483856" r:id="rId29"/>
    <p:sldLayoutId id="2147483857" r:id="rId30"/>
    <p:sldLayoutId id="2147483858" r:id="rId31"/>
    <p:sldLayoutId id="2147483859" r:id="rId32"/>
    <p:sldLayoutId id="214748386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288000" y="4024430"/>
            <a:ext cx="10899174" cy="997196"/>
          </a:xfrm>
        </p:spPr>
        <p:txBody>
          <a:bodyPr/>
          <a:lstStyle/>
          <a:p>
            <a:r>
              <a:rPr lang="en-US" dirty="0"/>
              <a:t>Kubernetes</a:t>
            </a:r>
            <a:br>
              <a:rPr lang="en-US" dirty="0"/>
            </a:br>
            <a:r>
              <a:rPr lang="en-US" dirty="0">
                <a:solidFill>
                  <a:schemeClr val="accent1"/>
                </a:solidFill>
              </a:rPr>
              <a:t>Microservice-based sample app: </a:t>
            </a:r>
            <a:r>
              <a:rPr lang="en-US" dirty="0" err="1">
                <a:solidFill>
                  <a:schemeClr val="accent1"/>
                </a:solidFill>
              </a:rPr>
              <a:t>Bulletinboard</a:t>
            </a:r>
            <a:endParaRPr lang="en-US" dirty="0">
              <a:solidFill>
                <a:schemeClr val="accent1"/>
              </a:solidFill>
            </a:endParaRPr>
          </a:p>
        </p:txBody>
      </p:sp>
      <p:pic>
        <p:nvPicPr>
          <p:cNvPr id="3" name="Picture Placeholder 2"/>
          <p:cNvPicPr>
            <a:picLocks noGrp="1" noChangeAspect="1"/>
          </p:cNvPicPr>
          <p:nvPr>
            <p:ph type="pic" sz="quarter" idx="12"/>
          </p:nvPr>
        </p:nvPicPr>
        <p:blipFill>
          <a:blip r:embed="rId3"/>
          <a:srcRect t="3112" b="3112"/>
          <a:stretch>
            <a:fillRect/>
          </a:stretch>
        </p:blipFill>
        <p:spPr>
          <a:xfrm>
            <a:off x="1" y="0"/>
            <a:ext cx="12195175" cy="3430006"/>
          </a:xfrm>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5"/>
          <a:stretch>
            <a:fillRect/>
          </a:stretch>
        </p:blipFill>
        <p:spPr>
          <a:xfrm>
            <a:off x="9541973" y="5462954"/>
            <a:ext cx="1549644" cy="1549644"/>
          </a:xfrm>
          <a:prstGeom prst="rect">
            <a:avLst/>
          </a:prstGeom>
        </p:spPr>
      </p:pic>
      <p:sp>
        <p:nvSpPr>
          <p:cNvPr id="2" name="TextBox 1">
            <a:extLst>
              <a:ext uri="{FF2B5EF4-FFF2-40B4-BE49-F238E27FC236}">
                <a16:creationId xmlns:a16="http://schemas.microsoft.com/office/drawing/2014/main" id="{6D17BB41-A1D3-4E3B-A543-43EF99E7C673}"/>
              </a:ext>
            </a:extLst>
          </p:cNvPr>
          <p:cNvSpPr txBox="1"/>
          <p:nvPr/>
        </p:nvSpPr>
        <p:spPr>
          <a:xfrm rot="20422960">
            <a:off x="3321980" y="3016304"/>
            <a:ext cx="2381388" cy="615553"/>
          </a:xfrm>
          <a:prstGeom prst="rect">
            <a:avLst/>
          </a:prstGeom>
          <a:solidFill>
            <a:schemeClr val="accent1"/>
          </a:solidFill>
        </p:spPr>
        <p:txBody>
          <a:bodyPr wrap="square" lIns="0" tIns="0" rIns="0" bIns="0" rtlCol="0">
            <a:spAutoFit/>
          </a:bodyPr>
          <a:lstStyle/>
          <a:p>
            <a:pPr algn="ctr"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D R A F T</a:t>
            </a:r>
            <a:br>
              <a:rPr lang="de-DE" sz="2000" kern="0" dirty="0">
                <a:ea typeface="Arial Unicode MS" pitchFamily="34" charset="-128"/>
                <a:cs typeface="Arial Unicode MS" pitchFamily="34" charset="-128"/>
              </a:rPr>
            </a:br>
            <a:r>
              <a:rPr lang="de-DE" sz="2000" kern="0" dirty="0" err="1">
                <a:ea typeface="Arial Unicode MS" pitchFamily="34" charset="-128"/>
                <a:cs typeface="Arial Unicode MS" pitchFamily="34" charset="-128"/>
              </a:rPr>
              <a:t>Under</a:t>
            </a:r>
            <a:r>
              <a:rPr lang="de-DE" sz="2000" kern="0" dirty="0">
                <a:ea typeface="Arial Unicode MS" pitchFamily="34" charset="-128"/>
                <a:cs typeface="Arial Unicode MS" pitchFamily="34" charset="-128"/>
              </a:rPr>
              <a:t> </a:t>
            </a:r>
            <a:r>
              <a:rPr lang="de-DE" sz="2000" kern="0" dirty="0" err="1">
                <a:ea typeface="Arial Unicode MS" pitchFamily="34" charset="-128"/>
                <a:cs typeface="Arial Unicode MS" pitchFamily="34" charset="-128"/>
              </a:rPr>
              <a:t>Construction</a:t>
            </a:r>
            <a:r>
              <a:rPr lang="de-DE" sz="2000" kern="0" dirty="0">
                <a:ea typeface="Arial Unicode MS" pitchFamily="34" charset="-128"/>
                <a:cs typeface="Arial Unicode MS" pitchFamily="34" charset="-128"/>
              </a:rPr>
              <a:t> !</a:t>
            </a:r>
          </a:p>
        </p:txBody>
      </p:sp>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“Network policies &amp; TLS for Ads app”</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a:ln>
              <a:noFill/>
            </a:ln>
          </p:spPr>
          <p:txBody>
            <a:bodyPr wrap="square" rtlCol="0">
              <a:spAutoFit/>
            </a:bodyPr>
            <a:lstStyle>
              <a:defPPr>
                <a:defRPr lang="de-DE"/>
              </a:defPPr>
              <a:lvl1pPr defTabSz="1088558" fontAlgn="base">
                <a:spcBef>
                  <a:spcPct val="50000"/>
                </a:spcBef>
                <a:spcAft>
                  <a:spcPct val="0"/>
                </a:spcAft>
                <a:buClr>
                  <a:srgbClr val="F0AB00"/>
                </a:buClr>
                <a:buSzPct val="80000"/>
                <a:defRPr sz="1400" kern="0">
                  <a:solidFill>
                    <a:schemeClr val="bg2">
                      <a:lumMod val="50000"/>
                    </a:schemeClr>
                  </a:solidFill>
                  <a:latin typeface="Arial"/>
                  <a:ea typeface="Arial Unicode MS" pitchFamily="34" charset="-128"/>
                  <a:cs typeface="Arial Unicode MS" pitchFamily="34" charset="-128"/>
                </a:defRPr>
              </a:lvl1pPr>
              <a:lvl2pPr>
                <a:defRPr>
                  <a:latin typeface="Arial"/>
                </a:defRPr>
              </a:lvl2pPr>
              <a:lvl3pPr>
                <a:defRPr>
                  <a:latin typeface="Arial"/>
                </a:defRPr>
              </a:lvl3pPr>
              <a:lvl4pPr>
                <a:defRPr>
                  <a:latin typeface="Arial"/>
                </a:defRPr>
              </a:lvl4pPr>
              <a:lvl5pPr>
                <a:defRPr>
                  <a:latin typeface="Arial"/>
                </a:defRPr>
              </a:lvl5pPr>
            </a:lstStyle>
            <a:p>
              <a:r>
                <a:rPr lang="de-DE" dirty="0"/>
                <a:t>HTTPS/ REST</a:t>
              </a: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a:solidFill>
            <a:schemeClr val="bg2">
              <a:lumMod val="90000"/>
            </a:schemeClr>
          </a:solidFill>
          <a:ln>
            <a:solidFill>
              <a:schemeClr val="bg1"/>
            </a:solidFill>
            <a:headEnd/>
            <a:tailEnd/>
          </a:ln>
          <a:effectLst/>
        </p:spPr>
      </p:pic>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grpFill/>
          </p:spPr>
        </p:pic>
      </p:grpSp>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7">
                <a:extLst>
                  <a:ext uri="{96DAC541-7B7A-43D3-8B79-37D633B846F1}">
                    <asvg:svgBlip xmlns:asvg="http://schemas.microsoft.com/office/drawing/2016/SVG/main" r:embed="rId9"/>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grp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lang="de-DE" sz="1400" kern="0" dirty="0">
              <a:solidFill>
                <a:schemeClr val="bg2">
                  <a:lumMod val="50000"/>
                </a:schemeClr>
              </a:solidFill>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20050" y="1332763"/>
            <a:ext cx="403319" cy="403319"/>
          </a:xfrm>
          <a:prstGeom prst="rect">
            <a:avLst/>
          </a:prstGeom>
        </p:spPr>
      </p:pic>
      <p:sp>
        <p:nvSpPr>
          <p:cNvPr id="142" name="TextBox 141">
            <a:extLst>
              <a:ext uri="{FF2B5EF4-FFF2-40B4-BE49-F238E27FC236}">
                <a16:creationId xmlns:a16="http://schemas.microsoft.com/office/drawing/2014/main" id="{30F49010-3B37-4E97-8EA0-32DF02CDC44D}"/>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3" name="Rectangle 142">
            <a:extLst>
              <a:ext uri="{FF2B5EF4-FFF2-40B4-BE49-F238E27FC236}">
                <a16:creationId xmlns:a16="http://schemas.microsoft.com/office/drawing/2014/main" id="{C33E5695-D890-459A-97D0-978B32EE87E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4" name="Picture 143">
            <a:extLst>
              <a:ext uri="{FF2B5EF4-FFF2-40B4-BE49-F238E27FC236}">
                <a16:creationId xmlns:a16="http://schemas.microsoft.com/office/drawing/2014/main" id="{23B8BABE-019D-49E4-95A5-846C4110354D}"/>
              </a:ext>
            </a:extLst>
          </p:cNvPr>
          <p:cNvPicPr>
            <a:picLocks noChangeAspect="1"/>
          </p:cNvPicPr>
          <p:nvPr/>
        </p:nvPicPr>
        <p:blipFill>
          <a:blip r:embed="rId4"/>
          <a:stretch>
            <a:fillRect/>
          </a:stretch>
        </p:blipFill>
        <p:spPr>
          <a:xfrm>
            <a:off x="11269308" y="1338523"/>
            <a:ext cx="501015" cy="487680"/>
          </a:xfrm>
          <a:prstGeom prst="rect">
            <a:avLst/>
          </a:prstGeom>
        </p:spPr>
      </p:pic>
      <p:pic>
        <p:nvPicPr>
          <p:cNvPr id="145" name="Picture 144">
            <a:extLst>
              <a:ext uri="{FF2B5EF4-FFF2-40B4-BE49-F238E27FC236}">
                <a16:creationId xmlns:a16="http://schemas.microsoft.com/office/drawing/2014/main" id="{83038297-3DC9-48F8-8180-D6077835929E}"/>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6" name="Picture 145">
            <a:extLst>
              <a:ext uri="{FF2B5EF4-FFF2-40B4-BE49-F238E27FC236}">
                <a16:creationId xmlns:a16="http://schemas.microsoft.com/office/drawing/2014/main" id="{59D90E29-FB27-409C-AC4B-98C95D673097}"/>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7" name="Picture 146">
            <a:extLst>
              <a:ext uri="{FF2B5EF4-FFF2-40B4-BE49-F238E27FC236}">
                <a16:creationId xmlns:a16="http://schemas.microsoft.com/office/drawing/2014/main" id="{487DE055-719E-4C76-958D-50EF2ED12599}"/>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8" name="Picture 147">
            <a:extLst>
              <a:ext uri="{FF2B5EF4-FFF2-40B4-BE49-F238E27FC236}">
                <a16:creationId xmlns:a16="http://schemas.microsoft.com/office/drawing/2014/main" id="{C5EF1BB7-9963-4484-BC4C-8EFB1490EFE5}"/>
              </a:ext>
            </a:extLst>
          </p:cNvPr>
          <p:cNvPicPr>
            <a:picLocks noChangeAspect="1"/>
          </p:cNvPicPr>
          <p:nvPr/>
        </p:nvPicPr>
        <p:blipFill>
          <a:blip r:embed="rId4"/>
          <a:stretch>
            <a:fillRect/>
          </a:stretch>
        </p:blipFill>
        <p:spPr>
          <a:xfrm>
            <a:off x="10952989" y="4810709"/>
            <a:ext cx="150305" cy="146304"/>
          </a:xfrm>
          <a:prstGeom prst="rect">
            <a:avLst/>
          </a:prstGeom>
        </p:spPr>
      </p:pic>
      <p:sp>
        <p:nvSpPr>
          <p:cNvPr id="149" name="Rectangle 148">
            <a:extLst>
              <a:ext uri="{FF2B5EF4-FFF2-40B4-BE49-F238E27FC236}">
                <a16:creationId xmlns:a16="http://schemas.microsoft.com/office/drawing/2014/main" id="{61B23AD6-19A7-49B1-9B92-BC4C17671C07}"/>
              </a:ext>
            </a:extLst>
          </p:cNvPr>
          <p:cNvSpPr/>
          <p:nvPr/>
        </p:nvSpPr>
        <p:spPr bwMode="gray">
          <a:xfrm>
            <a:off x="4531911" y="1497520"/>
            <a:ext cx="3345866" cy="2456868"/>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0" name="TextBox 149">
            <a:extLst>
              <a:ext uri="{FF2B5EF4-FFF2-40B4-BE49-F238E27FC236}">
                <a16:creationId xmlns:a16="http://schemas.microsoft.com/office/drawing/2014/main" id="{A2647534-1BD5-4A3B-849F-98506A64E601}"/>
              </a:ext>
            </a:extLst>
          </p:cNvPr>
          <p:cNvSpPr txBox="1"/>
          <p:nvPr/>
        </p:nvSpPr>
        <p:spPr>
          <a:xfrm>
            <a:off x="7160792" y="3145422"/>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3" name="Oval 2">
            <a:extLst>
              <a:ext uri="{FF2B5EF4-FFF2-40B4-BE49-F238E27FC236}">
                <a16:creationId xmlns:a16="http://schemas.microsoft.com/office/drawing/2014/main" id="{50B841BF-09E8-4D0A-8C7C-1AE4BDE6CDA3}"/>
              </a:ext>
            </a:extLst>
          </p:cNvPr>
          <p:cNvSpPr/>
          <p:nvPr/>
        </p:nvSpPr>
        <p:spPr bwMode="gray">
          <a:xfrm>
            <a:off x="5798281" y="1131896"/>
            <a:ext cx="809714" cy="787822"/>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sp>
        <p:nvSpPr>
          <p:cNvPr id="151" name="Oval 150">
            <a:extLst>
              <a:ext uri="{FF2B5EF4-FFF2-40B4-BE49-F238E27FC236}">
                <a16:creationId xmlns:a16="http://schemas.microsoft.com/office/drawing/2014/main" id="{B7AF4CA7-0862-4975-81B8-5F0ABDDDA7DC}"/>
              </a:ext>
            </a:extLst>
          </p:cNvPr>
          <p:cNvSpPr/>
          <p:nvPr/>
        </p:nvSpPr>
        <p:spPr bwMode="gray">
          <a:xfrm>
            <a:off x="4391882" y="1888957"/>
            <a:ext cx="1121141" cy="1116176"/>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sp>
        <p:nvSpPr>
          <p:cNvPr id="152" name="Oval 151">
            <a:extLst>
              <a:ext uri="{FF2B5EF4-FFF2-40B4-BE49-F238E27FC236}">
                <a16:creationId xmlns:a16="http://schemas.microsoft.com/office/drawing/2014/main" id="{50712D70-880D-474C-A185-42A57DDBF7B0}"/>
              </a:ext>
            </a:extLst>
          </p:cNvPr>
          <p:cNvSpPr/>
          <p:nvPr/>
        </p:nvSpPr>
        <p:spPr bwMode="gray">
          <a:xfrm>
            <a:off x="4366605" y="4291906"/>
            <a:ext cx="1121141" cy="1116176"/>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4270596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258D-FCE3-453D-B02E-FA78D5B651D9}"/>
              </a:ext>
            </a:extLst>
          </p:cNvPr>
          <p:cNvSpPr>
            <a:spLocks noGrp="1"/>
          </p:cNvSpPr>
          <p:nvPr>
            <p:ph type="title"/>
          </p:nvPr>
        </p:nvSpPr>
        <p:spPr/>
        <p:txBody>
          <a:bodyPr/>
          <a:lstStyle/>
          <a:p>
            <a:r>
              <a:rPr lang="en-US" dirty="0"/>
              <a:t>More on Network Policies</a:t>
            </a:r>
          </a:p>
        </p:txBody>
      </p:sp>
      <p:sp>
        <p:nvSpPr>
          <p:cNvPr id="3" name="TextBox 2">
            <a:extLst>
              <a:ext uri="{FF2B5EF4-FFF2-40B4-BE49-F238E27FC236}">
                <a16:creationId xmlns:a16="http://schemas.microsoft.com/office/drawing/2014/main" id="{3CAD70D4-21BA-41FD-B4F3-C0909E6819F3}"/>
              </a:ext>
            </a:extLst>
          </p:cNvPr>
          <p:cNvSpPr txBox="1"/>
          <p:nvPr/>
        </p:nvSpPr>
        <p:spPr>
          <a:xfrm>
            <a:off x="504001" y="1311965"/>
            <a:ext cx="5479356" cy="387798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2 </a:t>
            </a:r>
            <a:r>
              <a:rPr lang="en-US" sz="1800" kern="0" dirty="0" err="1">
                <a:ea typeface="Arial Unicode MS" pitchFamily="34" charset="-128"/>
                <a:cs typeface="Arial Unicode MS" pitchFamily="34" charset="-128"/>
              </a:rPr>
              <a:t>policyTypes</a:t>
            </a:r>
            <a:r>
              <a:rPr lang="en-US" sz="1800" kern="0" dirty="0">
                <a:ea typeface="Arial Unicode MS" pitchFamily="34" charset="-128"/>
                <a:cs typeface="Arial Unicode MS" pitchFamily="34" charset="-128"/>
              </a:rPr>
              <a:t>: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Ingress: rules for incoming traffic</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Egress: rules for outgoing traffic</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3 kinds of Rules: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err="1">
                <a:ea typeface="Arial Unicode MS" pitchFamily="34" charset="-128"/>
                <a:cs typeface="Arial Unicode MS" pitchFamily="34" charset="-128"/>
              </a:rPr>
              <a:t>ipBlock</a:t>
            </a:r>
            <a:r>
              <a:rPr lang="en-US" sz="1800" kern="0" dirty="0">
                <a:ea typeface="Arial Unicode MS" pitchFamily="34" charset="-128"/>
                <a:cs typeface="Arial Unicode MS" pitchFamily="34" charset="-128"/>
              </a:rPr>
              <a:t>: range of IP addresses given as CIDR</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err="1">
                <a:ea typeface="Arial Unicode MS" pitchFamily="34" charset="-128"/>
                <a:cs typeface="Arial Unicode MS" pitchFamily="34" charset="-128"/>
              </a:rPr>
              <a:t>podSelector</a:t>
            </a:r>
            <a:r>
              <a:rPr lang="en-US" sz="1800" kern="0" dirty="0">
                <a:ea typeface="Arial Unicode MS" pitchFamily="34" charset="-128"/>
                <a:cs typeface="Arial Unicode MS" pitchFamily="34" charset="-128"/>
              </a:rPr>
              <a:t>: labels of Pods allowed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err="1">
                <a:ea typeface="Arial Unicode MS" pitchFamily="34" charset="-128"/>
                <a:cs typeface="Arial Unicode MS" pitchFamily="34" charset="-128"/>
              </a:rPr>
              <a:t>namespaceSelector</a:t>
            </a:r>
            <a:r>
              <a:rPr lang="en-US" sz="1800" kern="0" dirty="0">
                <a:ea typeface="Arial Unicode MS" pitchFamily="34" charset="-128"/>
                <a:cs typeface="Arial Unicode MS" pitchFamily="34" charset="-128"/>
              </a:rPr>
              <a:t>: labels of Namespaces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Last two can be combined to specify certain pods in certain </a:t>
            </a:r>
            <a:r>
              <a:rPr lang="en-US" sz="1800" kern="0" dirty="0" err="1">
                <a:ea typeface="Arial Unicode MS" pitchFamily="34" charset="-128"/>
                <a:cs typeface="Arial Unicode MS" pitchFamily="34" charset="-128"/>
              </a:rPr>
              <a:t>namespases</a:t>
            </a:r>
            <a:r>
              <a:rPr lang="en-US" sz="1800" kern="0" dirty="0">
                <a:ea typeface="Arial Unicode MS" pitchFamily="34" charset="-128"/>
                <a:cs typeface="Arial Unicode MS" pitchFamily="34" charset="-128"/>
              </a:rPr>
              <a:t> (since 1.11)</a:t>
            </a:r>
          </a:p>
        </p:txBody>
      </p:sp>
    </p:spTree>
    <p:extLst>
      <p:ext uri="{BB962C8B-B14F-4D97-AF65-F5344CB8AC3E}">
        <p14:creationId xmlns:p14="http://schemas.microsoft.com/office/powerpoint/2010/main" val="1746057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AA82B-916F-4B6B-AD1B-D90B158247BF}"/>
              </a:ext>
            </a:extLst>
          </p:cNvPr>
          <p:cNvSpPr>
            <a:spLocks noGrp="1"/>
          </p:cNvSpPr>
          <p:nvPr>
            <p:ph type="title"/>
          </p:nvPr>
        </p:nvSpPr>
        <p:spPr>
          <a:xfrm>
            <a:off x="504001" y="504000"/>
            <a:ext cx="11186476" cy="369332"/>
          </a:xfrm>
        </p:spPr>
        <p:txBody>
          <a:bodyPr/>
          <a:lstStyle/>
          <a:p>
            <a:r>
              <a:rPr lang="en-US" dirty="0"/>
              <a:t>Network Policy for </a:t>
            </a:r>
            <a:r>
              <a:rPr lang="en-US" dirty="0" err="1"/>
              <a:t>Ads:DB</a:t>
            </a:r>
            <a:endParaRPr lang="en-US" dirty="0"/>
          </a:p>
        </p:txBody>
      </p:sp>
      <p:sp>
        <p:nvSpPr>
          <p:cNvPr id="7" name="Rounded Rectangle 14">
            <a:extLst>
              <a:ext uri="{FF2B5EF4-FFF2-40B4-BE49-F238E27FC236}">
                <a16:creationId xmlns:a16="http://schemas.microsoft.com/office/drawing/2014/main" id="{E2F71FCD-6BCD-4FBB-8A06-26F5072A14B1}"/>
              </a:ext>
            </a:extLst>
          </p:cNvPr>
          <p:cNvSpPr/>
          <p:nvPr/>
        </p:nvSpPr>
        <p:spPr bwMode="gray">
          <a:xfrm>
            <a:off x="4760897" y="4445718"/>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C8DCA559-9AB1-4712-AA71-E8A8FD1679E0}"/>
              </a:ext>
            </a:extLst>
          </p:cNvPr>
          <p:cNvSpPr txBox="1"/>
          <p:nvPr/>
        </p:nvSpPr>
        <p:spPr>
          <a:xfrm>
            <a:off x="5093672" y="5950379"/>
            <a:ext cx="176761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9" name="Cylinder 8">
            <a:extLst>
              <a:ext uri="{FF2B5EF4-FFF2-40B4-BE49-F238E27FC236}">
                <a16:creationId xmlns:a16="http://schemas.microsoft.com/office/drawing/2014/main" id="{730605FB-7470-4FA1-909A-A24B3B4A8C12}"/>
              </a:ext>
            </a:extLst>
          </p:cNvPr>
          <p:cNvSpPr/>
          <p:nvPr/>
        </p:nvSpPr>
        <p:spPr bwMode="gray">
          <a:xfrm>
            <a:off x="5450635" y="4778963"/>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0" name="Straight Connector 9">
            <a:extLst>
              <a:ext uri="{FF2B5EF4-FFF2-40B4-BE49-F238E27FC236}">
                <a16:creationId xmlns:a16="http://schemas.microsoft.com/office/drawing/2014/main" id="{42D8D22B-4A20-4638-ACD1-37B97C3EEE27}"/>
              </a:ext>
            </a:extLst>
          </p:cNvPr>
          <p:cNvCxnSpPr>
            <a:cxnSpLocks/>
            <a:stCxn id="58" idx="2"/>
            <a:endCxn id="7" idx="0"/>
          </p:cNvCxnSpPr>
          <p:nvPr/>
        </p:nvCxnSpPr>
        <p:spPr>
          <a:xfrm>
            <a:off x="5970398" y="2876559"/>
            <a:ext cx="0" cy="1569159"/>
          </a:xfrm>
          <a:prstGeom prst="line">
            <a:avLst/>
          </a:prstGeom>
          <a:ln w="38100">
            <a:solidFill>
              <a:srgbClr val="E35500"/>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09F12EB-E9F6-40AC-A4E6-072B8FA141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2544" y="5550816"/>
            <a:ext cx="292622" cy="292622"/>
          </a:xfrm>
          <a:prstGeom prst="rect">
            <a:avLst/>
          </a:prstGeom>
        </p:spPr>
      </p:pic>
      <p:pic>
        <p:nvPicPr>
          <p:cNvPr id="13" name="Picture 12">
            <a:extLst>
              <a:ext uri="{FF2B5EF4-FFF2-40B4-BE49-F238E27FC236}">
                <a16:creationId xmlns:a16="http://schemas.microsoft.com/office/drawing/2014/main" id="{A917D72D-8D8F-474F-B991-2358B1E0633D}"/>
              </a:ext>
            </a:extLst>
          </p:cNvPr>
          <p:cNvPicPr>
            <a:picLocks noChangeAspect="1"/>
          </p:cNvPicPr>
          <p:nvPr/>
        </p:nvPicPr>
        <p:blipFill>
          <a:blip r:embed="rId4"/>
          <a:stretch>
            <a:fillRect/>
          </a:stretch>
        </p:blipFill>
        <p:spPr>
          <a:xfrm>
            <a:off x="6971255" y="4377405"/>
            <a:ext cx="250508" cy="243840"/>
          </a:xfrm>
          <a:prstGeom prst="rect">
            <a:avLst/>
          </a:prstGeom>
        </p:spPr>
      </p:pic>
      <p:cxnSp>
        <p:nvCxnSpPr>
          <p:cNvPr id="15" name="Straight Connector 14">
            <a:extLst>
              <a:ext uri="{FF2B5EF4-FFF2-40B4-BE49-F238E27FC236}">
                <a16:creationId xmlns:a16="http://schemas.microsoft.com/office/drawing/2014/main" id="{ACDEEE61-485D-4C0A-B318-63FFCD7D05CA}"/>
              </a:ext>
            </a:extLst>
          </p:cNvPr>
          <p:cNvCxnSpPr>
            <a:cxnSpLocks/>
            <a:stCxn id="58" idx="2"/>
            <a:endCxn id="7" idx="0"/>
          </p:cNvCxnSpPr>
          <p:nvPr/>
        </p:nvCxnSpPr>
        <p:spPr>
          <a:xfrm>
            <a:off x="5970398" y="2876559"/>
            <a:ext cx="0" cy="156915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27" name="Arrow: Pentagon 26">
            <a:extLst>
              <a:ext uri="{FF2B5EF4-FFF2-40B4-BE49-F238E27FC236}">
                <a16:creationId xmlns:a16="http://schemas.microsoft.com/office/drawing/2014/main" id="{AAAFAF95-A62A-4F9B-9309-9A8240A68769}"/>
              </a:ext>
            </a:extLst>
          </p:cNvPr>
          <p:cNvSpPr/>
          <p:nvPr/>
        </p:nvSpPr>
        <p:spPr bwMode="gray">
          <a:xfrm flipH="1">
            <a:off x="6971255" y="484977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8" name="Arrow: Pentagon 27">
            <a:extLst>
              <a:ext uri="{FF2B5EF4-FFF2-40B4-BE49-F238E27FC236}">
                <a16:creationId xmlns:a16="http://schemas.microsoft.com/office/drawing/2014/main" id="{C120A09F-45FE-451A-B6A8-29A26E04799D}"/>
              </a:ext>
            </a:extLst>
          </p:cNvPr>
          <p:cNvSpPr/>
          <p:nvPr/>
        </p:nvSpPr>
        <p:spPr bwMode="gray">
          <a:xfrm flipH="1">
            <a:off x="6971341" y="518589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8" name="Rounded Rectangle 14">
            <a:extLst>
              <a:ext uri="{FF2B5EF4-FFF2-40B4-BE49-F238E27FC236}">
                <a16:creationId xmlns:a16="http://schemas.microsoft.com/office/drawing/2014/main" id="{497224E5-5B9E-40D3-A88E-8F9CB848C862}"/>
              </a:ext>
            </a:extLst>
          </p:cNvPr>
          <p:cNvSpPr/>
          <p:nvPr/>
        </p:nvSpPr>
        <p:spPr bwMode="gray">
          <a:xfrm>
            <a:off x="4760897" y="1273274"/>
            <a:ext cx="2419002" cy="1603285"/>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59" name="Rectangle 58">
            <a:extLst>
              <a:ext uri="{FF2B5EF4-FFF2-40B4-BE49-F238E27FC236}">
                <a16:creationId xmlns:a16="http://schemas.microsoft.com/office/drawing/2014/main" id="{A49FD08D-A494-49DD-BBC7-72A9B10F7816}"/>
              </a:ext>
            </a:extLst>
          </p:cNvPr>
          <p:cNvSpPr/>
          <p:nvPr/>
        </p:nvSpPr>
        <p:spPr bwMode="gray">
          <a:xfrm>
            <a:off x="5296145" y="1652484"/>
            <a:ext cx="1346561" cy="736567"/>
          </a:xfrm>
          <a:prstGeom prst="rect">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60" name="Picture 59">
            <a:extLst>
              <a:ext uri="{FF2B5EF4-FFF2-40B4-BE49-F238E27FC236}">
                <a16:creationId xmlns:a16="http://schemas.microsoft.com/office/drawing/2014/main" id="{4E6A02BC-73D8-4A48-A50D-6F559213D4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06883" y="2215669"/>
            <a:ext cx="292622" cy="292622"/>
          </a:xfrm>
          <a:prstGeom prst="rect">
            <a:avLst/>
          </a:prstGeom>
        </p:spPr>
      </p:pic>
      <p:sp>
        <p:nvSpPr>
          <p:cNvPr id="61" name="TextBox 60">
            <a:extLst>
              <a:ext uri="{FF2B5EF4-FFF2-40B4-BE49-F238E27FC236}">
                <a16:creationId xmlns:a16="http://schemas.microsoft.com/office/drawing/2014/main" id="{7D518615-EF75-4273-A505-E079DB0C7F2B}"/>
              </a:ext>
            </a:extLst>
          </p:cNvPr>
          <p:cNvSpPr txBox="1"/>
          <p:nvPr/>
        </p:nvSpPr>
        <p:spPr>
          <a:xfrm>
            <a:off x="5002440" y="2607892"/>
            <a:ext cx="207593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62" name="Picture 61">
            <a:extLst>
              <a:ext uri="{FF2B5EF4-FFF2-40B4-BE49-F238E27FC236}">
                <a16:creationId xmlns:a16="http://schemas.microsoft.com/office/drawing/2014/main" id="{F2E3FE77-EF27-465E-BA6F-71540603A742}"/>
              </a:ext>
            </a:extLst>
          </p:cNvPr>
          <p:cNvPicPr>
            <a:picLocks noChangeAspect="1"/>
          </p:cNvPicPr>
          <p:nvPr/>
        </p:nvPicPr>
        <p:blipFill>
          <a:blip r:embed="rId4"/>
          <a:stretch>
            <a:fillRect/>
          </a:stretch>
        </p:blipFill>
        <p:spPr>
          <a:xfrm>
            <a:off x="6971813" y="1223513"/>
            <a:ext cx="250508" cy="243840"/>
          </a:xfrm>
          <a:prstGeom prst="rect">
            <a:avLst/>
          </a:prstGeom>
        </p:spPr>
      </p:pic>
      <p:sp>
        <p:nvSpPr>
          <p:cNvPr id="70" name="Arrow: Pentagon 69">
            <a:extLst>
              <a:ext uri="{FF2B5EF4-FFF2-40B4-BE49-F238E27FC236}">
                <a16:creationId xmlns:a16="http://schemas.microsoft.com/office/drawing/2014/main" id="{D3D5C2F7-A067-4E6F-8E94-9B4F4961EDC2}"/>
              </a:ext>
            </a:extLst>
          </p:cNvPr>
          <p:cNvSpPr/>
          <p:nvPr/>
        </p:nvSpPr>
        <p:spPr bwMode="gray">
          <a:xfrm flipH="1">
            <a:off x="6971169" y="165748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1" name="Arrow: Pentagon 70">
            <a:extLst>
              <a:ext uri="{FF2B5EF4-FFF2-40B4-BE49-F238E27FC236}">
                <a16:creationId xmlns:a16="http://schemas.microsoft.com/office/drawing/2014/main" id="{248E6953-AACF-45A9-A976-653BD5F55E2F}"/>
              </a:ext>
            </a:extLst>
          </p:cNvPr>
          <p:cNvSpPr/>
          <p:nvPr/>
        </p:nvSpPr>
        <p:spPr bwMode="gray">
          <a:xfrm flipH="1">
            <a:off x="6971255" y="199360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2" name="TextBox 71">
            <a:extLst>
              <a:ext uri="{FF2B5EF4-FFF2-40B4-BE49-F238E27FC236}">
                <a16:creationId xmlns:a16="http://schemas.microsoft.com/office/drawing/2014/main" id="{03EE0504-2A60-48B7-BDFA-ED74AB0364C6}"/>
              </a:ext>
            </a:extLst>
          </p:cNvPr>
          <p:cNvSpPr txBox="1"/>
          <p:nvPr/>
        </p:nvSpPr>
        <p:spPr>
          <a:xfrm>
            <a:off x="367748" y="1467353"/>
            <a:ext cx="2971799" cy="1938992"/>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Pods </a:t>
            </a:r>
            <a:r>
              <a:rPr lang="en-US" sz="1800" kern="0" dirty="0" err="1">
                <a:ea typeface="Arial Unicode MS" pitchFamily="34" charset="-128"/>
                <a:cs typeface="Arial Unicode MS" pitchFamily="34" charset="-128"/>
              </a:rPr>
              <a:t>Ads:DB</a:t>
            </a:r>
            <a:r>
              <a:rPr lang="en-US" sz="1800" kern="0" dirty="0">
                <a:ea typeface="Arial Unicode MS" pitchFamily="34" charset="-128"/>
                <a:cs typeface="Arial Unicode MS" pitchFamily="34" charset="-128"/>
              </a:rPr>
              <a:t> only receives requests from </a:t>
            </a:r>
            <a:r>
              <a:rPr lang="en-US" sz="1800" kern="0" dirty="0" err="1">
                <a:ea typeface="Arial Unicode MS" pitchFamily="34" charset="-128"/>
                <a:cs typeface="Arial Unicode MS" pitchFamily="34" charset="-128"/>
              </a:rPr>
              <a:t>Ads:App</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Pods </a:t>
            </a:r>
            <a:r>
              <a:rPr lang="en-US" sz="1800" kern="0" dirty="0" err="1">
                <a:ea typeface="Arial Unicode MS" pitchFamily="34" charset="-128"/>
                <a:cs typeface="Arial Unicode MS" pitchFamily="34" charset="-128"/>
              </a:rPr>
              <a:t>Ads:DB</a:t>
            </a:r>
            <a:r>
              <a:rPr lang="en-US" sz="1800" kern="0" dirty="0">
                <a:ea typeface="Arial Unicode MS" pitchFamily="34" charset="-128"/>
                <a:cs typeface="Arial Unicode MS" pitchFamily="34" charset="-128"/>
              </a:rPr>
              <a:t> don’t send any requests to anybody.</a:t>
            </a:r>
          </a:p>
        </p:txBody>
      </p:sp>
      <p:sp>
        <p:nvSpPr>
          <p:cNvPr id="74" name="TextBox 73">
            <a:extLst>
              <a:ext uri="{FF2B5EF4-FFF2-40B4-BE49-F238E27FC236}">
                <a16:creationId xmlns:a16="http://schemas.microsoft.com/office/drawing/2014/main" id="{368902FF-86D4-4881-A42B-22CEE428F679}"/>
              </a:ext>
            </a:extLst>
          </p:cNvPr>
          <p:cNvSpPr txBox="1"/>
          <p:nvPr/>
        </p:nvSpPr>
        <p:spPr>
          <a:xfrm>
            <a:off x="10048078" y="1143000"/>
            <a:ext cx="1954779" cy="180049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Ingress: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from </a:t>
            </a:r>
            <a:r>
              <a:rPr lang="en-US" sz="1800" kern="0" dirty="0" err="1">
                <a:ea typeface="Arial Unicode MS" pitchFamily="34" charset="-128"/>
                <a:cs typeface="Arial Unicode MS" pitchFamily="34" charset="-128"/>
              </a:rPr>
              <a:t>ads:app</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Egress: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no egress traffic</a:t>
            </a:r>
          </a:p>
        </p:txBody>
      </p:sp>
    </p:spTree>
    <p:extLst>
      <p:ext uri="{BB962C8B-B14F-4D97-AF65-F5344CB8AC3E}">
        <p14:creationId xmlns:p14="http://schemas.microsoft.com/office/powerpoint/2010/main" val="45657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2">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2">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1" grpId="0"/>
      <p:bldP spid="70" grpId="0" animBg="1"/>
      <p:bldP spid="71" grpId="0" animBg="1"/>
      <p:bldP spid="7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Diagonal Corners Snipped 67">
            <a:extLst>
              <a:ext uri="{FF2B5EF4-FFF2-40B4-BE49-F238E27FC236}">
                <a16:creationId xmlns:a16="http://schemas.microsoft.com/office/drawing/2014/main" id="{DFBA9D44-0804-41D9-A390-92FCC2572E69}"/>
              </a:ext>
            </a:extLst>
          </p:cNvPr>
          <p:cNvSpPr/>
          <p:nvPr/>
        </p:nvSpPr>
        <p:spPr bwMode="gray">
          <a:xfrm>
            <a:off x="5479834" y="1033210"/>
            <a:ext cx="4299245" cy="5436703"/>
          </a:xfrm>
          <a:prstGeom prst="snip2DiagRect">
            <a:avLst>
              <a:gd name="adj1" fmla="val 17105"/>
              <a:gd name="adj2" fmla="val 16667"/>
            </a:avLst>
          </a:prstGeom>
          <a:solidFill>
            <a:schemeClr val="accent3">
              <a:lumMod val="20000"/>
              <a:lumOff val="80000"/>
            </a:schemeClr>
          </a:solidFill>
          <a:ln w="6350" algn="ctr">
            <a:no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C56DB904-634C-44EE-9EF7-B43239815604}"/>
              </a:ext>
            </a:extLst>
          </p:cNvPr>
          <p:cNvPicPr>
            <a:picLocks noChangeAspect="1"/>
          </p:cNvPicPr>
          <p:nvPr/>
        </p:nvPicPr>
        <p:blipFill>
          <a:blip r:embed="rId3"/>
          <a:stretch>
            <a:fillRect/>
          </a:stretch>
        </p:blipFill>
        <p:spPr>
          <a:xfrm>
            <a:off x="9662328" y="1663060"/>
            <a:ext cx="250508" cy="243840"/>
          </a:xfrm>
          <a:prstGeom prst="rect">
            <a:avLst/>
          </a:prstGeom>
        </p:spPr>
      </p:pic>
      <p:sp>
        <p:nvSpPr>
          <p:cNvPr id="41" name="Rectangle: Diagonal Corners Snipped 40">
            <a:extLst>
              <a:ext uri="{FF2B5EF4-FFF2-40B4-BE49-F238E27FC236}">
                <a16:creationId xmlns:a16="http://schemas.microsoft.com/office/drawing/2014/main" id="{9AD031E7-B448-4F21-85B1-604964511A56}"/>
              </a:ext>
            </a:extLst>
          </p:cNvPr>
          <p:cNvSpPr/>
          <p:nvPr/>
        </p:nvSpPr>
        <p:spPr bwMode="gray">
          <a:xfrm>
            <a:off x="715979" y="1032723"/>
            <a:ext cx="4299245" cy="5436703"/>
          </a:xfrm>
          <a:prstGeom prst="snip2DiagRect">
            <a:avLst>
              <a:gd name="adj1" fmla="val 17105"/>
              <a:gd name="adj2" fmla="val 16667"/>
            </a:avLst>
          </a:prstGeom>
          <a:solidFill>
            <a:schemeClr val="accent3">
              <a:lumMod val="20000"/>
              <a:lumOff val="80000"/>
            </a:schemeClr>
          </a:solidFill>
          <a:ln w="6350" algn="ctr">
            <a:no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2" name="Title 1">
            <a:extLst>
              <a:ext uri="{FF2B5EF4-FFF2-40B4-BE49-F238E27FC236}">
                <a16:creationId xmlns:a16="http://schemas.microsoft.com/office/drawing/2014/main" id="{1E43ED6A-BF0B-49A7-84B7-CD9AAEB90E95}"/>
              </a:ext>
            </a:extLst>
          </p:cNvPr>
          <p:cNvSpPr>
            <a:spLocks noGrp="1"/>
          </p:cNvSpPr>
          <p:nvPr>
            <p:ph type="title"/>
          </p:nvPr>
        </p:nvSpPr>
        <p:spPr/>
        <p:txBody>
          <a:bodyPr/>
          <a:lstStyle/>
          <a:p>
            <a:r>
              <a:rPr lang="en-US" dirty="0"/>
              <a:t>Network Policies for </a:t>
            </a:r>
            <a:r>
              <a:rPr lang="en-US" dirty="0" err="1"/>
              <a:t>Ads:App</a:t>
            </a:r>
            <a:endParaRPr lang="en-US" dirty="0"/>
          </a:p>
        </p:txBody>
      </p:sp>
      <p:sp>
        <p:nvSpPr>
          <p:cNvPr id="4" name="Rounded Rectangle 14">
            <a:extLst>
              <a:ext uri="{FF2B5EF4-FFF2-40B4-BE49-F238E27FC236}">
                <a16:creationId xmlns:a16="http://schemas.microsoft.com/office/drawing/2014/main" id="{B982C7B8-775C-45EA-9CA7-85F7CEEAE41C}"/>
              </a:ext>
            </a:extLst>
          </p:cNvPr>
          <p:cNvSpPr/>
          <p:nvPr/>
        </p:nvSpPr>
        <p:spPr bwMode="gray">
          <a:xfrm>
            <a:off x="6224732" y="4457550"/>
            <a:ext cx="2419002" cy="1742222"/>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5" name="TextBox 4">
            <a:extLst>
              <a:ext uri="{FF2B5EF4-FFF2-40B4-BE49-F238E27FC236}">
                <a16:creationId xmlns:a16="http://schemas.microsoft.com/office/drawing/2014/main" id="{F1A51F52-5544-4F39-B3FD-5CB01480D601}"/>
              </a:ext>
            </a:extLst>
          </p:cNvPr>
          <p:cNvSpPr txBox="1"/>
          <p:nvPr/>
        </p:nvSpPr>
        <p:spPr>
          <a:xfrm>
            <a:off x="6557507" y="5962211"/>
            <a:ext cx="170583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ads-db-statefulest-0 </a:t>
            </a:r>
          </a:p>
        </p:txBody>
      </p:sp>
      <p:sp>
        <p:nvSpPr>
          <p:cNvPr id="6" name="Cylinder 5">
            <a:extLst>
              <a:ext uri="{FF2B5EF4-FFF2-40B4-BE49-F238E27FC236}">
                <a16:creationId xmlns:a16="http://schemas.microsoft.com/office/drawing/2014/main" id="{6E2E7D2A-DC80-45E4-A882-B4CB685D15E4}"/>
              </a:ext>
            </a:extLst>
          </p:cNvPr>
          <p:cNvSpPr/>
          <p:nvPr/>
        </p:nvSpPr>
        <p:spPr bwMode="gray">
          <a:xfrm>
            <a:off x="6914470" y="4790795"/>
            <a:ext cx="998220" cy="1004248"/>
          </a:xfrm>
          <a:prstGeom prst="can">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8" name="Picture 7">
            <a:extLst>
              <a:ext uri="{FF2B5EF4-FFF2-40B4-BE49-F238E27FC236}">
                <a16:creationId xmlns:a16="http://schemas.microsoft.com/office/drawing/2014/main" id="{4E2ADBD0-8540-4E00-8DBC-C4CE41D5CF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66379" y="5562648"/>
            <a:ext cx="292622" cy="292622"/>
          </a:xfrm>
          <a:prstGeom prst="rect">
            <a:avLst/>
          </a:prstGeom>
        </p:spPr>
      </p:pic>
      <p:pic>
        <p:nvPicPr>
          <p:cNvPr id="9" name="Picture 8">
            <a:extLst>
              <a:ext uri="{FF2B5EF4-FFF2-40B4-BE49-F238E27FC236}">
                <a16:creationId xmlns:a16="http://schemas.microsoft.com/office/drawing/2014/main" id="{007B5792-0F02-40D4-AEBA-FF5401AA3503}"/>
              </a:ext>
            </a:extLst>
          </p:cNvPr>
          <p:cNvPicPr>
            <a:picLocks noChangeAspect="1"/>
          </p:cNvPicPr>
          <p:nvPr/>
        </p:nvPicPr>
        <p:blipFill>
          <a:blip r:embed="rId3"/>
          <a:stretch>
            <a:fillRect/>
          </a:stretch>
        </p:blipFill>
        <p:spPr>
          <a:xfrm>
            <a:off x="8435090" y="4389237"/>
            <a:ext cx="250508" cy="243840"/>
          </a:xfrm>
          <a:prstGeom prst="rect">
            <a:avLst/>
          </a:prstGeom>
        </p:spPr>
      </p:pic>
      <p:cxnSp>
        <p:nvCxnSpPr>
          <p:cNvPr id="11" name="Straight Connector 10">
            <a:extLst>
              <a:ext uri="{FF2B5EF4-FFF2-40B4-BE49-F238E27FC236}">
                <a16:creationId xmlns:a16="http://schemas.microsoft.com/office/drawing/2014/main" id="{275784E2-8F8D-4F33-9544-558198CA3442}"/>
              </a:ext>
            </a:extLst>
          </p:cNvPr>
          <p:cNvCxnSpPr>
            <a:cxnSpLocks/>
            <a:stCxn id="16" idx="2"/>
            <a:endCxn id="4" idx="0"/>
          </p:cNvCxnSpPr>
          <p:nvPr/>
        </p:nvCxnSpPr>
        <p:spPr>
          <a:xfrm>
            <a:off x="7434233" y="2888391"/>
            <a:ext cx="0" cy="156915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12" name="Arrow: Pentagon 11">
            <a:extLst>
              <a:ext uri="{FF2B5EF4-FFF2-40B4-BE49-F238E27FC236}">
                <a16:creationId xmlns:a16="http://schemas.microsoft.com/office/drawing/2014/main" id="{B9E797F7-5A26-4D76-A722-AD859963455A}"/>
              </a:ext>
            </a:extLst>
          </p:cNvPr>
          <p:cNvSpPr/>
          <p:nvPr/>
        </p:nvSpPr>
        <p:spPr bwMode="gray">
          <a:xfrm flipH="1">
            <a:off x="8435089" y="4861602"/>
            <a:ext cx="800348"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3" name="Arrow: Pentagon 12">
            <a:extLst>
              <a:ext uri="{FF2B5EF4-FFF2-40B4-BE49-F238E27FC236}">
                <a16:creationId xmlns:a16="http://schemas.microsoft.com/office/drawing/2014/main" id="{936B066D-2400-4CF9-BFF8-817D958859CB}"/>
              </a:ext>
            </a:extLst>
          </p:cNvPr>
          <p:cNvSpPr/>
          <p:nvPr/>
        </p:nvSpPr>
        <p:spPr bwMode="gray">
          <a:xfrm flipH="1">
            <a:off x="8450308" y="5188687"/>
            <a:ext cx="785128"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7BFACE1D-9B46-45F9-8AA1-D16D15D39C5D}"/>
              </a:ext>
            </a:extLst>
          </p:cNvPr>
          <p:cNvSpPr/>
          <p:nvPr/>
        </p:nvSpPr>
        <p:spPr bwMode="gray">
          <a:xfrm>
            <a:off x="6224732" y="1285106"/>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5167495D-596D-4B34-B79D-210EC7E982E4}"/>
              </a:ext>
            </a:extLst>
          </p:cNvPr>
          <p:cNvSpPr/>
          <p:nvPr/>
        </p:nvSpPr>
        <p:spPr bwMode="gray">
          <a:xfrm>
            <a:off x="6759980" y="166431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8" name="Picture 17">
            <a:extLst>
              <a:ext uri="{FF2B5EF4-FFF2-40B4-BE49-F238E27FC236}">
                <a16:creationId xmlns:a16="http://schemas.microsoft.com/office/drawing/2014/main" id="{A890082E-5C72-4C60-8955-09AFE4C2D3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70718" y="2227501"/>
            <a:ext cx="292622" cy="292622"/>
          </a:xfrm>
          <a:prstGeom prst="rect">
            <a:avLst/>
          </a:prstGeom>
        </p:spPr>
      </p:pic>
      <p:sp>
        <p:nvSpPr>
          <p:cNvPr id="19" name="TextBox 18">
            <a:extLst>
              <a:ext uri="{FF2B5EF4-FFF2-40B4-BE49-F238E27FC236}">
                <a16:creationId xmlns:a16="http://schemas.microsoft.com/office/drawing/2014/main" id="{C9E4AE79-1C27-4930-968D-E1784DB60885}"/>
              </a:ext>
            </a:extLst>
          </p:cNvPr>
          <p:cNvSpPr txBox="1"/>
          <p:nvPr/>
        </p:nvSpPr>
        <p:spPr>
          <a:xfrm>
            <a:off x="6466275" y="2619724"/>
            <a:ext cx="179706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20" name="Picture 19">
            <a:extLst>
              <a:ext uri="{FF2B5EF4-FFF2-40B4-BE49-F238E27FC236}">
                <a16:creationId xmlns:a16="http://schemas.microsoft.com/office/drawing/2014/main" id="{5F25877A-9F7B-4501-934B-F56D749C32D2}"/>
              </a:ext>
            </a:extLst>
          </p:cNvPr>
          <p:cNvPicPr>
            <a:picLocks noChangeAspect="1"/>
          </p:cNvPicPr>
          <p:nvPr/>
        </p:nvPicPr>
        <p:blipFill>
          <a:blip r:embed="rId3"/>
          <a:stretch>
            <a:fillRect/>
          </a:stretch>
        </p:blipFill>
        <p:spPr>
          <a:xfrm>
            <a:off x="8435648" y="1235345"/>
            <a:ext cx="250508" cy="243840"/>
          </a:xfrm>
          <a:prstGeom prst="rect">
            <a:avLst/>
          </a:prstGeom>
        </p:spPr>
      </p:pic>
      <p:sp>
        <p:nvSpPr>
          <p:cNvPr id="22" name="Arrow: Pentagon 21">
            <a:extLst>
              <a:ext uri="{FF2B5EF4-FFF2-40B4-BE49-F238E27FC236}">
                <a16:creationId xmlns:a16="http://schemas.microsoft.com/office/drawing/2014/main" id="{78BC032A-71B1-4A66-8DF5-E30F0C53A086}"/>
              </a:ext>
            </a:extLst>
          </p:cNvPr>
          <p:cNvSpPr/>
          <p:nvPr/>
        </p:nvSpPr>
        <p:spPr bwMode="gray">
          <a:xfrm flipH="1">
            <a:off x="8435003" y="1669313"/>
            <a:ext cx="800436"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3" name="Arrow: Pentagon 22">
            <a:extLst>
              <a:ext uri="{FF2B5EF4-FFF2-40B4-BE49-F238E27FC236}">
                <a16:creationId xmlns:a16="http://schemas.microsoft.com/office/drawing/2014/main" id="{E032D416-A520-48E6-BEDE-395685DAFFBF}"/>
              </a:ext>
            </a:extLst>
          </p:cNvPr>
          <p:cNvSpPr/>
          <p:nvPr/>
        </p:nvSpPr>
        <p:spPr bwMode="gray">
          <a:xfrm flipH="1">
            <a:off x="8435089" y="2005433"/>
            <a:ext cx="800349"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4" name="Rounded Rectangle 14">
            <a:extLst>
              <a:ext uri="{FF2B5EF4-FFF2-40B4-BE49-F238E27FC236}">
                <a16:creationId xmlns:a16="http://schemas.microsoft.com/office/drawing/2014/main" id="{896EBBB6-C0B0-412D-AB39-D0D8CD45D09C}"/>
              </a:ext>
            </a:extLst>
          </p:cNvPr>
          <p:cNvSpPr/>
          <p:nvPr/>
        </p:nvSpPr>
        <p:spPr bwMode="gray">
          <a:xfrm>
            <a:off x="1469839" y="4596487"/>
            <a:ext cx="2419002" cy="1603285"/>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5" name="Rectangle 24">
            <a:extLst>
              <a:ext uri="{FF2B5EF4-FFF2-40B4-BE49-F238E27FC236}">
                <a16:creationId xmlns:a16="http://schemas.microsoft.com/office/drawing/2014/main" id="{E451EE06-E97B-4A17-8DF4-2913371B201A}"/>
              </a:ext>
            </a:extLst>
          </p:cNvPr>
          <p:cNvSpPr/>
          <p:nvPr/>
        </p:nvSpPr>
        <p:spPr bwMode="gray">
          <a:xfrm>
            <a:off x="2005087" y="4975697"/>
            <a:ext cx="1346561" cy="736567"/>
          </a:xfrm>
          <a:prstGeom prst="rect">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a:solidFill>
                  <a:srgbClr val="000000"/>
                </a:solidFill>
                <a:latin typeface="Arial"/>
                <a:ea typeface="Arial Unicode MS" pitchFamily="34" charset="-128"/>
                <a:cs typeface="Arial Unicode MS" pitchFamily="34" charset="-128"/>
              </a:rPr>
              <a:t>Kube-DNS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28" name="Picture 27">
            <a:extLst>
              <a:ext uri="{FF2B5EF4-FFF2-40B4-BE49-F238E27FC236}">
                <a16:creationId xmlns:a16="http://schemas.microsoft.com/office/drawing/2014/main" id="{D68B8C77-0B47-4F75-8B89-63C27B27B691}"/>
              </a:ext>
            </a:extLst>
          </p:cNvPr>
          <p:cNvPicPr>
            <a:picLocks noChangeAspect="1"/>
          </p:cNvPicPr>
          <p:nvPr/>
        </p:nvPicPr>
        <p:blipFill>
          <a:blip r:embed="rId3"/>
          <a:stretch>
            <a:fillRect/>
          </a:stretch>
        </p:blipFill>
        <p:spPr>
          <a:xfrm>
            <a:off x="3680755" y="4546726"/>
            <a:ext cx="250508" cy="243840"/>
          </a:xfrm>
          <a:prstGeom prst="rect">
            <a:avLst/>
          </a:prstGeom>
        </p:spPr>
      </p:pic>
      <p:cxnSp>
        <p:nvCxnSpPr>
          <p:cNvPr id="29" name="Straight Connector 28">
            <a:extLst>
              <a:ext uri="{FF2B5EF4-FFF2-40B4-BE49-F238E27FC236}">
                <a16:creationId xmlns:a16="http://schemas.microsoft.com/office/drawing/2014/main" id="{D0A41120-1584-49FF-83AE-34D7741EC29F}"/>
              </a:ext>
            </a:extLst>
          </p:cNvPr>
          <p:cNvCxnSpPr>
            <a:cxnSpLocks/>
            <a:stCxn id="16" idx="2"/>
            <a:endCxn id="24" idx="3"/>
          </p:cNvCxnSpPr>
          <p:nvPr/>
        </p:nvCxnSpPr>
        <p:spPr>
          <a:xfrm flipH="1">
            <a:off x="3888841" y="2888391"/>
            <a:ext cx="3545392" cy="250973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32" name="Arrow: Pentagon 31">
            <a:extLst>
              <a:ext uri="{FF2B5EF4-FFF2-40B4-BE49-F238E27FC236}">
                <a16:creationId xmlns:a16="http://schemas.microsoft.com/office/drawing/2014/main" id="{64E0C7A8-7CC9-4BD4-8F13-387F7CF805B5}"/>
              </a:ext>
            </a:extLst>
          </p:cNvPr>
          <p:cNvSpPr/>
          <p:nvPr/>
        </p:nvSpPr>
        <p:spPr bwMode="gray">
          <a:xfrm flipH="1">
            <a:off x="3680723" y="4827379"/>
            <a:ext cx="791904"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k8s-app</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kube</a:t>
            </a:r>
            <a:r>
              <a:rPr lang="de-DE" sz="700" b="1" kern="0" dirty="0">
                <a:solidFill>
                  <a:schemeClr val="bg1"/>
                </a:solidFill>
                <a:ea typeface="Arial Unicode MS" pitchFamily="34" charset="-128"/>
                <a:cs typeface="Arial Unicode MS" pitchFamily="34" charset="-128"/>
              </a:rPr>
              <a:t>-</a:t>
            </a:r>
            <a:r>
              <a:rPr lang="de-DE" sz="700" b="1" kern="0" dirty="0" err="1">
                <a:solidFill>
                  <a:schemeClr val="bg1"/>
                </a:solidFill>
                <a:ea typeface="Arial Unicode MS" pitchFamily="34" charset="-128"/>
                <a:cs typeface="Arial Unicode MS" pitchFamily="34" charset="-128"/>
              </a:rPr>
              <a:t>dns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3" name="Rounded Rectangle 14">
            <a:extLst>
              <a:ext uri="{FF2B5EF4-FFF2-40B4-BE49-F238E27FC236}">
                <a16:creationId xmlns:a16="http://schemas.microsoft.com/office/drawing/2014/main" id="{99A4BFA8-7DD8-4718-A59A-34D43ED494D5}"/>
              </a:ext>
            </a:extLst>
          </p:cNvPr>
          <p:cNvSpPr/>
          <p:nvPr/>
        </p:nvSpPr>
        <p:spPr bwMode="gray">
          <a:xfrm>
            <a:off x="1469839" y="1285106"/>
            <a:ext cx="2419002" cy="1603285"/>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831D8F1C-63AD-4319-A0C6-7C550FEC27A5}"/>
              </a:ext>
            </a:extLst>
          </p:cNvPr>
          <p:cNvSpPr/>
          <p:nvPr/>
        </p:nvSpPr>
        <p:spPr bwMode="gray">
          <a:xfrm>
            <a:off x="2005087" y="1664316"/>
            <a:ext cx="1346561" cy="736567"/>
          </a:xfrm>
          <a:prstGeom prst="rect">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a:solidFill>
                  <a:srgbClr val="000000"/>
                </a:solidFill>
                <a:latin typeface="Arial"/>
                <a:ea typeface="Arial Unicode MS" pitchFamily="34" charset="-128"/>
                <a:cs typeface="Arial Unicode MS" pitchFamily="34" charset="-128"/>
              </a:rPr>
              <a:t>Ingress-controller</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35" name="Picture 34">
            <a:extLst>
              <a:ext uri="{FF2B5EF4-FFF2-40B4-BE49-F238E27FC236}">
                <a16:creationId xmlns:a16="http://schemas.microsoft.com/office/drawing/2014/main" id="{63AC2142-695F-4160-8D85-65342F77982F}"/>
              </a:ext>
            </a:extLst>
          </p:cNvPr>
          <p:cNvPicPr>
            <a:picLocks noChangeAspect="1"/>
          </p:cNvPicPr>
          <p:nvPr/>
        </p:nvPicPr>
        <p:blipFill>
          <a:blip r:embed="rId3"/>
          <a:stretch>
            <a:fillRect/>
          </a:stretch>
        </p:blipFill>
        <p:spPr>
          <a:xfrm>
            <a:off x="3680755" y="1235345"/>
            <a:ext cx="250508" cy="243840"/>
          </a:xfrm>
          <a:prstGeom prst="rect">
            <a:avLst/>
          </a:prstGeom>
        </p:spPr>
      </p:pic>
      <p:sp>
        <p:nvSpPr>
          <p:cNvPr id="36" name="Arrow: Pentagon 35">
            <a:extLst>
              <a:ext uri="{FF2B5EF4-FFF2-40B4-BE49-F238E27FC236}">
                <a16:creationId xmlns:a16="http://schemas.microsoft.com/office/drawing/2014/main" id="{B476ADBC-AF56-4D9E-A364-88C51DE9B53B}"/>
              </a:ext>
            </a:extLst>
          </p:cNvPr>
          <p:cNvSpPr/>
          <p:nvPr/>
        </p:nvSpPr>
        <p:spPr bwMode="gray">
          <a:xfrm flipH="1">
            <a:off x="3680723" y="1515998"/>
            <a:ext cx="793378"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solidFill>
                  <a:schemeClr val="bg1"/>
                </a:solidFill>
                <a:ea typeface="Arial Unicode MS" pitchFamily="34" charset="-128"/>
                <a:cs typeface="Arial Unicode MS" pitchFamily="34" charset="-128"/>
              </a:rPr>
              <a:t>app</a:t>
            </a:r>
            <a:r>
              <a:rPr lang="de-DE" sz="700" b="1" kern="0" dirty="0">
                <a:solidFill>
                  <a:schemeClr val="bg1"/>
                </a:solidFill>
                <a:ea typeface="Arial Unicode MS" pitchFamily="34" charset="-128"/>
                <a:cs typeface="Arial Unicode MS" pitchFamily="34" charset="-128"/>
              </a:rPr>
              <a: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nginx</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-ingress</a:t>
            </a:r>
          </a:p>
        </p:txBody>
      </p:sp>
      <p:sp>
        <p:nvSpPr>
          <p:cNvPr id="42" name="Arrow: Pentagon 41">
            <a:extLst>
              <a:ext uri="{FF2B5EF4-FFF2-40B4-BE49-F238E27FC236}">
                <a16:creationId xmlns:a16="http://schemas.microsoft.com/office/drawing/2014/main" id="{A51B1770-FC5A-4A2E-B22B-0071F363D17D}"/>
              </a:ext>
            </a:extLst>
          </p:cNvPr>
          <p:cNvSpPr/>
          <p:nvPr/>
        </p:nvSpPr>
        <p:spPr bwMode="gray">
          <a:xfrm flipH="1">
            <a:off x="4664752" y="2077177"/>
            <a:ext cx="793030"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solidFill>
                  <a:schemeClr val="bg1"/>
                </a:solidFill>
                <a:ea typeface="Arial Unicode MS" pitchFamily="34" charset="-128"/>
                <a:cs typeface="Arial Unicode MS" pitchFamily="34" charset="-128"/>
              </a:rPr>
              <a:t>name</a:t>
            </a:r>
            <a:r>
              <a:rPr lang="de-DE" sz="700" b="1" kern="0" dirty="0">
                <a:solidFill>
                  <a:schemeClr val="bg1"/>
                </a:solidFill>
                <a:ea typeface="Arial Unicode MS" pitchFamily="34" charset="-128"/>
                <a:cs typeface="Arial Unicode MS" pitchFamily="34" charset="-128"/>
              </a:rPr>
              <a:t>: </a:t>
            </a:r>
            <a:r>
              <a:rPr lang="de-DE" sz="700" b="1" kern="0" dirty="0" err="1">
                <a:solidFill>
                  <a:schemeClr val="bg1"/>
                </a:solidFill>
                <a:ea typeface="Arial Unicode MS" pitchFamily="34" charset="-128"/>
                <a:cs typeface="Arial Unicode MS" pitchFamily="34" charset="-128"/>
              </a:rPr>
              <a:t>kube</a:t>
            </a:r>
            <a:r>
              <a:rPr lang="de-DE" sz="700" b="1" kern="0" dirty="0">
                <a:solidFill>
                  <a:schemeClr val="bg1"/>
                </a:solidFill>
                <a:ea typeface="Arial Unicode MS" pitchFamily="34" charset="-128"/>
                <a:cs typeface="Arial Unicode MS" pitchFamily="34" charset="-128"/>
              </a:rPr>
              <a:t>-system</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Rectangle 47">
            <a:extLst>
              <a:ext uri="{FF2B5EF4-FFF2-40B4-BE49-F238E27FC236}">
                <a16:creationId xmlns:a16="http://schemas.microsoft.com/office/drawing/2014/main" id="{E3428C6B-004A-43F6-A62F-C2B2BDD3DFAD}"/>
              </a:ext>
            </a:extLst>
          </p:cNvPr>
          <p:cNvSpPr/>
          <p:nvPr/>
        </p:nvSpPr>
        <p:spPr>
          <a:xfrm>
            <a:off x="1565543" y="2573557"/>
            <a:ext cx="439544" cy="276999"/>
          </a:xfrm>
          <a:prstGeom prst="rect">
            <a:avLst/>
          </a:prstGeom>
        </p:spPr>
        <p:txBody>
          <a:bodyPr wrap="none">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49" name="Rectangle 48">
            <a:extLst>
              <a:ext uri="{FF2B5EF4-FFF2-40B4-BE49-F238E27FC236}">
                <a16:creationId xmlns:a16="http://schemas.microsoft.com/office/drawing/2014/main" id="{85098800-D38B-4A53-8680-4F26F0578061}"/>
              </a:ext>
            </a:extLst>
          </p:cNvPr>
          <p:cNvSpPr/>
          <p:nvPr/>
        </p:nvSpPr>
        <p:spPr>
          <a:xfrm>
            <a:off x="1565543" y="5916044"/>
            <a:ext cx="439544" cy="276999"/>
          </a:xfrm>
          <a:prstGeom prst="rect">
            <a:avLst/>
          </a:prstGeom>
        </p:spPr>
        <p:txBody>
          <a:bodyPr wrap="none">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A7592580-36F9-4ADD-B46E-125055F01F07}"/>
              </a:ext>
            </a:extLst>
          </p:cNvPr>
          <p:cNvSpPr/>
          <p:nvPr/>
        </p:nvSpPr>
        <p:spPr bwMode="gray">
          <a:xfrm flipH="1">
            <a:off x="3679597" y="1848832"/>
            <a:ext cx="793032"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controller</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2" name="Arrow: Pentagon 51">
            <a:extLst>
              <a:ext uri="{FF2B5EF4-FFF2-40B4-BE49-F238E27FC236}">
                <a16:creationId xmlns:a16="http://schemas.microsoft.com/office/drawing/2014/main" id="{C3CDB666-1235-4BC4-A874-D23185139D74}"/>
              </a:ext>
            </a:extLst>
          </p:cNvPr>
          <p:cNvSpPr/>
          <p:nvPr/>
        </p:nvSpPr>
        <p:spPr bwMode="gray">
          <a:xfrm flipH="1">
            <a:off x="3679597" y="2175992"/>
            <a:ext cx="793031"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solidFill>
                  <a:schemeClr val="bg1"/>
                </a:solidFill>
                <a:ea typeface="Arial Unicode MS" pitchFamily="34" charset="-128"/>
                <a:cs typeface="Arial Unicode MS" pitchFamily="34" charset="-128"/>
              </a:rPr>
              <a:t>origin</a:t>
            </a:r>
            <a:r>
              <a:rPr lang="de-DE" sz="700" b="1" kern="0" dirty="0">
                <a:solidFill>
                  <a:schemeClr val="bg1"/>
                </a:solidFill>
                <a:ea typeface="Arial Unicode MS" pitchFamily="34" charset="-128"/>
                <a:cs typeface="Arial Unicode MS" pitchFamily="34" charset="-128"/>
              </a:rPr>
              <a:t>: </a:t>
            </a:r>
            <a:r>
              <a:rPr lang="de-DE" sz="700" b="1" kern="0" dirty="0" err="1">
                <a:solidFill>
                  <a:schemeClr val="bg1"/>
                </a:solidFill>
                <a:ea typeface="Arial Unicode MS" pitchFamily="34" charset="-128"/>
                <a:cs typeface="Arial Unicode MS" pitchFamily="34" charset="-128"/>
              </a:rPr>
              <a:t>gardener</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cxnSp>
        <p:nvCxnSpPr>
          <p:cNvPr id="53" name="Straight Connector 52">
            <a:extLst>
              <a:ext uri="{FF2B5EF4-FFF2-40B4-BE49-F238E27FC236}">
                <a16:creationId xmlns:a16="http://schemas.microsoft.com/office/drawing/2014/main" id="{2D953581-4B05-4FC9-AF11-7C4620BC854E}"/>
              </a:ext>
            </a:extLst>
          </p:cNvPr>
          <p:cNvCxnSpPr>
            <a:cxnSpLocks/>
            <a:endCxn id="33" idx="1"/>
          </p:cNvCxnSpPr>
          <p:nvPr/>
        </p:nvCxnSpPr>
        <p:spPr>
          <a:xfrm>
            <a:off x="504001" y="2086749"/>
            <a:ext cx="965838" cy="0"/>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EFB6B29-26AA-4EA2-AD27-A86D4B33093A}"/>
              </a:ext>
            </a:extLst>
          </p:cNvPr>
          <p:cNvCxnSpPr>
            <a:cxnSpLocks/>
            <a:endCxn id="16" idx="1"/>
          </p:cNvCxnSpPr>
          <p:nvPr/>
        </p:nvCxnSpPr>
        <p:spPr>
          <a:xfrm rot="5400000" flipH="1" flipV="1">
            <a:off x="5415552" y="2353328"/>
            <a:ext cx="1075759" cy="542602"/>
          </a:xfrm>
          <a:prstGeom prst="bentConnector2">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Connector 55">
            <a:extLst>
              <a:ext uri="{FF2B5EF4-FFF2-40B4-BE49-F238E27FC236}">
                <a16:creationId xmlns:a16="http://schemas.microsoft.com/office/drawing/2014/main" id="{BF47EC81-A8B2-4D93-BDBD-F9F0830662C8}"/>
              </a:ext>
            </a:extLst>
          </p:cNvPr>
          <p:cNvCxnSpPr>
            <a:cxnSpLocks/>
            <a:stCxn id="33" idx="2"/>
          </p:cNvCxnSpPr>
          <p:nvPr/>
        </p:nvCxnSpPr>
        <p:spPr>
          <a:xfrm rot="16200000" flipH="1">
            <a:off x="4043676" y="1524055"/>
            <a:ext cx="274118" cy="3002790"/>
          </a:xfrm>
          <a:prstGeom prst="bentConnector2">
            <a:avLst/>
          </a:prstGeom>
          <a:ln w="38100">
            <a:solidFill>
              <a:srgbClr val="E35500"/>
            </a:solidFill>
            <a:prstDash val="dash"/>
            <a:headEnd type="none" w="med" len="med"/>
            <a:tailEnd type="none" w="lg" len="lg"/>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A5271004-80B4-4DEF-8E69-CEE5C315698B}"/>
              </a:ext>
            </a:extLst>
          </p:cNvPr>
          <p:cNvPicPr>
            <a:picLocks noChangeAspect="1"/>
          </p:cNvPicPr>
          <p:nvPr/>
        </p:nvPicPr>
        <p:blipFill>
          <a:blip r:embed="rId3"/>
          <a:stretch>
            <a:fillRect/>
          </a:stretch>
        </p:blipFill>
        <p:spPr>
          <a:xfrm>
            <a:off x="4885611" y="1663060"/>
            <a:ext cx="250508" cy="243840"/>
          </a:xfrm>
          <a:prstGeom prst="rect">
            <a:avLst/>
          </a:prstGeom>
        </p:spPr>
      </p:pic>
      <p:sp>
        <p:nvSpPr>
          <p:cNvPr id="71" name="Rectangle 70">
            <a:extLst>
              <a:ext uri="{FF2B5EF4-FFF2-40B4-BE49-F238E27FC236}">
                <a16:creationId xmlns:a16="http://schemas.microsoft.com/office/drawing/2014/main" id="{11C3F9DE-11B2-4EFB-BED9-6E36298D209C}"/>
              </a:ext>
            </a:extLst>
          </p:cNvPr>
          <p:cNvSpPr/>
          <p:nvPr/>
        </p:nvSpPr>
        <p:spPr>
          <a:xfrm>
            <a:off x="444738" y="3749664"/>
            <a:ext cx="2246178" cy="707886"/>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2000" kern="0" dirty="0">
                <a:solidFill>
                  <a:schemeClr val="bg1"/>
                </a:solidFill>
                <a:ea typeface="Arial Unicode MS" pitchFamily="34" charset="-128"/>
                <a:cs typeface="Arial Unicode MS" pitchFamily="34" charset="-128"/>
              </a:rPr>
              <a:t>Namespace:</a:t>
            </a:r>
            <a:br>
              <a:rPr lang="en-US" sz="2000" kern="0" dirty="0">
                <a:solidFill>
                  <a:schemeClr val="bg1"/>
                </a:solidFill>
                <a:ea typeface="Arial Unicode MS" pitchFamily="34" charset="-128"/>
                <a:cs typeface="Arial Unicode MS" pitchFamily="34" charset="-128"/>
              </a:rPr>
            </a:br>
            <a:r>
              <a:rPr lang="en-US" sz="2000" kern="0" dirty="0" err="1">
                <a:solidFill>
                  <a:schemeClr val="bg1"/>
                </a:solidFill>
                <a:ea typeface="Arial Unicode MS" pitchFamily="34" charset="-128"/>
                <a:cs typeface="Arial Unicode MS" pitchFamily="34" charset="-128"/>
              </a:rPr>
              <a:t>kube</a:t>
            </a:r>
            <a:r>
              <a:rPr lang="en-US" sz="2000" kern="0" dirty="0">
                <a:solidFill>
                  <a:schemeClr val="bg1"/>
                </a:solidFill>
                <a:ea typeface="Arial Unicode MS" pitchFamily="34" charset="-128"/>
                <a:cs typeface="Arial Unicode MS" pitchFamily="34" charset="-128"/>
              </a:rPr>
              <a:t>-system</a:t>
            </a:r>
          </a:p>
        </p:txBody>
      </p:sp>
      <p:sp>
        <p:nvSpPr>
          <p:cNvPr id="73" name="Rectangle 72">
            <a:extLst>
              <a:ext uri="{FF2B5EF4-FFF2-40B4-BE49-F238E27FC236}">
                <a16:creationId xmlns:a16="http://schemas.microsoft.com/office/drawing/2014/main" id="{CF9F5D70-8ADE-4CC9-93FE-E3A61325538D}"/>
              </a:ext>
            </a:extLst>
          </p:cNvPr>
          <p:cNvSpPr/>
          <p:nvPr/>
        </p:nvSpPr>
        <p:spPr>
          <a:xfrm>
            <a:off x="7766379" y="3694992"/>
            <a:ext cx="2246178" cy="707886"/>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2000" kern="0" dirty="0">
                <a:solidFill>
                  <a:schemeClr val="bg1"/>
                </a:solidFill>
                <a:ea typeface="Arial Unicode MS" pitchFamily="34" charset="-128"/>
                <a:cs typeface="Arial Unicode MS" pitchFamily="34" charset="-128"/>
              </a:rPr>
              <a:t>Namespace:</a:t>
            </a:r>
            <a:br>
              <a:rPr lang="en-US" sz="2000" kern="0" dirty="0">
                <a:solidFill>
                  <a:schemeClr val="bg1"/>
                </a:solidFill>
                <a:ea typeface="Arial Unicode MS" pitchFamily="34" charset="-128"/>
                <a:cs typeface="Arial Unicode MS" pitchFamily="34" charset="-128"/>
              </a:rPr>
            </a:br>
            <a:r>
              <a:rPr lang="en-US" sz="2000" kern="0" dirty="0">
                <a:solidFill>
                  <a:schemeClr val="bg1"/>
                </a:solidFill>
                <a:ea typeface="Arial Unicode MS" pitchFamily="34" charset="-128"/>
                <a:cs typeface="Arial Unicode MS" pitchFamily="34" charset="-128"/>
              </a:rPr>
              <a:t>&lt;your Space&gt;</a:t>
            </a:r>
          </a:p>
        </p:txBody>
      </p:sp>
      <p:sp>
        <p:nvSpPr>
          <p:cNvPr id="74" name="TextBox 73">
            <a:extLst>
              <a:ext uri="{FF2B5EF4-FFF2-40B4-BE49-F238E27FC236}">
                <a16:creationId xmlns:a16="http://schemas.microsoft.com/office/drawing/2014/main" id="{6DC7F497-A771-489D-AA97-2864A0ADB869}"/>
              </a:ext>
            </a:extLst>
          </p:cNvPr>
          <p:cNvSpPr txBox="1"/>
          <p:nvPr/>
        </p:nvSpPr>
        <p:spPr>
          <a:xfrm>
            <a:off x="7561811" y="2944637"/>
            <a:ext cx="1746385"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a:t>
            </a:r>
            <a:br>
              <a:rPr lang="en-US" sz="1800" kern="0" dirty="0">
                <a:solidFill>
                  <a:srgbClr val="E35500"/>
                </a:solidFill>
                <a:ea typeface="Arial Unicode MS" pitchFamily="34" charset="-128"/>
                <a:cs typeface="Arial Unicode MS" pitchFamily="34" charset="-128"/>
              </a:rPr>
            </a:br>
            <a:r>
              <a:rPr lang="en-US" sz="1800" kern="0" dirty="0">
                <a:solidFill>
                  <a:srgbClr val="E35500"/>
                </a:solidFill>
                <a:ea typeface="Arial Unicode MS" pitchFamily="34" charset="-128"/>
                <a:cs typeface="Arial Unicode MS" pitchFamily="34" charset="-128"/>
              </a:rPr>
              <a:t>ads-db-0….</a:t>
            </a:r>
          </a:p>
        </p:txBody>
      </p:sp>
      <p:sp>
        <p:nvSpPr>
          <p:cNvPr id="75" name="TextBox 74">
            <a:extLst>
              <a:ext uri="{FF2B5EF4-FFF2-40B4-BE49-F238E27FC236}">
                <a16:creationId xmlns:a16="http://schemas.microsoft.com/office/drawing/2014/main" id="{CA5D7DEF-6C0F-4CFB-8A2B-7759B60A9FE2}"/>
              </a:ext>
            </a:extLst>
          </p:cNvPr>
          <p:cNvSpPr txBox="1"/>
          <p:nvPr/>
        </p:nvSpPr>
        <p:spPr>
          <a:xfrm>
            <a:off x="2705304" y="3835239"/>
            <a:ext cx="2201409"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 </a:t>
            </a:r>
            <a:r>
              <a:rPr lang="en-US" sz="1800" kern="0" dirty="0" err="1">
                <a:solidFill>
                  <a:srgbClr val="E35500"/>
                </a:solidFill>
                <a:ea typeface="Arial Unicode MS" pitchFamily="34" charset="-128"/>
                <a:cs typeface="Arial Unicode MS" pitchFamily="34" charset="-128"/>
              </a:rPr>
              <a:t>dns</a:t>
            </a:r>
            <a:r>
              <a:rPr lang="en-US" sz="1800" kern="0" dirty="0">
                <a:solidFill>
                  <a:srgbClr val="E35500"/>
                </a:solidFill>
                <a:ea typeface="Arial Unicode MS" pitchFamily="34" charset="-128"/>
                <a:cs typeface="Arial Unicode MS" pitchFamily="34" charset="-128"/>
              </a:rPr>
              <a:t>:</a:t>
            </a:r>
            <a:br>
              <a:rPr lang="en-US" sz="1800" kern="0" dirty="0">
                <a:solidFill>
                  <a:srgbClr val="E35500"/>
                </a:solidFill>
                <a:ea typeface="Arial Unicode MS" pitchFamily="34" charset="-128"/>
                <a:cs typeface="Arial Unicode MS" pitchFamily="34" charset="-128"/>
              </a:rPr>
            </a:br>
            <a:r>
              <a:rPr lang="en-US" sz="1800" kern="0" dirty="0">
                <a:solidFill>
                  <a:srgbClr val="E35500"/>
                </a:solidFill>
                <a:ea typeface="Arial Unicode MS" pitchFamily="34" charset="-128"/>
                <a:cs typeface="Arial Unicode MS" pitchFamily="34" charset="-128"/>
              </a:rPr>
              <a:t>get </a:t>
            </a:r>
            <a:r>
              <a:rPr lang="en-US" sz="1800" kern="0" dirty="0" err="1">
                <a:solidFill>
                  <a:srgbClr val="E35500"/>
                </a:solidFill>
                <a:ea typeface="Arial Unicode MS" pitchFamily="34" charset="-128"/>
                <a:cs typeface="Arial Unicode MS" pitchFamily="34" charset="-128"/>
              </a:rPr>
              <a:t>ip</a:t>
            </a:r>
            <a:r>
              <a:rPr lang="en-US" sz="1800" kern="0" dirty="0">
                <a:solidFill>
                  <a:srgbClr val="E35500"/>
                </a:solidFill>
                <a:ea typeface="Arial Unicode MS" pitchFamily="34" charset="-128"/>
                <a:cs typeface="Arial Unicode MS" pitchFamily="34" charset="-128"/>
              </a:rPr>
              <a:t> of ads-db-0….</a:t>
            </a:r>
          </a:p>
        </p:txBody>
      </p:sp>
      <p:sp>
        <p:nvSpPr>
          <p:cNvPr id="76" name="TextBox 75">
            <a:extLst>
              <a:ext uri="{FF2B5EF4-FFF2-40B4-BE49-F238E27FC236}">
                <a16:creationId xmlns:a16="http://schemas.microsoft.com/office/drawing/2014/main" id="{DA295665-6BA5-4557-8D5A-8CB92567D962}"/>
              </a:ext>
            </a:extLst>
          </p:cNvPr>
          <p:cNvSpPr txBox="1"/>
          <p:nvPr/>
        </p:nvSpPr>
        <p:spPr>
          <a:xfrm>
            <a:off x="10048078" y="1143000"/>
            <a:ext cx="1954779" cy="360098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Ingress: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from ingress-controller in </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-system namespace</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Egress: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-DNS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a:t>
            </a:r>
            <a:r>
              <a:rPr lang="en-US" sz="1800" kern="0" dirty="0" err="1">
                <a:ea typeface="Arial Unicode MS" pitchFamily="34" charset="-128"/>
                <a:cs typeface="Arial Unicode MS" pitchFamily="34" charset="-128"/>
              </a:rPr>
              <a:t>Ads:DB</a:t>
            </a:r>
            <a:endParaRPr lang="en-US"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71872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41" grpId="0" animBg="1"/>
      <p:bldP spid="24" grpId="0" animBg="1"/>
      <p:bldP spid="25" grpId="0" animBg="1"/>
      <p:bldP spid="32" grpId="0" animBg="1"/>
      <p:bldP spid="33" grpId="0" animBg="1"/>
      <p:bldP spid="34" grpId="0" animBg="1"/>
      <p:bldP spid="36" grpId="0" animBg="1"/>
      <p:bldP spid="42" grpId="0" animBg="1"/>
      <p:bldP spid="48" grpId="0"/>
      <p:bldP spid="49" grpId="0"/>
      <p:bldP spid="51" grpId="0" animBg="1"/>
      <p:bldP spid="52" grpId="0" animBg="1"/>
      <p:bldP spid="74" grpId="0"/>
      <p:bldP spid="75" grpId="0"/>
      <p:bldP spid="7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67D508-AB5A-46A6-A30B-12F1CB84E560}"/>
              </a:ext>
            </a:extLst>
          </p:cNvPr>
          <p:cNvSpPr>
            <a:spLocks noGrp="1"/>
          </p:cNvSpPr>
          <p:nvPr>
            <p:ph type="ctrTitle"/>
          </p:nvPr>
        </p:nvSpPr>
        <p:spPr/>
        <p:txBody>
          <a:bodyPr/>
          <a:lstStyle/>
          <a:p>
            <a:r>
              <a:rPr lang="en-US" dirty="0"/>
              <a:t>Exercise 3: Network policies &amp; TLS</a:t>
            </a:r>
          </a:p>
        </p:txBody>
      </p:sp>
    </p:spTree>
    <p:extLst>
      <p:ext uri="{BB962C8B-B14F-4D97-AF65-F5344CB8AC3E}">
        <p14:creationId xmlns:p14="http://schemas.microsoft.com/office/powerpoint/2010/main" val="889389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de-DE" dirty="0"/>
              <a:t>Appendix</a:t>
            </a:r>
          </a:p>
        </p:txBody>
      </p:sp>
    </p:spTree>
    <p:extLst>
      <p:ext uri="{BB962C8B-B14F-4D97-AF65-F5344CB8AC3E}">
        <p14:creationId xmlns:p14="http://schemas.microsoft.com/office/powerpoint/2010/main" val="3997893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#0x</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content</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tls</a:t>
              </a:r>
              <a:r>
                <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certs</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1164703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3545399272"/>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3.xml><?xml version="1.0" encoding="utf-8"?>
<a:theme xmlns:a="http://schemas.openxmlformats.org/drawingml/2006/main" name="1_SAPCorporate_2016_CC">
  <a:themeElements>
    <a:clrScheme name="Custom 1">
      <a:dk1>
        <a:srgbClr val="000000"/>
      </a:dk1>
      <a:lt1>
        <a:srgbClr val="FFFFFF"/>
      </a:lt1>
      <a:dk2>
        <a:srgbClr val="666666"/>
      </a:dk2>
      <a:lt2>
        <a:srgbClr val="CCCCCC"/>
      </a:lt2>
      <a:accent1>
        <a:srgbClr val="F0AB00"/>
      </a:accent1>
      <a:accent2>
        <a:srgbClr val="FFD05C"/>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24E0FA67-952C-442C-91BA-11F744F8D0E8}" vid="{18A9F4EA-B1FC-45B6-9240-4556C40A9C31}"/>
    </a:ext>
  </a:extLst>
</a:theme>
</file>

<file path=ppt/theme/theme4.xml><?xml version="1.0" encoding="utf-8"?>
<a:theme xmlns:a="http://schemas.openxmlformats.org/drawingml/2006/main" name="12_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5.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389</Words>
  <Application>Microsoft Office PowerPoint</Application>
  <PresentationFormat>Custom</PresentationFormat>
  <Paragraphs>114</Paragraphs>
  <Slides>10</Slides>
  <Notes>7</Notes>
  <HiddenSlides>1</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10</vt:i4>
      </vt:variant>
    </vt:vector>
  </HeadingPairs>
  <TitlesOfParts>
    <vt:vector size="21" baseType="lpstr">
      <vt:lpstr>Arial Unicode MS</vt:lpstr>
      <vt:lpstr>MS PGothic</vt:lpstr>
      <vt:lpstr>Arial</vt:lpstr>
      <vt:lpstr>Courier New</vt:lpstr>
      <vt:lpstr>Symbol</vt:lpstr>
      <vt:lpstr>wingdings</vt:lpstr>
      <vt:lpstr>wingdings</vt:lpstr>
      <vt:lpstr>SAP_2017_16x9_black</vt:lpstr>
      <vt:lpstr>SAPCorporate_2016_CC</vt:lpstr>
      <vt:lpstr>1_SAPCorporate_2016_CC</vt:lpstr>
      <vt:lpstr>12_SAPCorporate_2016_CC</vt:lpstr>
      <vt:lpstr>PowerPoint Presentation</vt:lpstr>
      <vt:lpstr>Bulletinboard in K8s: Exercise “Network policies &amp; TLS for Ads app”</vt:lpstr>
      <vt:lpstr>More on Network Policies</vt:lpstr>
      <vt:lpstr>Network Policy for Ads:DB</vt:lpstr>
      <vt:lpstr>Network Policies for Ads:App</vt:lpstr>
      <vt:lpstr>Exercise 3: Network policies &amp; TLS</vt:lpstr>
      <vt:lpstr>Appendix</vt:lpstr>
      <vt:lpstr>What YOU will do in exercise #0x</vt:lpstr>
      <vt:lpstr>Demo</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Schmitt-Roquette, Ralf</cp:lastModifiedBy>
  <cp:revision>876</cp:revision>
  <cp:lastPrinted>2018-08-17T13:55:56Z</cp:lastPrinted>
  <dcterms:created xsi:type="dcterms:W3CDTF">2015-10-14T11:21:43Z</dcterms:created>
  <dcterms:modified xsi:type="dcterms:W3CDTF">2018-10-18T11:54:41Z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