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70"/>
  </p:notesMasterIdLst>
  <p:handoutMasterIdLst>
    <p:handoutMasterId r:id="rId71"/>
  </p:handoutMasterIdLst>
  <p:sldIdLst>
    <p:sldId id="433" r:id="rId5"/>
    <p:sldId id="933" r:id="rId6"/>
    <p:sldId id="959" r:id="rId7"/>
    <p:sldId id="955" r:id="rId8"/>
    <p:sldId id="957" r:id="rId9"/>
    <p:sldId id="958" r:id="rId10"/>
    <p:sldId id="956" r:id="rId11"/>
    <p:sldId id="954" r:id="rId12"/>
    <p:sldId id="450" r:id="rId13"/>
    <p:sldId id="452" r:id="rId14"/>
    <p:sldId id="449" r:id="rId15"/>
    <p:sldId id="939" r:id="rId16"/>
    <p:sldId id="940" r:id="rId17"/>
    <p:sldId id="941" r:id="rId18"/>
    <p:sldId id="934" r:id="rId19"/>
    <p:sldId id="935" r:id="rId20"/>
    <p:sldId id="936" r:id="rId21"/>
    <p:sldId id="937" r:id="rId22"/>
    <p:sldId id="938" r:id="rId23"/>
    <p:sldId id="932" r:id="rId24"/>
    <p:sldId id="919" r:id="rId25"/>
    <p:sldId id="920" r:id="rId26"/>
    <p:sldId id="911" r:id="rId27"/>
    <p:sldId id="895" r:id="rId28"/>
    <p:sldId id="910" r:id="rId29"/>
    <p:sldId id="900" r:id="rId30"/>
    <p:sldId id="897" r:id="rId31"/>
    <p:sldId id="896" r:id="rId32"/>
    <p:sldId id="908" r:id="rId33"/>
    <p:sldId id="894" r:id="rId34"/>
    <p:sldId id="901" r:id="rId35"/>
    <p:sldId id="903" r:id="rId36"/>
    <p:sldId id="898" r:id="rId37"/>
    <p:sldId id="887" r:id="rId38"/>
    <p:sldId id="877" r:id="rId39"/>
    <p:sldId id="888" r:id="rId40"/>
    <p:sldId id="889" r:id="rId41"/>
    <p:sldId id="890" r:id="rId42"/>
    <p:sldId id="891" r:id="rId43"/>
    <p:sldId id="892" r:id="rId44"/>
    <p:sldId id="893" r:id="rId45"/>
    <p:sldId id="880" r:id="rId46"/>
    <p:sldId id="879" r:id="rId47"/>
    <p:sldId id="876" r:id="rId48"/>
    <p:sldId id="874" r:id="rId49"/>
    <p:sldId id="870" r:id="rId50"/>
    <p:sldId id="871" r:id="rId51"/>
    <p:sldId id="865" r:id="rId52"/>
    <p:sldId id="867" r:id="rId53"/>
    <p:sldId id="378" r:id="rId54"/>
    <p:sldId id="866" r:id="rId55"/>
    <p:sldId id="869" r:id="rId56"/>
    <p:sldId id="873" r:id="rId57"/>
    <p:sldId id="441" r:id="rId58"/>
    <p:sldId id="447" r:id="rId59"/>
    <p:sldId id="437" r:id="rId60"/>
    <p:sldId id="445" r:id="rId61"/>
    <p:sldId id="438" r:id="rId62"/>
    <p:sldId id="446" r:id="rId63"/>
    <p:sldId id="443" r:id="rId64"/>
    <p:sldId id="440" r:id="rId65"/>
    <p:sldId id="436" r:id="rId66"/>
    <p:sldId id="448" r:id="rId67"/>
    <p:sldId id="444" r:id="rId68"/>
    <p:sldId id="265" r:id="rId69"/>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8301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95667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172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49</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57</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59</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60</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2659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61</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63</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64</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65</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5948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377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956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64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8.svg"/></Relationships>
</file>

<file path=ppt/slides/_rels/slide2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22.svg"/><Relationship Id="rId4" Type="http://schemas.openxmlformats.org/officeDocument/2006/relationships/image" Target="../media/image12.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24.svg"/><Relationship Id="rId10"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27.svg"/><Relationship Id="rId4" Type="http://schemas.openxmlformats.org/officeDocument/2006/relationships/image" Target="../media/image23.png"/><Relationship Id="rId9" Type="http://schemas.openxmlformats.org/officeDocument/2006/relationships/image" Target="../media/image28.sv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27.svg"/><Relationship Id="rId4" Type="http://schemas.openxmlformats.org/officeDocument/2006/relationships/image" Target="../media/image23.png"/><Relationship Id="rId9" Type="http://schemas.openxmlformats.org/officeDocument/2006/relationships/image" Target="../media/image28.sv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8.svg"/><Relationship Id="rId10" Type="http://schemas.openxmlformats.org/officeDocument/2006/relationships/image" Target="../media/image27.svg"/><Relationship Id="rId4" Type="http://schemas.openxmlformats.org/officeDocument/2006/relationships/image" Target="../media/image25.pn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0.svg"/><Relationship Id="rId10" Type="http://schemas.openxmlformats.org/officeDocument/2006/relationships/image" Target="../media/image15.svg"/><Relationship Id="rId4" Type="http://schemas.openxmlformats.org/officeDocument/2006/relationships/image" Target="../media/image29.png"/><Relationship Id="rId9"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28.svg"/><Relationship Id="rId4" Type="http://schemas.openxmlformats.org/officeDocument/2006/relationships/image" Target="../media/image25.png"/><Relationship Id="rId9" Type="http://schemas.openxmlformats.org/officeDocument/2006/relationships/image" Target="../media/image27.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28.svg"/><Relationship Id="rId4" Type="http://schemas.openxmlformats.org/officeDocument/2006/relationships/image" Target="../media/image25.png"/><Relationship Id="rId9" Type="http://schemas.openxmlformats.org/officeDocument/2006/relationships/image" Target="../media/image27.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77485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55046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2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78144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60394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2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21969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423225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344DAE-7F75-4AA0-9852-1A98CD4A2FEB}"/>
              </a:ext>
            </a:extLst>
          </p:cNvPr>
          <p:cNvSpPr>
            <a:spLocks noGrp="1"/>
          </p:cNvSpPr>
          <p:nvPr>
            <p:ph type="body" sz="quarter" idx="10"/>
          </p:nvPr>
        </p:nvSpPr>
        <p:spPr/>
        <p:txBody>
          <a:bodyPr/>
          <a:lstStyle/>
          <a:p>
            <a:r>
              <a:rPr lang="en-US" dirty="0"/>
              <a:t>This is a technically advanced OPTIONAL Exercise. You will need to know a lot more about helm than for the other exercises. </a:t>
            </a:r>
          </a:p>
          <a:p>
            <a:r>
              <a:rPr lang="en-US" dirty="0"/>
              <a:t>We want you to transfer the </a:t>
            </a:r>
            <a:r>
              <a:rPr lang="en-US" dirty="0" err="1"/>
              <a:t>yamls</a:t>
            </a:r>
            <a:r>
              <a:rPr lang="en-US" dirty="0"/>
              <a:t> of ads-app &amp; ads-</a:t>
            </a:r>
            <a:r>
              <a:rPr lang="en-US" dirty="0" err="1"/>
              <a:t>db</a:t>
            </a:r>
            <a:r>
              <a:rPr lang="en-US" dirty="0"/>
              <a:t> into a helm chart. </a:t>
            </a:r>
          </a:p>
          <a:p>
            <a:r>
              <a:rPr lang="en-US" dirty="0"/>
              <a:t>We want you to parametrize some parts of this to learn how you could do this.</a:t>
            </a:r>
          </a:p>
          <a:p>
            <a:r>
              <a:rPr lang="en-US" dirty="0"/>
              <a:t>You will write &amp; use some template functions.</a:t>
            </a:r>
          </a:p>
          <a:p>
            <a:r>
              <a:rPr lang="en-US" dirty="0">
                <a:highlight>
                  <a:srgbClr val="808080"/>
                </a:highlight>
              </a:rPr>
              <a:t>helm install --debug --dry-run .</a:t>
            </a:r>
            <a:r>
              <a:rPr lang="en-US" dirty="0"/>
              <a:t> will become your friend. </a:t>
            </a:r>
          </a:p>
        </p:txBody>
      </p:sp>
      <p:sp>
        <p:nvSpPr>
          <p:cNvPr id="3" name="Title 2">
            <a:extLst>
              <a:ext uri="{FF2B5EF4-FFF2-40B4-BE49-F238E27FC236}">
                <a16:creationId xmlns:a16="http://schemas.microsoft.com/office/drawing/2014/main" id="{B4CDA17E-66DE-4822-91AC-D338FB203644}"/>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827761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6F641F-9F3C-4CAB-93CD-3FA0106D3EE3}"/>
              </a:ext>
            </a:extLst>
          </p:cNvPr>
          <p:cNvSpPr>
            <a:spLocks noGrp="1"/>
          </p:cNvSpPr>
          <p:nvPr>
            <p:ph type="body" sz="quarter" idx="10"/>
          </p:nvPr>
        </p:nvSpPr>
        <p:spPr>
          <a:xfrm>
            <a:off x="513938" y="1620000"/>
            <a:ext cx="11186477" cy="4230000"/>
          </a:xfrm>
        </p:spPr>
        <p:txBody>
          <a:bodyPr/>
          <a:lstStyle/>
          <a:p>
            <a:pPr marL="342900" indent="-342900">
              <a:buFont typeface="Arial" panose="020B0604020202020204" pitchFamily="34" charset="0"/>
              <a:buChar char="•"/>
            </a:pPr>
            <a:r>
              <a:rPr lang="en-US" dirty="0"/>
              <a:t>Helm uses a go template engine to manipulate the chart templates into the final </a:t>
            </a:r>
            <a:r>
              <a:rPr lang="en-US" dirty="0" err="1"/>
              <a:t>yamls</a:t>
            </a:r>
            <a:r>
              <a:rPr lang="en-US" dirty="0"/>
              <a:t> used on </a:t>
            </a:r>
            <a:r>
              <a:rPr lang="en-US" dirty="0" err="1"/>
              <a:t>kubernetes</a:t>
            </a:r>
            <a:r>
              <a:rPr lang="en-US" dirty="0"/>
              <a:t>.</a:t>
            </a:r>
          </a:p>
          <a:p>
            <a:pPr marL="342900" indent="-342900">
              <a:buFont typeface="Arial" panose="020B0604020202020204" pitchFamily="34" charset="0"/>
              <a:buChar char="•"/>
            </a:pPr>
            <a:r>
              <a:rPr lang="en-US" dirty="0"/>
              <a:t>Templates folder can contain files with a leading </a:t>
            </a:r>
            <a:r>
              <a:rPr lang="en-US" dirty="0">
                <a:highlight>
                  <a:srgbClr val="808080"/>
                </a:highlight>
              </a:rPr>
              <a:t> _ </a:t>
            </a:r>
            <a:r>
              <a:rPr lang="en-US" dirty="0"/>
              <a:t> (typically </a:t>
            </a:r>
            <a:r>
              <a:rPr lang="en-US" dirty="0">
                <a:highlight>
                  <a:srgbClr val="808080"/>
                </a:highlight>
              </a:rPr>
              <a:t>_</a:t>
            </a:r>
            <a:r>
              <a:rPr lang="en-US" dirty="0" err="1">
                <a:highlight>
                  <a:srgbClr val="808080"/>
                </a:highlight>
              </a:rPr>
              <a:t>helper.tpl</a:t>
            </a:r>
            <a:r>
              <a:rPr lang="en-US" dirty="0"/>
              <a:t>). These files are not transferred into a </a:t>
            </a:r>
            <a:r>
              <a:rPr lang="en-US" dirty="0" err="1"/>
              <a:t>yaml</a:t>
            </a:r>
            <a:r>
              <a:rPr lang="en-US" dirty="0"/>
              <a:t> but can contain custom template functions to make the templating easier.</a:t>
            </a:r>
          </a:p>
          <a:p>
            <a:pPr marL="342900" indent="-342900">
              <a:buFont typeface="Arial" panose="020B0604020202020204" pitchFamily="34" charset="0"/>
              <a:buChar char="•"/>
            </a:pPr>
            <a:r>
              <a:rPr lang="en-US" dirty="0"/>
              <a:t> Such template functions are accessed via: </a:t>
            </a:r>
            <a:r>
              <a:rPr lang="en-US" dirty="0">
                <a:highlight>
                  <a:srgbClr val="808080"/>
                </a:highlight>
              </a:rPr>
              <a:t>{{ template “</a:t>
            </a:r>
            <a:r>
              <a:rPr lang="en-US" dirty="0" err="1">
                <a:highlight>
                  <a:srgbClr val="808080"/>
                </a:highlight>
              </a:rPr>
              <a:t>nameOfTemplate</a:t>
            </a:r>
            <a:r>
              <a:rPr lang="en-US" dirty="0">
                <a:highlight>
                  <a:srgbClr val="808080"/>
                </a:highlight>
              </a:rPr>
              <a:t>” . }}</a:t>
            </a:r>
            <a:r>
              <a:rPr lang="en-US" dirty="0"/>
              <a:t>, meaning the string generated by the template will be put at that place. </a:t>
            </a:r>
          </a:p>
          <a:p>
            <a:pPr marL="342900" indent="-342900">
              <a:buFont typeface="Arial" panose="020B0604020202020204" pitchFamily="34" charset="0"/>
              <a:buChar char="•"/>
            </a:pPr>
            <a:r>
              <a:rPr lang="en-US" dirty="0"/>
              <a:t>There is also </a:t>
            </a:r>
            <a:r>
              <a:rPr lang="en-US" dirty="0">
                <a:highlight>
                  <a:srgbClr val="808080"/>
                </a:highlight>
              </a:rPr>
              <a:t>{{ include “</a:t>
            </a:r>
            <a:r>
              <a:rPr lang="en-US" dirty="0" err="1">
                <a:highlight>
                  <a:srgbClr val="808080"/>
                </a:highlight>
              </a:rPr>
              <a:t>nameOfTemplate</a:t>
            </a:r>
            <a:r>
              <a:rPr lang="en-US" dirty="0">
                <a:highlight>
                  <a:srgbClr val="808080"/>
                </a:highlight>
              </a:rPr>
              <a:t>” . }}</a:t>
            </a:r>
            <a:r>
              <a:rPr lang="en-US" dirty="0"/>
              <a:t> which does the same thing except that the string can be passed onto other build in functions in a (bash like) pipe.</a:t>
            </a:r>
          </a:p>
          <a:p>
            <a:pPr marL="342900" indent="-342900">
              <a:buFont typeface="Arial" panose="020B0604020202020204" pitchFamily="34" charset="0"/>
              <a:buChar char="•"/>
            </a:pPr>
            <a:r>
              <a:rPr lang="en-US" dirty="0"/>
              <a:t>Also there is </a:t>
            </a:r>
            <a:r>
              <a:rPr lang="en-US" dirty="0">
                <a:highlight>
                  <a:srgbClr val="808080"/>
                </a:highlight>
              </a:rPr>
              <a:t>{{-</a:t>
            </a:r>
            <a:r>
              <a:rPr lang="en-US" dirty="0"/>
              <a:t> and </a:t>
            </a:r>
            <a:r>
              <a:rPr lang="en-US" dirty="0">
                <a:highlight>
                  <a:srgbClr val="808080"/>
                </a:highlight>
              </a:rPr>
              <a:t>-}}</a:t>
            </a:r>
            <a:r>
              <a:rPr lang="en-US" dirty="0"/>
              <a:t> which does the same as </a:t>
            </a:r>
            <a:r>
              <a:rPr lang="en-US" dirty="0">
                <a:highlight>
                  <a:srgbClr val="808080"/>
                </a:highlight>
              </a:rPr>
              <a:t>{{</a:t>
            </a:r>
            <a:r>
              <a:rPr lang="en-US" dirty="0"/>
              <a:t> and </a:t>
            </a:r>
            <a:r>
              <a:rPr lang="en-US" dirty="0">
                <a:highlight>
                  <a:srgbClr val="808080"/>
                </a:highlight>
              </a:rPr>
              <a:t>}}</a:t>
            </a:r>
            <a:r>
              <a:rPr lang="en-US" dirty="0"/>
              <a:t> except it also removes leading/trailing whitespaces and line breaks. </a:t>
            </a:r>
          </a:p>
          <a:p>
            <a:endParaRPr lang="en-US" dirty="0"/>
          </a:p>
        </p:txBody>
      </p:sp>
      <p:sp>
        <p:nvSpPr>
          <p:cNvPr id="3" name="Title 2">
            <a:extLst>
              <a:ext uri="{FF2B5EF4-FFF2-40B4-BE49-F238E27FC236}">
                <a16:creationId xmlns:a16="http://schemas.microsoft.com/office/drawing/2014/main" id="{E68304B3-42A3-4387-949B-3622BA49F5D9}"/>
              </a:ext>
            </a:extLst>
          </p:cNvPr>
          <p:cNvSpPr>
            <a:spLocks noGrp="1"/>
          </p:cNvSpPr>
          <p:nvPr>
            <p:ph type="title"/>
          </p:nvPr>
        </p:nvSpPr>
        <p:spPr/>
        <p:txBody>
          <a:bodyPr/>
          <a:lstStyle/>
          <a:p>
            <a:r>
              <a:rPr lang="en-US" dirty="0"/>
              <a:t>More on helm: Go template Engine</a:t>
            </a:r>
          </a:p>
        </p:txBody>
      </p:sp>
    </p:spTree>
    <p:extLst>
      <p:ext uri="{BB962C8B-B14F-4D97-AF65-F5344CB8AC3E}">
        <p14:creationId xmlns:p14="http://schemas.microsoft.com/office/powerpoint/2010/main" val="359566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6FD3AD-0EC3-49E4-98F1-09385493BCC0}"/>
              </a:ext>
            </a:extLst>
          </p:cNvPr>
          <p:cNvSpPr>
            <a:spLocks noGrp="1"/>
          </p:cNvSpPr>
          <p:nvPr>
            <p:ph type="body" sz="quarter" idx="10"/>
          </p:nvPr>
        </p:nvSpPr>
        <p:spPr/>
        <p:txBody>
          <a:bodyPr/>
          <a:lstStyle/>
          <a:p>
            <a:pPr marL="342900" lvl="1" indent="-342900">
              <a:buFont typeface="Arial" panose="020B0604020202020204" pitchFamily="34" charset="0"/>
              <a:buChar char="•"/>
            </a:pPr>
            <a:r>
              <a:rPr lang="en-US" sz="2000" dirty="0">
                <a:highlight>
                  <a:srgbClr val="808080"/>
                </a:highlight>
              </a:rPr>
              <a:t>template</a:t>
            </a:r>
            <a:r>
              <a:rPr lang="en-US" sz="2000" dirty="0"/>
              <a:t> &amp; </a:t>
            </a:r>
            <a:r>
              <a:rPr lang="en-US" sz="2000" dirty="0">
                <a:highlight>
                  <a:srgbClr val="808080"/>
                </a:highlight>
              </a:rPr>
              <a:t>include</a:t>
            </a:r>
            <a:r>
              <a:rPr lang="en-US" sz="2000" dirty="0"/>
              <a:t> takes actually 2 arguments, first is the name, second a scope known inside.</a:t>
            </a:r>
          </a:p>
          <a:p>
            <a:pPr marL="342900" lvl="1" indent="-342900">
              <a:buFont typeface="Arial" panose="020B0604020202020204" pitchFamily="34" charset="0"/>
              <a:buChar char="•"/>
            </a:pPr>
            <a:r>
              <a:rPr lang="en-US" sz="2000" dirty="0"/>
              <a:t>The context/scope </a:t>
            </a:r>
            <a:r>
              <a:rPr lang="en-US" sz="2000" dirty="0">
                <a:highlight>
                  <a:srgbClr val="808080"/>
                </a:highlight>
              </a:rPr>
              <a:t> . </a:t>
            </a:r>
            <a:r>
              <a:rPr lang="en-US" sz="2000" dirty="0"/>
              <a:t>:</a:t>
            </a:r>
            <a:br>
              <a:rPr lang="en-US" sz="2000" dirty="0"/>
            </a:br>
            <a:r>
              <a:rPr lang="en-US" sz="2000" dirty="0"/>
              <a:t>To use e.g. the Values object in template they have to be passed into it. They are contained in the root scope. It is referenced by a </a:t>
            </a:r>
            <a:r>
              <a:rPr lang="en-US" sz="2000" dirty="0">
                <a:highlight>
                  <a:srgbClr val="808080"/>
                </a:highlight>
              </a:rPr>
              <a:t> . </a:t>
            </a:r>
            <a:r>
              <a:rPr lang="en-US" sz="2000" dirty="0"/>
              <a:t> (self reference) and has to be passed as this into the template call. </a:t>
            </a:r>
          </a:p>
          <a:p>
            <a:pPr marL="342900" lvl="1" indent="-342900">
              <a:buFont typeface="Arial" panose="020B0604020202020204" pitchFamily="34" charset="0"/>
              <a:buChar char="•"/>
            </a:pPr>
            <a:r>
              <a:rPr lang="en-US" sz="2000" dirty="0">
                <a:highlight>
                  <a:srgbClr val="808080"/>
                </a:highlight>
              </a:rPr>
              <a:t>{{ template “</a:t>
            </a:r>
            <a:r>
              <a:rPr lang="en-US" sz="2000" dirty="0" err="1">
                <a:highlight>
                  <a:srgbClr val="808080"/>
                </a:highlight>
              </a:rPr>
              <a:t>aTemplate</a:t>
            </a:r>
            <a:r>
              <a:rPr lang="en-US" sz="2000" dirty="0">
                <a:highlight>
                  <a:srgbClr val="808080"/>
                </a:highlight>
              </a:rPr>
              <a:t>” . }}</a:t>
            </a:r>
            <a:r>
              <a:rPr lang="en-US" sz="2000" dirty="0"/>
              <a:t> here you can use .Values </a:t>
            </a:r>
            <a:r>
              <a:rPr lang="en-US" sz="2000" dirty="0" err="1"/>
              <a:t>etc</a:t>
            </a:r>
            <a:r>
              <a:rPr lang="en-US" sz="2000" dirty="0"/>
              <a:t> in the template.</a:t>
            </a:r>
          </a:p>
          <a:p>
            <a:pPr marL="342900" lvl="1" indent="-342900">
              <a:buFont typeface="Arial" panose="020B0604020202020204" pitchFamily="34" charset="0"/>
              <a:buChar char="•"/>
            </a:pPr>
            <a:r>
              <a:rPr lang="en-US" sz="2000" dirty="0">
                <a:highlight>
                  <a:srgbClr val="808080"/>
                </a:highlight>
              </a:rPr>
              <a:t>{{ template “</a:t>
            </a:r>
            <a:r>
              <a:rPr lang="en-US" sz="2000" dirty="0" err="1">
                <a:highlight>
                  <a:srgbClr val="808080"/>
                </a:highlight>
              </a:rPr>
              <a:t>anOtherTemplate</a:t>
            </a:r>
            <a:r>
              <a:rPr lang="en-US" sz="2000" dirty="0">
                <a:highlight>
                  <a:srgbClr val="808080"/>
                </a:highlight>
              </a:rPr>
              <a:t>” }}</a:t>
            </a:r>
            <a:r>
              <a:rPr lang="en-US" sz="2000" dirty="0"/>
              <a:t> in this template .Values are not accessible</a:t>
            </a:r>
          </a:p>
          <a:p>
            <a:pPr marL="342900" lvl="1" indent="-342900">
              <a:buFont typeface="Arial" panose="020B0604020202020204" pitchFamily="34" charset="0"/>
              <a:buChar char="•"/>
            </a:pPr>
            <a:r>
              <a:rPr lang="en-US" sz="2000" dirty="0"/>
              <a:t>You could also pass a </a:t>
            </a:r>
            <a:r>
              <a:rPr lang="en-US" sz="2000" dirty="0" err="1"/>
              <a:t>subscope</a:t>
            </a:r>
            <a:r>
              <a:rPr lang="en-US" sz="2000" dirty="0"/>
              <a:t> of </a:t>
            </a:r>
            <a:r>
              <a:rPr lang="en-US" sz="2000" dirty="0">
                <a:highlight>
                  <a:srgbClr val="808080"/>
                </a:highlight>
              </a:rPr>
              <a:t> . </a:t>
            </a:r>
            <a:r>
              <a:rPr lang="en-US" sz="2000" dirty="0"/>
              <a:t>, which will then be the basis for references: </a:t>
            </a:r>
            <a:br>
              <a:rPr lang="en-US" sz="2000" dirty="0"/>
            </a:br>
            <a:r>
              <a:rPr lang="en-US" sz="2000" dirty="0"/>
              <a:t>e.g. </a:t>
            </a:r>
            <a:r>
              <a:rPr lang="en-US" sz="2000" dirty="0">
                <a:highlight>
                  <a:srgbClr val="808080"/>
                </a:highlight>
              </a:rPr>
              <a:t>{{ template “</a:t>
            </a:r>
            <a:r>
              <a:rPr lang="en-US" sz="2000" dirty="0" err="1">
                <a:highlight>
                  <a:srgbClr val="808080"/>
                </a:highlight>
              </a:rPr>
              <a:t>aTemplate</a:t>
            </a:r>
            <a:r>
              <a:rPr lang="en-US" sz="2000" dirty="0">
                <a:highlight>
                  <a:srgbClr val="808080"/>
                </a:highlight>
              </a:rPr>
              <a:t>” .Values }}</a:t>
            </a:r>
            <a:r>
              <a:rPr lang="en-US" sz="2000" dirty="0"/>
              <a:t>, inside “</a:t>
            </a:r>
            <a:r>
              <a:rPr lang="en-US" sz="2000" dirty="0" err="1"/>
              <a:t>aTemplate</a:t>
            </a:r>
            <a:r>
              <a:rPr lang="en-US" sz="2000" dirty="0"/>
              <a:t>” you have access to all Values (without needing to add </a:t>
            </a:r>
            <a:r>
              <a:rPr lang="en-US" sz="2000" dirty="0">
                <a:highlight>
                  <a:srgbClr val="808080"/>
                </a:highlight>
              </a:rPr>
              <a:t>.Value</a:t>
            </a:r>
            <a:r>
              <a:rPr lang="en-US" sz="2000" dirty="0"/>
              <a:t> before) </a:t>
            </a:r>
          </a:p>
          <a:p>
            <a:endParaRPr lang="en-US" dirty="0"/>
          </a:p>
          <a:p>
            <a:br>
              <a:rPr lang="en-US" dirty="0"/>
            </a:br>
            <a:endParaRPr lang="en-US" dirty="0"/>
          </a:p>
          <a:p>
            <a:endParaRPr lang="en-US" dirty="0"/>
          </a:p>
          <a:p>
            <a:pPr marL="464561" lvl="2" indent="-285750">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90272E06-CE53-48F7-90EA-45E434847955}"/>
              </a:ext>
            </a:extLst>
          </p:cNvPr>
          <p:cNvSpPr>
            <a:spLocks noGrp="1"/>
          </p:cNvSpPr>
          <p:nvPr>
            <p:ph type="title"/>
          </p:nvPr>
        </p:nvSpPr>
        <p:spPr/>
        <p:txBody>
          <a:bodyPr/>
          <a:lstStyle/>
          <a:p>
            <a:r>
              <a:rPr lang="en-US" dirty="0"/>
              <a:t>Helm templates: scopes</a:t>
            </a:r>
          </a:p>
        </p:txBody>
      </p:sp>
    </p:spTree>
    <p:extLst>
      <p:ext uri="{BB962C8B-B14F-4D97-AF65-F5344CB8AC3E}">
        <p14:creationId xmlns:p14="http://schemas.microsoft.com/office/powerpoint/2010/main" val="621381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F539AC-96AF-4AC5-B3D8-54BE3FF4DC29}"/>
              </a:ext>
            </a:extLst>
          </p:cNvPr>
          <p:cNvSpPr>
            <a:spLocks noGrp="1"/>
          </p:cNvSpPr>
          <p:nvPr>
            <p:ph type="body" sz="quarter" idx="10"/>
          </p:nvPr>
        </p:nvSpPr>
        <p:spPr/>
        <p:txBody>
          <a:bodyPr/>
          <a:lstStyle/>
          <a:p>
            <a:pPr marL="342900" lvl="1" indent="-342900">
              <a:buFont typeface="Arial" panose="020B0604020202020204" pitchFamily="34" charset="0"/>
              <a:buChar char="•"/>
            </a:pPr>
            <a:r>
              <a:rPr lang="en-US" sz="2000" dirty="0"/>
              <a:t>Templates can contain variables which can be reused later in the same template. They always have a </a:t>
            </a:r>
            <a:r>
              <a:rPr lang="en-US" sz="2000" dirty="0">
                <a:highlight>
                  <a:srgbClr val="808080"/>
                </a:highlight>
              </a:rPr>
              <a:t>$</a:t>
            </a:r>
            <a:r>
              <a:rPr lang="en-US" sz="2000" dirty="0"/>
              <a:t> as the first char of their name. </a:t>
            </a:r>
            <a:br>
              <a:rPr lang="en-US" sz="2000" dirty="0"/>
            </a:br>
            <a:r>
              <a:rPr lang="en-US" sz="2000" dirty="0"/>
              <a:t>How you create a variable: </a:t>
            </a:r>
            <a:r>
              <a:rPr lang="en-US" sz="2000" dirty="0">
                <a:highlight>
                  <a:srgbClr val="808080"/>
                </a:highlight>
              </a:rPr>
              <a:t>{{ $string := “I’m a string” }}</a:t>
            </a:r>
            <a:br>
              <a:rPr lang="en-US" sz="2000" dirty="0"/>
            </a:br>
            <a:r>
              <a:rPr lang="en-US" sz="2000" dirty="0"/>
              <a:t>How you use a variable: </a:t>
            </a:r>
            <a:r>
              <a:rPr lang="en-US" sz="2000" dirty="0">
                <a:highlight>
                  <a:srgbClr val="808080"/>
                </a:highlight>
              </a:rPr>
              <a:t>{{ print $string }}</a:t>
            </a:r>
          </a:p>
          <a:p>
            <a:pPr marL="342900" lvl="1" indent="-342900">
              <a:buFont typeface="Arial" panose="020B0604020202020204" pitchFamily="34" charset="0"/>
              <a:buChar char="•"/>
            </a:pPr>
            <a:r>
              <a:rPr lang="en-US" sz="2000" dirty="0"/>
              <a:t>Objects to get data: </a:t>
            </a:r>
          </a:p>
          <a:p>
            <a:pPr marL="702828" lvl="3" indent="-342900">
              <a:buFont typeface="Arial" panose="020B0604020202020204" pitchFamily="34" charset="0"/>
              <a:buChar char="•"/>
            </a:pPr>
            <a:r>
              <a:rPr lang="en-US" sz="2000" dirty="0">
                <a:highlight>
                  <a:srgbClr val="808080"/>
                </a:highlight>
              </a:rPr>
              <a:t>.Values</a:t>
            </a:r>
            <a:r>
              <a:rPr lang="en-US" sz="2000" dirty="0"/>
              <a:t>: contains a map of </a:t>
            </a:r>
            <a:r>
              <a:rPr lang="en-US" sz="2000" dirty="0" err="1"/>
              <a:t>values.yaml</a:t>
            </a:r>
            <a:r>
              <a:rPr lang="en-US" sz="2000" dirty="0"/>
              <a:t> data</a:t>
            </a:r>
          </a:p>
          <a:p>
            <a:pPr marL="702828" lvl="3" indent="-342900">
              <a:buFont typeface="Arial" panose="020B0604020202020204" pitchFamily="34" charset="0"/>
              <a:buChar char="•"/>
            </a:pPr>
            <a:r>
              <a:rPr lang="en-US" sz="2000" dirty="0">
                <a:highlight>
                  <a:srgbClr val="808080"/>
                </a:highlight>
              </a:rPr>
              <a:t>.Release</a:t>
            </a:r>
            <a:r>
              <a:rPr lang="en-US" sz="2000" dirty="0"/>
              <a:t>: contains a map of release information like </a:t>
            </a:r>
            <a:r>
              <a:rPr lang="en-US" sz="2000" dirty="0">
                <a:highlight>
                  <a:srgbClr val="808080"/>
                </a:highlight>
              </a:rPr>
              <a:t>.</a:t>
            </a:r>
            <a:r>
              <a:rPr lang="en-US" sz="2000" dirty="0" err="1">
                <a:highlight>
                  <a:srgbClr val="808080"/>
                </a:highlight>
              </a:rPr>
              <a:t>Release.Name</a:t>
            </a:r>
            <a:r>
              <a:rPr lang="en-US" sz="2000" dirty="0"/>
              <a:t> to get the generated release name</a:t>
            </a:r>
          </a:p>
          <a:p>
            <a:pPr marL="702828" lvl="3" indent="-342900">
              <a:buFont typeface="Arial" panose="020B0604020202020204" pitchFamily="34" charset="0"/>
              <a:buChar char="•"/>
            </a:pPr>
            <a:r>
              <a:rPr lang="en-US" sz="2000" dirty="0">
                <a:highlight>
                  <a:srgbClr val="808080"/>
                </a:highlight>
              </a:rPr>
              <a:t>.Chart</a:t>
            </a:r>
            <a:r>
              <a:rPr lang="en-US" sz="2000" dirty="0"/>
              <a:t>: contains a map of </a:t>
            </a:r>
            <a:r>
              <a:rPr lang="en-US" sz="2000" dirty="0" err="1"/>
              <a:t>Chart.yaml</a:t>
            </a:r>
            <a:r>
              <a:rPr lang="en-US" sz="2000" dirty="0"/>
              <a:t> data</a:t>
            </a:r>
          </a:p>
          <a:p>
            <a:pPr marL="702828" lvl="3" indent="-342900">
              <a:buFont typeface="Arial" panose="020B0604020202020204" pitchFamily="34" charset="0"/>
              <a:buChar char="•"/>
            </a:pPr>
            <a:r>
              <a:rPr lang="en-US" sz="2000" dirty="0">
                <a:highlight>
                  <a:srgbClr val="808080"/>
                </a:highlight>
              </a:rPr>
              <a:t>.Files</a:t>
            </a:r>
            <a:r>
              <a:rPr lang="en-US" sz="2000" dirty="0"/>
              <a:t>: Object to access files in your charts. e.g. </a:t>
            </a:r>
            <a:r>
              <a:rPr lang="en-US" sz="2000" dirty="0">
                <a:highlight>
                  <a:srgbClr val="808080"/>
                </a:highlight>
              </a:rPr>
              <a:t>.</a:t>
            </a:r>
            <a:r>
              <a:rPr lang="en-US" sz="2000" dirty="0" err="1">
                <a:highlight>
                  <a:srgbClr val="808080"/>
                </a:highlight>
              </a:rPr>
              <a:t>Files.Get</a:t>
            </a:r>
            <a:r>
              <a:rPr lang="en-US" sz="2000" dirty="0">
                <a:highlight>
                  <a:srgbClr val="808080"/>
                </a:highlight>
              </a:rPr>
              <a:t> “a relative path to a file” </a:t>
            </a:r>
            <a:r>
              <a:rPr lang="en-US" sz="2000" dirty="0"/>
              <a:t>gets you the content of the file as a string.</a:t>
            </a:r>
          </a:p>
        </p:txBody>
      </p:sp>
      <p:sp>
        <p:nvSpPr>
          <p:cNvPr id="3" name="Title 2">
            <a:extLst>
              <a:ext uri="{FF2B5EF4-FFF2-40B4-BE49-F238E27FC236}">
                <a16:creationId xmlns:a16="http://schemas.microsoft.com/office/drawing/2014/main" id="{552E4CDD-2B39-4711-B636-D6CB2581B615}"/>
              </a:ext>
            </a:extLst>
          </p:cNvPr>
          <p:cNvSpPr>
            <a:spLocks noGrp="1"/>
          </p:cNvSpPr>
          <p:nvPr>
            <p:ph type="title"/>
          </p:nvPr>
        </p:nvSpPr>
        <p:spPr/>
        <p:txBody>
          <a:bodyPr/>
          <a:lstStyle/>
          <a:p>
            <a:r>
              <a:rPr lang="en-US" dirty="0"/>
              <a:t>Helm templates: variables</a:t>
            </a:r>
          </a:p>
        </p:txBody>
      </p:sp>
    </p:spTree>
    <p:extLst>
      <p:ext uri="{BB962C8B-B14F-4D97-AF65-F5344CB8AC3E}">
        <p14:creationId xmlns:p14="http://schemas.microsoft.com/office/powerpoint/2010/main" val="544063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A514F9-8D9F-43FC-A010-D36B92128A47}"/>
              </a:ext>
            </a:extLst>
          </p:cNvPr>
          <p:cNvSpPr>
            <a:spLocks noGrp="1"/>
          </p:cNvSpPr>
          <p:nvPr>
            <p:ph type="body" sz="quarter" idx="10"/>
          </p:nvPr>
        </p:nvSpPr>
        <p:spPr>
          <a:xfrm>
            <a:off x="503999" y="1619999"/>
            <a:ext cx="11186477" cy="4542261"/>
          </a:xfrm>
        </p:spPr>
        <p:txBody>
          <a:bodyPr/>
          <a:lstStyle/>
          <a:p>
            <a:r>
              <a:rPr lang="en-US" dirty="0"/>
              <a:t>Pipes are used to pass a string from one function to the next (like in bash): </a:t>
            </a:r>
          </a:p>
          <a:p>
            <a:pPr marL="342900" indent="-342900">
              <a:buFont typeface="Arial" panose="020B0604020202020204" pitchFamily="34" charset="0"/>
              <a:buChar char="•"/>
            </a:pPr>
            <a:r>
              <a:rPr lang="en-US" dirty="0"/>
              <a:t>A few build in functions</a:t>
            </a:r>
          </a:p>
          <a:p>
            <a:pPr marL="701675" lvl="2" indent="-342900">
              <a:buFont typeface="Arial" panose="020B0604020202020204" pitchFamily="34" charset="0"/>
              <a:buChar char="•"/>
            </a:pPr>
            <a:r>
              <a:rPr lang="en-US" dirty="0">
                <a:highlight>
                  <a:srgbClr val="808080"/>
                </a:highlight>
              </a:rPr>
              <a:t>quote</a:t>
            </a:r>
            <a:r>
              <a:rPr lang="en-US" dirty="0"/>
              <a:t>: surrounds a given string with “</a:t>
            </a:r>
          </a:p>
          <a:p>
            <a:pPr marL="701675" lvl="2" indent="-342900">
              <a:buFont typeface="Arial" panose="020B0604020202020204" pitchFamily="34" charset="0"/>
              <a:buChar char="•"/>
            </a:pPr>
            <a:r>
              <a:rPr lang="en-US" dirty="0">
                <a:highlight>
                  <a:srgbClr val="808080"/>
                </a:highlight>
              </a:rPr>
              <a:t>indent X</a:t>
            </a:r>
            <a:r>
              <a:rPr lang="en-US" dirty="0"/>
              <a:t>: adds indent of X whitespaces to a given string</a:t>
            </a:r>
          </a:p>
          <a:p>
            <a:pPr marL="701675" lvl="2" indent="-342900">
              <a:buFont typeface="Arial" panose="020B0604020202020204" pitchFamily="34" charset="0"/>
              <a:buChar char="•"/>
            </a:pPr>
            <a:r>
              <a:rPr lang="en-US" dirty="0">
                <a:highlight>
                  <a:srgbClr val="808080"/>
                </a:highlight>
              </a:rPr>
              <a:t>b64enc</a:t>
            </a:r>
            <a:r>
              <a:rPr lang="en-US" dirty="0"/>
              <a:t>: encodes a given string in base64</a:t>
            </a:r>
          </a:p>
          <a:p>
            <a:pPr marL="701675" lvl="2" indent="-342900">
              <a:buFont typeface="Arial" panose="020B0604020202020204" pitchFamily="34" charset="0"/>
              <a:buChar char="•"/>
            </a:pPr>
            <a:r>
              <a:rPr lang="en-US" dirty="0">
                <a:highlight>
                  <a:srgbClr val="808080"/>
                </a:highlight>
              </a:rPr>
              <a:t>replace X Y</a:t>
            </a:r>
            <a:r>
              <a:rPr lang="en-US" dirty="0"/>
              <a:t>: replaces substring X with Y in a given string</a:t>
            </a:r>
          </a:p>
          <a:p>
            <a:pPr marL="701675" lvl="2" indent="-342900">
              <a:buFont typeface="Arial" panose="020B0604020202020204" pitchFamily="34" charset="0"/>
              <a:buChar char="•"/>
            </a:pPr>
            <a:r>
              <a:rPr lang="en-US" dirty="0" err="1">
                <a:highlight>
                  <a:srgbClr val="808080"/>
                </a:highlight>
              </a:rPr>
              <a:t>trunc</a:t>
            </a:r>
            <a:r>
              <a:rPr lang="en-US" dirty="0">
                <a:highlight>
                  <a:srgbClr val="808080"/>
                </a:highlight>
              </a:rPr>
              <a:t> X</a:t>
            </a:r>
            <a:r>
              <a:rPr lang="en-US" dirty="0"/>
              <a:t>: truncates a given string after X chars</a:t>
            </a:r>
          </a:p>
          <a:p>
            <a:pPr marL="701675" lvl="2" indent="-342900">
              <a:buFont typeface="Arial" panose="020B0604020202020204" pitchFamily="34" charset="0"/>
              <a:buChar char="•"/>
            </a:pPr>
            <a:r>
              <a:rPr lang="en-US" dirty="0" err="1">
                <a:highlight>
                  <a:srgbClr val="808080"/>
                </a:highlight>
              </a:rPr>
              <a:t>trimSuffix</a:t>
            </a:r>
            <a:r>
              <a:rPr lang="en-US" dirty="0">
                <a:highlight>
                  <a:srgbClr val="808080"/>
                </a:highlight>
              </a:rPr>
              <a:t> X</a:t>
            </a:r>
            <a:r>
              <a:rPr lang="en-US" dirty="0"/>
              <a:t>: trims trailing string X from a given string</a:t>
            </a:r>
          </a:p>
          <a:p>
            <a:pPr marL="701675" lvl="2" indent="-342900">
              <a:buFont typeface="Arial" panose="020B0604020202020204" pitchFamily="34" charset="0"/>
              <a:buChar char="•"/>
            </a:pPr>
            <a:r>
              <a:rPr lang="en-US" dirty="0" err="1">
                <a:highlight>
                  <a:srgbClr val="808080"/>
                </a:highlight>
              </a:rPr>
              <a:t>printf</a:t>
            </a:r>
            <a:r>
              <a:rPr lang="en-US" dirty="0">
                <a:highlight>
                  <a:srgbClr val="808080"/>
                </a:highlight>
              </a:rPr>
              <a:t> X …</a:t>
            </a:r>
            <a:r>
              <a:rPr lang="en-US" dirty="0"/>
              <a:t>: prints string X , if X contains %s etc. print takes further arguments for these. </a:t>
            </a:r>
          </a:p>
          <a:p>
            <a:pPr marL="701675" lvl="2" indent="-342900">
              <a:buFont typeface="Arial" panose="020B0604020202020204" pitchFamily="34" charset="0"/>
              <a:buChar char="•"/>
            </a:pPr>
            <a:r>
              <a:rPr lang="en-US" dirty="0" err="1">
                <a:highlight>
                  <a:srgbClr val="808080"/>
                </a:highlight>
              </a:rPr>
              <a:t>tpl</a:t>
            </a:r>
            <a:r>
              <a:rPr lang="en-US" dirty="0">
                <a:highlight>
                  <a:srgbClr val="808080"/>
                </a:highlight>
              </a:rPr>
              <a:t> X Y</a:t>
            </a:r>
            <a:r>
              <a:rPr lang="en-US" dirty="0"/>
              <a:t>: takes string X and </a:t>
            </a:r>
            <a:r>
              <a:rPr lang="en-US" dirty="0" err="1"/>
              <a:t>applys</a:t>
            </a:r>
            <a:r>
              <a:rPr lang="en-US" dirty="0"/>
              <a:t> template engine with scope Y on it before passing it along.</a:t>
            </a:r>
          </a:p>
          <a:p>
            <a:pPr marL="342900" indent="-342900">
              <a:buFont typeface="Arial" panose="020B0604020202020204" pitchFamily="34" charset="0"/>
              <a:buChar char="•"/>
            </a:pPr>
            <a:r>
              <a:rPr lang="en-US" dirty="0"/>
              <a:t>Examples:</a:t>
            </a:r>
            <a:br>
              <a:rPr lang="en-US" dirty="0"/>
            </a:br>
            <a:r>
              <a:rPr lang="en-US" dirty="0">
                <a:highlight>
                  <a:srgbClr val="808080"/>
                </a:highlight>
              </a:rPr>
              <a:t>{{- </a:t>
            </a:r>
            <a:r>
              <a:rPr lang="en-US" dirty="0" err="1">
                <a:highlight>
                  <a:srgbClr val="808080"/>
                </a:highlight>
              </a:rPr>
              <a:t>printf</a:t>
            </a:r>
            <a:r>
              <a:rPr lang="en-US" dirty="0">
                <a:highlight>
                  <a:srgbClr val="808080"/>
                </a:highlight>
              </a:rPr>
              <a:t> "%s-%s" .</a:t>
            </a:r>
            <a:r>
              <a:rPr lang="en-US" dirty="0" err="1">
                <a:highlight>
                  <a:srgbClr val="808080"/>
                </a:highlight>
              </a:rPr>
              <a:t>Release.Name</a:t>
            </a:r>
            <a:r>
              <a:rPr lang="en-US" dirty="0">
                <a:highlight>
                  <a:srgbClr val="808080"/>
                </a:highlight>
              </a:rPr>
              <a:t> $name | </a:t>
            </a:r>
            <a:r>
              <a:rPr lang="en-US" dirty="0" err="1">
                <a:highlight>
                  <a:srgbClr val="808080"/>
                </a:highlight>
              </a:rPr>
              <a:t>trunc</a:t>
            </a:r>
            <a:r>
              <a:rPr lang="en-US" dirty="0">
                <a:highlight>
                  <a:srgbClr val="808080"/>
                </a:highlight>
              </a:rPr>
              <a:t> 63 | </a:t>
            </a:r>
            <a:r>
              <a:rPr lang="en-US" dirty="0" err="1">
                <a:highlight>
                  <a:srgbClr val="808080"/>
                </a:highlight>
              </a:rPr>
              <a:t>trimSuffix</a:t>
            </a:r>
            <a:r>
              <a:rPr lang="en-US" dirty="0">
                <a:highlight>
                  <a:srgbClr val="808080"/>
                </a:highlight>
              </a:rPr>
              <a:t> "-" -}} </a:t>
            </a:r>
            <a:br>
              <a:rPr lang="en-US" dirty="0"/>
            </a:br>
            <a:r>
              <a:rPr lang="en-US" dirty="0">
                <a:highlight>
                  <a:srgbClr val="808080"/>
                </a:highlight>
              </a:rPr>
              <a:t>{{- </a:t>
            </a:r>
            <a:r>
              <a:rPr lang="en-US" dirty="0" err="1">
                <a:highlight>
                  <a:srgbClr val="808080"/>
                </a:highlight>
              </a:rPr>
              <a:t>tpl</a:t>
            </a:r>
            <a:r>
              <a:rPr lang="en-US" dirty="0">
                <a:highlight>
                  <a:srgbClr val="808080"/>
                </a:highlight>
              </a:rPr>
              <a:t> (.</a:t>
            </a:r>
            <a:r>
              <a:rPr lang="en-US" dirty="0" err="1">
                <a:highlight>
                  <a:srgbClr val="808080"/>
                </a:highlight>
              </a:rPr>
              <a:t>Files.Get</a:t>
            </a:r>
            <a:r>
              <a:rPr lang="en-US" dirty="0">
                <a:highlight>
                  <a:srgbClr val="808080"/>
                </a:highlight>
              </a:rPr>
              <a:t> "initdb.txt") . | b64enc }}</a:t>
            </a:r>
          </a:p>
        </p:txBody>
      </p:sp>
      <p:sp>
        <p:nvSpPr>
          <p:cNvPr id="3" name="Title 2">
            <a:extLst>
              <a:ext uri="{FF2B5EF4-FFF2-40B4-BE49-F238E27FC236}">
                <a16:creationId xmlns:a16="http://schemas.microsoft.com/office/drawing/2014/main" id="{8ECC3589-535D-478F-8E1B-2481702C5AF2}"/>
              </a:ext>
            </a:extLst>
          </p:cNvPr>
          <p:cNvSpPr>
            <a:spLocks noGrp="1"/>
          </p:cNvSpPr>
          <p:nvPr>
            <p:ph type="title"/>
          </p:nvPr>
        </p:nvSpPr>
        <p:spPr/>
        <p:txBody>
          <a:bodyPr/>
          <a:lstStyle/>
          <a:p>
            <a:r>
              <a:rPr lang="en-US" dirty="0"/>
              <a:t>Helm templates: pipes</a:t>
            </a:r>
          </a:p>
        </p:txBody>
      </p:sp>
    </p:spTree>
    <p:extLst>
      <p:ext uri="{BB962C8B-B14F-4D97-AF65-F5344CB8AC3E}">
        <p14:creationId xmlns:p14="http://schemas.microsoft.com/office/powerpoint/2010/main" val="249960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5: </a:t>
            </a:r>
            <a:r>
              <a:rPr lang="en-US" dirty="0" err="1"/>
              <a:t>bulletinboard</a:t>
            </a:r>
            <a:r>
              <a:rPr lang="en-US" dirty="0"/>
              <a:t>-ads helm chart</a:t>
            </a:r>
          </a:p>
        </p:txBody>
      </p:sp>
    </p:spTree>
    <p:extLst>
      <p:ext uri="{BB962C8B-B14F-4D97-AF65-F5344CB8AC3E}">
        <p14:creationId xmlns:p14="http://schemas.microsoft.com/office/powerpoint/2010/main" val="214977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3274</Words>
  <Application>Microsoft Office PowerPoint</Application>
  <PresentationFormat>Custom</PresentationFormat>
  <Paragraphs>1010</Paragraphs>
  <Slides>65</Slides>
  <Notes>54</Notes>
  <HiddenSlides>27</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65</vt:i4>
      </vt:variant>
    </vt:vector>
  </HeadingPairs>
  <TitlesOfParts>
    <vt:vector size="76"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Bulletinboard in K8s: Exercise “Helm chart for Ads App &amp; Ads DB”</vt:lpstr>
      <vt:lpstr>Overview</vt:lpstr>
      <vt:lpstr>More on helm: Go template Engine</vt:lpstr>
      <vt:lpstr>Helm templates: scopes</vt:lpstr>
      <vt:lpstr>Helm templates: variables</vt:lpstr>
      <vt:lpstr>Helm templates: pipes</vt:lpstr>
      <vt:lpstr>Exercise 5: bulletinboard-ads helm chart</vt:lpstr>
      <vt:lpstr>Appendix</vt:lpstr>
      <vt:lpstr>What YOU will do in exercise #0x</vt:lpstr>
      <vt:lpstr>Demo</vt:lpstr>
      <vt:lpstr>Bulletinboard in K8s: ads app</vt:lpstr>
      <vt:lpstr>Bulletinboard in K8s: ads app</vt:lpstr>
      <vt:lpstr>Bulletinboard in K8s: Dependencies across entities – Ads app</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877</cp:revision>
  <cp:lastPrinted>2018-08-17T13:55:56Z</cp:lastPrinted>
  <dcterms:created xsi:type="dcterms:W3CDTF">2015-10-14T11:21:43Z</dcterms:created>
  <dcterms:modified xsi:type="dcterms:W3CDTF">2018-10-18T11:59:11Z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