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1.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77" r:id="rId2"/>
  </p:sldMasterIdLst>
  <p:notesMasterIdLst>
    <p:notesMasterId r:id="rId21"/>
  </p:notesMasterIdLst>
  <p:handoutMasterIdLst>
    <p:handoutMasterId r:id="rId22"/>
  </p:handoutMasterIdLst>
  <p:sldIdLst>
    <p:sldId id="433" r:id="rId3"/>
    <p:sldId id="442" r:id="rId4"/>
    <p:sldId id="446" r:id="rId5"/>
    <p:sldId id="443" r:id="rId6"/>
    <p:sldId id="448" r:id="rId7"/>
    <p:sldId id="451" r:id="rId8"/>
    <p:sldId id="963" r:id="rId9"/>
    <p:sldId id="450" r:id="rId10"/>
    <p:sldId id="964" r:id="rId11"/>
    <p:sldId id="440" r:id="rId12"/>
    <p:sldId id="436" r:id="rId13"/>
    <p:sldId id="449" r:id="rId14"/>
    <p:sldId id="447" r:id="rId15"/>
    <p:sldId id="961" r:id="rId16"/>
    <p:sldId id="882" r:id="rId17"/>
    <p:sldId id="904" r:id="rId18"/>
    <p:sldId id="960" r:id="rId19"/>
    <p:sldId id="265" r:id="rId20"/>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64" autoAdjust="0"/>
    <p:restoredTop sz="69538" autoAdjust="0"/>
  </p:normalViewPr>
  <p:slideViewPr>
    <p:cSldViewPr snapToGrid="0" showGuides="1">
      <p:cViewPr varScale="1">
        <p:scale>
          <a:sx n="91" d="100"/>
          <a:sy n="91" d="100"/>
        </p:scale>
        <p:origin x="1728" y="78"/>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38420080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How labels &amp; selectors work here:</a:t>
            </a:r>
          </a:p>
          <a:p>
            <a:pPr marL="285750" indent="-285750">
              <a:buFontTx/>
              <a:buChar char="-"/>
            </a:pPr>
            <a:r>
              <a:rPr lang="en-US" dirty="0"/>
              <a:t>Names of pods can change</a:t>
            </a:r>
          </a:p>
          <a:p>
            <a:pPr marL="285750" indent="-285750">
              <a:buFontTx/>
              <a:buChar char="-"/>
            </a:pPr>
            <a:r>
              <a:rPr lang="en-US" dirty="0"/>
              <a:t>Labels stay</a:t>
            </a:r>
            <a:r>
              <a:rPr lang="en-US" baseline="0" dirty="0"/>
              <a:t> the same</a:t>
            </a:r>
          </a:p>
          <a:p>
            <a:pPr marL="285750" indent="-285750">
              <a:buFontTx/>
              <a:buChar char="-"/>
            </a:pPr>
            <a:r>
              <a:rPr lang="en-US" baseline="0" dirty="0"/>
              <a:t>Only with labels pods related to </a:t>
            </a:r>
            <a:r>
              <a:rPr lang="en-US" baseline="0" dirty="0" err="1"/>
              <a:t>rs</a:t>
            </a:r>
            <a:r>
              <a:rPr lang="en-US" baseline="0" dirty="0"/>
              <a:t>/deployment can be determined reliably</a:t>
            </a:r>
          </a:p>
          <a:p>
            <a:pPr marL="285750" indent="-285750">
              <a:buFontTx/>
              <a:buChar char="-"/>
            </a:pPr>
            <a:endParaRPr lang="en-US" dirty="0"/>
          </a:p>
          <a:p>
            <a:r>
              <a:rPr lang="en-US" dirty="0"/>
              <a:t>Why deployments?</a:t>
            </a:r>
          </a:p>
          <a:p>
            <a:r>
              <a:rPr lang="en-US" dirty="0"/>
              <a:t>You don’t want to know and manage individual pods. You would like to specify a template and instantiate it as often as you wish. Also you want to manage the group of pods e.g. in terms of docker image used.</a:t>
            </a:r>
          </a:p>
          <a:p>
            <a:endParaRPr lang="en-US" dirty="0"/>
          </a:p>
          <a:p>
            <a:r>
              <a:rPr lang="en-US" dirty="0"/>
              <a:t>The deployment gives you these management capabilities. In it’s resource description (</a:t>
            </a:r>
            <a:r>
              <a:rPr lang="en-US" dirty="0" err="1"/>
              <a:t>yaml</a:t>
            </a:r>
            <a:r>
              <a:rPr lang="en-US" dirty="0"/>
              <a:t> file) you specify a pod template, how pods should be labeled and of course a corresponding selector to identify your pods.</a:t>
            </a:r>
          </a:p>
          <a:p>
            <a:r>
              <a:rPr lang="en-US" dirty="0"/>
              <a:t>On cluster level the deployment creates &amp; manages a replica set which then manages the pods. </a:t>
            </a:r>
          </a:p>
          <a:p>
            <a:r>
              <a:rPr lang="en-US" dirty="0"/>
              <a:t>If you update the number of replicas, this will be sent to the </a:t>
            </a:r>
            <a:r>
              <a:rPr lang="en-US" dirty="0" err="1"/>
              <a:t>replicaSet</a:t>
            </a:r>
            <a:r>
              <a:rPr lang="en-US" dirty="0"/>
              <a:t> and the desired state is enforced via the </a:t>
            </a:r>
            <a:r>
              <a:rPr lang="en-US" dirty="0" err="1"/>
              <a:t>replicaSet</a:t>
            </a:r>
            <a:r>
              <a:rPr lang="en-US" dirty="0"/>
              <a:t>. </a:t>
            </a:r>
          </a:p>
          <a:p>
            <a:r>
              <a:rPr lang="en-US" dirty="0"/>
              <a:t>Upon update of the image, a new </a:t>
            </a:r>
            <a:r>
              <a:rPr lang="en-US" dirty="0" err="1"/>
              <a:t>replicaSet</a:t>
            </a:r>
            <a:r>
              <a:rPr lang="en-US" dirty="0"/>
              <a:t> will be created and the old one will be set to replica=0. This way you can roll-back to your old </a:t>
            </a:r>
            <a:r>
              <a:rPr lang="en-US" dirty="0" err="1"/>
              <a:t>replicaSet</a:t>
            </a:r>
            <a:r>
              <a:rPr lang="en-US" dirty="0"/>
              <a:t> (by scaling it up again).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2647646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r>
              <a:rPr lang="en-US" dirty="0"/>
              <a:t>Labels with red arrows pointing to have to match</a:t>
            </a:r>
          </a:p>
        </p:txBody>
      </p:sp>
    </p:spTree>
    <p:extLst>
      <p:ext uri="{BB962C8B-B14F-4D97-AF65-F5344CB8AC3E}">
        <p14:creationId xmlns:p14="http://schemas.microsoft.com/office/powerpoint/2010/main" val="3094605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indent="0">
              <a:buFontTx/>
              <a:buNone/>
            </a:pPr>
            <a:r>
              <a:rPr lang="en-US" dirty="0"/>
              <a:t>Explain deployments in a demo</a:t>
            </a:r>
          </a:p>
          <a:p>
            <a:pPr marL="285750" indent="-285750">
              <a:buFontTx/>
              <a:buChar char="-"/>
            </a:pPr>
            <a:r>
              <a:rPr lang="en-US" dirty="0"/>
              <a:t>Use the “</a:t>
            </a:r>
            <a:r>
              <a:rPr lang="en-US" dirty="0" err="1"/>
              <a:t>kubectl</a:t>
            </a:r>
            <a:r>
              <a:rPr lang="en-US" dirty="0"/>
              <a:t> create deployment &lt;name&gt; --image=&lt;image&gt;” command to create a deployment (note that “run” generators are deprecated for everything but pods)</a:t>
            </a:r>
          </a:p>
          <a:p>
            <a:pPr marL="285750" indent="-285750">
              <a:buFontTx/>
              <a:buChar char="-"/>
            </a:pPr>
            <a:r>
              <a:rPr lang="en-US" dirty="0"/>
              <a:t>Show the replica set with labels</a:t>
            </a:r>
          </a:p>
          <a:p>
            <a:pPr marL="285750" indent="-285750">
              <a:buFontTx/>
              <a:buChar char="-"/>
            </a:pPr>
            <a:r>
              <a:rPr lang="en-US" dirty="0"/>
              <a:t>Point out that the replica set is a “hidden” component used to manage pods &amp; generations. A user should not interact directly with a replica set</a:t>
            </a:r>
          </a:p>
          <a:p>
            <a:pPr marL="285750" indent="-285750">
              <a:buFontTx/>
              <a:buChar char="-"/>
            </a:pPr>
            <a:r>
              <a:rPr lang="en-US" dirty="0"/>
              <a:t>Scale up (</a:t>
            </a:r>
            <a:r>
              <a:rPr lang="en-US" dirty="0" err="1"/>
              <a:t>kubectl</a:t>
            </a:r>
            <a:r>
              <a:rPr lang="en-US" dirty="0"/>
              <a:t> scale </a:t>
            </a:r>
            <a:r>
              <a:rPr lang="en-US" dirty="0" err="1"/>
              <a:t>deployment|replicaset</a:t>
            </a:r>
            <a:r>
              <a:rPr lang="en-US" dirty="0"/>
              <a:t> &lt;name&gt; --replicas=5)</a:t>
            </a:r>
          </a:p>
          <a:p>
            <a:pPr marL="465750" lvl="1" indent="-285750">
              <a:buFontTx/>
              <a:buChar char="-"/>
            </a:pPr>
            <a:r>
              <a:rPr lang="en-US" dirty="0"/>
              <a:t>Scale up the replica set &amp; show pods -&gt; replica set is managed by deployment and thus overruled. </a:t>
            </a:r>
          </a:p>
          <a:p>
            <a:pPr marL="465750" lvl="1" indent="-285750">
              <a:buFontTx/>
              <a:buChar char="-"/>
            </a:pPr>
            <a:r>
              <a:rPr lang="en-US" dirty="0"/>
              <a:t>Scale up the deployment</a:t>
            </a:r>
          </a:p>
          <a:p>
            <a:pPr marL="285750" indent="-285750">
              <a:buFontTx/>
              <a:buChar char="-"/>
            </a:pPr>
            <a:r>
              <a:rPr lang="en-US" dirty="0"/>
              <a:t>Show the pods with labels</a:t>
            </a:r>
          </a:p>
          <a:p>
            <a:pPr marL="285750" indent="-285750">
              <a:buFontTx/>
              <a:buChar char="-"/>
            </a:pPr>
            <a:r>
              <a:rPr lang="en-US" dirty="0"/>
              <a:t>Delete a pod &amp; in parallel “watch </a:t>
            </a:r>
            <a:r>
              <a:rPr lang="en-US" dirty="0" err="1"/>
              <a:t>kubectl</a:t>
            </a:r>
            <a:r>
              <a:rPr lang="en-US" dirty="0"/>
              <a:t> get pods” to monitor the creation/deletion of pods</a:t>
            </a:r>
          </a:p>
          <a:p>
            <a:pPr marL="285750" indent="-285750">
              <a:buFontTx/>
              <a:buChar char="-"/>
            </a:pPr>
            <a:endParaRPr lang="en-US" dirty="0"/>
          </a:p>
          <a:p>
            <a:pPr marL="0" indent="0">
              <a:buFontTx/>
              <a:buNone/>
            </a:pPr>
            <a:r>
              <a:rPr lang="en-US" dirty="0"/>
              <a:t>Don’t forget to mention that a deployment can be created also from </a:t>
            </a:r>
            <a:r>
              <a:rPr lang="en-US" dirty="0" err="1"/>
              <a:t>yaml</a:t>
            </a:r>
            <a:r>
              <a:rPr lang="en-US" dirty="0"/>
              <a:t> file (with way more options to customize -&gt; like the labels).</a:t>
            </a:r>
          </a:p>
          <a:p>
            <a:pPr marL="0" indent="0">
              <a:buFontTx/>
              <a:buNone/>
            </a:pPr>
            <a:endParaRPr lang="en-US" dirty="0"/>
          </a:p>
          <a:p>
            <a:pPr marL="0" indent="0">
              <a:buFontTx/>
              <a:buNone/>
            </a:pPr>
            <a:r>
              <a:rPr lang="en-US" dirty="0"/>
              <a:t>Optional: do a demo for updating (assuming your deployment is called “</a:t>
            </a:r>
            <a:r>
              <a:rPr lang="en-US" dirty="0" err="1"/>
              <a:t>nginx</a:t>
            </a:r>
            <a:r>
              <a:rPr lang="en-US" dirty="0"/>
              <a: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sym typeface="Wingdings" panose="05000000000000000000" pitchFamily="2" charset="2"/>
              </a:rPr>
              <a:t>Run “</a:t>
            </a:r>
            <a:r>
              <a:rPr lang="en-US" dirty="0" err="1">
                <a:sym typeface="Wingdings" panose="05000000000000000000" pitchFamily="2" charset="2"/>
              </a:rPr>
              <a:t>kubectl</a:t>
            </a:r>
            <a:r>
              <a:rPr lang="en-US" dirty="0">
                <a:sym typeface="Wingdings" panose="05000000000000000000" pitchFamily="2" charset="2"/>
              </a:rPr>
              <a:t> rollout status deployment </a:t>
            </a:r>
            <a:r>
              <a:rPr lang="en-US" dirty="0" err="1">
                <a:sym typeface="Wingdings" panose="05000000000000000000" pitchFamily="2" charset="2"/>
              </a:rPr>
              <a:t>nginx</a:t>
            </a:r>
            <a:r>
              <a:rPr lang="en-US" dirty="0">
                <a:sym typeface="Wingdings" panose="05000000000000000000" pitchFamily="2" charset="2"/>
              </a:rPr>
              <a:t>” in a separate shell </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sym typeface="Wingdings" panose="05000000000000000000" pitchFamily="2" charset="2"/>
              </a:rPr>
              <a:t>In parallel: </a:t>
            </a:r>
            <a:r>
              <a:rPr lang="en-US" dirty="0"/>
              <a:t>“</a:t>
            </a:r>
            <a:r>
              <a:rPr lang="en-US" dirty="0" err="1"/>
              <a:t>kubectl</a:t>
            </a:r>
            <a:r>
              <a:rPr lang="en-US" dirty="0"/>
              <a:t> set image deployment/</a:t>
            </a:r>
            <a:r>
              <a:rPr lang="en-US" dirty="0" err="1"/>
              <a:t>nginx</a:t>
            </a:r>
            <a:r>
              <a:rPr lang="en-US" dirty="0"/>
              <a:t> </a:t>
            </a:r>
            <a:r>
              <a:rPr lang="en-US" dirty="0" err="1"/>
              <a:t>nginx</a:t>
            </a:r>
            <a:r>
              <a:rPr lang="en-US" dirty="0"/>
              <a:t>=</a:t>
            </a:r>
            <a:r>
              <a:rPr lang="en-US" dirty="0" err="1"/>
              <a:t>nginx:mainline</a:t>
            </a:r>
            <a:r>
              <a:rPr lang="en-US" dirty="0"/>
              <a:t> --record” </a:t>
            </a:r>
            <a:r>
              <a:rPr lang="en-US" dirty="0">
                <a:sym typeface="Wingdings" panose="05000000000000000000" pitchFamily="2" charset="2"/>
              </a:rPr>
              <a:t> make sure to set an image tag that differs from your first revision</a:t>
            </a:r>
          </a:p>
          <a:p>
            <a:pPr marL="285750" indent="-285750">
              <a:buFontTx/>
              <a:buChar char="-"/>
            </a:pPr>
            <a:r>
              <a:rPr lang="en-US" dirty="0">
                <a:sym typeface="Wingdings" panose="05000000000000000000" pitchFamily="2" charset="2"/>
              </a:rPr>
              <a:t>Point out, that the “--record“ parameter will “ log” the command and write it to the deployment’s annotations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sym typeface="Wingdings" panose="05000000000000000000" pitchFamily="2" charset="2"/>
              </a:rPr>
              <a:t>“</a:t>
            </a:r>
            <a:r>
              <a:rPr lang="en-US" dirty="0" err="1">
                <a:sym typeface="Wingdings" panose="05000000000000000000" pitchFamily="2" charset="2"/>
              </a:rPr>
              <a:t>kubectl</a:t>
            </a:r>
            <a:r>
              <a:rPr lang="en-US" dirty="0">
                <a:sym typeface="Wingdings" panose="05000000000000000000" pitchFamily="2" charset="2"/>
              </a:rPr>
              <a:t> rollout history deployment </a:t>
            </a:r>
            <a:r>
              <a:rPr lang="en-US" dirty="0" err="1">
                <a:sym typeface="Wingdings" panose="05000000000000000000" pitchFamily="2" charset="2"/>
              </a:rPr>
              <a:t>nginx</a:t>
            </a:r>
            <a:r>
              <a:rPr lang="en-US" dirty="0">
                <a:sym typeface="Wingdings" panose="05000000000000000000" pitchFamily="2" charset="2"/>
              </a:rPr>
              <a:t>”  you should see 2 revisions incl. the “change-cause”</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Optional: do a demo for a rollback</a:t>
            </a:r>
            <a:endParaRPr lang="en-US" dirty="0">
              <a:sym typeface="Wingdings" panose="05000000000000000000" pitchFamily="2" charset="2"/>
            </a:endParaRP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Re-run the “set image” command while using an invalid version tag (like “invalid” or something with a typo)</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Check the rollout status </a:t>
            </a:r>
            <a:r>
              <a:rPr lang="en-US" dirty="0">
                <a:sym typeface="Wingdings" panose="05000000000000000000" pitchFamily="2" charset="2"/>
              </a:rPr>
              <a:t> there should be one pod with the new image version in an error status &amp; at least 2 pods of the previous revision up and running.</a:t>
            </a:r>
            <a:endParaRPr lang="en-US"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Explain the rolling update strategy and why there is only one pod in status error </a:t>
            </a:r>
            <a:r>
              <a:rPr lang="en-US" dirty="0">
                <a:sym typeface="Wingdings" panose="05000000000000000000" pitchFamily="2" charset="2"/>
              </a:rPr>
              <a:t> </a:t>
            </a:r>
            <a:r>
              <a:rPr lang="en-US" dirty="0" err="1">
                <a:sym typeface="Wingdings" panose="05000000000000000000" pitchFamily="2" charset="2"/>
              </a:rPr>
              <a:t>maxUnavailable</a:t>
            </a:r>
            <a:r>
              <a:rPr lang="en-US" dirty="0">
                <a:sym typeface="Wingdings" panose="05000000000000000000" pitchFamily="2" charset="2"/>
              </a:rPr>
              <a:t> (</a:t>
            </a:r>
            <a:r>
              <a:rPr lang="de-DE" sz="1400" b="0" kern="1200" dirty="0" err="1">
                <a:solidFill>
                  <a:schemeClr val="tx1"/>
                </a:solidFill>
                <a:effectLst/>
                <a:latin typeface="+mn-lt"/>
                <a:ea typeface="+mn-ea"/>
                <a:cs typeface="+mn-cs"/>
              </a:rPr>
              <a:t>kubectl</a:t>
            </a:r>
            <a:r>
              <a:rPr lang="de-DE" sz="1400" b="0" kern="1200" dirty="0">
                <a:solidFill>
                  <a:schemeClr val="tx1"/>
                </a:solidFill>
                <a:effectLst/>
                <a:latin typeface="+mn-lt"/>
                <a:ea typeface="+mn-ea"/>
                <a:cs typeface="+mn-cs"/>
              </a:rPr>
              <a:t> </a:t>
            </a:r>
            <a:r>
              <a:rPr lang="de-DE" sz="1400" b="0" kern="1200" dirty="0" err="1">
                <a:solidFill>
                  <a:schemeClr val="tx1"/>
                </a:solidFill>
                <a:effectLst/>
                <a:latin typeface="+mn-lt"/>
                <a:ea typeface="+mn-ea"/>
                <a:cs typeface="+mn-cs"/>
              </a:rPr>
              <a:t>explain</a:t>
            </a:r>
            <a:r>
              <a:rPr lang="de-DE" sz="1400" b="0" kern="1200" dirty="0">
                <a:solidFill>
                  <a:schemeClr val="tx1"/>
                </a:solidFill>
                <a:effectLst/>
                <a:latin typeface="+mn-lt"/>
                <a:ea typeface="+mn-ea"/>
                <a:cs typeface="+mn-cs"/>
              </a:rPr>
              <a:t> </a:t>
            </a:r>
            <a:r>
              <a:rPr lang="de-DE" sz="1400" b="0" kern="1200" dirty="0" err="1">
                <a:solidFill>
                  <a:schemeClr val="tx1"/>
                </a:solidFill>
                <a:effectLst/>
                <a:latin typeface="+mn-lt"/>
                <a:ea typeface="+mn-ea"/>
                <a:cs typeface="+mn-cs"/>
              </a:rPr>
              <a:t>deployment.spec.strategy.rollingUpdate</a:t>
            </a:r>
            <a:r>
              <a:rPr lang="de-DE" sz="1400" b="0" kern="1200" dirty="0">
                <a:solidFill>
                  <a:schemeClr val="tx1"/>
                </a:solidFill>
                <a:effectLst/>
                <a:latin typeface="+mn-lt"/>
                <a:ea typeface="+mn-ea"/>
                <a:cs typeface="+mn-cs"/>
              </a:rPr>
              <a: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 Do the rollback: </a:t>
            </a:r>
            <a:r>
              <a:rPr lang="en-US" dirty="0" err="1"/>
              <a:t>kubectl</a:t>
            </a:r>
            <a:r>
              <a:rPr lang="en-US" dirty="0"/>
              <a:t> rollout undo deployment </a:t>
            </a:r>
            <a:r>
              <a:rPr lang="en-US" dirty="0" err="1"/>
              <a:t>nginx</a:t>
            </a:r>
            <a:endParaRPr lang="en-US" dirty="0"/>
          </a:p>
          <a:p>
            <a:pPr marL="28575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38059463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3255485" rtl="0" eaLnBrk="1" fontAlgn="auto" latinLnBrk="0" hangingPunct="1">
              <a:lnSpc>
                <a:spcPct val="100000"/>
              </a:lnSpc>
              <a:spcBef>
                <a:spcPts val="0"/>
              </a:spcBef>
              <a:spcAft>
                <a:spcPts val="0"/>
              </a:spcAft>
              <a:buClrTx/>
              <a:buSzTx/>
              <a:buFontTx/>
              <a:buNone/>
              <a:tabLst/>
              <a:defRPr/>
            </a:pPr>
            <a:fld id="{7D8C2C35-2B8A-446E-BEC0-FD36716C29AC}" type="slidenum">
              <a:rPr kumimoji="0" lang="de-DE" sz="2400" b="0" i="0" u="none" strike="noStrike" kern="1200" cap="none" spc="0" normalizeH="0" baseline="0" noProof="0">
                <a:ln>
                  <a:noFill/>
                </a:ln>
                <a:solidFill>
                  <a:srgbClr val="000000"/>
                </a:solidFill>
                <a:effectLst/>
                <a:uLnTx/>
                <a:uFillTx/>
                <a:latin typeface="Arial"/>
                <a:ea typeface="+mn-ea"/>
                <a:cs typeface="+mn-cs"/>
              </a:rPr>
              <a:pPr marL="0" marR="0" lvl="0" indent="0" algn="ctr" defTabSz="3255485" rtl="0" eaLnBrk="1" fontAlgn="auto" latinLnBrk="0" hangingPunct="1">
                <a:lnSpc>
                  <a:spcPct val="100000"/>
                </a:lnSpc>
                <a:spcBef>
                  <a:spcPts val="0"/>
                </a:spcBef>
                <a:spcAft>
                  <a:spcPts val="0"/>
                </a:spcAft>
                <a:buClrTx/>
                <a:buSzTx/>
                <a:buFontTx/>
                <a:buNone/>
                <a:tabLst/>
                <a:defRPr/>
              </a:pPr>
              <a:t>15</a:t>
            </a:fld>
            <a:endParaRPr kumimoji="0" lang="de-DE" sz="24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2698908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3255485" rtl="0" eaLnBrk="1" fontAlgn="auto" latinLnBrk="0" hangingPunct="1">
              <a:lnSpc>
                <a:spcPct val="100000"/>
              </a:lnSpc>
              <a:spcBef>
                <a:spcPts val="0"/>
              </a:spcBef>
              <a:spcAft>
                <a:spcPts val="0"/>
              </a:spcAft>
              <a:buClrTx/>
              <a:buSzTx/>
              <a:buFontTx/>
              <a:buNone/>
              <a:tabLst/>
              <a:defRPr/>
            </a:pPr>
            <a:fld id="{7D8C2C35-2B8A-446E-BEC0-FD36716C29AC}" type="slidenum">
              <a:rPr kumimoji="0" lang="de-DE" sz="2400" b="0" i="0" u="none" strike="noStrike" kern="1200" cap="none" spc="0" normalizeH="0" baseline="0" noProof="0">
                <a:ln>
                  <a:noFill/>
                </a:ln>
                <a:solidFill>
                  <a:srgbClr val="000000"/>
                </a:solidFill>
                <a:effectLst/>
                <a:uLnTx/>
                <a:uFillTx/>
                <a:latin typeface="Arial"/>
                <a:ea typeface="+mn-ea"/>
                <a:cs typeface="+mn-cs"/>
              </a:rPr>
              <a:pPr marL="0" marR="0" lvl="0" indent="0" algn="ctr" defTabSz="3255485" rtl="0" eaLnBrk="1" fontAlgn="auto" latinLnBrk="0" hangingPunct="1">
                <a:lnSpc>
                  <a:spcPct val="100000"/>
                </a:lnSpc>
                <a:spcBef>
                  <a:spcPts val="0"/>
                </a:spcBef>
                <a:spcAft>
                  <a:spcPts val="0"/>
                </a:spcAft>
                <a:buClrTx/>
                <a:buSzTx/>
                <a:buFontTx/>
                <a:buNone/>
                <a:tabLst/>
                <a:defRPr/>
              </a:pPr>
              <a:t>16</a:t>
            </a:fld>
            <a:endParaRPr kumimoji="0" lang="de-DE" sz="24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342489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3255485" rtl="0" eaLnBrk="1" fontAlgn="auto" latinLnBrk="0" hangingPunct="1">
              <a:lnSpc>
                <a:spcPct val="100000"/>
              </a:lnSpc>
              <a:spcBef>
                <a:spcPts val="0"/>
              </a:spcBef>
              <a:spcAft>
                <a:spcPts val="0"/>
              </a:spcAft>
              <a:buClrTx/>
              <a:buSzTx/>
              <a:buFontTx/>
              <a:buNone/>
              <a:tabLst/>
              <a:defRPr/>
            </a:pPr>
            <a:fld id="{7D8C2C35-2B8A-446E-BEC0-FD36716C29AC}" type="slidenum">
              <a:rPr kumimoji="0" lang="de-DE" sz="2400" b="0" i="0" u="none" strike="noStrike" kern="1200" cap="none" spc="0" normalizeH="0" baseline="0" noProof="0">
                <a:ln>
                  <a:noFill/>
                </a:ln>
                <a:solidFill>
                  <a:srgbClr val="000000"/>
                </a:solidFill>
                <a:effectLst/>
                <a:uLnTx/>
                <a:uFillTx/>
                <a:latin typeface="Arial"/>
                <a:ea typeface="+mn-ea"/>
                <a:cs typeface="+mn-cs"/>
              </a:rPr>
              <a:pPr marL="0" marR="0" lvl="0" indent="0" algn="ctr" defTabSz="3255485" rtl="0" eaLnBrk="1" fontAlgn="auto" latinLnBrk="0" hangingPunct="1">
                <a:lnSpc>
                  <a:spcPct val="100000"/>
                </a:lnSpc>
                <a:spcBef>
                  <a:spcPts val="0"/>
                </a:spcBef>
                <a:spcAft>
                  <a:spcPts val="0"/>
                </a:spcAft>
                <a:buClrTx/>
                <a:buSzTx/>
                <a:buFontTx/>
                <a:buNone/>
                <a:tabLst/>
                <a:defRPr/>
              </a:pPr>
              <a:t>17</a:t>
            </a:fld>
            <a:endParaRPr kumimoji="0" lang="de-DE" sz="24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8611950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actually talking about the deployment resource, we need to introduce one of the fundamental concepts of Kubernetes: labels &amp; selectors.</a:t>
            </a:r>
          </a:p>
          <a:p>
            <a:endParaRPr lang="en-US" dirty="0"/>
          </a:p>
          <a:p>
            <a:r>
              <a:rPr lang="en-US" dirty="0"/>
              <a:t>Basically, labels are </a:t>
            </a:r>
            <a:r>
              <a:rPr lang="en-US" b="1" dirty="0"/>
              <a:t>key-value pairs </a:t>
            </a:r>
            <a:r>
              <a:rPr lang="en-US" dirty="0"/>
              <a:t>and you can attach them to almost everything in Kubernetes. Keys can have a prefix separated by “/”. The parts of the key must be DNS compatible names. Labels are part of the metadata-section of a resource description and of course you can attach multiple labels to one resource.</a:t>
            </a:r>
          </a:p>
          <a:p>
            <a:endParaRPr lang="en-US" dirty="0"/>
          </a:p>
          <a:p>
            <a:r>
              <a:rPr lang="en-US" dirty="0"/>
              <a:t>But what are labels good for, if there is no selection mechanism to evaluate them? Kubernetes label selectors are the answer to this questions.</a:t>
            </a:r>
          </a:p>
          <a:p>
            <a:endParaRPr lang="en-US" dirty="0"/>
          </a:p>
          <a:p>
            <a:r>
              <a:rPr lang="en-US" dirty="0"/>
              <a:t>Selectors can be used in </a:t>
            </a:r>
            <a:r>
              <a:rPr lang="en-US" dirty="0" err="1"/>
              <a:t>kubectl</a:t>
            </a:r>
            <a:r>
              <a:rPr lang="en-US" dirty="0"/>
              <a:t> queries but also as part of resource definitions to define dependencies or even hierarchies of managed objects.</a:t>
            </a:r>
          </a:p>
          <a:p>
            <a:r>
              <a:rPr lang="en-US" dirty="0"/>
              <a:t>Mostly the selectors are part of the resource’s spec sections.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2759097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Labels are used to identify and bundle pods or nodes or any other resource, where it seem useful.</a:t>
            </a:r>
          </a:p>
          <a:p>
            <a:endParaRPr lang="en-US" dirty="0"/>
          </a:p>
          <a:p>
            <a:r>
              <a:rPr lang="en-US" dirty="0"/>
              <a:t>Pod names are not reliable because they are usually generated. To identify a set of same pods, a label helps.</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3055188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already said, labels are part of the metadata section and selectors usually occur in the spec sections.</a:t>
            </a:r>
          </a:p>
          <a:p>
            <a:endParaRPr lang="en-US" dirty="0"/>
          </a:p>
          <a:p>
            <a:r>
              <a:rPr lang="en-US" dirty="0"/>
              <a:t>Additionally manual labeling is possible via </a:t>
            </a:r>
            <a:r>
              <a:rPr lang="en-US" dirty="0" err="1"/>
              <a:t>kubectl</a:t>
            </a:r>
            <a:r>
              <a:rPr lang="en-US" dirty="0"/>
              <a:t> and label selectors can be added to </a:t>
            </a:r>
            <a:r>
              <a:rPr lang="en-US" dirty="0" err="1"/>
              <a:t>kubectl</a:t>
            </a:r>
            <a:r>
              <a:rPr lang="en-US" dirty="0"/>
              <a:t> queries.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2266578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This demo should familiarize participants with the labeling system.</a:t>
            </a:r>
          </a:p>
          <a:p>
            <a:pPr marL="285750" indent="-285750">
              <a:buFontTx/>
              <a:buChar char="-"/>
            </a:pPr>
            <a:r>
              <a:rPr lang="en-US" dirty="0"/>
              <a:t>Show labels</a:t>
            </a:r>
          </a:p>
          <a:p>
            <a:pPr marL="465750" lvl="1" indent="-285750">
              <a:buFontTx/>
              <a:buChar char="-"/>
            </a:pPr>
            <a:r>
              <a:rPr lang="en-US" dirty="0"/>
              <a:t>of nodes: </a:t>
            </a:r>
            <a:r>
              <a:rPr lang="en-US" dirty="0" err="1"/>
              <a:t>kubectl</a:t>
            </a:r>
            <a:r>
              <a:rPr lang="en-US" dirty="0"/>
              <a:t> get nodes --show-labels</a:t>
            </a:r>
          </a:p>
          <a:p>
            <a:pPr marL="465750" lvl="1" indent="-285750">
              <a:buFontTx/>
              <a:buChar char="-"/>
            </a:pPr>
            <a:r>
              <a:rPr lang="en-US" dirty="0"/>
              <a:t>of pods in </a:t>
            </a:r>
            <a:r>
              <a:rPr lang="en-US" dirty="0" err="1"/>
              <a:t>kube</a:t>
            </a:r>
            <a:r>
              <a:rPr lang="en-US" dirty="0"/>
              <a:t>-system namespace: </a:t>
            </a:r>
            <a:r>
              <a:rPr lang="en-US" dirty="0" err="1"/>
              <a:t>kubectl</a:t>
            </a:r>
            <a:r>
              <a:rPr lang="en-US" dirty="0"/>
              <a:t> get pods -n </a:t>
            </a:r>
            <a:r>
              <a:rPr lang="en-US" dirty="0" err="1"/>
              <a:t>kube</a:t>
            </a:r>
            <a:r>
              <a:rPr lang="en-US" dirty="0"/>
              <a:t>-system --show-labels</a:t>
            </a:r>
          </a:p>
          <a:p>
            <a:pPr marL="285750" indent="-285750">
              <a:buFontTx/>
              <a:buChar char="-"/>
            </a:pPr>
            <a:r>
              <a:rPr lang="en-US" dirty="0"/>
              <a:t>Show selection based on labels:</a:t>
            </a:r>
          </a:p>
          <a:p>
            <a:pPr marL="465750" lvl="1" indent="-285750">
              <a:buFontTx/>
              <a:buChar char="-"/>
            </a:pPr>
            <a:r>
              <a:rPr lang="en-US" dirty="0"/>
              <a:t>Select a group of pods from </a:t>
            </a:r>
            <a:r>
              <a:rPr lang="en-US" dirty="0" err="1"/>
              <a:t>kube</a:t>
            </a:r>
            <a:r>
              <a:rPr lang="en-US" dirty="0"/>
              <a:t>-system namespace by their labels (e.g. </a:t>
            </a:r>
            <a:r>
              <a:rPr lang="en-US" dirty="0" err="1"/>
              <a:t>kubect</a:t>
            </a:r>
            <a:r>
              <a:rPr lang="en-US" dirty="0"/>
              <a:t> get pods -n </a:t>
            </a:r>
            <a:r>
              <a:rPr lang="en-US" dirty="0" err="1"/>
              <a:t>kube</a:t>
            </a:r>
            <a:r>
              <a:rPr lang="en-US" dirty="0"/>
              <a:t>-system -l component=node-exporter)</a:t>
            </a:r>
          </a:p>
          <a:p>
            <a:pPr marL="465750" lvl="1" indent="-285750">
              <a:buFontTx/>
              <a:buChar char="-"/>
            </a:pPr>
            <a:r>
              <a:rPr lang="en-US" dirty="0"/>
              <a:t>Select a group based only based on key existence: </a:t>
            </a:r>
            <a:r>
              <a:rPr lang="en-US" dirty="0" err="1"/>
              <a:t>kubectl</a:t>
            </a:r>
            <a:r>
              <a:rPr lang="en-US" dirty="0"/>
              <a:t> get pods -n </a:t>
            </a:r>
            <a:r>
              <a:rPr lang="en-US" dirty="0" err="1"/>
              <a:t>kube</a:t>
            </a:r>
            <a:r>
              <a:rPr lang="en-US" dirty="0"/>
              <a:t>-system -l component</a:t>
            </a:r>
          </a:p>
          <a:p>
            <a:pPr marL="285750" indent="-285750">
              <a:buFontTx/>
              <a:buChar char="-"/>
            </a:pPr>
            <a:r>
              <a:rPr lang="en-US" dirty="0"/>
              <a:t>Label a pod from previous demo (re-create if necessary)</a:t>
            </a:r>
          </a:p>
          <a:p>
            <a:pPr marL="465750" lvl="1" indent="-285750">
              <a:buFontTx/>
              <a:buChar char="-"/>
            </a:pPr>
            <a:r>
              <a:rPr lang="en-US" dirty="0" err="1"/>
              <a:t>kubectl</a:t>
            </a:r>
            <a:r>
              <a:rPr lang="en-US" dirty="0"/>
              <a:t> label pod &lt;name&gt; awesome=hair</a:t>
            </a:r>
          </a:p>
          <a:p>
            <a:pPr marL="465750" lvl="1" indent="-285750">
              <a:buFontTx/>
              <a:buChar char="-"/>
            </a:pPr>
            <a:r>
              <a:rPr lang="en-US" dirty="0"/>
              <a:t>Query labeled pod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3017083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3699306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961378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301230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 change docker image for deployment:</a:t>
            </a:r>
          </a:p>
          <a:p>
            <a:r>
              <a:rPr lang="en-US" dirty="0" err="1"/>
              <a:t>kubectl</a:t>
            </a:r>
            <a:r>
              <a:rPr lang="en-US" dirty="0"/>
              <a:t> set image deployment/</a:t>
            </a:r>
            <a:r>
              <a:rPr lang="en-US" dirty="0" err="1"/>
              <a:t>nginx</a:t>
            </a:r>
            <a:r>
              <a:rPr lang="en-US" dirty="0"/>
              <a:t> </a:t>
            </a:r>
            <a:r>
              <a:rPr lang="en-US" dirty="0" err="1"/>
              <a:t>nginx</a:t>
            </a:r>
            <a:r>
              <a:rPr lang="en-US" dirty="0"/>
              <a:t>=</a:t>
            </a:r>
            <a:r>
              <a:rPr lang="en-US" dirty="0" err="1"/>
              <a:t>nginx:mainline</a:t>
            </a:r>
            <a:endParaRPr lang="en-US" dirty="0"/>
          </a:p>
          <a:p>
            <a:endParaRPr lang="en-US" dirty="0"/>
          </a:p>
          <a:p>
            <a:r>
              <a:rPr lang="en-US" dirty="0"/>
              <a:t>Rollback rollout:</a:t>
            </a:r>
          </a:p>
          <a:p>
            <a:r>
              <a:rPr lang="en-US" dirty="0" err="1"/>
              <a:t>kubectl</a:t>
            </a:r>
            <a:r>
              <a:rPr lang="en-US" dirty="0"/>
              <a:t> rollout undo deployment/</a:t>
            </a:r>
            <a:r>
              <a:rPr lang="en-US" dirty="0" err="1"/>
              <a:t>nginx</a:t>
            </a:r>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8805593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8819214"/>
      </p:ext>
    </p:extLst>
  </p:cSld>
  <p:clrMapOvr>
    <a:masterClrMapping/>
  </p:clrMapOvr>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454803305"/>
      </p:ext>
    </p:extLst>
  </p:cSld>
  <p:clrMapOvr>
    <a:masterClrMapping/>
  </p:clrMapOvr>
  <p:extLst mod="1">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2988489963"/>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2018608604"/>
      </p:ext>
    </p:extLst>
  </p:cSld>
  <p:clrMapOvr>
    <a:masterClrMapping/>
  </p:clrMapOvr>
  <p:extLst mod="1">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42184782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87091151"/>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883043530"/>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299815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1742463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56607161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3152163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60187398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226061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44134363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219624242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08430934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36353112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335797800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08444832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622751984"/>
      </p:ext>
    </p:extLst>
  </p:cSld>
  <p:clrMapOvr>
    <a:masterClrMapping/>
  </p:clrMapOvr>
  <p:extLst mod="1">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83220333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05781917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6581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938554712"/>
      </p:ext>
    </p:extLst>
  </p:cSld>
  <p:clrMapOvr>
    <a:masterClrMapping/>
  </p:clrMapOvr>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720490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573670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169806322"/>
      </p:ext>
    </p:extLst>
  </p:cSld>
  <p:clrMap bg1="dk1" tx1="lt1" bg2="dk2" tx2="lt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6" r:id="rId19"/>
    <p:sldLayoutId id="2147483797" r:id="rId20"/>
    <p:sldLayoutId id="2147483798" r:id="rId21"/>
    <p:sldLayoutId id="2147483799" r:id="rId22"/>
    <p:sldLayoutId id="2147483800" r:id="rId23"/>
    <p:sldLayoutId id="2147483801" r:id="rId24"/>
    <p:sldLayoutId id="2147483802" r:id="rId25"/>
    <p:sldLayoutId id="2147483803"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4.xml"/><Relationship Id="rId1" Type="http://schemas.openxmlformats.org/officeDocument/2006/relationships/themeOverride" Target="../theme/themeOverride1.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4.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4.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hyperlink" Target="https://kubernetes.io/docs/concepts/overview/working-with-objects/labels/"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2.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2.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Deployments</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llustration" descr="Example of an illustration" title="Illustration for title slide">
            <a:extLst>
              <a:ext uri="{FF2B5EF4-FFF2-40B4-BE49-F238E27FC236}">
                <a16:creationId xmlns:a16="http://schemas.microsoft.com/office/drawing/2014/main" id="{D24C773A-B80D-4ACD-8E88-83D16CDAEBC9}"/>
              </a:ext>
            </a:extLst>
          </p:cNvPr>
          <p:cNvPicPr>
            <a:picLocks noGrp="1" noChangeAspect="1"/>
          </p:cNvPicPr>
          <p:nvPr>
            <p:ph type="pic" sz="quarter" idx="12"/>
          </p:nvPr>
        </p:nvPicPr>
        <p:blipFill>
          <a:blip r:embed="rId4"/>
          <a:srcRect t="3112" b="3112"/>
          <a:stretch>
            <a:fillRect/>
          </a:stretch>
        </p:blipFill>
        <p:spPr bwMode="gray">
          <a:xfrm>
            <a:off x="1" y="0"/>
            <a:ext cx="12195174" cy="3430006"/>
          </a:xfr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Architecture overview – deployments</a:t>
            </a:r>
          </a:p>
        </p:txBody>
      </p:sp>
      <p:sp>
        <p:nvSpPr>
          <p:cNvPr id="41" name="Rectangle 40"/>
          <p:cNvSpPr/>
          <p:nvPr/>
        </p:nvSpPr>
        <p:spPr bwMode="gray">
          <a:xfrm>
            <a:off x="504000" y="1470876"/>
            <a:ext cx="11246039" cy="4781878"/>
          </a:xfrm>
          <a:prstGeom prst="rect">
            <a:avLst/>
          </a:prstGeom>
          <a:solidFill>
            <a:schemeClr val="accent1">
              <a:lumMod val="40000"/>
              <a:lumOff val="6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your</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Rounded Corners 7"/>
          <p:cNvSpPr/>
          <p:nvPr/>
        </p:nvSpPr>
        <p:spPr bwMode="gray">
          <a:xfrm>
            <a:off x="1433799" y="1741715"/>
            <a:ext cx="9326880" cy="4024766"/>
          </a:xfrm>
          <a:prstGeom prst="roundRect">
            <a:avLst/>
          </a:prstGeom>
          <a:ln>
            <a:headEnd/>
            <a:tailEnd/>
          </a:ln>
        </p:spPr>
        <p:style>
          <a:lnRef idx="1">
            <a:schemeClr val="dk1"/>
          </a:lnRef>
          <a:fillRef idx="2">
            <a:schemeClr val="dk1"/>
          </a:fillRef>
          <a:effectRef idx="1">
            <a:schemeClr val="dk1"/>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Deployment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6" name="Group 5"/>
          <p:cNvGrpSpPr/>
          <p:nvPr/>
        </p:nvGrpSpPr>
        <p:grpSpPr>
          <a:xfrm>
            <a:off x="1959967" y="3135082"/>
            <a:ext cx="8334103" cy="2360024"/>
            <a:chOff x="1219200" y="3126373"/>
            <a:chExt cx="8334103" cy="2360024"/>
          </a:xfrm>
        </p:grpSpPr>
        <p:sp>
          <p:nvSpPr>
            <p:cNvPr id="3" name="Rectangle 2"/>
            <p:cNvSpPr/>
            <p:nvPr/>
          </p:nvSpPr>
          <p:spPr bwMode="gray">
            <a:xfrm>
              <a:off x="1219200" y="3126373"/>
              <a:ext cx="8334103" cy="236002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err="1">
                  <a:ln>
                    <a:noFill/>
                  </a:ln>
                  <a:effectLst/>
                  <a:uLnTx/>
                  <a:uFillTx/>
                  <a:ea typeface="Arial Unicode MS" pitchFamily="34" charset="-128"/>
                  <a:cs typeface="Arial Unicode MS" pitchFamily="34" charset="-128"/>
                </a:rPr>
                <a:t>ReplicaSet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2" name="Group 1"/>
            <p:cNvGrpSpPr/>
            <p:nvPr/>
          </p:nvGrpSpPr>
          <p:grpSpPr>
            <a:xfrm>
              <a:off x="1367932" y="4305495"/>
              <a:ext cx="2227644" cy="956786"/>
              <a:chOff x="1367932" y="4305495"/>
              <a:chExt cx="2227644" cy="956786"/>
            </a:xfrm>
          </p:grpSpPr>
          <p:sp>
            <p:nvSpPr>
              <p:cNvPr id="42" name="Rectangle 41"/>
              <p:cNvSpPr/>
              <p:nvPr/>
            </p:nvSpPr>
            <p:spPr bwMode="gray">
              <a:xfrm>
                <a:off x="2386981"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1367932" y="430549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0" name="Group 9"/>
            <p:cNvGrpSpPr/>
            <p:nvPr/>
          </p:nvGrpSpPr>
          <p:grpSpPr>
            <a:xfrm>
              <a:off x="3899375" y="4305495"/>
              <a:ext cx="2227644" cy="956786"/>
              <a:chOff x="1367932" y="4305495"/>
              <a:chExt cx="2227644" cy="956786"/>
            </a:xfrm>
          </p:grpSpPr>
          <p:sp>
            <p:nvSpPr>
              <p:cNvPr id="11" name="Rectangle 10"/>
              <p:cNvSpPr/>
              <p:nvPr/>
            </p:nvSpPr>
            <p:spPr bwMode="gray">
              <a:xfrm>
                <a:off x="2386981"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1367932" y="430549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3" name="Group 12"/>
            <p:cNvGrpSpPr/>
            <p:nvPr/>
          </p:nvGrpSpPr>
          <p:grpSpPr>
            <a:xfrm>
              <a:off x="6430818" y="4305495"/>
              <a:ext cx="2227644" cy="956786"/>
              <a:chOff x="1367932" y="4305495"/>
              <a:chExt cx="2227644" cy="956786"/>
            </a:xfrm>
          </p:grpSpPr>
          <p:sp>
            <p:nvSpPr>
              <p:cNvPr id="15" name="Rectangle 14"/>
              <p:cNvSpPr/>
              <p:nvPr/>
            </p:nvSpPr>
            <p:spPr bwMode="gray">
              <a:xfrm>
                <a:off x="2386981"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Rectangle 15"/>
              <p:cNvSpPr/>
              <p:nvPr/>
            </p:nvSpPr>
            <p:spPr bwMode="gray">
              <a:xfrm>
                <a:off x="1367932" y="430549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5" name="Flowchart: Document 4"/>
            <p:cNvSpPr/>
            <p:nvPr/>
          </p:nvSpPr>
          <p:spPr bwMode="gray">
            <a:xfrm>
              <a:off x="1367932" y="3306309"/>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t>
              </a:r>
              <a:r>
                <a:rPr lang="en-US" sz="1800" kern="0" dirty="0" err="1">
                  <a:ea typeface="Arial Unicode MS" pitchFamily="34" charset="-128"/>
                  <a:cs typeface="Arial Unicode MS" pitchFamily="34" charset="-128"/>
                </a:rPr>
                <a:t>app:nginx</a:t>
              </a:r>
              <a:endParaRPr lang="en-US" sz="1800" kern="0" dirty="0">
                <a:ea typeface="Arial Unicode MS" pitchFamily="34" charset="-128"/>
                <a:cs typeface="Arial Unicode MS" pitchFamily="34" charset="-128"/>
              </a:endParaRPr>
            </a:p>
          </p:txBody>
        </p:sp>
      </p:grpSp>
      <p:sp>
        <p:nvSpPr>
          <p:cNvPr id="17" name="Rectangle 16"/>
          <p:cNvSpPr/>
          <p:nvPr/>
        </p:nvSpPr>
        <p:spPr bwMode="gray">
          <a:xfrm>
            <a:off x="8479019" y="3311391"/>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Flowchart: Document 19"/>
          <p:cNvSpPr/>
          <p:nvPr/>
        </p:nvSpPr>
        <p:spPr bwMode="gray">
          <a:xfrm>
            <a:off x="2108699" y="2116699"/>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t>
            </a:r>
            <a:r>
              <a:rPr lang="en-US" sz="1800" kern="0" dirty="0" err="1">
                <a:ea typeface="Arial Unicode MS" pitchFamily="34" charset="-128"/>
                <a:cs typeface="Arial Unicode MS" pitchFamily="34" charset="-128"/>
              </a:rPr>
              <a:t>app:nginx</a:t>
            </a:r>
            <a:endParaRPr lang="en-US" sz="1800" kern="0" dirty="0">
              <a:ea typeface="Arial Unicode MS" pitchFamily="34" charset="-128"/>
              <a:cs typeface="Arial Unicode MS" pitchFamily="34" charset="-128"/>
            </a:endParaRPr>
          </a:p>
        </p:txBody>
      </p:sp>
      <p:sp>
        <p:nvSpPr>
          <p:cNvPr id="21" name="Rectangle 20"/>
          <p:cNvSpPr/>
          <p:nvPr/>
        </p:nvSpPr>
        <p:spPr bwMode="gray">
          <a:xfrm>
            <a:off x="8479019" y="211285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12488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62A931E-4934-4B92-902B-4B22DC418132}"/>
              </a:ext>
            </a:extLst>
          </p:cNvPr>
          <p:cNvPicPr>
            <a:picLocks noChangeAspect="1"/>
          </p:cNvPicPr>
          <p:nvPr/>
        </p:nvPicPr>
        <p:blipFill>
          <a:blip r:embed="rId3"/>
          <a:stretch>
            <a:fillRect/>
          </a:stretch>
        </p:blipFill>
        <p:spPr>
          <a:xfrm>
            <a:off x="7574616" y="651855"/>
            <a:ext cx="3380968" cy="5673150"/>
          </a:xfrm>
          <a:prstGeom prst="rect">
            <a:avLst/>
          </a:prstGeom>
          <a:ln>
            <a:solidFill>
              <a:schemeClr val="tx1"/>
            </a:solidFill>
          </a:ln>
        </p:spPr>
      </p:pic>
      <p:sp>
        <p:nvSpPr>
          <p:cNvPr id="3" name="Text Placeholder 2"/>
          <p:cNvSpPr>
            <a:spLocks noGrp="1"/>
          </p:cNvSpPr>
          <p:nvPr>
            <p:ph type="body" sz="quarter" idx="10"/>
          </p:nvPr>
        </p:nvSpPr>
        <p:spPr>
          <a:xfrm>
            <a:off x="504001" y="1124700"/>
            <a:ext cx="6506400" cy="4727460"/>
          </a:xfrm>
        </p:spPr>
        <p:txBody>
          <a:bodyPr/>
          <a:lstStyle/>
          <a:p>
            <a:pPr lvl="1"/>
            <a:r>
              <a:rPr lang="en-US" dirty="0"/>
              <a:t>Deployments are the default construct to run stateless applications in Kubernetes</a:t>
            </a:r>
          </a:p>
          <a:p>
            <a:pPr lvl="1"/>
            <a:r>
              <a:rPr lang="en-US" dirty="0"/>
              <a:t>Create a deployment from a </a:t>
            </a:r>
            <a:r>
              <a:rPr lang="en-US" dirty="0" err="1"/>
              <a:t>yaml</a:t>
            </a:r>
            <a:r>
              <a:rPr lang="en-US" dirty="0"/>
              <a:t>/json file or by “</a:t>
            </a:r>
            <a:r>
              <a:rPr lang="en-US" dirty="0" err="1"/>
              <a:t>kubectl</a:t>
            </a:r>
            <a:r>
              <a:rPr lang="en-US" dirty="0"/>
              <a:t> create deployment &lt;name&gt; --image=&lt;image&gt;</a:t>
            </a:r>
          </a:p>
          <a:p>
            <a:pPr lvl="1"/>
            <a:r>
              <a:rPr lang="en-US" dirty="0"/>
              <a:t>Deployments create </a:t>
            </a:r>
            <a:r>
              <a:rPr lang="en-US" dirty="0" err="1"/>
              <a:t>ReplicaSets</a:t>
            </a:r>
            <a:r>
              <a:rPr lang="en-US" dirty="0"/>
              <a:t>, which then create pods</a:t>
            </a:r>
          </a:p>
          <a:p>
            <a:pPr lvl="1"/>
            <a:r>
              <a:rPr lang="en-US" dirty="0"/>
              <a:t>Resource type can scale</a:t>
            </a:r>
          </a:p>
          <a:p>
            <a:pPr lvl="1"/>
            <a:r>
              <a:rPr lang="en-US" dirty="0"/>
              <a:t>Support of rolling updates, versioning and roll-backs</a:t>
            </a:r>
          </a:p>
          <a:p>
            <a:pPr lvl="1"/>
            <a:r>
              <a:rPr lang="en-US" dirty="0"/>
              <a:t>All parts belonging to a deployment are identified by labels and corresponding </a:t>
            </a:r>
            <a:r>
              <a:rPr lang="en-US" dirty="0" err="1"/>
              <a:t>selctors</a:t>
            </a:r>
            <a:endParaRPr lang="en-US" dirty="0"/>
          </a:p>
          <a:p>
            <a:pPr lvl="1"/>
            <a:endParaRPr lang="en-US" dirty="0"/>
          </a:p>
        </p:txBody>
      </p:sp>
      <p:sp>
        <p:nvSpPr>
          <p:cNvPr id="2" name="Title 1"/>
          <p:cNvSpPr>
            <a:spLocks noGrp="1"/>
          </p:cNvSpPr>
          <p:nvPr>
            <p:ph type="title"/>
          </p:nvPr>
        </p:nvSpPr>
        <p:spPr/>
        <p:txBody>
          <a:bodyPr/>
          <a:lstStyle/>
          <a:p>
            <a:r>
              <a:rPr lang="en-US" dirty="0"/>
              <a:t>Deployments</a:t>
            </a:r>
          </a:p>
        </p:txBody>
      </p:sp>
      <p:cxnSp>
        <p:nvCxnSpPr>
          <p:cNvPr id="5" name="Straight Arrow Connector 4"/>
          <p:cNvCxnSpPr/>
          <p:nvPr/>
        </p:nvCxnSpPr>
        <p:spPr>
          <a:xfrm flipH="1">
            <a:off x="10146741" y="2111548"/>
            <a:ext cx="1059180" cy="7620"/>
          </a:xfrm>
          <a:prstGeom prst="straightConnector1">
            <a:avLst/>
          </a:prstGeom>
          <a:ln w="57150">
            <a:solidFill>
              <a:schemeClr val="accent4"/>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6" name="Straight Arrow Connector 5"/>
          <p:cNvCxnSpPr/>
          <p:nvPr/>
        </p:nvCxnSpPr>
        <p:spPr>
          <a:xfrm flipH="1">
            <a:off x="10146741" y="3488430"/>
            <a:ext cx="1059180" cy="7620"/>
          </a:xfrm>
          <a:prstGeom prst="straightConnector1">
            <a:avLst/>
          </a:prstGeom>
          <a:ln w="57150">
            <a:solidFill>
              <a:schemeClr val="accent5"/>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flipH="1">
            <a:off x="10146741" y="4597507"/>
            <a:ext cx="1059180" cy="7620"/>
          </a:xfrm>
          <a:prstGeom prst="straightConnector1">
            <a:avLst/>
          </a:prstGeom>
          <a:ln w="57150">
            <a:solidFill>
              <a:schemeClr val="accent5"/>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49990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5B3BEF34-58E3-4509-95B9-E61C9AF3161E}"/>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1236872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#03</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solidFill>
              <a:schemeClr val="accent4"/>
            </a:solidFill>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Speech Bubble: Rectangle 18">
            <a:extLst>
              <a:ext uri="{FF2B5EF4-FFF2-40B4-BE49-F238E27FC236}">
                <a16:creationId xmlns:a16="http://schemas.microsoft.com/office/drawing/2014/main" id="{AAA8C7F8-E5A3-49DE-AE4F-902A3DF77D4D}"/>
              </a:ext>
            </a:extLst>
          </p:cNvPr>
          <p:cNvSpPr/>
          <p:nvPr/>
        </p:nvSpPr>
        <p:spPr bwMode="gray">
          <a:xfrm>
            <a:off x="504001" y="1453214"/>
            <a:ext cx="2535294" cy="915844"/>
          </a:xfrm>
          <a:prstGeom prst="wedgeRectCallout">
            <a:avLst>
              <a:gd name="adj1" fmla="val 52573"/>
              <a:gd name="adj2" fmla="val 12778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Create a deployment to manage multiple instances</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CBB580-BC1F-482E-9F76-56106F271DD8}"/>
              </a:ext>
            </a:extLst>
          </p:cNvPr>
          <p:cNvSpPr>
            <a:spLocks noGrp="1"/>
          </p:cNvSpPr>
          <p:nvPr>
            <p:ph type="ctrTitle"/>
          </p:nvPr>
        </p:nvSpPr>
        <p:spPr/>
        <p:txBody>
          <a:bodyPr/>
          <a:lstStyle/>
          <a:p>
            <a:r>
              <a:rPr lang="de-DE" dirty="0"/>
              <a:t>Appendix</a:t>
            </a:r>
          </a:p>
        </p:txBody>
      </p:sp>
    </p:spTree>
    <p:extLst>
      <p:ext uri="{BB962C8B-B14F-4D97-AF65-F5344CB8AC3E}">
        <p14:creationId xmlns:p14="http://schemas.microsoft.com/office/powerpoint/2010/main" val="3733779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marL="0" marR="0" lvl="0" indent="0" algn="ctr" defTabSz="914217" rtl="0" eaLnBrk="1" fontAlgn="base" latinLnBrk="0" hangingPunct="1">
              <a:lnSpc>
                <a:spcPct val="100000"/>
              </a:lnSpc>
              <a:spcBef>
                <a:spcPct val="50000"/>
              </a:spcBef>
              <a:spcAft>
                <a:spcPct val="0"/>
              </a:spcAft>
              <a:buClr>
                <a:srgbClr val="F0AB00"/>
              </a:buClr>
              <a:buSzPct val="80000"/>
              <a:buFontTx/>
              <a:buNone/>
              <a:tabLst/>
              <a:defRPr/>
            </a:pPr>
            <a:endParaRPr kumimoji="0" lang="de-DE" sz="2100" b="0" i="0" u="none" strike="noStrike" kern="0" cap="none" spc="0" normalizeH="0" baseline="0" noProof="0" dirty="0">
              <a:ln>
                <a:noFill/>
              </a:ln>
              <a:solidFill>
                <a:srgbClr val="002060"/>
              </a:solidFill>
              <a:effectLst/>
              <a:uLnTx/>
              <a:uFillTx/>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Sample Application: </a:t>
            </a:r>
            <a:r>
              <a:rPr lang="en-US" dirty="0" err="1"/>
              <a:t>Bulletinboard</a:t>
            </a:r>
            <a:endParaRPr lang="en-US" sz="2000" dirty="0"/>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4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endParaRPr kumimoji="0" lang="de-DE" sz="14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4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endParaRPr kumimoji="0" lang="de-DE" sz="14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2" name="Rectangle 21">
            <a:extLst>
              <a:ext uri="{FF2B5EF4-FFF2-40B4-BE49-F238E27FC236}">
                <a16:creationId xmlns:a16="http://schemas.microsoft.com/office/drawing/2014/main" id="{A6ACF841-B2CC-4541-98F7-C15630F04EEC}"/>
              </a:ext>
            </a:extLst>
          </p:cNvPr>
          <p:cNvSpPr/>
          <p:nvPr/>
        </p:nvSpPr>
        <p:spPr bwMode="gray">
          <a:xfrm>
            <a:off x="5824511" y="2313042"/>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4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bulletinboard</a:t>
            </a:r>
            <a:r>
              <a:rPr kumimoji="0" lang="de-DE" sz="14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br>
              <a:rPr kumimoji="0" lang="de-DE" sz="14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de-DE" sz="14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ads</a:t>
            </a:r>
            <a:endParaRPr kumimoji="0" lang="de-DE" sz="14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4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bulletinboard</a:t>
            </a:r>
            <a:r>
              <a:rPr kumimoji="0" lang="de-DE" sz="14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br>
              <a:rPr kumimoji="0" lang="de-DE" sz="14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de-DE" sz="14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ads</a:t>
            </a:r>
            <a:endParaRPr kumimoji="0" lang="de-DE" sz="14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4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bulletinboard</a:t>
            </a:r>
            <a:r>
              <a:rPr kumimoji="0" lang="de-DE" sz="14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-users</a:t>
            </a: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BD69F93C-B8DF-4929-8727-6A5762145774}"/>
              </a:ext>
            </a:extLst>
          </p:cNvPr>
          <p:cNvPicPr>
            <a:picLocks noChangeAspect="1"/>
          </p:cNvPicPr>
          <p:nvPr/>
        </p:nvPicPr>
        <p:blipFill>
          <a:blip r:embed="rId4"/>
          <a:stretch>
            <a:fillRect/>
          </a:stretch>
        </p:blipFill>
        <p:spPr>
          <a:xfrm>
            <a:off x="11313100" y="1248124"/>
            <a:ext cx="501015" cy="487680"/>
          </a:xfrm>
          <a:prstGeom prst="rect">
            <a:avLst/>
          </a:prstGeom>
        </p:spPr>
      </p:pic>
      <p:sp>
        <p:nvSpPr>
          <p:cNvPr id="2" name="Rectangle: Rounded Corners 1">
            <a:extLst>
              <a:ext uri="{FF2B5EF4-FFF2-40B4-BE49-F238E27FC236}">
                <a16:creationId xmlns:a16="http://schemas.microsoft.com/office/drawing/2014/main" id="{529EF7FE-7982-49C5-85A4-465320F0333D}"/>
              </a:ext>
            </a:extLst>
          </p:cNvPr>
          <p:cNvSpPr/>
          <p:nvPr/>
        </p:nvSpPr>
        <p:spPr bwMode="gray">
          <a:xfrm>
            <a:off x="5141843" y="1855304"/>
            <a:ext cx="2758664" cy="4373218"/>
          </a:xfrm>
          <a:prstGeom prst="roundRect">
            <a:avLst/>
          </a:prstGeom>
          <a:noFill/>
          <a:ln w="15875" algn="ctr">
            <a:solidFill>
              <a:srgbClr val="FF0000"/>
            </a:solidFill>
            <a:prstDash val="dash"/>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de-DE"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Tree>
    <p:extLst>
      <p:ext uri="{BB962C8B-B14F-4D97-AF65-F5344CB8AC3E}">
        <p14:creationId xmlns:p14="http://schemas.microsoft.com/office/powerpoint/2010/main" val="2382565057"/>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marL="0" marR="0" lvl="0" indent="0" algn="ctr" defTabSz="914217" rtl="0" eaLnBrk="1" fontAlgn="base" latinLnBrk="0" hangingPunct="1">
              <a:lnSpc>
                <a:spcPct val="100000"/>
              </a:lnSpc>
              <a:spcBef>
                <a:spcPct val="50000"/>
              </a:spcBef>
              <a:spcAft>
                <a:spcPct val="0"/>
              </a:spcAft>
              <a:buClr>
                <a:srgbClr val="F0AB00"/>
              </a:buClr>
              <a:buSzPct val="80000"/>
              <a:buFontTx/>
              <a:buNone/>
              <a:tabLst/>
              <a:defRPr/>
            </a:pPr>
            <a:endParaRPr kumimoji="0" lang="de-DE" sz="2100" b="0" i="0" u="none" strike="noStrike" kern="0" cap="none" spc="0" normalizeH="0" baseline="0" noProof="0" dirty="0">
              <a:ln>
                <a:noFill/>
              </a:ln>
              <a:solidFill>
                <a:srgbClr val="002060"/>
              </a:solidFill>
              <a:effectLst/>
              <a:uLnTx/>
              <a:uFillTx/>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details labels &amp; selector</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1443884" y="2178392"/>
            <a:ext cx="5502925" cy="358981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3802134" y="2261695"/>
            <a:ext cx="2151334" cy="184666"/>
          </a:xfrm>
          <a:prstGeom prst="rect">
            <a:avLst/>
          </a:prstGeom>
          <a:noFill/>
          <a:ln>
            <a:noFill/>
          </a:ln>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statefulset</a:t>
            </a:r>
            <a:r>
              <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 </a:t>
            </a: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ads-db-statefulset</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779875" y="276948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c</a:t>
            </a:r>
            <a:r>
              <a:rPr kumimoji="0" lang="de-DE" sz="6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omponent</a:t>
            </a:r>
            <a:r>
              <a:rPr kumimoji="0" lang="de-DE" sz="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a:t>
            </a:r>
            <a:r>
              <a:rPr kumimoji="0" lang="de-DE" sz="6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ads</a:t>
            </a:r>
            <a:endParaRPr kumimoji="0" lang="de-DE" sz="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779961" y="310560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6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module</a:t>
            </a:r>
            <a:r>
              <a:rPr kumimoji="0" lang="de-DE" sz="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br>
              <a:rPr kumimoji="0" lang="de-DE" sz="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de-DE" sz="6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db</a:t>
            </a:r>
            <a:endParaRPr kumimoji="0" lang="de-DE" sz="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316292" y="3657596"/>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64" name="Arrow: Pentagon 63">
            <a:extLst>
              <a:ext uri="{FF2B5EF4-FFF2-40B4-BE49-F238E27FC236}">
                <a16:creationId xmlns:a16="http://schemas.microsoft.com/office/drawing/2014/main" id="{C8ECFAC9-543D-4D75-97F7-552315C08E1F}"/>
              </a:ext>
            </a:extLst>
          </p:cNvPr>
          <p:cNvSpPr/>
          <p:nvPr/>
        </p:nvSpPr>
        <p:spPr bwMode="gray">
          <a:xfrm flipH="1">
            <a:off x="4021807" y="385484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c</a:t>
            </a:r>
            <a:r>
              <a:rPr kumimoji="0" lang="de-DE" sz="6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omponent</a:t>
            </a:r>
            <a:r>
              <a:rPr kumimoji="0" lang="de-DE" sz="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a:t>
            </a:r>
            <a:r>
              <a:rPr kumimoji="0" lang="de-DE" sz="6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ads</a:t>
            </a:r>
            <a:endParaRPr kumimoji="0" lang="de-DE" sz="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65" name="Arrow: Pentagon 64">
            <a:extLst>
              <a:ext uri="{FF2B5EF4-FFF2-40B4-BE49-F238E27FC236}">
                <a16:creationId xmlns:a16="http://schemas.microsoft.com/office/drawing/2014/main" id="{D246A4AE-1A5F-4330-86B4-6E5B3B860BBC}"/>
              </a:ext>
            </a:extLst>
          </p:cNvPr>
          <p:cNvSpPr/>
          <p:nvPr/>
        </p:nvSpPr>
        <p:spPr bwMode="gray">
          <a:xfrm flipH="1">
            <a:off x="4021893" y="419096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6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module</a:t>
            </a:r>
            <a:r>
              <a:rPr kumimoji="0" lang="de-DE" sz="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br>
              <a:rPr kumimoji="0" lang="de-DE" sz="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de-DE" sz="6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db</a:t>
            </a:r>
            <a:endParaRPr kumimoji="0" lang="de-DE" sz="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2758534" y="4122496"/>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1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Docker </a:t>
            </a:r>
            <a:r>
              <a:rPr kumimoji="0" lang="de-DE" sz="11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container</a:t>
            </a:r>
            <a:r>
              <a:rPr kumimoji="0" lang="de-DE" sz="11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br>
              <a:rPr kumimoji="0" lang="de-DE" sz="11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de-DE" sz="11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postgres:9.6</a:t>
            </a: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0443" y="4885457"/>
            <a:ext cx="292622" cy="292622"/>
          </a:xfrm>
          <a:prstGeom prst="rect">
            <a:avLst/>
          </a:prstGeom>
        </p:spPr>
      </p:pic>
      <p:sp>
        <p:nvSpPr>
          <p:cNvPr id="95" name="TextBox 94">
            <a:extLst>
              <a:ext uri="{FF2B5EF4-FFF2-40B4-BE49-F238E27FC236}">
                <a16:creationId xmlns:a16="http://schemas.microsoft.com/office/drawing/2014/main" id="{EBAA4D23-0B10-4510-9A89-D3B5BDE8CB86}"/>
              </a:ext>
            </a:extLst>
          </p:cNvPr>
          <p:cNvSpPr txBox="1"/>
          <p:nvPr/>
        </p:nvSpPr>
        <p:spPr>
          <a:xfrm>
            <a:off x="2556010" y="3720724"/>
            <a:ext cx="1778560" cy="369332"/>
          </a:xfrm>
          <a:prstGeom prst="rect">
            <a:avLst/>
          </a:prstGeom>
          <a:noFill/>
          <a:ln>
            <a:noFill/>
          </a:ln>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pod</a:t>
            </a:r>
            <a:r>
              <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 </a:t>
            </a:r>
            <a:br>
              <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br>
            <a:r>
              <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ads-db-statefulset-0 </a:t>
            </a:r>
          </a:p>
        </p:txBody>
      </p:sp>
      <p:sp>
        <p:nvSpPr>
          <p:cNvPr id="4" name="Flowchart: Document 3">
            <a:extLst>
              <a:ext uri="{FF2B5EF4-FFF2-40B4-BE49-F238E27FC236}">
                <a16:creationId xmlns:a16="http://schemas.microsoft.com/office/drawing/2014/main" id="{784CEC2C-E6C9-412F-857D-5736D7ADFB27}"/>
              </a:ext>
            </a:extLst>
          </p:cNvPr>
          <p:cNvSpPr/>
          <p:nvPr/>
        </p:nvSpPr>
        <p:spPr bwMode="gray">
          <a:xfrm>
            <a:off x="1966946" y="2303888"/>
            <a:ext cx="1212621" cy="692435"/>
          </a:xfrm>
          <a:prstGeom prst="flowChartDocument">
            <a:avLst/>
          </a:prstGeom>
          <a:solidFill>
            <a:srgbClr val="FFFFCC"/>
          </a:solidFill>
          <a:ln w="9525" algn="ctr">
            <a:solidFill>
              <a:schemeClr val="bg1"/>
            </a:solidFill>
            <a:miter lim="800000"/>
            <a:headEnd/>
            <a:tailEnd/>
          </a:ln>
        </p:spPr>
        <p:txBody>
          <a:bodyPr lIns="90000" tIns="72000" rIns="90000" bIns="72000" rtlCol="0" anchor="ctr"/>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9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a:t>
            </a:r>
            <a:r>
              <a:rPr kumimoji="0" lang="de-DE" sz="9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elector</a:t>
            </a:r>
            <a:r>
              <a:rPr kumimoji="0" lang="de-DE" sz="9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br>
              <a:rPr kumimoji="0" lang="de-DE" sz="9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br>
              <a:rPr kumimoji="0" lang="de-DE" sz="9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de-DE" sz="9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component</a:t>
            </a:r>
            <a:r>
              <a:rPr kumimoji="0" lang="de-DE" sz="9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a:t>
            </a:r>
            <a:r>
              <a:rPr kumimoji="0" lang="de-DE" sz="9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ads</a:t>
            </a:r>
            <a:br>
              <a:rPr kumimoji="0" lang="de-DE" sz="9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de-DE" sz="9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module</a:t>
            </a:r>
            <a:r>
              <a:rPr kumimoji="0" lang="de-DE" sz="9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a:t>
            </a:r>
            <a:r>
              <a:rPr kumimoji="0" lang="de-DE" sz="9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db</a:t>
            </a:r>
            <a:endParaRPr kumimoji="0" lang="de-DE" sz="9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69" name="Picture 68">
            <a:extLst>
              <a:ext uri="{FF2B5EF4-FFF2-40B4-BE49-F238E27FC236}">
                <a16:creationId xmlns:a16="http://schemas.microsoft.com/office/drawing/2014/main" id="{5B4D6F10-5D39-4F96-9628-C1781D332074}"/>
              </a:ext>
            </a:extLst>
          </p:cNvPr>
          <p:cNvPicPr>
            <a:picLocks noChangeAspect="1"/>
          </p:cNvPicPr>
          <p:nvPr/>
        </p:nvPicPr>
        <p:blipFill>
          <a:blip r:embed="rId4"/>
          <a:stretch>
            <a:fillRect/>
          </a:stretch>
        </p:blipFill>
        <p:spPr>
          <a:xfrm>
            <a:off x="4690063" y="3785730"/>
            <a:ext cx="150305" cy="146304"/>
          </a:xfrm>
          <a:prstGeom prst="rect">
            <a:avLst/>
          </a:prstGeom>
        </p:spPr>
      </p:pic>
      <p:pic>
        <p:nvPicPr>
          <p:cNvPr id="70" name="Picture 69">
            <a:extLst>
              <a:ext uri="{FF2B5EF4-FFF2-40B4-BE49-F238E27FC236}">
                <a16:creationId xmlns:a16="http://schemas.microsoft.com/office/drawing/2014/main" id="{B1530BC0-E894-4A5F-A1E8-539772AF89E6}"/>
              </a:ext>
            </a:extLst>
          </p:cNvPr>
          <p:cNvPicPr>
            <a:picLocks noChangeAspect="1"/>
          </p:cNvPicPr>
          <p:nvPr/>
        </p:nvPicPr>
        <p:blipFill>
          <a:blip r:embed="rId4"/>
          <a:stretch>
            <a:fillRect/>
          </a:stretch>
        </p:blipFill>
        <p:spPr>
          <a:xfrm>
            <a:off x="4689632" y="4122496"/>
            <a:ext cx="150305" cy="146304"/>
          </a:xfrm>
          <a:prstGeom prst="rect">
            <a:avLst/>
          </a:prstGeom>
        </p:spPr>
      </p:pic>
      <p:pic>
        <p:nvPicPr>
          <p:cNvPr id="71" name="Picture 70">
            <a:extLst>
              <a:ext uri="{FF2B5EF4-FFF2-40B4-BE49-F238E27FC236}">
                <a16:creationId xmlns:a16="http://schemas.microsoft.com/office/drawing/2014/main" id="{D280D108-D8FB-4B5A-B27E-7E85D67F9C9A}"/>
              </a:ext>
            </a:extLst>
          </p:cNvPr>
          <p:cNvPicPr>
            <a:picLocks noChangeAspect="1"/>
          </p:cNvPicPr>
          <p:nvPr/>
        </p:nvPicPr>
        <p:blipFill>
          <a:blip r:embed="rId4"/>
          <a:stretch>
            <a:fillRect/>
          </a:stretch>
        </p:blipFill>
        <p:spPr>
          <a:xfrm>
            <a:off x="7469871" y="2707772"/>
            <a:ext cx="150305" cy="146304"/>
          </a:xfrm>
          <a:prstGeom prst="rect">
            <a:avLst/>
          </a:prstGeom>
        </p:spPr>
      </p:pic>
      <p:pic>
        <p:nvPicPr>
          <p:cNvPr id="72" name="Picture 71">
            <a:extLst>
              <a:ext uri="{FF2B5EF4-FFF2-40B4-BE49-F238E27FC236}">
                <a16:creationId xmlns:a16="http://schemas.microsoft.com/office/drawing/2014/main" id="{AD836BC0-CFBF-4AB2-AB7C-361C1EEF4176}"/>
              </a:ext>
            </a:extLst>
          </p:cNvPr>
          <p:cNvPicPr>
            <a:picLocks noChangeAspect="1"/>
          </p:cNvPicPr>
          <p:nvPr/>
        </p:nvPicPr>
        <p:blipFill>
          <a:blip r:embed="rId4"/>
          <a:stretch>
            <a:fillRect/>
          </a:stretch>
        </p:blipFill>
        <p:spPr>
          <a:xfrm>
            <a:off x="7448087" y="3032456"/>
            <a:ext cx="150305" cy="146304"/>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3986892" y="3569350"/>
            <a:ext cx="250508" cy="243840"/>
          </a:xfrm>
          <a:prstGeom prst="rect">
            <a:avLst/>
          </a:prstGeom>
        </p:spPr>
      </p:pic>
      <p:pic>
        <p:nvPicPr>
          <p:cNvPr id="22" name="Picture 21">
            <a:extLst>
              <a:ext uri="{FF2B5EF4-FFF2-40B4-BE49-F238E27FC236}">
                <a16:creationId xmlns:a16="http://schemas.microsoft.com/office/drawing/2014/main" id="{828AD81E-771C-483A-8964-B044208CF632}"/>
              </a:ext>
            </a:extLst>
          </p:cNvPr>
          <p:cNvPicPr>
            <a:picLocks noChangeAspect="1"/>
          </p:cNvPicPr>
          <p:nvPr/>
        </p:nvPicPr>
        <p:blipFill>
          <a:blip r:embed="rId4"/>
          <a:stretch>
            <a:fillRect/>
          </a:stretch>
        </p:blipFill>
        <p:spPr>
          <a:xfrm>
            <a:off x="6612911" y="2168377"/>
            <a:ext cx="250508" cy="243840"/>
          </a:xfrm>
          <a:prstGeom prst="rect">
            <a:avLst/>
          </a:prstGeom>
        </p:spPr>
      </p:pic>
      <p:pic>
        <p:nvPicPr>
          <p:cNvPr id="23" name="Picture 22">
            <a:extLst>
              <a:ext uri="{FF2B5EF4-FFF2-40B4-BE49-F238E27FC236}">
                <a16:creationId xmlns:a16="http://schemas.microsoft.com/office/drawing/2014/main" id="{CA928D7D-D8E6-4EF8-8FDD-AEBE0C1C5BF2}"/>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766757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289113" y="1230093"/>
            <a:ext cx="9144338"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marL="0" marR="0" lvl="0" indent="0" algn="ctr" defTabSz="914217" rtl="0" eaLnBrk="1" fontAlgn="base" latinLnBrk="0" hangingPunct="1">
              <a:lnSpc>
                <a:spcPct val="100000"/>
              </a:lnSpc>
              <a:spcBef>
                <a:spcPct val="50000"/>
              </a:spcBef>
              <a:spcAft>
                <a:spcPct val="0"/>
              </a:spcAft>
              <a:buClr>
                <a:srgbClr val="F0AB00"/>
              </a:buClr>
              <a:buSzPct val="80000"/>
              <a:buFontTx/>
              <a:buNone/>
              <a:tabLst/>
              <a:defRPr/>
            </a:pPr>
            <a:endParaRPr kumimoji="0" lang="de-DE" sz="2100" b="0" i="0" u="none" strike="noStrike" kern="0" cap="none" spc="0" normalizeH="0" baseline="0" noProof="0" dirty="0">
              <a:ln>
                <a:noFill/>
              </a:ln>
              <a:solidFill>
                <a:srgbClr val="002060"/>
              </a:solidFill>
              <a:effectLst/>
              <a:uLnTx/>
              <a:uFillTx/>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labels &amp; selectors</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753024" y="2178391"/>
            <a:ext cx="7733134" cy="3953467"/>
          </a:xfrm>
          <a:prstGeom prst="roundRect">
            <a:avLst/>
          </a:prstGeom>
          <a:solidFill>
            <a:schemeClr val="tx1">
              <a:lumMod val="50000"/>
            </a:schemeClr>
          </a:solidFill>
          <a:ln w="12700">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3448419" y="2225890"/>
            <a:ext cx="2328891" cy="184666"/>
          </a:xfrm>
          <a:prstGeom prst="rect">
            <a:avLst/>
          </a:prstGeom>
          <a:noFill/>
          <a:ln>
            <a:noFill/>
          </a:ln>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deployment</a:t>
            </a:r>
            <a:r>
              <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 </a:t>
            </a: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ads-app-deployment</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8068331" y="2155548"/>
            <a:ext cx="250508" cy="243840"/>
          </a:xfrm>
          <a:prstGeom prst="rect">
            <a:avLst/>
          </a:prstGeom>
        </p:spPr>
      </p:pic>
      <p:sp>
        <p:nvSpPr>
          <p:cNvPr id="40" name="Arrow: Pentagon 39">
            <a:extLst>
              <a:ext uri="{FF2B5EF4-FFF2-40B4-BE49-F238E27FC236}">
                <a16:creationId xmlns:a16="http://schemas.microsoft.com/office/drawing/2014/main" id="{D8CBEAFD-7CBC-48F3-8FE3-7FAA14650BC0}"/>
              </a:ext>
            </a:extLst>
          </p:cNvPr>
          <p:cNvSpPr/>
          <p:nvPr/>
        </p:nvSpPr>
        <p:spPr bwMode="gray">
          <a:xfrm flipH="1">
            <a:off x="8318839" y="269968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c</a:t>
            </a:r>
            <a:r>
              <a:rPr kumimoji="0" lang="de-DE" sz="6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omponent</a:t>
            </a:r>
            <a:r>
              <a:rPr kumimoji="0" lang="de-DE" sz="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a:t>
            </a:r>
            <a:r>
              <a:rPr kumimoji="0" lang="de-DE" sz="6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ads</a:t>
            </a:r>
            <a:endParaRPr kumimoji="0" lang="de-DE" sz="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8318925" y="303580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6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module</a:t>
            </a:r>
            <a:r>
              <a:rPr kumimoji="0" lang="de-DE" sz="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br>
              <a:rPr kumimoji="0" lang="de-DE" sz="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de-DE" sz="6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app</a:t>
            </a:r>
            <a:endParaRPr kumimoji="0" lang="de-DE" sz="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 name="Rectangle 2">
            <a:extLst>
              <a:ext uri="{FF2B5EF4-FFF2-40B4-BE49-F238E27FC236}">
                <a16:creationId xmlns:a16="http://schemas.microsoft.com/office/drawing/2014/main" id="{D35E94DC-3D6D-4B0D-B435-0EC6EE20E5C3}"/>
              </a:ext>
            </a:extLst>
          </p:cNvPr>
          <p:cNvSpPr/>
          <p:nvPr/>
        </p:nvSpPr>
        <p:spPr bwMode="gray">
          <a:xfrm>
            <a:off x="1260965" y="3173506"/>
            <a:ext cx="5922668" cy="2642667"/>
          </a:xfrm>
          <a:prstGeom prst="rect">
            <a:avLst/>
          </a:prstGeom>
          <a:solidFill>
            <a:schemeClr val="bg1">
              <a:lumMod val="50000"/>
              <a:lumOff val="50000"/>
            </a:schemeClr>
          </a:solidFill>
          <a:ln w="12700" algn="ctr">
            <a:solidFill>
              <a:schemeClr val="bg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de-DE"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
        <p:nvSpPr>
          <p:cNvPr id="66" name="Arrow: Pentagon 65">
            <a:extLst>
              <a:ext uri="{FF2B5EF4-FFF2-40B4-BE49-F238E27FC236}">
                <a16:creationId xmlns:a16="http://schemas.microsoft.com/office/drawing/2014/main" id="{33F78888-6938-4194-A41F-61E279DCE88A}"/>
              </a:ext>
            </a:extLst>
          </p:cNvPr>
          <p:cNvSpPr/>
          <p:nvPr/>
        </p:nvSpPr>
        <p:spPr bwMode="gray">
          <a:xfrm flipH="1">
            <a:off x="7031026" y="342900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c</a:t>
            </a:r>
            <a:r>
              <a:rPr kumimoji="0" lang="de-DE" sz="6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omponent</a:t>
            </a:r>
            <a:r>
              <a:rPr kumimoji="0" lang="de-DE" sz="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a:t>
            </a:r>
            <a:r>
              <a:rPr kumimoji="0" lang="de-DE" sz="6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ads</a:t>
            </a:r>
            <a:endParaRPr kumimoji="0" lang="de-DE" sz="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67" name="Arrow: Pentagon 66">
            <a:extLst>
              <a:ext uri="{FF2B5EF4-FFF2-40B4-BE49-F238E27FC236}">
                <a16:creationId xmlns:a16="http://schemas.microsoft.com/office/drawing/2014/main" id="{2BE0DB7D-1DFA-47E2-9E4D-CFCE9F410070}"/>
              </a:ext>
            </a:extLst>
          </p:cNvPr>
          <p:cNvSpPr/>
          <p:nvPr/>
        </p:nvSpPr>
        <p:spPr bwMode="gray">
          <a:xfrm flipH="1">
            <a:off x="7031112" y="376512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6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module</a:t>
            </a:r>
            <a:r>
              <a:rPr kumimoji="0" lang="de-DE" sz="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br>
              <a:rPr kumimoji="0" lang="de-DE" sz="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de-DE" sz="6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app</a:t>
            </a:r>
            <a:endParaRPr kumimoji="0" lang="de-DE" sz="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68" name="TextBox 67">
            <a:extLst>
              <a:ext uri="{FF2B5EF4-FFF2-40B4-BE49-F238E27FC236}">
                <a16:creationId xmlns:a16="http://schemas.microsoft.com/office/drawing/2014/main" id="{A6BF7251-342B-47C7-B9EC-EE5DFB5C034F}"/>
              </a:ext>
            </a:extLst>
          </p:cNvPr>
          <p:cNvSpPr txBox="1"/>
          <p:nvPr/>
        </p:nvSpPr>
        <p:spPr>
          <a:xfrm>
            <a:off x="3053458" y="3202167"/>
            <a:ext cx="2446100" cy="184666"/>
          </a:xfrm>
          <a:prstGeom prst="rect">
            <a:avLst/>
          </a:prstGeom>
          <a:noFill/>
          <a:ln>
            <a:noFill/>
          </a:ln>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replicaset</a:t>
            </a:r>
            <a:r>
              <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 </a:t>
            </a: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ads</a:t>
            </a:r>
            <a:r>
              <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t>
            </a: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app</a:t>
            </a:r>
            <a:r>
              <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t>
            </a: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deployment</a:t>
            </a:r>
            <a:r>
              <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-xx</a:t>
            </a:r>
          </a:p>
        </p:txBody>
      </p:sp>
      <p:sp>
        <p:nvSpPr>
          <p:cNvPr id="22" name="Flowchart: Document 21">
            <a:extLst>
              <a:ext uri="{FF2B5EF4-FFF2-40B4-BE49-F238E27FC236}">
                <a16:creationId xmlns:a16="http://schemas.microsoft.com/office/drawing/2014/main" id="{89FED040-74FB-459F-B142-C5EADDEABFC7}"/>
              </a:ext>
            </a:extLst>
          </p:cNvPr>
          <p:cNvSpPr/>
          <p:nvPr/>
        </p:nvSpPr>
        <p:spPr bwMode="gray">
          <a:xfrm>
            <a:off x="1260965" y="2303888"/>
            <a:ext cx="1212621" cy="692435"/>
          </a:xfrm>
          <a:prstGeom prst="flowChartDocument">
            <a:avLst/>
          </a:prstGeom>
          <a:solidFill>
            <a:srgbClr val="FFFFCC"/>
          </a:solidFill>
          <a:ln w="9525" algn="ctr">
            <a:solidFill>
              <a:schemeClr val="bg1"/>
            </a:solidFill>
            <a:miter lim="800000"/>
            <a:headEnd/>
            <a:tailEnd/>
          </a:ln>
        </p:spPr>
        <p:txBody>
          <a:bodyPr lIns="90000" tIns="72000" rIns="90000" bIns="72000" rtlCol="0" anchor="ctr"/>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9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a:t>
            </a:r>
            <a:r>
              <a:rPr kumimoji="0" lang="de-DE" sz="9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elector</a:t>
            </a:r>
            <a:r>
              <a:rPr kumimoji="0" lang="de-DE" sz="9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br>
              <a:rPr kumimoji="0" lang="de-DE" sz="9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br>
              <a:rPr kumimoji="0" lang="de-DE" sz="9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de-DE" sz="9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component</a:t>
            </a:r>
            <a:r>
              <a:rPr kumimoji="0" lang="de-DE" sz="9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a:t>
            </a:r>
            <a:r>
              <a:rPr kumimoji="0" lang="de-DE" sz="9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ads</a:t>
            </a:r>
            <a:br>
              <a:rPr kumimoji="0" lang="de-DE" sz="9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de-DE" sz="9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module</a:t>
            </a:r>
            <a:r>
              <a:rPr kumimoji="0" lang="de-DE" sz="9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a:t>
            </a:r>
            <a:r>
              <a:rPr kumimoji="0" lang="de-DE" sz="9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app</a:t>
            </a:r>
            <a:endParaRPr kumimoji="0" lang="de-DE" sz="9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1457318"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64" name="Arrow: Pentagon 63">
            <a:extLst>
              <a:ext uri="{FF2B5EF4-FFF2-40B4-BE49-F238E27FC236}">
                <a16:creationId xmlns:a16="http://schemas.microsoft.com/office/drawing/2014/main" id="{C8ECFAC9-543D-4D75-97F7-552315C08E1F}"/>
              </a:ext>
            </a:extLst>
          </p:cNvPr>
          <p:cNvSpPr/>
          <p:nvPr/>
        </p:nvSpPr>
        <p:spPr bwMode="gray">
          <a:xfrm flipH="1">
            <a:off x="3162833" y="423135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c</a:t>
            </a:r>
            <a:r>
              <a:rPr kumimoji="0" lang="de-DE" sz="6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omponent</a:t>
            </a:r>
            <a:r>
              <a:rPr kumimoji="0" lang="de-DE" sz="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a:t>
            </a:r>
            <a:r>
              <a:rPr kumimoji="0" lang="de-DE" sz="6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ads</a:t>
            </a:r>
            <a:endParaRPr kumimoji="0" lang="de-DE" sz="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65" name="Arrow: Pentagon 64">
            <a:extLst>
              <a:ext uri="{FF2B5EF4-FFF2-40B4-BE49-F238E27FC236}">
                <a16:creationId xmlns:a16="http://schemas.microsoft.com/office/drawing/2014/main" id="{D246A4AE-1A5F-4330-86B4-6E5B3B860BBC}"/>
              </a:ext>
            </a:extLst>
          </p:cNvPr>
          <p:cNvSpPr/>
          <p:nvPr/>
        </p:nvSpPr>
        <p:spPr bwMode="gray">
          <a:xfrm flipH="1">
            <a:off x="3162919" y="456747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6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module</a:t>
            </a:r>
            <a:r>
              <a:rPr kumimoji="0" lang="de-DE" sz="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br>
              <a:rPr kumimoji="0" lang="de-DE" sz="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de-DE" sz="6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app</a:t>
            </a:r>
            <a:endParaRPr kumimoji="0" lang="de-DE" sz="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1753618" y="4110080"/>
            <a:ext cx="1355183" cy="369332"/>
          </a:xfrm>
          <a:prstGeom prst="rect">
            <a:avLst/>
          </a:prstGeom>
          <a:noFill/>
          <a:ln>
            <a:noFill/>
          </a:ln>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pod</a:t>
            </a:r>
            <a:r>
              <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 </a:t>
            </a:r>
            <a:br>
              <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b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ads-app</a:t>
            </a:r>
            <a:r>
              <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t>
            </a: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ent</a:t>
            </a:r>
            <a:r>
              <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-xx-</a:t>
            </a: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yx</a:t>
            </a:r>
            <a:r>
              <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 </a:t>
            </a:r>
          </a:p>
        </p:txBody>
      </p:sp>
      <p:sp>
        <p:nvSpPr>
          <p:cNvPr id="23" name="Rectangle 22">
            <a:extLst>
              <a:ext uri="{FF2B5EF4-FFF2-40B4-BE49-F238E27FC236}">
                <a16:creationId xmlns:a16="http://schemas.microsoft.com/office/drawing/2014/main" id="{8F638E9E-A5FA-431C-9717-7D66AC15EF59}"/>
              </a:ext>
            </a:extLst>
          </p:cNvPr>
          <p:cNvSpPr/>
          <p:nvPr/>
        </p:nvSpPr>
        <p:spPr bwMode="gray">
          <a:xfrm>
            <a:off x="1666020" y="462820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1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Docker </a:t>
            </a:r>
            <a:r>
              <a:rPr kumimoji="0" lang="de-DE" sz="11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container</a:t>
            </a:r>
            <a:r>
              <a:rPr kumimoji="0" lang="de-DE" sz="11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br>
              <a:rPr kumimoji="0" lang="de-DE" sz="11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de-DE" sz="11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bulletinboard</a:t>
            </a:r>
            <a:r>
              <a:rPr kumimoji="0" lang="de-DE" sz="11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br>
              <a:rPr kumimoji="0" lang="de-DE" sz="11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de-DE" sz="11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ads:v.0x</a:t>
            </a: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6270" y="5206897"/>
            <a:ext cx="292622" cy="292622"/>
          </a:xfrm>
          <a:prstGeom prst="rect">
            <a:avLst/>
          </a:prstGeom>
        </p:spPr>
      </p:pic>
      <p:sp>
        <p:nvSpPr>
          <p:cNvPr id="26" name="Rounded Rectangle 14">
            <a:extLst>
              <a:ext uri="{FF2B5EF4-FFF2-40B4-BE49-F238E27FC236}">
                <a16:creationId xmlns:a16="http://schemas.microsoft.com/office/drawing/2014/main" id="{75441862-44AE-43C4-A17A-3D4F97CA5396}"/>
              </a:ext>
            </a:extLst>
          </p:cNvPr>
          <p:cNvSpPr/>
          <p:nvPr/>
        </p:nvSpPr>
        <p:spPr bwMode="gray">
          <a:xfrm>
            <a:off x="4041055"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7" name="Arrow: Pentagon 26">
            <a:extLst>
              <a:ext uri="{FF2B5EF4-FFF2-40B4-BE49-F238E27FC236}">
                <a16:creationId xmlns:a16="http://schemas.microsoft.com/office/drawing/2014/main" id="{8F6A15E4-D28A-4EF8-8FBA-4D27D67BE70E}"/>
              </a:ext>
            </a:extLst>
          </p:cNvPr>
          <p:cNvSpPr/>
          <p:nvPr/>
        </p:nvSpPr>
        <p:spPr bwMode="gray">
          <a:xfrm flipH="1">
            <a:off x="5746570" y="423135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c</a:t>
            </a:r>
            <a:r>
              <a:rPr kumimoji="0" lang="de-DE" sz="6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omponent</a:t>
            </a:r>
            <a:r>
              <a:rPr kumimoji="0" lang="de-DE" sz="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a:t>
            </a:r>
            <a:r>
              <a:rPr kumimoji="0" lang="de-DE" sz="6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ads</a:t>
            </a:r>
            <a:endParaRPr kumimoji="0" lang="de-DE" sz="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8" name="Arrow: Pentagon 27">
            <a:extLst>
              <a:ext uri="{FF2B5EF4-FFF2-40B4-BE49-F238E27FC236}">
                <a16:creationId xmlns:a16="http://schemas.microsoft.com/office/drawing/2014/main" id="{C5BFCA34-83BE-43BC-86C8-F13ED1CB5BC8}"/>
              </a:ext>
            </a:extLst>
          </p:cNvPr>
          <p:cNvSpPr/>
          <p:nvPr/>
        </p:nvSpPr>
        <p:spPr bwMode="gray">
          <a:xfrm flipH="1">
            <a:off x="5746656" y="456747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6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module</a:t>
            </a:r>
            <a:r>
              <a:rPr kumimoji="0" lang="de-DE" sz="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br>
              <a:rPr kumimoji="0" lang="de-DE" sz="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de-DE" sz="6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app</a:t>
            </a:r>
            <a:endParaRPr kumimoji="0" lang="de-DE" sz="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9" name="TextBox 28">
            <a:extLst>
              <a:ext uri="{FF2B5EF4-FFF2-40B4-BE49-F238E27FC236}">
                <a16:creationId xmlns:a16="http://schemas.microsoft.com/office/drawing/2014/main" id="{E947967A-789C-47D1-B3A6-3C87CAB37C2D}"/>
              </a:ext>
            </a:extLst>
          </p:cNvPr>
          <p:cNvSpPr txBox="1"/>
          <p:nvPr/>
        </p:nvSpPr>
        <p:spPr>
          <a:xfrm>
            <a:off x="4337355" y="4110080"/>
            <a:ext cx="1355183" cy="369332"/>
          </a:xfrm>
          <a:prstGeom prst="rect">
            <a:avLst/>
          </a:prstGeom>
          <a:noFill/>
          <a:ln>
            <a:noFill/>
          </a:ln>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pod</a:t>
            </a:r>
            <a:r>
              <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 </a:t>
            </a:r>
            <a:br>
              <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b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ads-app</a:t>
            </a:r>
            <a:r>
              <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t>
            </a: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ent</a:t>
            </a:r>
            <a:r>
              <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-xx-</a:t>
            </a: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yy</a:t>
            </a:r>
            <a:r>
              <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 </a:t>
            </a:r>
          </a:p>
        </p:txBody>
      </p:sp>
      <p:sp>
        <p:nvSpPr>
          <p:cNvPr id="30" name="Rectangle 29">
            <a:extLst>
              <a:ext uri="{FF2B5EF4-FFF2-40B4-BE49-F238E27FC236}">
                <a16:creationId xmlns:a16="http://schemas.microsoft.com/office/drawing/2014/main" id="{B8269BCB-22AF-4A75-819C-ABCE732E7693}"/>
              </a:ext>
            </a:extLst>
          </p:cNvPr>
          <p:cNvSpPr/>
          <p:nvPr/>
        </p:nvSpPr>
        <p:spPr bwMode="gray">
          <a:xfrm>
            <a:off x="4249757" y="462820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1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Docker </a:t>
            </a:r>
            <a:r>
              <a:rPr kumimoji="0" lang="de-DE" sz="11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container</a:t>
            </a:r>
            <a:r>
              <a:rPr kumimoji="0" lang="de-DE" sz="11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br>
              <a:rPr kumimoji="0" lang="de-DE" sz="11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de-DE" sz="11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bulletinboard</a:t>
            </a:r>
            <a:r>
              <a:rPr kumimoji="0" lang="de-DE" sz="11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br>
              <a:rPr kumimoji="0" lang="de-DE" sz="11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de-DE" sz="11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ads:v0.x</a:t>
            </a:r>
          </a:p>
        </p:txBody>
      </p:sp>
      <p:pic>
        <p:nvPicPr>
          <p:cNvPr id="31" name="Picture 30">
            <a:extLst>
              <a:ext uri="{FF2B5EF4-FFF2-40B4-BE49-F238E27FC236}">
                <a16:creationId xmlns:a16="http://schemas.microsoft.com/office/drawing/2014/main" id="{4406D392-4978-4A10-8036-646B454E386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50007" y="5206897"/>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7074494" y="3035788"/>
            <a:ext cx="250508" cy="243840"/>
          </a:xfrm>
          <a:prstGeom prst="rect">
            <a:avLst/>
          </a:prstGeom>
        </p:spPr>
      </p:pic>
      <p:pic>
        <p:nvPicPr>
          <p:cNvPr id="43" name="Picture 42">
            <a:extLst>
              <a:ext uri="{FF2B5EF4-FFF2-40B4-BE49-F238E27FC236}">
                <a16:creationId xmlns:a16="http://schemas.microsoft.com/office/drawing/2014/main" id="{375BCB48-B1E9-4F17-8F9E-C9DEA4FC5197}"/>
              </a:ext>
            </a:extLst>
          </p:cNvPr>
          <p:cNvPicPr>
            <a:picLocks noChangeAspect="1"/>
          </p:cNvPicPr>
          <p:nvPr/>
        </p:nvPicPr>
        <p:blipFill>
          <a:blip r:embed="rId3"/>
          <a:stretch>
            <a:fillRect/>
          </a:stretch>
        </p:blipFill>
        <p:spPr>
          <a:xfrm>
            <a:off x="3108801" y="3947999"/>
            <a:ext cx="250508" cy="243840"/>
          </a:xfrm>
          <a:prstGeom prst="rect">
            <a:avLst/>
          </a:prstGeom>
        </p:spPr>
      </p:pic>
      <p:pic>
        <p:nvPicPr>
          <p:cNvPr id="44" name="Picture 43">
            <a:extLst>
              <a:ext uri="{FF2B5EF4-FFF2-40B4-BE49-F238E27FC236}">
                <a16:creationId xmlns:a16="http://schemas.microsoft.com/office/drawing/2014/main" id="{5BC46577-74EA-47AD-A887-E35ABE06653C}"/>
              </a:ext>
            </a:extLst>
          </p:cNvPr>
          <p:cNvPicPr>
            <a:picLocks noChangeAspect="1"/>
          </p:cNvPicPr>
          <p:nvPr/>
        </p:nvPicPr>
        <p:blipFill>
          <a:blip r:embed="rId3"/>
          <a:stretch>
            <a:fillRect/>
          </a:stretch>
        </p:blipFill>
        <p:spPr>
          <a:xfrm>
            <a:off x="5695986" y="3939835"/>
            <a:ext cx="250508" cy="243840"/>
          </a:xfrm>
          <a:prstGeom prst="rect">
            <a:avLst/>
          </a:prstGeom>
        </p:spPr>
      </p:pic>
      <p:pic>
        <p:nvPicPr>
          <p:cNvPr id="46" name="Picture 45">
            <a:extLst>
              <a:ext uri="{FF2B5EF4-FFF2-40B4-BE49-F238E27FC236}">
                <a16:creationId xmlns:a16="http://schemas.microsoft.com/office/drawing/2014/main" id="{326F0329-5CCD-43F8-992E-9FDA0D09EDF8}"/>
              </a:ext>
            </a:extLst>
          </p:cNvPr>
          <p:cNvPicPr>
            <a:picLocks noChangeAspect="1"/>
          </p:cNvPicPr>
          <p:nvPr/>
        </p:nvPicPr>
        <p:blipFill>
          <a:blip r:embed="rId3"/>
          <a:stretch>
            <a:fillRect/>
          </a:stretch>
        </p:blipFill>
        <p:spPr>
          <a:xfrm>
            <a:off x="8924993" y="1230093"/>
            <a:ext cx="501015" cy="487680"/>
          </a:xfrm>
          <a:prstGeom prst="rect">
            <a:avLst/>
          </a:prstGeom>
        </p:spPr>
      </p:pic>
    </p:spTree>
    <p:extLst>
      <p:ext uri="{BB962C8B-B14F-4D97-AF65-F5344CB8AC3E}">
        <p14:creationId xmlns:p14="http://schemas.microsoft.com/office/powerpoint/2010/main" val="970326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a:t>Introducing</a:t>
            </a:r>
            <a:r>
              <a:rPr lang="de-DE" dirty="0"/>
              <a:t> </a:t>
            </a:r>
            <a:r>
              <a:rPr lang="de-DE" dirty="0" err="1"/>
              <a:t>labels</a:t>
            </a:r>
            <a:r>
              <a:rPr lang="de-DE" dirty="0"/>
              <a:t> &amp; </a:t>
            </a:r>
            <a:r>
              <a:rPr lang="de-DE" dirty="0" err="1"/>
              <a:t>selectors</a:t>
            </a:r>
            <a:endParaRPr lang="de-DE" dirty="0"/>
          </a:p>
        </p:txBody>
      </p:sp>
      <p:sp>
        <p:nvSpPr>
          <p:cNvPr id="3" name="Rectangle 2"/>
          <p:cNvSpPr/>
          <p:nvPr/>
        </p:nvSpPr>
        <p:spPr>
          <a:xfrm>
            <a:off x="1647953" y="5794159"/>
            <a:ext cx="8898572" cy="415498"/>
          </a:xfrm>
          <a:prstGeom prst="rect">
            <a:avLst/>
          </a:prstGeom>
        </p:spPr>
        <p:txBody>
          <a:bodyPr wrap="square">
            <a:spAutoFit/>
          </a:bodyPr>
          <a:lstStyle/>
          <a:p>
            <a:pPr algn="ctr"/>
            <a:r>
              <a:rPr lang="de-DE" dirty="0">
                <a:hlinkClick r:id="rId3"/>
              </a:rPr>
              <a:t>https://kubernetes.io/docs/concepts/overview/working-with-objects/labels/</a:t>
            </a:r>
            <a:r>
              <a:rPr lang="de-DE" dirty="0"/>
              <a:t> </a:t>
            </a:r>
          </a:p>
        </p:txBody>
      </p:sp>
      <p:pic>
        <p:nvPicPr>
          <p:cNvPr id="4" name="Picture 3"/>
          <p:cNvPicPr>
            <a:picLocks noChangeAspect="1"/>
          </p:cNvPicPr>
          <p:nvPr/>
        </p:nvPicPr>
        <p:blipFill>
          <a:blip r:embed="rId4"/>
          <a:stretch>
            <a:fillRect/>
          </a:stretch>
        </p:blipFill>
        <p:spPr>
          <a:xfrm>
            <a:off x="7862751" y="1200733"/>
            <a:ext cx="2638095" cy="1342857"/>
          </a:xfrm>
          <a:prstGeom prst="rect">
            <a:avLst/>
          </a:prstGeom>
        </p:spPr>
      </p:pic>
      <p:sp>
        <p:nvSpPr>
          <p:cNvPr id="5" name="Text Placeholder 2"/>
          <p:cNvSpPr txBox="1">
            <a:spLocks/>
          </p:cNvSpPr>
          <p:nvPr/>
        </p:nvSpPr>
        <p:spPr>
          <a:xfrm>
            <a:off x="504000" y="1124700"/>
            <a:ext cx="8159939" cy="472746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dirty="0"/>
              <a:t>Labels are </a:t>
            </a:r>
            <a:r>
              <a:rPr lang="en-US" dirty="0" err="1"/>
              <a:t>key:value</a:t>
            </a:r>
            <a:r>
              <a:rPr lang="en-US" dirty="0"/>
              <a:t> pairs in </a:t>
            </a:r>
            <a:r>
              <a:rPr lang="en-US" dirty="0" err="1"/>
              <a:t>kubernetes</a:t>
            </a:r>
            <a:endParaRPr lang="en-US" dirty="0"/>
          </a:p>
          <a:p>
            <a:pPr lvl="1"/>
            <a:r>
              <a:rPr lang="en-US" dirty="0"/>
              <a:t>Labels are part of the “metadata” section of a resource</a:t>
            </a:r>
          </a:p>
          <a:p>
            <a:pPr lvl="1"/>
            <a:r>
              <a:rPr lang="en-US" dirty="0"/>
              <a:t>Basically everything can be labeled (pods, nodes, …)</a:t>
            </a:r>
          </a:p>
          <a:p>
            <a:pPr lvl="1"/>
            <a:r>
              <a:rPr lang="en-US" dirty="0"/>
              <a:t>Example: “</a:t>
            </a:r>
            <a:r>
              <a:rPr lang="en-US" dirty="0" err="1"/>
              <a:t>release”:”stable</a:t>
            </a:r>
            <a:r>
              <a:rPr lang="en-US" dirty="0"/>
              <a:t>”, “</a:t>
            </a:r>
            <a:r>
              <a:rPr lang="en-US" dirty="0" err="1"/>
              <a:t>release”:”canary</a:t>
            </a:r>
            <a:r>
              <a:rPr lang="en-US" dirty="0"/>
              <a:t>”, </a:t>
            </a:r>
            <a:br>
              <a:rPr lang="en-US" dirty="0"/>
            </a:br>
            <a:r>
              <a:rPr lang="en-US" dirty="0"/>
              <a:t>“</a:t>
            </a:r>
            <a:r>
              <a:rPr lang="en-US" dirty="0" err="1"/>
              <a:t>com.sap</a:t>
            </a:r>
            <a:r>
              <a:rPr lang="en-US" dirty="0"/>
              <a:t>/product-name”:”</a:t>
            </a:r>
            <a:r>
              <a:rPr lang="en-US" dirty="0" err="1"/>
              <a:t>hana</a:t>
            </a:r>
            <a:r>
              <a:rPr lang="en-US" dirty="0"/>
              <a:t>”</a:t>
            </a:r>
          </a:p>
          <a:p>
            <a:pPr lvl="1"/>
            <a:endParaRPr lang="en-US" dirty="0"/>
          </a:p>
          <a:p>
            <a:pPr lvl="1"/>
            <a:endParaRPr lang="en-US" dirty="0"/>
          </a:p>
          <a:p>
            <a:pPr lvl="1"/>
            <a:r>
              <a:rPr lang="en-US" dirty="0"/>
              <a:t>Based on labels Kubernetes offers selection / filtering / assignments</a:t>
            </a:r>
          </a:p>
          <a:p>
            <a:pPr lvl="1"/>
            <a:r>
              <a:rPr lang="en-US" dirty="0"/>
              <a:t>Equality-based selectors (true / false)</a:t>
            </a:r>
          </a:p>
          <a:p>
            <a:pPr lvl="1"/>
            <a:r>
              <a:rPr lang="en-US" dirty="0"/>
              <a:t>Set-based selectors (in, </a:t>
            </a:r>
            <a:r>
              <a:rPr lang="en-US" dirty="0" err="1"/>
              <a:t>notin</a:t>
            </a:r>
            <a:r>
              <a:rPr lang="en-US" dirty="0"/>
              <a:t>, exists)</a:t>
            </a:r>
          </a:p>
          <a:p>
            <a:pPr marL="0" lvl="1" indent="0">
              <a:buNone/>
            </a:pPr>
            <a:endParaRPr lang="en-US" dirty="0"/>
          </a:p>
        </p:txBody>
      </p:sp>
      <p:pic>
        <p:nvPicPr>
          <p:cNvPr id="6" name="Picture 5"/>
          <p:cNvPicPr>
            <a:picLocks noChangeAspect="1"/>
          </p:cNvPicPr>
          <p:nvPr/>
        </p:nvPicPr>
        <p:blipFill>
          <a:blip r:embed="rId5"/>
          <a:stretch>
            <a:fillRect/>
          </a:stretch>
        </p:blipFill>
        <p:spPr>
          <a:xfrm>
            <a:off x="7862751" y="3213685"/>
            <a:ext cx="3076190" cy="742857"/>
          </a:xfrm>
          <a:prstGeom prst="rect">
            <a:avLst/>
          </a:prstGeom>
        </p:spPr>
      </p:pic>
      <p:pic>
        <p:nvPicPr>
          <p:cNvPr id="7" name="Picture 6"/>
          <p:cNvPicPr>
            <a:picLocks noChangeAspect="1"/>
          </p:cNvPicPr>
          <p:nvPr/>
        </p:nvPicPr>
        <p:blipFill>
          <a:blip r:embed="rId6"/>
          <a:stretch>
            <a:fillRect/>
          </a:stretch>
        </p:blipFill>
        <p:spPr>
          <a:xfrm>
            <a:off x="7862751" y="4082226"/>
            <a:ext cx="3971429" cy="1266667"/>
          </a:xfrm>
          <a:prstGeom prst="rect">
            <a:avLst/>
          </a:prstGeom>
        </p:spPr>
      </p:pic>
    </p:spTree>
    <p:extLst>
      <p:ext uri="{BB962C8B-B14F-4D97-AF65-F5344CB8AC3E}">
        <p14:creationId xmlns:p14="http://schemas.microsoft.com/office/powerpoint/2010/main" val="86419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p:cNvSpPr/>
          <p:nvPr/>
        </p:nvSpPr>
        <p:spPr bwMode="gray">
          <a:xfrm>
            <a:off x="1313895" y="2669495"/>
            <a:ext cx="8904303" cy="247687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Why do we need labels &amp; selectors?</a:t>
            </a:r>
          </a:p>
        </p:txBody>
      </p:sp>
      <p:sp>
        <p:nvSpPr>
          <p:cNvPr id="3" name="Text Placeholder 2"/>
          <p:cNvSpPr txBox="1">
            <a:spLocks/>
          </p:cNvSpPr>
          <p:nvPr/>
        </p:nvSpPr>
        <p:spPr>
          <a:xfrm>
            <a:off x="1640342" y="1497562"/>
            <a:ext cx="8728777" cy="997063"/>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None/>
            </a:pPr>
            <a:r>
              <a:rPr lang="en-US" b="1" dirty="0"/>
              <a:t>“In an environment, where names can change and most thing are ephemeral, we need a mechanism to identify a single or a set of objects reliably”</a:t>
            </a:r>
          </a:p>
        </p:txBody>
      </p:sp>
      <p:sp>
        <p:nvSpPr>
          <p:cNvPr id="4" name="Rectangle 3"/>
          <p:cNvSpPr/>
          <p:nvPr/>
        </p:nvSpPr>
        <p:spPr bwMode="gray">
          <a:xfrm>
            <a:off x="2595087" y="3633266"/>
            <a:ext cx="1208595" cy="773906"/>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solidFill>
                  <a:sysClr val="windowText" lastClr="000000"/>
                </a:solidFill>
                <a:ea typeface="Arial Unicode MS" pitchFamily="34" charset="-128"/>
                <a:cs typeface="Arial Unicode MS" pitchFamily="34" charset="-128"/>
              </a:rPr>
              <a:t>koopa</a:t>
            </a:r>
            <a:r>
              <a:rPr lang="de-DE" sz="1600" b="1" kern="0" noProof="0" dirty="0">
                <a:solidFill>
                  <a:sysClr val="windowText" lastClr="000000"/>
                </a:solidFill>
                <a:ea typeface="Arial Unicode MS" pitchFamily="34" charset="-128"/>
                <a:cs typeface="Arial Unicode MS" pitchFamily="34" charset="-128"/>
              </a:rPr>
              <a:t>-A</a:t>
            </a: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5" name="Rectangle 4"/>
          <p:cNvSpPr/>
          <p:nvPr/>
        </p:nvSpPr>
        <p:spPr bwMode="gray">
          <a:xfrm>
            <a:off x="1465871" y="3450386"/>
            <a:ext cx="1729137"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species: </a:t>
            </a:r>
            <a:r>
              <a:rPr lang="en-US" sz="1800" kern="0" dirty="0" err="1">
                <a:ea typeface="Arial Unicode MS" pitchFamily="34" charset="-128"/>
                <a:cs typeface="Arial Unicode MS" pitchFamily="34" charset="-128"/>
              </a:rPr>
              <a:t>koopa</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5400432" y="3633266"/>
            <a:ext cx="1208595" cy="773906"/>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solidFill>
                  <a:sysClr val="windowText" lastClr="000000"/>
                </a:solidFill>
                <a:ea typeface="Arial Unicode MS" pitchFamily="34" charset="-128"/>
                <a:cs typeface="Arial Unicode MS" pitchFamily="34" charset="-128"/>
              </a:rPr>
              <a:t>koopa</a:t>
            </a:r>
            <a:r>
              <a:rPr lang="de-DE" sz="1600" b="1" kern="0" noProof="0" dirty="0">
                <a:solidFill>
                  <a:sysClr val="windowText" lastClr="000000"/>
                </a:solidFill>
                <a:ea typeface="Arial Unicode MS" pitchFamily="34" charset="-128"/>
                <a:cs typeface="Arial Unicode MS" pitchFamily="34" charset="-128"/>
              </a:rPr>
              <a:t>-B</a:t>
            </a: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8" name="Rectangle 7"/>
          <p:cNvSpPr/>
          <p:nvPr/>
        </p:nvSpPr>
        <p:spPr bwMode="gray">
          <a:xfrm>
            <a:off x="8205777" y="363326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-C</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Flowchart: Document 9"/>
          <p:cNvSpPr/>
          <p:nvPr/>
        </p:nvSpPr>
        <p:spPr bwMode="gray">
          <a:xfrm>
            <a:off x="892415" y="2438675"/>
            <a:ext cx="1926985"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species: </a:t>
            </a:r>
            <a:r>
              <a:rPr lang="en-US" sz="1800" kern="0" dirty="0" err="1">
                <a:ea typeface="Arial Unicode MS" pitchFamily="34" charset="-128"/>
                <a:cs typeface="Arial Unicode MS" pitchFamily="34" charset="-128"/>
              </a:rPr>
              <a:t>koopa</a:t>
            </a:r>
            <a:endParaRPr lang="en-US" sz="1800" kern="0" dirty="0">
              <a:ea typeface="Arial Unicode MS" pitchFamily="34" charset="-128"/>
              <a:cs typeface="Arial Unicode MS" pitchFamily="34" charset="-128"/>
            </a:endParaRPr>
          </a:p>
        </p:txBody>
      </p:sp>
      <p:sp>
        <p:nvSpPr>
          <p:cNvPr id="12" name="Rectangle 11"/>
          <p:cNvSpPr/>
          <p:nvPr/>
        </p:nvSpPr>
        <p:spPr bwMode="gray">
          <a:xfrm>
            <a:off x="8201754" y="3633266"/>
            <a:ext cx="1208595" cy="773906"/>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dirty="0" err="1">
                <a:solidFill>
                  <a:sysClr val="windowText" lastClr="000000"/>
                </a:solidFill>
                <a:ea typeface="Arial Unicode MS" pitchFamily="34" charset="-128"/>
                <a:cs typeface="Arial Unicode MS" pitchFamily="34" charset="-128"/>
              </a:rPr>
              <a:t>koopa</a:t>
            </a:r>
            <a:r>
              <a:rPr lang="de-DE" sz="1600" b="1" kern="0" noProof="0" dirty="0">
                <a:solidFill>
                  <a:sysClr val="windowText" lastClr="000000"/>
                </a:solidFill>
                <a:ea typeface="Arial Unicode MS" pitchFamily="34" charset="-128"/>
                <a:cs typeface="Arial Unicode MS" pitchFamily="34" charset="-128"/>
              </a:rPr>
              <a:t>-C</a:t>
            </a: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pic>
        <p:nvPicPr>
          <p:cNvPr id="13" name="Picture 2" descr="https://vignette.wikia.nocookie.net/nintendo/images/8/83/KoopaNSMB.png/revision/latest?cb=20110724132501&amp;path-prefix=en">
            <a:extLst>
              <a:ext uri="{FF2B5EF4-FFF2-40B4-BE49-F238E27FC236}">
                <a16:creationId xmlns:a16="http://schemas.microsoft.com/office/drawing/2014/main" id="{A1C5E14C-377A-407D-893E-54B7B1EB97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4729" y="4479164"/>
            <a:ext cx="1025020" cy="163097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https://vignette.wikia.nocookie.net/nintendo/images/8/83/KoopaNSMB.png/revision/latest?cb=20110724132501&amp;path-prefix=en">
            <a:extLst>
              <a:ext uri="{FF2B5EF4-FFF2-40B4-BE49-F238E27FC236}">
                <a16:creationId xmlns:a16="http://schemas.microsoft.com/office/drawing/2014/main" id="{BAD9B6BE-86E1-420B-83D4-C7B0CBC69E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3541" y="4479164"/>
            <a:ext cx="1025020" cy="163097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s://vignette.wikia.nocookie.net/nintendo/images/8/83/KoopaNSMB.png/revision/latest?cb=20110724132501&amp;path-prefix=en">
            <a:extLst>
              <a:ext uri="{FF2B5EF4-FFF2-40B4-BE49-F238E27FC236}">
                <a16:creationId xmlns:a16="http://schemas.microsoft.com/office/drawing/2014/main" id="{A3E03BF7-047D-41A3-AEF2-AFD5868AA2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2498" y="4474528"/>
            <a:ext cx="1025020" cy="1630972"/>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1C98A382-EE16-485C-AE0F-67161D302C1C}"/>
              </a:ext>
            </a:extLst>
          </p:cNvPr>
          <p:cNvSpPr/>
          <p:nvPr/>
        </p:nvSpPr>
        <p:spPr bwMode="gray">
          <a:xfrm>
            <a:off x="4368102" y="3450386"/>
            <a:ext cx="1729137"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species: </a:t>
            </a:r>
            <a:r>
              <a:rPr lang="en-US" sz="1800" kern="0" dirty="0" err="1">
                <a:ea typeface="Arial Unicode MS" pitchFamily="34" charset="-128"/>
                <a:cs typeface="Arial Unicode MS" pitchFamily="34" charset="-128"/>
              </a:rPr>
              <a:t>koopa</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1EF57EA0-4CFA-4579-AFE2-7158841999DC}"/>
              </a:ext>
            </a:extLst>
          </p:cNvPr>
          <p:cNvSpPr/>
          <p:nvPr/>
        </p:nvSpPr>
        <p:spPr bwMode="gray">
          <a:xfrm>
            <a:off x="7076914" y="3450386"/>
            <a:ext cx="1729137"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species: </a:t>
            </a:r>
            <a:r>
              <a:rPr lang="en-US" sz="1800" kern="0" dirty="0" err="1">
                <a:ea typeface="Arial Unicode MS" pitchFamily="34" charset="-128"/>
                <a:cs typeface="Arial Unicode MS" pitchFamily="34" charset="-128"/>
              </a:rPr>
              <a:t>koopa</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597418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a:t>Using</a:t>
            </a:r>
            <a:r>
              <a:rPr lang="de-DE" dirty="0"/>
              <a:t> </a:t>
            </a:r>
            <a:r>
              <a:rPr lang="de-DE" dirty="0" err="1"/>
              <a:t>labels</a:t>
            </a:r>
            <a:r>
              <a:rPr lang="de-DE" dirty="0"/>
              <a:t> &amp; </a:t>
            </a:r>
            <a:r>
              <a:rPr lang="de-DE" dirty="0" err="1"/>
              <a:t>selectors</a:t>
            </a:r>
            <a:endParaRPr lang="de-DE" dirty="0"/>
          </a:p>
        </p:txBody>
      </p:sp>
      <p:sp>
        <p:nvSpPr>
          <p:cNvPr id="3" name="Text Placeholder 2"/>
          <p:cNvSpPr txBox="1">
            <a:spLocks/>
          </p:cNvSpPr>
          <p:nvPr/>
        </p:nvSpPr>
        <p:spPr>
          <a:xfrm>
            <a:off x="504000" y="1124700"/>
            <a:ext cx="8159939" cy="472746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None/>
            </a:pPr>
            <a:endParaRPr lang="en-US" dirty="0"/>
          </a:p>
          <a:p>
            <a:pPr lvl="1"/>
            <a:r>
              <a:rPr lang="en-US" dirty="0"/>
              <a:t>Labels &amp; selectors in resources</a:t>
            </a:r>
          </a:p>
          <a:p>
            <a:pPr lvl="2"/>
            <a:r>
              <a:rPr lang="en-US" dirty="0" err="1"/>
              <a:t>metadata.labels</a:t>
            </a:r>
            <a:r>
              <a:rPr lang="en-US" dirty="0"/>
              <a:t> </a:t>
            </a:r>
          </a:p>
          <a:p>
            <a:pPr lvl="2"/>
            <a:r>
              <a:rPr lang="en-US" dirty="0"/>
              <a:t>selector</a:t>
            </a:r>
          </a:p>
          <a:p>
            <a:pPr lvl="2"/>
            <a:r>
              <a:rPr lang="en-US" dirty="0" err="1"/>
              <a:t>selector.matchLabel</a:t>
            </a:r>
            <a:r>
              <a:rPr lang="en-US" dirty="0"/>
              <a:t> / </a:t>
            </a:r>
            <a:r>
              <a:rPr lang="en-US" dirty="0" err="1"/>
              <a:t>selector.matchExpression</a:t>
            </a:r>
            <a:endParaRPr lang="en-US" dirty="0"/>
          </a:p>
          <a:p>
            <a:pPr lvl="2"/>
            <a:endParaRPr lang="en-US" dirty="0"/>
          </a:p>
          <a:p>
            <a:pPr lvl="2"/>
            <a:endParaRPr lang="en-US" dirty="0"/>
          </a:p>
          <a:p>
            <a:pPr lvl="2"/>
            <a:endParaRPr lang="en-US" dirty="0"/>
          </a:p>
          <a:p>
            <a:pPr lvl="2"/>
            <a:endParaRPr lang="en-US" dirty="0"/>
          </a:p>
          <a:p>
            <a:pPr lvl="2"/>
            <a:endParaRPr lang="en-US" dirty="0"/>
          </a:p>
          <a:p>
            <a:pPr marL="179387" lvl="2" indent="0">
              <a:buNone/>
            </a:pPr>
            <a:endParaRPr lang="en-US" dirty="0"/>
          </a:p>
          <a:p>
            <a:pPr lvl="1"/>
            <a:r>
              <a:rPr lang="en-US" dirty="0"/>
              <a:t>With </a:t>
            </a:r>
            <a:r>
              <a:rPr lang="en-US" dirty="0" err="1"/>
              <a:t>kubectl</a:t>
            </a:r>
            <a:r>
              <a:rPr lang="en-US" dirty="0"/>
              <a:t>:</a:t>
            </a:r>
          </a:p>
          <a:p>
            <a:pPr lvl="2"/>
            <a:r>
              <a:rPr lang="en-US" dirty="0"/>
              <a:t>Attach a label to a resource: “</a:t>
            </a:r>
            <a:r>
              <a:rPr lang="en-US" dirty="0" err="1"/>
              <a:t>kubectl</a:t>
            </a:r>
            <a:r>
              <a:rPr lang="en-US" dirty="0"/>
              <a:t> label pod </a:t>
            </a:r>
            <a:r>
              <a:rPr lang="en-US" dirty="0" err="1"/>
              <a:t>mypod</a:t>
            </a:r>
            <a:r>
              <a:rPr lang="en-US" dirty="0"/>
              <a:t> status=awesome”</a:t>
            </a:r>
          </a:p>
          <a:p>
            <a:pPr lvl="2"/>
            <a:r>
              <a:rPr lang="en-US" dirty="0"/>
              <a:t>Filter for labels: “</a:t>
            </a:r>
            <a:r>
              <a:rPr lang="en-US" dirty="0" err="1"/>
              <a:t>kubectl</a:t>
            </a:r>
            <a:r>
              <a:rPr lang="en-US" dirty="0"/>
              <a:t> get pods –l status=awesome”</a:t>
            </a:r>
          </a:p>
          <a:p>
            <a:pPr lvl="2"/>
            <a:endParaRPr lang="en-US" dirty="0"/>
          </a:p>
          <a:p>
            <a:pPr marL="0" lvl="1" indent="0">
              <a:buNone/>
            </a:pPr>
            <a:endParaRPr lang="en-US" dirty="0"/>
          </a:p>
        </p:txBody>
      </p:sp>
      <p:pic>
        <p:nvPicPr>
          <p:cNvPr id="6" name="Picture 5"/>
          <p:cNvPicPr>
            <a:picLocks noChangeAspect="1"/>
          </p:cNvPicPr>
          <p:nvPr/>
        </p:nvPicPr>
        <p:blipFill>
          <a:blip r:embed="rId3"/>
          <a:stretch>
            <a:fillRect/>
          </a:stretch>
        </p:blipFill>
        <p:spPr>
          <a:xfrm>
            <a:off x="747276" y="3136512"/>
            <a:ext cx="4723809" cy="1304762"/>
          </a:xfrm>
          <a:prstGeom prst="rect">
            <a:avLst/>
          </a:prstGeom>
        </p:spPr>
      </p:pic>
    </p:spTree>
    <p:extLst>
      <p:ext uri="{BB962C8B-B14F-4D97-AF65-F5344CB8AC3E}">
        <p14:creationId xmlns:p14="http://schemas.microsoft.com/office/powerpoint/2010/main" val="3877331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18579055-10A1-480D-BCD2-CB0396843399}"/>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1961122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9B34B4-C129-4847-964B-4D41E2982158}"/>
              </a:ext>
            </a:extLst>
          </p:cNvPr>
          <p:cNvSpPr>
            <a:spLocks noGrp="1"/>
          </p:cNvSpPr>
          <p:nvPr>
            <p:ph type="title"/>
          </p:nvPr>
        </p:nvSpPr>
        <p:spPr/>
        <p:txBody>
          <a:bodyPr/>
          <a:lstStyle/>
          <a:p>
            <a:r>
              <a:rPr lang="en-US" dirty="0"/>
              <a:t>Deployments</a:t>
            </a:r>
          </a:p>
        </p:txBody>
      </p:sp>
      <p:pic>
        <p:nvPicPr>
          <p:cNvPr id="1026" name="Picture 2" descr="https://vignette.wikia.nocookie.net/nintendo/images/8/83/KoopaNSMB.png/revision/latest?cb=20110724132501&amp;path-prefix=en">
            <a:extLst>
              <a:ext uri="{FF2B5EF4-FFF2-40B4-BE49-F238E27FC236}">
                <a16:creationId xmlns:a16="http://schemas.microsoft.com/office/drawing/2014/main" id="{DD6E3BCC-6AF7-43FC-8693-FDBFC61D5D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2156" y="4558083"/>
            <a:ext cx="1025020" cy="163097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vignette.wikia.nocookie.net/nintendo/images/8/83/KoopaNSMB.png/revision/latest?cb=20110724132501&amp;path-prefix=en">
            <a:extLst>
              <a:ext uri="{FF2B5EF4-FFF2-40B4-BE49-F238E27FC236}">
                <a16:creationId xmlns:a16="http://schemas.microsoft.com/office/drawing/2014/main" id="{44DF2202-C15C-4F6D-A36C-C7723B0C1E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3294" y="4539768"/>
            <a:ext cx="1025020" cy="163097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vignette.wikia.nocookie.net/nintendo/images/8/83/KoopaNSMB.png/revision/latest?cb=20110724132501&amp;path-prefix=en">
            <a:extLst>
              <a:ext uri="{FF2B5EF4-FFF2-40B4-BE49-F238E27FC236}">
                <a16:creationId xmlns:a16="http://schemas.microsoft.com/office/drawing/2014/main" id="{DBA2E3A6-4169-47A9-ABDE-8180C82525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1018" y="4558083"/>
            <a:ext cx="1025020" cy="1630972"/>
          </a:xfrm>
          <a:prstGeom prst="rect">
            <a:avLst/>
          </a:prstGeom>
          <a:noFill/>
          <a:extLst>
            <a:ext uri="{909E8E84-426E-40DD-AFC4-6F175D3DCCD1}">
              <a14:hiddenFill xmlns:a14="http://schemas.microsoft.com/office/drawing/2010/main">
                <a:solidFill>
                  <a:srgbClr val="FFFFFF"/>
                </a:solidFill>
              </a14:hiddenFill>
            </a:ext>
          </a:extLst>
        </p:spPr>
      </p:pic>
      <p:sp>
        <p:nvSpPr>
          <p:cNvPr id="8" name="Speech Bubble: Rectangle 7">
            <a:extLst>
              <a:ext uri="{FF2B5EF4-FFF2-40B4-BE49-F238E27FC236}">
                <a16:creationId xmlns:a16="http://schemas.microsoft.com/office/drawing/2014/main" id="{CA8F3B21-6614-422C-82D9-FAB987B9BE1E}"/>
              </a:ext>
            </a:extLst>
          </p:cNvPr>
          <p:cNvSpPr/>
          <p:nvPr/>
        </p:nvSpPr>
        <p:spPr bwMode="gray">
          <a:xfrm>
            <a:off x="8347032" y="1551890"/>
            <a:ext cx="3326171" cy="1072511"/>
          </a:xfrm>
          <a:prstGeom prst="wedgeRectCallout">
            <a:avLst>
              <a:gd name="adj1" fmla="val -88824"/>
              <a:gd name="adj2" fmla="val -853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Deployment defines replica count, used image and more</a:t>
            </a:r>
          </a:p>
        </p:txBody>
      </p:sp>
      <p:pic>
        <p:nvPicPr>
          <p:cNvPr id="1032" name="Picture 8" descr="Related image">
            <a:extLst>
              <a:ext uri="{FF2B5EF4-FFF2-40B4-BE49-F238E27FC236}">
                <a16:creationId xmlns:a16="http://schemas.microsoft.com/office/drawing/2014/main" id="{0274FF14-135E-47F9-872A-76CDB25206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0850" y="759773"/>
            <a:ext cx="2647950" cy="2143125"/>
          </a:xfrm>
          <a:prstGeom prst="rect">
            <a:avLst/>
          </a:prstGeom>
          <a:gradFill>
            <a:gsLst>
              <a:gs pos="0">
                <a:schemeClr val="accent3">
                  <a:lumMod val="20000"/>
                  <a:lumOff val="80000"/>
                </a:schemeClr>
              </a:gs>
              <a:gs pos="50000">
                <a:schemeClr val="accent3">
                  <a:lumMod val="20000"/>
                  <a:lumOff val="80000"/>
                </a:schemeClr>
              </a:gs>
              <a:gs pos="100000">
                <a:schemeClr val="bg1"/>
              </a:gs>
            </a:gsLst>
            <a:lin ang="5400000" scaled="1"/>
          </a:gradFill>
          <a:ln>
            <a:solidFill>
              <a:schemeClr val="tx1"/>
            </a:solidFill>
          </a:ln>
          <a:extLst/>
        </p:spPr>
      </p:pic>
      <p:sp>
        <p:nvSpPr>
          <p:cNvPr id="21" name="Speech Bubble: Rectangle 20">
            <a:extLst>
              <a:ext uri="{FF2B5EF4-FFF2-40B4-BE49-F238E27FC236}">
                <a16:creationId xmlns:a16="http://schemas.microsoft.com/office/drawing/2014/main" id="{8D950947-1484-4F2C-9273-94DF5C9FABD7}"/>
              </a:ext>
            </a:extLst>
          </p:cNvPr>
          <p:cNvSpPr/>
          <p:nvPr/>
        </p:nvSpPr>
        <p:spPr bwMode="gray">
          <a:xfrm>
            <a:off x="8347029" y="3054348"/>
            <a:ext cx="3326171" cy="1060037"/>
          </a:xfrm>
          <a:prstGeom prst="wedgeRectCallout">
            <a:avLst>
              <a:gd name="adj1" fmla="val -88305"/>
              <a:gd name="adj2" fmla="val -385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ReplicaSet</a:t>
            </a:r>
            <a:r>
              <a:rPr lang="en-US" sz="1800" kern="0" dirty="0">
                <a:ea typeface="Arial Unicode MS" pitchFamily="34" charset="-128"/>
                <a:cs typeface="Arial Unicode MS" pitchFamily="34" charset="-128"/>
              </a:rPr>
              <a:t> spawns pods as defined in spec template &amp; adds a generation label</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Speech Bubble: Rectangle 21">
            <a:extLst>
              <a:ext uri="{FF2B5EF4-FFF2-40B4-BE49-F238E27FC236}">
                <a16:creationId xmlns:a16="http://schemas.microsoft.com/office/drawing/2014/main" id="{B378F0C9-0710-43E8-89C2-6CA44C5D12BF}"/>
              </a:ext>
            </a:extLst>
          </p:cNvPr>
          <p:cNvSpPr/>
          <p:nvPr/>
        </p:nvSpPr>
        <p:spPr bwMode="gray">
          <a:xfrm>
            <a:off x="8347030" y="4539768"/>
            <a:ext cx="3326171" cy="1239930"/>
          </a:xfrm>
          <a:prstGeom prst="wedgeRectCallout">
            <a:avLst>
              <a:gd name="adj1" fmla="val -78709"/>
              <a:gd name="adj2" fmla="val -717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Pods are identified by labels:</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species=</a:t>
            </a:r>
            <a:r>
              <a:rPr lang="en-US" sz="1800" kern="0" dirty="0" err="1">
                <a:ea typeface="Arial Unicode MS" pitchFamily="34" charset="-128"/>
                <a:cs typeface="Arial Unicode MS" pitchFamily="34" charset="-128"/>
              </a:rPr>
              <a:t>koopa</a:t>
            </a:r>
            <a:r>
              <a:rPr lang="en-US" sz="1800" kern="0" dirty="0">
                <a:ea typeface="Arial Unicode MS" pitchFamily="34" charset="-128"/>
                <a:cs typeface="Arial Unicode MS" pitchFamily="34" charset="-128"/>
              </a:rPr>
              <a:t> generation=green-shell</a:t>
            </a:r>
          </a:p>
        </p:txBody>
      </p:sp>
      <p:sp>
        <p:nvSpPr>
          <p:cNvPr id="20" name="Rectangle 19">
            <a:extLst>
              <a:ext uri="{FF2B5EF4-FFF2-40B4-BE49-F238E27FC236}">
                <a16:creationId xmlns:a16="http://schemas.microsoft.com/office/drawing/2014/main" id="{DE598B18-824C-4BC2-B699-C449E02B418F}"/>
              </a:ext>
            </a:extLst>
          </p:cNvPr>
          <p:cNvSpPr/>
          <p:nvPr/>
        </p:nvSpPr>
        <p:spPr bwMode="gray">
          <a:xfrm>
            <a:off x="1318615" y="2867183"/>
            <a:ext cx="2015135" cy="52798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species</a:t>
            </a:r>
            <a:r>
              <a:rPr lang="de-DE" sz="1800" kern="0" dirty="0">
                <a:ea typeface="Arial Unicode MS" pitchFamily="34" charset="-128"/>
                <a:cs typeface="Arial Unicode MS" pitchFamily="34" charset="-128"/>
              </a:rPr>
              <a:t> = </a:t>
            </a:r>
            <a:r>
              <a:rPr lang="de-DE" sz="1800" kern="0" dirty="0" err="1">
                <a:ea typeface="Arial Unicode MS" pitchFamily="34" charset="-128"/>
                <a:cs typeface="Arial Unicode MS" pitchFamily="34" charset="-128"/>
              </a:rPr>
              <a:t>koopa</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Flowchart: Document 23">
            <a:extLst>
              <a:ext uri="{FF2B5EF4-FFF2-40B4-BE49-F238E27FC236}">
                <a16:creationId xmlns:a16="http://schemas.microsoft.com/office/drawing/2014/main" id="{A5CA1BF9-ED37-4339-B739-1271C0123AC5}"/>
              </a:ext>
            </a:extLst>
          </p:cNvPr>
          <p:cNvSpPr/>
          <p:nvPr/>
        </p:nvSpPr>
        <p:spPr bwMode="gray">
          <a:xfrm>
            <a:off x="736575" y="2279442"/>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a:t>
            </a:r>
          </a:p>
        </p:txBody>
      </p:sp>
      <p:cxnSp>
        <p:nvCxnSpPr>
          <p:cNvPr id="14" name="Connector: Elbow 13">
            <a:extLst>
              <a:ext uri="{FF2B5EF4-FFF2-40B4-BE49-F238E27FC236}">
                <a16:creationId xmlns:a16="http://schemas.microsoft.com/office/drawing/2014/main" id="{948568E3-E30A-40FC-B829-9E1555E4FA76}"/>
              </a:ext>
            </a:extLst>
          </p:cNvPr>
          <p:cNvCxnSpPr>
            <a:cxnSpLocks/>
            <a:stCxn id="1032" idx="2"/>
          </p:cNvCxnSpPr>
          <p:nvPr/>
        </p:nvCxnSpPr>
        <p:spPr>
          <a:xfrm rot="5400000">
            <a:off x="5492429" y="2975294"/>
            <a:ext cx="144793" cy="1"/>
          </a:xfrm>
          <a:prstGeom prst="bentConnector3">
            <a:avLst>
              <a:gd name="adj1" fmla="val 50000"/>
            </a:avLst>
          </a:prstGeom>
          <a:ln w="57150">
            <a:solidFill>
              <a:schemeClr val="bg2">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4DCD3A2-04F9-4ED8-8D59-B92D55221180}"/>
              </a:ext>
            </a:extLst>
          </p:cNvPr>
          <p:cNvSpPr/>
          <p:nvPr/>
        </p:nvSpPr>
        <p:spPr bwMode="gray">
          <a:xfrm>
            <a:off x="488390" y="4862644"/>
            <a:ext cx="2723817" cy="9852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species</a:t>
            </a:r>
            <a:r>
              <a:rPr lang="de-DE" sz="1800" kern="0" dirty="0">
                <a:ea typeface="Arial Unicode MS" pitchFamily="34" charset="-128"/>
                <a:cs typeface="Arial Unicode MS" pitchFamily="34" charset="-128"/>
              </a:rPr>
              <a:t>=</a:t>
            </a:r>
            <a:r>
              <a:rPr lang="de-DE" sz="1800" kern="0" dirty="0" err="1">
                <a:ea typeface="Arial Unicode MS" pitchFamily="34" charset="-128"/>
                <a:cs typeface="Arial Unicode MS" pitchFamily="34" charset="-128"/>
              </a:rPr>
              <a:t>koopa</a:t>
            </a:r>
            <a:r>
              <a:rPr lang="de-DE" sz="1800" kern="0" dirty="0">
                <a:ea typeface="Arial Unicode MS" pitchFamily="34" charset="-128"/>
                <a:cs typeface="Arial Unicode MS" pitchFamily="34" charset="-128"/>
              </a:rPr>
              <a:t> </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generation</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green-shell</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2" name="Group 24">
            <a:extLst>
              <a:ext uri="{FF2B5EF4-FFF2-40B4-BE49-F238E27FC236}">
                <a16:creationId xmlns:a16="http://schemas.microsoft.com/office/drawing/2014/main" id="{4A27418C-429B-46C2-B944-E9D1AEFE0D0B}"/>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62785" y="3045796"/>
            <a:ext cx="1204079" cy="14580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EB740AE-0D93-4CD5-9C03-836C0FBFC6BF}"/>
              </a:ext>
            </a:extLst>
          </p:cNvPr>
          <p:cNvSpPr txBox="1"/>
          <p:nvPr/>
        </p:nvSpPr>
        <p:spPr>
          <a:xfrm>
            <a:off x="7977313" y="729494"/>
            <a:ext cx="1532447" cy="492443"/>
          </a:xfrm>
          <a:prstGeom prst="rect">
            <a:avLst/>
          </a:prstGeom>
          <a:solidFill>
            <a:srgbClr val="FFC000"/>
          </a:solidFill>
        </p:spPr>
        <p:txBody>
          <a:bodyPr wrap="square" lIns="0" tIns="0" rIns="0" bIns="0" rtlCol="0">
            <a:spAutoFit/>
          </a:bodyPr>
          <a:lstStyle/>
          <a:p>
            <a:pPr fontAlgn="base">
              <a:spcBef>
                <a:spcPct val="50000"/>
              </a:spcBef>
              <a:spcAft>
                <a:spcPct val="0"/>
              </a:spcAft>
              <a:buClr>
                <a:srgbClr val="F0AB00"/>
              </a:buClr>
              <a:buSzPct val="80000"/>
            </a:pPr>
            <a:r>
              <a:rPr lang="de-DE" sz="3200" kern="0" dirty="0">
                <a:ea typeface="Arial Unicode MS" pitchFamily="34" charset="-128"/>
                <a:cs typeface="Arial Unicode MS" pitchFamily="34" charset="-128"/>
              </a:rPr>
              <a:t>Original</a:t>
            </a:r>
          </a:p>
        </p:txBody>
      </p:sp>
    </p:spTree>
    <p:extLst>
      <p:ext uri="{BB962C8B-B14F-4D97-AF65-F5344CB8AC3E}">
        <p14:creationId xmlns:p14="http://schemas.microsoft.com/office/powerpoint/2010/main" val="3550958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1" grpId="0" animBg="1"/>
      <p:bldP spid="22" grpId="0" animBg="1"/>
      <p:bldP spid="20" grpId="0" animBg="1"/>
      <p:bldP spid="24"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9B34B4-C129-4847-964B-4D41E2982158}"/>
              </a:ext>
            </a:extLst>
          </p:cNvPr>
          <p:cNvSpPr>
            <a:spLocks noGrp="1"/>
          </p:cNvSpPr>
          <p:nvPr>
            <p:ph type="title"/>
          </p:nvPr>
        </p:nvSpPr>
        <p:spPr/>
        <p:txBody>
          <a:bodyPr/>
          <a:lstStyle/>
          <a:p>
            <a:r>
              <a:rPr lang="en-US" dirty="0"/>
              <a:t>Deployments</a:t>
            </a:r>
          </a:p>
        </p:txBody>
      </p:sp>
      <p:pic>
        <p:nvPicPr>
          <p:cNvPr id="1026" name="Picture 2" descr="https://vignette.wikia.nocookie.net/nintendo/images/8/83/KoopaNSMB.png/revision/latest?cb=20110724132501&amp;path-prefix=en">
            <a:extLst>
              <a:ext uri="{FF2B5EF4-FFF2-40B4-BE49-F238E27FC236}">
                <a16:creationId xmlns:a16="http://schemas.microsoft.com/office/drawing/2014/main" id="{DD6E3BCC-6AF7-43FC-8693-FDBFC61D5D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2156" y="4558083"/>
            <a:ext cx="1025020" cy="163097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vignette.wikia.nocookie.net/nintendo/images/8/83/KoopaNSMB.png/revision/latest?cb=20110724132501&amp;path-prefix=en">
            <a:extLst>
              <a:ext uri="{FF2B5EF4-FFF2-40B4-BE49-F238E27FC236}">
                <a16:creationId xmlns:a16="http://schemas.microsoft.com/office/drawing/2014/main" id="{44DF2202-C15C-4F6D-A36C-C7723B0C1E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3294" y="4539768"/>
            <a:ext cx="1025020" cy="163097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vignette.wikia.nocookie.net/nintendo/images/8/83/KoopaNSMB.png/revision/latest?cb=20110724132501&amp;path-prefix=en">
            <a:extLst>
              <a:ext uri="{FF2B5EF4-FFF2-40B4-BE49-F238E27FC236}">
                <a16:creationId xmlns:a16="http://schemas.microsoft.com/office/drawing/2014/main" id="{DBA2E3A6-4169-47A9-ABDE-8180C82525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1018" y="4558083"/>
            <a:ext cx="1025020" cy="1630972"/>
          </a:xfrm>
          <a:prstGeom prst="rect">
            <a:avLst/>
          </a:prstGeom>
          <a:noFill/>
          <a:extLst>
            <a:ext uri="{909E8E84-426E-40DD-AFC4-6F175D3DCCD1}">
              <a14:hiddenFill xmlns:a14="http://schemas.microsoft.com/office/drawing/2010/main">
                <a:solidFill>
                  <a:srgbClr val="FFFFFF"/>
                </a:solidFill>
              </a14:hiddenFill>
            </a:ext>
          </a:extLst>
        </p:spPr>
      </p:pic>
      <p:sp>
        <p:nvSpPr>
          <p:cNvPr id="8" name="Speech Bubble: Rectangle 7">
            <a:extLst>
              <a:ext uri="{FF2B5EF4-FFF2-40B4-BE49-F238E27FC236}">
                <a16:creationId xmlns:a16="http://schemas.microsoft.com/office/drawing/2014/main" id="{CA8F3B21-6614-422C-82D9-FAB987B9BE1E}"/>
              </a:ext>
            </a:extLst>
          </p:cNvPr>
          <p:cNvSpPr/>
          <p:nvPr/>
        </p:nvSpPr>
        <p:spPr bwMode="gray">
          <a:xfrm>
            <a:off x="8347032" y="1551890"/>
            <a:ext cx="3326171" cy="1072511"/>
          </a:xfrm>
          <a:prstGeom prst="wedgeRectCallout">
            <a:avLst>
              <a:gd name="adj1" fmla="val -88824"/>
              <a:gd name="adj2" fmla="val -853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Deployment</a:t>
            </a: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defines replica count, used image and more</a:t>
            </a:r>
          </a:p>
        </p:txBody>
      </p:sp>
      <p:pic>
        <p:nvPicPr>
          <p:cNvPr id="1032" name="Picture 8" descr="Related image">
            <a:extLst>
              <a:ext uri="{FF2B5EF4-FFF2-40B4-BE49-F238E27FC236}">
                <a16:creationId xmlns:a16="http://schemas.microsoft.com/office/drawing/2014/main" id="{0274FF14-135E-47F9-872A-76CDB25206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0850" y="759773"/>
            <a:ext cx="2647950" cy="2143125"/>
          </a:xfrm>
          <a:prstGeom prst="rect">
            <a:avLst/>
          </a:prstGeom>
          <a:gradFill>
            <a:gsLst>
              <a:gs pos="0">
                <a:schemeClr val="accent3">
                  <a:lumMod val="20000"/>
                  <a:lumOff val="80000"/>
                </a:schemeClr>
              </a:gs>
              <a:gs pos="50000">
                <a:schemeClr val="accent3">
                  <a:lumMod val="20000"/>
                  <a:lumOff val="80000"/>
                </a:schemeClr>
              </a:gs>
              <a:gs pos="100000">
                <a:schemeClr val="bg1"/>
              </a:gs>
            </a:gsLst>
            <a:lin ang="5400000" scaled="1"/>
          </a:gradFill>
          <a:ln>
            <a:solidFill>
              <a:schemeClr val="tx1"/>
            </a:solidFill>
          </a:ln>
          <a:extLst/>
        </p:spPr>
      </p:pic>
      <p:sp>
        <p:nvSpPr>
          <p:cNvPr id="21" name="Speech Bubble: Rectangle 20">
            <a:extLst>
              <a:ext uri="{FF2B5EF4-FFF2-40B4-BE49-F238E27FC236}">
                <a16:creationId xmlns:a16="http://schemas.microsoft.com/office/drawing/2014/main" id="{8D950947-1484-4F2C-9273-94DF5C9FABD7}"/>
              </a:ext>
            </a:extLst>
          </p:cNvPr>
          <p:cNvSpPr/>
          <p:nvPr/>
        </p:nvSpPr>
        <p:spPr bwMode="gray">
          <a:xfrm>
            <a:off x="8347029" y="3054348"/>
            <a:ext cx="3326171" cy="1060037"/>
          </a:xfrm>
          <a:prstGeom prst="wedgeRectCallout">
            <a:avLst>
              <a:gd name="adj1" fmla="val -88305"/>
              <a:gd name="adj2" fmla="val -385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ReplicaSet</a:t>
            </a: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spawns pods as defined in spec template &amp; adds a label ‘generation’</a:t>
            </a:r>
          </a:p>
        </p:txBody>
      </p:sp>
      <p:sp>
        <p:nvSpPr>
          <p:cNvPr id="22" name="Speech Bubble: Rectangle 21">
            <a:extLst>
              <a:ext uri="{FF2B5EF4-FFF2-40B4-BE49-F238E27FC236}">
                <a16:creationId xmlns:a16="http://schemas.microsoft.com/office/drawing/2014/main" id="{B378F0C9-0710-43E8-89C2-6CA44C5D12BF}"/>
              </a:ext>
            </a:extLst>
          </p:cNvPr>
          <p:cNvSpPr/>
          <p:nvPr/>
        </p:nvSpPr>
        <p:spPr bwMode="gray">
          <a:xfrm>
            <a:off x="8347030" y="4539768"/>
            <a:ext cx="3326171" cy="1239930"/>
          </a:xfrm>
          <a:prstGeom prst="wedgeRectCallout">
            <a:avLst>
              <a:gd name="adj1" fmla="val -78709"/>
              <a:gd name="adj2" fmla="val -717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Pods are identified by labels:</a:t>
            </a:r>
          </a:p>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species=</a:t>
            </a:r>
            <a:r>
              <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koopa</a:t>
            </a: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generation=green-shell</a:t>
            </a:r>
          </a:p>
        </p:txBody>
      </p:sp>
      <p:sp>
        <p:nvSpPr>
          <p:cNvPr id="20" name="Rectangle 19">
            <a:extLst>
              <a:ext uri="{FF2B5EF4-FFF2-40B4-BE49-F238E27FC236}">
                <a16:creationId xmlns:a16="http://schemas.microsoft.com/office/drawing/2014/main" id="{DE598B18-824C-4BC2-B699-C449E02B418F}"/>
              </a:ext>
            </a:extLst>
          </p:cNvPr>
          <p:cNvSpPr/>
          <p:nvPr/>
        </p:nvSpPr>
        <p:spPr bwMode="gray">
          <a:xfrm>
            <a:off x="1318615" y="2867183"/>
            <a:ext cx="2015135" cy="52798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species</a:t>
            </a:r>
            <a:r>
              <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 </a:t>
            </a: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koopa</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4" name="Flowchart: Document 23">
            <a:extLst>
              <a:ext uri="{FF2B5EF4-FFF2-40B4-BE49-F238E27FC236}">
                <a16:creationId xmlns:a16="http://schemas.microsoft.com/office/drawing/2014/main" id="{A5CA1BF9-ED37-4339-B739-1271C0123AC5}"/>
              </a:ext>
            </a:extLst>
          </p:cNvPr>
          <p:cNvSpPr/>
          <p:nvPr/>
        </p:nvSpPr>
        <p:spPr bwMode="gray">
          <a:xfrm>
            <a:off x="736575" y="2279442"/>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Selector</a:t>
            </a:r>
          </a:p>
        </p:txBody>
      </p:sp>
      <p:cxnSp>
        <p:nvCxnSpPr>
          <p:cNvPr id="14" name="Connector: Elbow 13">
            <a:extLst>
              <a:ext uri="{FF2B5EF4-FFF2-40B4-BE49-F238E27FC236}">
                <a16:creationId xmlns:a16="http://schemas.microsoft.com/office/drawing/2014/main" id="{948568E3-E30A-40FC-B829-9E1555E4FA76}"/>
              </a:ext>
            </a:extLst>
          </p:cNvPr>
          <p:cNvCxnSpPr>
            <a:cxnSpLocks/>
            <a:stCxn id="1032" idx="2"/>
          </p:cNvCxnSpPr>
          <p:nvPr/>
        </p:nvCxnSpPr>
        <p:spPr>
          <a:xfrm rot="5400000">
            <a:off x="5492429" y="2975294"/>
            <a:ext cx="144793" cy="1"/>
          </a:xfrm>
          <a:prstGeom prst="bentConnector3">
            <a:avLst>
              <a:gd name="adj1" fmla="val 50000"/>
            </a:avLst>
          </a:prstGeom>
          <a:ln w="57150">
            <a:solidFill>
              <a:schemeClr val="bg2">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4DCD3A2-04F9-4ED8-8D59-B92D55221180}"/>
              </a:ext>
            </a:extLst>
          </p:cNvPr>
          <p:cNvSpPr/>
          <p:nvPr/>
        </p:nvSpPr>
        <p:spPr bwMode="gray">
          <a:xfrm>
            <a:off x="488390" y="4862644"/>
            <a:ext cx="2723817" cy="9852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species</a:t>
            </a:r>
            <a:r>
              <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koopa</a:t>
            </a:r>
            <a:r>
              <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a:t>
            </a: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generation</a:t>
            </a:r>
            <a:r>
              <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green-shell</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2" name="Group 24">
            <a:extLst>
              <a:ext uri="{FF2B5EF4-FFF2-40B4-BE49-F238E27FC236}">
                <a16:creationId xmlns:a16="http://schemas.microsoft.com/office/drawing/2014/main" id="{4A27418C-429B-46C2-B944-E9D1AEFE0D0B}"/>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62785" y="3045796"/>
            <a:ext cx="1204079" cy="1458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3432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2" presetClass="entr" presetSubtype="4"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1" grpId="0" animBg="1"/>
      <p:bldP spid="22" grpId="0" animBg="1"/>
      <p:bldP spid="20" grpId="0" animBg="1"/>
      <p:bldP spid="24" grpId="0" animBg="1"/>
      <p:bldP spid="23"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9B34B4-C129-4847-964B-4D41E2982158}"/>
              </a:ext>
            </a:extLst>
          </p:cNvPr>
          <p:cNvSpPr>
            <a:spLocks noGrp="1"/>
          </p:cNvSpPr>
          <p:nvPr>
            <p:ph type="title"/>
          </p:nvPr>
        </p:nvSpPr>
        <p:spPr>
          <a:xfrm>
            <a:off x="504001" y="504000"/>
            <a:ext cx="11186476" cy="369332"/>
          </a:xfrm>
        </p:spPr>
        <p:txBody>
          <a:bodyPr/>
          <a:lstStyle/>
          <a:p>
            <a:r>
              <a:rPr lang="en-US" dirty="0"/>
              <a:t>Updating Deployments</a:t>
            </a:r>
          </a:p>
        </p:txBody>
      </p:sp>
      <p:pic>
        <p:nvPicPr>
          <p:cNvPr id="1026" name="Picture 2" descr="https://vignette.wikia.nocookie.net/nintendo/images/8/83/KoopaNSMB.png/revision/latest?cb=20110724132501&amp;path-prefix=en">
            <a:extLst>
              <a:ext uri="{FF2B5EF4-FFF2-40B4-BE49-F238E27FC236}">
                <a16:creationId xmlns:a16="http://schemas.microsoft.com/office/drawing/2014/main" id="{DD6E3BCC-6AF7-43FC-8693-FDBFC61D5D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7870" y="4558083"/>
            <a:ext cx="1025020" cy="163097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vignette.wikia.nocookie.net/nintendo/images/8/83/KoopaNSMB.png/revision/latest?cb=20110724132501&amp;path-prefix=en">
            <a:extLst>
              <a:ext uri="{FF2B5EF4-FFF2-40B4-BE49-F238E27FC236}">
                <a16:creationId xmlns:a16="http://schemas.microsoft.com/office/drawing/2014/main" id="{44DF2202-C15C-4F6D-A36C-C7723B0C1E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008" y="4539768"/>
            <a:ext cx="1025020" cy="163097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vignette.wikia.nocookie.net/nintendo/images/8/83/KoopaNSMB.png/revision/latest?cb=20110724132501&amp;path-prefix=en">
            <a:extLst>
              <a:ext uri="{FF2B5EF4-FFF2-40B4-BE49-F238E27FC236}">
                <a16:creationId xmlns:a16="http://schemas.microsoft.com/office/drawing/2014/main" id="{DBA2E3A6-4169-47A9-ABDE-8180C82525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6732" y="4558083"/>
            <a:ext cx="1025020" cy="163097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lated image">
            <a:extLst>
              <a:ext uri="{FF2B5EF4-FFF2-40B4-BE49-F238E27FC236}">
                <a16:creationId xmlns:a16="http://schemas.microsoft.com/office/drawing/2014/main" id="{0274FF14-135E-47F9-872A-76CDB25206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1132" y="809653"/>
            <a:ext cx="2647950" cy="2143125"/>
          </a:xfrm>
          <a:prstGeom prst="rect">
            <a:avLst/>
          </a:prstGeom>
          <a:gradFill>
            <a:gsLst>
              <a:gs pos="0">
                <a:schemeClr val="accent3">
                  <a:lumMod val="20000"/>
                  <a:lumOff val="80000"/>
                </a:schemeClr>
              </a:gs>
              <a:gs pos="50000">
                <a:schemeClr val="accent3">
                  <a:lumMod val="20000"/>
                  <a:lumOff val="80000"/>
                </a:schemeClr>
              </a:gs>
              <a:gs pos="100000">
                <a:schemeClr val="bg1"/>
              </a:gs>
            </a:gsLst>
            <a:lin ang="5400000" scaled="1"/>
          </a:gradFill>
          <a:ln>
            <a:solidFill>
              <a:schemeClr val="tx1"/>
            </a:solidFill>
          </a:ln>
          <a:extLst/>
        </p:spPr>
      </p:pic>
      <p:pic>
        <p:nvPicPr>
          <p:cNvPr id="1034" name="Picture 10" descr="Image result for nintendo koopa troopa">
            <a:extLst>
              <a:ext uri="{FF2B5EF4-FFF2-40B4-BE49-F238E27FC236}">
                <a16:creationId xmlns:a16="http://schemas.microsoft.com/office/drawing/2014/main" id="{C7A9084B-CD19-42E8-80F8-1AB06EB702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8339" y="4558083"/>
            <a:ext cx="1275990" cy="1629787"/>
          </a:xfrm>
          <a:prstGeom prst="rect">
            <a:avLst/>
          </a:prstGeom>
          <a:noFill/>
          <a:extLst>
            <a:ext uri="{909E8E84-426E-40DD-AFC4-6F175D3DCCD1}">
              <a14:hiddenFill xmlns:a14="http://schemas.microsoft.com/office/drawing/2010/main">
                <a:solidFill>
                  <a:srgbClr val="FFFFFF"/>
                </a:solidFill>
              </a14:hiddenFill>
            </a:ext>
          </a:extLst>
        </p:spPr>
      </p:pic>
      <p:sp>
        <p:nvSpPr>
          <p:cNvPr id="23" name="Speech Bubble: Rectangle 22">
            <a:extLst>
              <a:ext uri="{FF2B5EF4-FFF2-40B4-BE49-F238E27FC236}">
                <a16:creationId xmlns:a16="http://schemas.microsoft.com/office/drawing/2014/main" id="{CCFF3E12-3E2C-4608-A8F2-7D4BB6305DFA}"/>
              </a:ext>
            </a:extLst>
          </p:cNvPr>
          <p:cNvSpPr/>
          <p:nvPr/>
        </p:nvSpPr>
        <p:spPr bwMode="gray">
          <a:xfrm>
            <a:off x="6962606" y="1432563"/>
            <a:ext cx="3164604" cy="715415"/>
          </a:xfrm>
          <a:prstGeom prst="wedgeRectCallout">
            <a:avLst>
              <a:gd name="adj1" fmla="val -70151"/>
              <a:gd name="adj2" fmla="val -371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Deployment initiates update</a:t>
            </a:r>
          </a:p>
        </p:txBody>
      </p:sp>
      <p:pic>
        <p:nvPicPr>
          <p:cNvPr id="29" name="Picture 10" descr="Image result for nintendo koopa troopa">
            <a:extLst>
              <a:ext uri="{FF2B5EF4-FFF2-40B4-BE49-F238E27FC236}">
                <a16:creationId xmlns:a16="http://schemas.microsoft.com/office/drawing/2014/main" id="{14AB6E26-1E27-4397-AC7D-F683BD970F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68918" y="4539768"/>
            <a:ext cx="1275990" cy="162978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0" descr="Image result for nintendo koopa troopa">
            <a:extLst>
              <a:ext uri="{FF2B5EF4-FFF2-40B4-BE49-F238E27FC236}">
                <a16:creationId xmlns:a16="http://schemas.microsoft.com/office/drawing/2014/main" id="{8DABBEEF-1866-4329-8194-0A8140E36E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29496" y="4521453"/>
            <a:ext cx="1275990" cy="1629787"/>
          </a:xfrm>
          <a:prstGeom prst="rect">
            <a:avLst/>
          </a:prstGeom>
          <a:noFill/>
          <a:extLst>
            <a:ext uri="{909E8E84-426E-40DD-AFC4-6F175D3DCCD1}">
              <a14:hiddenFill xmlns:a14="http://schemas.microsoft.com/office/drawing/2010/main">
                <a:solidFill>
                  <a:srgbClr val="FFFFFF"/>
                </a:solidFill>
              </a14:hiddenFill>
            </a:ext>
          </a:extLst>
        </p:spPr>
      </p:pic>
      <p:sp>
        <p:nvSpPr>
          <p:cNvPr id="31" name="Speech Bubble: Rectangle 30">
            <a:extLst>
              <a:ext uri="{FF2B5EF4-FFF2-40B4-BE49-F238E27FC236}">
                <a16:creationId xmlns:a16="http://schemas.microsoft.com/office/drawing/2014/main" id="{59344EF8-5F99-4B90-9F98-B5B575A802E4}"/>
              </a:ext>
            </a:extLst>
          </p:cNvPr>
          <p:cNvSpPr/>
          <p:nvPr/>
        </p:nvSpPr>
        <p:spPr bwMode="gray">
          <a:xfrm>
            <a:off x="9246990" y="2465483"/>
            <a:ext cx="1718445" cy="715415"/>
          </a:xfrm>
          <a:prstGeom prst="wedgeRectCallout">
            <a:avLst>
              <a:gd name="adj1" fmla="val -70653"/>
              <a:gd name="adj2" fmla="val 5175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New </a:t>
            </a:r>
            <a:r>
              <a:rPr lang="en-US" sz="1800" kern="0" dirty="0">
                <a:ea typeface="Arial Unicode MS" pitchFamily="34" charset="-128"/>
                <a:cs typeface="Arial Unicode MS" pitchFamily="34" charset="-128"/>
              </a:rPr>
              <a:t>R</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eplicaSet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2" name="Speech Bubble: Rectangle 31">
            <a:extLst>
              <a:ext uri="{FF2B5EF4-FFF2-40B4-BE49-F238E27FC236}">
                <a16:creationId xmlns:a16="http://schemas.microsoft.com/office/drawing/2014/main" id="{32E68E0E-C052-48B3-8A8D-C2DFFB8B4E6B}"/>
              </a:ext>
            </a:extLst>
          </p:cNvPr>
          <p:cNvSpPr/>
          <p:nvPr/>
        </p:nvSpPr>
        <p:spPr bwMode="gray">
          <a:xfrm>
            <a:off x="301925" y="1777561"/>
            <a:ext cx="2078815" cy="715415"/>
          </a:xfrm>
          <a:prstGeom prst="wedgeRectCallout">
            <a:avLst>
              <a:gd name="adj1" fmla="val 48318"/>
              <a:gd name="adj2" fmla="val 101193"/>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Scale down, but keep </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ReplicaSet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Speech Bubble: Rectangle 32">
            <a:extLst>
              <a:ext uri="{FF2B5EF4-FFF2-40B4-BE49-F238E27FC236}">
                <a16:creationId xmlns:a16="http://schemas.microsoft.com/office/drawing/2014/main" id="{A2624BD2-1BD0-43B4-BC35-BA4EDC55D2D4}"/>
              </a:ext>
            </a:extLst>
          </p:cNvPr>
          <p:cNvSpPr/>
          <p:nvPr/>
        </p:nvSpPr>
        <p:spPr bwMode="gray">
          <a:xfrm>
            <a:off x="9167491" y="3363783"/>
            <a:ext cx="2743536" cy="974785"/>
          </a:xfrm>
          <a:prstGeom prst="wedgeRectCallout">
            <a:avLst>
              <a:gd name="adj1" fmla="val -39406"/>
              <a:gd name="adj2" fmla="val 7777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New label set:</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species=</a:t>
            </a:r>
            <a:r>
              <a:rPr lang="en-US" sz="1800" kern="0" dirty="0" err="1">
                <a:ea typeface="Arial Unicode MS" pitchFamily="34" charset="-128"/>
                <a:cs typeface="Arial Unicode MS" pitchFamily="34" charset="-128"/>
              </a:rPr>
              <a:t>koopa</a:t>
            </a:r>
            <a:r>
              <a:rPr lang="en-US" sz="1800" kern="0" dirty="0">
                <a:ea typeface="Arial Unicode MS" pitchFamily="34" charset="-128"/>
                <a:cs typeface="Arial Unicode MS" pitchFamily="34" charset="-128"/>
              </a:rPr>
              <a:t> generation=</a:t>
            </a:r>
            <a:r>
              <a:rPr lang="en-US" sz="1800" b="1" kern="0" dirty="0">
                <a:ea typeface="Arial Unicode MS" pitchFamily="34" charset="-128"/>
                <a:cs typeface="Arial Unicode MS" pitchFamily="34" charset="-128"/>
              </a:rPr>
              <a:t>red-shell</a:t>
            </a:r>
          </a:p>
        </p:txBody>
      </p:sp>
      <p:cxnSp>
        <p:nvCxnSpPr>
          <p:cNvPr id="4" name="Connector: Elbow 3">
            <a:extLst>
              <a:ext uri="{FF2B5EF4-FFF2-40B4-BE49-F238E27FC236}">
                <a16:creationId xmlns:a16="http://schemas.microsoft.com/office/drawing/2014/main" id="{72ED5063-2E4E-4757-BB7B-1351A10DA280}"/>
              </a:ext>
            </a:extLst>
          </p:cNvPr>
          <p:cNvCxnSpPr>
            <a:cxnSpLocks/>
          </p:cNvCxnSpPr>
          <p:nvPr/>
        </p:nvCxnSpPr>
        <p:spPr>
          <a:xfrm rot="5400000">
            <a:off x="3886834" y="2391727"/>
            <a:ext cx="838172" cy="1998375"/>
          </a:xfrm>
          <a:prstGeom prst="bentConnector2">
            <a:avLst/>
          </a:prstGeom>
          <a:ln w="57150">
            <a:solidFill>
              <a:schemeClr val="bg2">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92FCAAA5-9423-4184-AD0F-345B06EB86A8}"/>
              </a:ext>
            </a:extLst>
          </p:cNvPr>
          <p:cNvCxnSpPr>
            <a:cxnSpLocks/>
            <a:stCxn id="1032" idx="2"/>
            <a:endCxn id="20" idx="1"/>
          </p:cNvCxnSpPr>
          <p:nvPr/>
        </p:nvCxnSpPr>
        <p:spPr>
          <a:xfrm rot="16200000" flipH="1">
            <a:off x="5875998" y="2381887"/>
            <a:ext cx="857984" cy="1999766"/>
          </a:xfrm>
          <a:prstGeom prst="bentConnector2">
            <a:avLst/>
          </a:prstGeom>
          <a:ln w="57150">
            <a:solidFill>
              <a:schemeClr val="bg2">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9" name="Group 24">
            <a:extLst>
              <a:ext uri="{FF2B5EF4-FFF2-40B4-BE49-F238E27FC236}">
                <a16:creationId xmlns:a16="http://schemas.microsoft.com/office/drawing/2014/main" id="{1CE2F06B-986D-44E7-9132-0090E7873369}"/>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2653" y="3061944"/>
            <a:ext cx="1204079" cy="1458012"/>
          </a:xfrm>
          <a:prstGeom prst="rect">
            <a:avLst/>
          </a:prstGeom>
          <a:noFill/>
          <a:extLst>
            <a:ext uri="{909E8E84-426E-40DD-AFC4-6F175D3DCCD1}">
              <a14:hiddenFill xmlns:a14="http://schemas.microsoft.com/office/drawing/2010/main">
                <a:solidFill>
                  <a:srgbClr val="FFFFFF"/>
                </a:solidFill>
              </a14:hiddenFill>
            </a:ext>
          </a:extLst>
        </p:spPr>
      </p:pic>
      <p:pic>
        <p:nvPicPr>
          <p:cNvPr id="20" name="Group 24">
            <a:extLst>
              <a:ext uri="{FF2B5EF4-FFF2-40B4-BE49-F238E27FC236}">
                <a16:creationId xmlns:a16="http://schemas.microsoft.com/office/drawing/2014/main" id="{D9D33B36-8E29-4762-99B6-63BF44E3277D}"/>
              </a:ext>
            </a:extLst>
          </p:cNvPr>
          <p:cNvPicPr>
            <a:picLocks noChangeArrowheads="1"/>
          </p:cNvPicPr>
          <p:nvPr/>
        </p:nvPicPr>
        <p:blipFill>
          <a:blip r:embed="rId6">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7304873" y="3081756"/>
            <a:ext cx="1204079" cy="1458012"/>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8FE26322-83D1-484F-96C8-3CFDB4B6141E}"/>
              </a:ext>
            </a:extLst>
          </p:cNvPr>
          <p:cNvSpPr txBox="1"/>
          <p:nvPr/>
        </p:nvSpPr>
        <p:spPr>
          <a:xfrm>
            <a:off x="7977313" y="729494"/>
            <a:ext cx="1532447" cy="492443"/>
          </a:xfrm>
          <a:prstGeom prst="rect">
            <a:avLst/>
          </a:prstGeom>
          <a:solidFill>
            <a:srgbClr val="FFC000"/>
          </a:solidFill>
        </p:spPr>
        <p:txBody>
          <a:bodyPr wrap="square" lIns="0" tIns="0" rIns="0" bIns="0" rtlCol="0">
            <a:spAutoFit/>
          </a:bodyPr>
          <a:lstStyle/>
          <a:p>
            <a:pPr fontAlgn="base">
              <a:spcBef>
                <a:spcPct val="50000"/>
              </a:spcBef>
              <a:spcAft>
                <a:spcPct val="0"/>
              </a:spcAft>
              <a:buClr>
                <a:srgbClr val="F0AB00"/>
              </a:buClr>
              <a:buSzPct val="80000"/>
            </a:pPr>
            <a:r>
              <a:rPr lang="de-DE" sz="3200" kern="0" dirty="0">
                <a:ea typeface="Arial Unicode MS" pitchFamily="34" charset="-128"/>
                <a:cs typeface="Arial Unicode MS" pitchFamily="34" charset="-128"/>
              </a:rPr>
              <a:t>Original</a:t>
            </a:r>
          </a:p>
        </p:txBody>
      </p:sp>
    </p:spTree>
    <p:extLst>
      <p:ext uri="{BB962C8B-B14F-4D97-AF65-F5344CB8AC3E}">
        <p14:creationId xmlns:p14="http://schemas.microsoft.com/office/powerpoint/2010/main" val="501259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par>
                          <p:cTn id="17" fill="hold">
                            <p:stCondLst>
                              <p:cond delay="0"/>
                            </p:stCondLst>
                            <p:childTnLst>
                              <p:par>
                                <p:cTn id="18" presetID="42" presetClass="exit" presetSubtype="0" fill="hold" nodeType="afterEffect">
                                  <p:stCondLst>
                                    <p:cond delay="0"/>
                                  </p:stCondLst>
                                  <p:childTnLst>
                                    <p:animEffect transition="out" filter="fade">
                                      <p:cBhvr>
                                        <p:cTn id="19" dur="1000"/>
                                        <p:tgtEl>
                                          <p:spTgt spid="7"/>
                                        </p:tgtEl>
                                      </p:cBhvr>
                                    </p:animEffect>
                                    <p:anim calcmode="lin" valueType="num">
                                      <p:cBhvr>
                                        <p:cTn id="20" dur="1000"/>
                                        <p:tgtEl>
                                          <p:spTgt spid="7"/>
                                        </p:tgtEl>
                                        <p:attrNameLst>
                                          <p:attrName>ppt_x</p:attrName>
                                        </p:attrNameLst>
                                      </p:cBhvr>
                                      <p:tavLst>
                                        <p:tav tm="0">
                                          <p:val>
                                            <p:strVal val="ppt_x"/>
                                          </p:val>
                                        </p:tav>
                                        <p:tav tm="100000">
                                          <p:val>
                                            <p:strVal val="ppt_x"/>
                                          </p:val>
                                        </p:tav>
                                      </p:tavLst>
                                    </p:anim>
                                    <p:anim calcmode="lin" valueType="num">
                                      <p:cBhvr>
                                        <p:cTn id="21" dur="1000"/>
                                        <p:tgtEl>
                                          <p:spTgt spid="7"/>
                                        </p:tgtEl>
                                        <p:attrNameLst>
                                          <p:attrName>ppt_y</p:attrName>
                                        </p:attrNameLst>
                                      </p:cBhvr>
                                      <p:tavLst>
                                        <p:tav tm="0">
                                          <p:val>
                                            <p:strVal val="ppt_y"/>
                                          </p:val>
                                        </p:tav>
                                        <p:tav tm="100000">
                                          <p:val>
                                            <p:strVal val="ppt_y+.1"/>
                                          </p:val>
                                        </p:tav>
                                      </p:tavLst>
                                    </p:anim>
                                    <p:set>
                                      <p:cBhvr>
                                        <p:cTn id="22" dur="1" fill="hold">
                                          <p:stCondLst>
                                            <p:cond delay="999"/>
                                          </p:stCondLst>
                                        </p:cTn>
                                        <p:tgtEl>
                                          <p:spTgt spid="7"/>
                                        </p:tgtEl>
                                        <p:attrNameLst>
                                          <p:attrName>style.visibility</p:attrName>
                                        </p:attrNameLst>
                                      </p:cBhvr>
                                      <p:to>
                                        <p:strVal val="hidden"/>
                                      </p:to>
                                    </p:set>
                                  </p:childTnLst>
                                </p:cTn>
                              </p:par>
                            </p:childTnLst>
                          </p:cTn>
                        </p:par>
                        <p:par>
                          <p:cTn id="23" fill="hold">
                            <p:stCondLst>
                              <p:cond delay="1000"/>
                            </p:stCondLst>
                            <p:childTnLst>
                              <p:par>
                                <p:cTn id="24" presetID="2" presetClass="entr" presetSubtype="4" fill="hold" nodeType="afterEffect">
                                  <p:stCondLst>
                                    <p:cond delay="0"/>
                                  </p:stCondLst>
                                  <p:childTnLst>
                                    <p:set>
                                      <p:cBhvr>
                                        <p:cTn id="25" dur="1" fill="hold">
                                          <p:stCondLst>
                                            <p:cond delay="0"/>
                                          </p:stCondLst>
                                        </p:cTn>
                                        <p:tgtEl>
                                          <p:spTgt spid="1034"/>
                                        </p:tgtEl>
                                        <p:attrNameLst>
                                          <p:attrName>style.visibility</p:attrName>
                                        </p:attrNameLst>
                                      </p:cBhvr>
                                      <p:to>
                                        <p:strVal val="visible"/>
                                      </p:to>
                                    </p:set>
                                    <p:anim calcmode="lin" valueType="num">
                                      <p:cBhvr additive="base">
                                        <p:cTn id="26" dur="500" fill="hold"/>
                                        <p:tgtEl>
                                          <p:spTgt spid="1034"/>
                                        </p:tgtEl>
                                        <p:attrNameLst>
                                          <p:attrName>ppt_x</p:attrName>
                                        </p:attrNameLst>
                                      </p:cBhvr>
                                      <p:tavLst>
                                        <p:tav tm="0">
                                          <p:val>
                                            <p:strVal val="#ppt_x"/>
                                          </p:val>
                                        </p:tav>
                                        <p:tav tm="100000">
                                          <p:val>
                                            <p:strVal val="#ppt_x"/>
                                          </p:val>
                                        </p:tav>
                                      </p:tavLst>
                                    </p:anim>
                                    <p:anim calcmode="lin" valueType="num">
                                      <p:cBhvr additive="base">
                                        <p:cTn id="27" dur="500" fill="hold"/>
                                        <p:tgtEl>
                                          <p:spTgt spid="1034"/>
                                        </p:tgtEl>
                                        <p:attrNameLst>
                                          <p:attrName>ppt_y</p:attrName>
                                        </p:attrNameLst>
                                      </p:cBhvr>
                                      <p:tavLst>
                                        <p:tav tm="0">
                                          <p:val>
                                            <p:strVal val="1+#ppt_h/2"/>
                                          </p:val>
                                        </p:tav>
                                        <p:tav tm="100000">
                                          <p:val>
                                            <p:strVal val="#ppt_y"/>
                                          </p:val>
                                        </p:tav>
                                      </p:tavLst>
                                    </p:anim>
                                  </p:childTnLst>
                                </p:cTn>
                              </p:par>
                            </p:childTnLst>
                          </p:cTn>
                        </p:par>
                        <p:par>
                          <p:cTn id="28" fill="hold">
                            <p:stCondLst>
                              <p:cond delay="1500"/>
                            </p:stCondLst>
                            <p:childTnLst>
                              <p:par>
                                <p:cTn id="29" presetID="42" presetClass="exit" presetSubtype="0" fill="hold" nodeType="afterEffect">
                                  <p:stCondLst>
                                    <p:cond delay="0"/>
                                  </p:stCondLst>
                                  <p:childTnLst>
                                    <p:animEffect transition="out" filter="fade">
                                      <p:cBhvr>
                                        <p:cTn id="30" dur="1000"/>
                                        <p:tgtEl>
                                          <p:spTgt spid="1026"/>
                                        </p:tgtEl>
                                      </p:cBhvr>
                                    </p:animEffect>
                                    <p:anim calcmode="lin" valueType="num">
                                      <p:cBhvr>
                                        <p:cTn id="31" dur="1000"/>
                                        <p:tgtEl>
                                          <p:spTgt spid="1026"/>
                                        </p:tgtEl>
                                        <p:attrNameLst>
                                          <p:attrName>ppt_x</p:attrName>
                                        </p:attrNameLst>
                                      </p:cBhvr>
                                      <p:tavLst>
                                        <p:tav tm="0">
                                          <p:val>
                                            <p:strVal val="ppt_x"/>
                                          </p:val>
                                        </p:tav>
                                        <p:tav tm="100000">
                                          <p:val>
                                            <p:strVal val="ppt_x"/>
                                          </p:val>
                                        </p:tav>
                                      </p:tavLst>
                                    </p:anim>
                                    <p:anim calcmode="lin" valueType="num">
                                      <p:cBhvr>
                                        <p:cTn id="32" dur="1000"/>
                                        <p:tgtEl>
                                          <p:spTgt spid="1026"/>
                                        </p:tgtEl>
                                        <p:attrNameLst>
                                          <p:attrName>ppt_y</p:attrName>
                                        </p:attrNameLst>
                                      </p:cBhvr>
                                      <p:tavLst>
                                        <p:tav tm="0">
                                          <p:val>
                                            <p:strVal val="ppt_y"/>
                                          </p:val>
                                        </p:tav>
                                        <p:tav tm="100000">
                                          <p:val>
                                            <p:strVal val="ppt_y+.1"/>
                                          </p:val>
                                        </p:tav>
                                      </p:tavLst>
                                    </p:anim>
                                    <p:set>
                                      <p:cBhvr>
                                        <p:cTn id="33" dur="1" fill="hold">
                                          <p:stCondLst>
                                            <p:cond delay="999"/>
                                          </p:stCondLst>
                                        </p:cTn>
                                        <p:tgtEl>
                                          <p:spTgt spid="1026"/>
                                        </p:tgtEl>
                                        <p:attrNameLst>
                                          <p:attrName>style.visibility</p:attrName>
                                        </p:attrNameLst>
                                      </p:cBhvr>
                                      <p:to>
                                        <p:strVal val="hidden"/>
                                      </p:to>
                                    </p:set>
                                  </p:childTnLst>
                                </p:cTn>
                              </p:par>
                            </p:childTnLst>
                          </p:cTn>
                        </p:par>
                        <p:par>
                          <p:cTn id="34" fill="hold">
                            <p:stCondLst>
                              <p:cond delay="2500"/>
                            </p:stCondLst>
                            <p:childTnLst>
                              <p:par>
                                <p:cTn id="35" presetID="42" presetClass="entr" presetSubtype="0" fill="hold" nodeType="after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1000"/>
                                        <p:tgtEl>
                                          <p:spTgt spid="29"/>
                                        </p:tgtEl>
                                      </p:cBhvr>
                                    </p:animEffect>
                                    <p:anim calcmode="lin" valueType="num">
                                      <p:cBhvr>
                                        <p:cTn id="38" dur="1000" fill="hold"/>
                                        <p:tgtEl>
                                          <p:spTgt spid="29"/>
                                        </p:tgtEl>
                                        <p:attrNameLst>
                                          <p:attrName>ppt_x</p:attrName>
                                        </p:attrNameLst>
                                      </p:cBhvr>
                                      <p:tavLst>
                                        <p:tav tm="0">
                                          <p:val>
                                            <p:strVal val="#ppt_x"/>
                                          </p:val>
                                        </p:tav>
                                        <p:tav tm="100000">
                                          <p:val>
                                            <p:strVal val="#ppt_x"/>
                                          </p:val>
                                        </p:tav>
                                      </p:tavLst>
                                    </p:anim>
                                    <p:anim calcmode="lin" valueType="num">
                                      <p:cBhvr>
                                        <p:cTn id="39" dur="1000" fill="hold"/>
                                        <p:tgtEl>
                                          <p:spTgt spid="29"/>
                                        </p:tgtEl>
                                        <p:attrNameLst>
                                          <p:attrName>ppt_y</p:attrName>
                                        </p:attrNameLst>
                                      </p:cBhvr>
                                      <p:tavLst>
                                        <p:tav tm="0">
                                          <p:val>
                                            <p:strVal val="#ppt_y+.1"/>
                                          </p:val>
                                        </p:tav>
                                        <p:tav tm="100000">
                                          <p:val>
                                            <p:strVal val="#ppt_y"/>
                                          </p:val>
                                        </p:tav>
                                      </p:tavLst>
                                    </p:anim>
                                  </p:childTnLst>
                                </p:cTn>
                              </p:par>
                            </p:childTnLst>
                          </p:cTn>
                        </p:par>
                        <p:par>
                          <p:cTn id="40" fill="hold">
                            <p:stCondLst>
                              <p:cond delay="3500"/>
                            </p:stCondLst>
                            <p:childTnLst>
                              <p:par>
                                <p:cTn id="41" presetID="42" presetClass="exit" presetSubtype="0" fill="hold" nodeType="afterEffect">
                                  <p:stCondLst>
                                    <p:cond delay="0"/>
                                  </p:stCondLst>
                                  <p:childTnLst>
                                    <p:animEffect transition="out" filter="fade">
                                      <p:cBhvr>
                                        <p:cTn id="42" dur="1000"/>
                                        <p:tgtEl>
                                          <p:spTgt spid="6"/>
                                        </p:tgtEl>
                                      </p:cBhvr>
                                    </p:animEffect>
                                    <p:anim calcmode="lin" valueType="num">
                                      <p:cBhvr>
                                        <p:cTn id="43" dur="1000"/>
                                        <p:tgtEl>
                                          <p:spTgt spid="6"/>
                                        </p:tgtEl>
                                        <p:attrNameLst>
                                          <p:attrName>ppt_x</p:attrName>
                                        </p:attrNameLst>
                                      </p:cBhvr>
                                      <p:tavLst>
                                        <p:tav tm="0">
                                          <p:val>
                                            <p:strVal val="ppt_x"/>
                                          </p:val>
                                        </p:tav>
                                        <p:tav tm="100000">
                                          <p:val>
                                            <p:strVal val="ppt_x"/>
                                          </p:val>
                                        </p:tav>
                                      </p:tavLst>
                                    </p:anim>
                                    <p:anim calcmode="lin" valueType="num">
                                      <p:cBhvr>
                                        <p:cTn id="44" dur="1000"/>
                                        <p:tgtEl>
                                          <p:spTgt spid="6"/>
                                        </p:tgtEl>
                                        <p:attrNameLst>
                                          <p:attrName>ppt_y</p:attrName>
                                        </p:attrNameLst>
                                      </p:cBhvr>
                                      <p:tavLst>
                                        <p:tav tm="0">
                                          <p:val>
                                            <p:strVal val="ppt_y"/>
                                          </p:val>
                                        </p:tav>
                                        <p:tav tm="100000">
                                          <p:val>
                                            <p:strVal val="ppt_y+.1"/>
                                          </p:val>
                                        </p:tav>
                                      </p:tavLst>
                                    </p:anim>
                                    <p:set>
                                      <p:cBhvr>
                                        <p:cTn id="45" dur="1" fill="hold">
                                          <p:stCondLst>
                                            <p:cond delay="999"/>
                                          </p:stCondLst>
                                        </p:cTn>
                                        <p:tgtEl>
                                          <p:spTgt spid="6"/>
                                        </p:tgtEl>
                                        <p:attrNameLst>
                                          <p:attrName>style.visibility</p:attrName>
                                        </p:attrNameLst>
                                      </p:cBhvr>
                                      <p:to>
                                        <p:strVal val="hidden"/>
                                      </p:to>
                                    </p:set>
                                  </p:childTnLst>
                                </p:cTn>
                              </p:par>
                            </p:childTnLst>
                          </p:cTn>
                        </p:par>
                        <p:par>
                          <p:cTn id="46" fill="hold">
                            <p:stCondLst>
                              <p:cond delay="4500"/>
                            </p:stCondLst>
                            <p:childTnLst>
                              <p:par>
                                <p:cTn id="47" presetID="42" presetClass="entr" presetSubtype="0" fill="hold" nodeType="after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fade">
                                      <p:cBhvr>
                                        <p:cTn id="49" dur="1000"/>
                                        <p:tgtEl>
                                          <p:spTgt spid="30"/>
                                        </p:tgtEl>
                                      </p:cBhvr>
                                    </p:animEffect>
                                    <p:anim calcmode="lin" valueType="num">
                                      <p:cBhvr>
                                        <p:cTn id="50" dur="1000" fill="hold"/>
                                        <p:tgtEl>
                                          <p:spTgt spid="30"/>
                                        </p:tgtEl>
                                        <p:attrNameLst>
                                          <p:attrName>ppt_x</p:attrName>
                                        </p:attrNameLst>
                                      </p:cBhvr>
                                      <p:tavLst>
                                        <p:tav tm="0">
                                          <p:val>
                                            <p:strVal val="#ppt_x"/>
                                          </p:val>
                                        </p:tav>
                                        <p:tav tm="100000">
                                          <p:val>
                                            <p:strVal val="#ppt_x"/>
                                          </p:val>
                                        </p:tav>
                                      </p:tavLst>
                                    </p:anim>
                                    <p:anim calcmode="lin" valueType="num">
                                      <p:cBhvr>
                                        <p:cTn id="51" dur="1000" fill="hold"/>
                                        <p:tgtEl>
                                          <p:spTgt spid="30"/>
                                        </p:tgtEl>
                                        <p:attrNameLst>
                                          <p:attrName>ppt_y</p:attrName>
                                        </p:attrNameLst>
                                      </p:cBhvr>
                                      <p:tavLst>
                                        <p:tav tm="0">
                                          <p:val>
                                            <p:strVal val="#ppt_y+.1"/>
                                          </p:val>
                                        </p:tav>
                                        <p:tav tm="100000">
                                          <p:val>
                                            <p:strVal val="#ppt_y"/>
                                          </p:val>
                                        </p:tav>
                                      </p:tavLst>
                                    </p:anim>
                                  </p:childTnLst>
                                </p:cTn>
                              </p:par>
                              <p:par>
                                <p:cTn id="52" presetID="1" presetClass="entr" presetSubtype="0" fill="hold" grpId="0" nodeType="withEffect">
                                  <p:stCondLst>
                                    <p:cond delay="0"/>
                                  </p:stCondLst>
                                  <p:childTnLst>
                                    <p:set>
                                      <p:cBhvr>
                                        <p:cTn id="53"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9B34B4-C129-4847-964B-4D41E2982158}"/>
              </a:ext>
            </a:extLst>
          </p:cNvPr>
          <p:cNvSpPr>
            <a:spLocks noGrp="1"/>
          </p:cNvSpPr>
          <p:nvPr>
            <p:ph type="title"/>
          </p:nvPr>
        </p:nvSpPr>
        <p:spPr>
          <a:xfrm>
            <a:off x="504001" y="504000"/>
            <a:ext cx="11186476" cy="369332"/>
          </a:xfrm>
        </p:spPr>
        <p:txBody>
          <a:bodyPr/>
          <a:lstStyle/>
          <a:p>
            <a:r>
              <a:rPr lang="en-US" dirty="0"/>
              <a:t>Updating Deployments</a:t>
            </a:r>
          </a:p>
        </p:txBody>
      </p:sp>
      <p:pic>
        <p:nvPicPr>
          <p:cNvPr id="1026" name="Picture 2" descr="https://vignette.wikia.nocookie.net/nintendo/images/8/83/KoopaNSMB.png/revision/latest?cb=20110724132501&amp;path-prefix=en">
            <a:extLst>
              <a:ext uri="{FF2B5EF4-FFF2-40B4-BE49-F238E27FC236}">
                <a16:creationId xmlns:a16="http://schemas.microsoft.com/office/drawing/2014/main" id="{DD6E3BCC-6AF7-43FC-8693-FDBFC61D5D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7870" y="4558083"/>
            <a:ext cx="1025020" cy="163097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vignette.wikia.nocookie.net/nintendo/images/8/83/KoopaNSMB.png/revision/latest?cb=20110724132501&amp;path-prefix=en">
            <a:extLst>
              <a:ext uri="{FF2B5EF4-FFF2-40B4-BE49-F238E27FC236}">
                <a16:creationId xmlns:a16="http://schemas.microsoft.com/office/drawing/2014/main" id="{44DF2202-C15C-4F6D-A36C-C7723B0C1E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008" y="4539768"/>
            <a:ext cx="1025020" cy="163097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vignette.wikia.nocookie.net/nintendo/images/8/83/KoopaNSMB.png/revision/latest?cb=20110724132501&amp;path-prefix=en">
            <a:extLst>
              <a:ext uri="{FF2B5EF4-FFF2-40B4-BE49-F238E27FC236}">
                <a16:creationId xmlns:a16="http://schemas.microsoft.com/office/drawing/2014/main" id="{DBA2E3A6-4169-47A9-ABDE-8180C82525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6732" y="4558083"/>
            <a:ext cx="1025020" cy="163097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lated image">
            <a:extLst>
              <a:ext uri="{FF2B5EF4-FFF2-40B4-BE49-F238E27FC236}">
                <a16:creationId xmlns:a16="http://schemas.microsoft.com/office/drawing/2014/main" id="{0274FF14-135E-47F9-872A-76CDB25206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1132" y="809653"/>
            <a:ext cx="2647950" cy="2143125"/>
          </a:xfrm>
          <a:prstGeom prst="rect">
            <a:avLst/>
          </a:prstGeom>
          <a:gradFill>
            <a:gsLst>
              <a:gs pos="0">
                <a:schemeClr val="accent3">
                  <a:lumMod val="20000"/>
                  <a:lumOff val="80000"/>
                </a:schemeClr>
              </a:gs>
              <a:gs pos="50000">
                <a:schemeClr val="accent3">
                  <a:lumMod val="20000"/>
                  <a:lumOff val="80000"/>
                </a:schemeClr>
              </a:gs>
              <a:gs pos="100000">
                <a:schemeClr val="bg1"/>
              </a:gs>
            </a:gsLst>
            <a:lin ang="5400000" scaled="1"/>
          </a:gradFill>
          <a:ln>
            <a:solidFill>
              <a:schemeClr val="tx1"/>
            </a:solidFill>
          </a:ln>
          <a:extLst/>
        </p:spPr>
      </p:pic>
      <p:pic>
        <p:nvPicPr>
          <p:cNvPr id="1034" name="Picture 10" descr="Image result for nintendo koopa troopa">
            <a:extLst>
              <a:ext uri="{FF2B5EF4-FFF2-40B4-BE49-F238E27FC236}">
                <a16:creationId xmlns:a16="http://schemas.microsoft.com/office/drawing/2014/main" id="{C7A9084B-CD19-42E8-80F8-1AB06EB702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8339" y="4558083"/>
            <a:ext cx="1275990" cy="1629787"/>
          </a:xfrm>
          <a:prstGeom prst="rect">
            <a:avLst/>
          </a:prstGeom>
          <a:noFill/>
          <a:extLst>
            <a:ext uri="{909E8E84-426E-40DD-AFC4-6F175D3DCCD1}">
              <a14:hiddenFill xmlns:a14="http://schemas.microsoft.com/office/drawing/2010/main">
                <a:solidFill>
                  <a:srgbClr val="FFFFFF"/>
                </a:solidFill>
              </a14:hiddenFill>
            </a:ext>
          </a:extLst>
        </p:spPr>
      </p:pic>
      <p:sp>
        <p:nvSpPr>
          <p:cNvPr id="23" name="Speech Bubble: Rectangle 22">
            <a:extLst>
              <a:ext uri="{FF2B5EF4-FFF2-40B4-BE49-F238E27FC236}">
                <a16:creationId xmlns:a16="http://schemas.microsoft.com/office/drawing/2014/main" id="{CCFF3E12-3E2C-4608-A8F2-7D4BB6305DFA}"/>
              </a:ext>
            </a:extLst>
          </p:cNvPr>
          <p:cNvSpPr/>
          <p:nvPr/>
        </p:nvSpPr>
        <p:spPr bwMode="gray">
          <a:xfrm>
            <a:off x="6962606" y="1432563"/>
            <a:ext cx="3164604" cy="715415"/>
          </a:xfrm>
          <a:prstGeom prst="wedgeRectCallout">
            <a:avLst>
              <a:gd name="adj1" fmla="val -70151"/>
              <a:gd name="adj2" fmla="val -371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Deployment initiates update</a:t>
            </a:r>
          </a:p>
        </p:txBody>
      </p:sp>
      <p:pic>
        <p:nvPicPr>
          <p:cNvPr id="29" name="Picture 10" descr="Image result for nintendo koopa troopa">
            <a:extLst>
              <a:ext uri="{FF2B5EF4-FFF2-40B4-BE49-F238E27FC236}">
                <a16:creationId xmlns:a16="http://schemas.microsoft.com/office/drawing/2014/main" id="{14AB6E26-1E27-4397-AC7D-F683BD970F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68918" y="4539768"/>
            <a:ext cx="1275990" cy="162978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0" descr="Image result for nintendo koopa troopa">
            <a:extLst>
              <a:ext uri="{FF2B5EF4-FFF2-40B4-BE49-F238E27FC236}">
                <a16:creationId xmlns:a16="http://schemas.microsoft.com/office/drawing/2014/main" id="{8DABBEEF-1866-4329-8194-0A8140E36E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29496" y="4521453"/>
            <a:ext cx="1275990" cy="1629787"/>
          </a:xfrm>
          <a:prstGeom prst="rect">
            <a:avLst/>
          </a:prstGeom>
          <a:noFill/>
          <a:extLst>
            <a:ext uri="{909E8E84-426E-40DD-AFC4-6F175D3DCCD1}">
              <a14:hiddenFill xmlns:a14="http://schemas.microsoft.com/office/drawing/2010/main">
                <a:solidFill>
                  <a:srgbClr val="FFFFFF"/>
                </a:solidFill>
              </a14:hiddenFill>
            </a:ext>
          </a:extLst>
        </p:spPr>
      </p:pic>
      <p:sp>
        <p:nvSpPr>
          <p:cNvPr id="31" name="Speech Bubble: Rectangle 30">
            <a:extLst>
              <a:ext uri="{FF2B5EF4-FFF2-40B4-BE49-F238E27FC236}">
                <a16:creationId xmlns:a16="http://schemas.microsoft.com/office/drawing/2014/main" id="{59344EF8-5F99-4B90-9F98-B5B575A802E4}"/>
              </a:ext>
            </a:extLst>
          </p:cNvPr>
          <p:cNvSpPr/>
          <p:nvPr/>
        </p:nvSpPr>
        <p:spPr bwMode="gray">
          <a:xfrm>
            <a:off x="9246990" y="2465483"/>
            <a:ext cx="1718445" cy="715415"/>
          </a:xfrm>
          <a:prstGeom prst="wedgeRectCallout">
            <a:avLst>
              <a:gd name="adj1" fmla="val -70653"/>
              <a:gd name="adj2" fmla="val 5175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New R</a:t>
            </a:r>
            <a:r>
              <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eplicaSet</a:t>
            </a: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2" name="Speech Bubble: Rectangle 31">
            <a:extLst>
              <a:ext uri="{FF2B5EF4-FFF2-40B4-BE49-F238E27FC236}">
                <a16:creationId xmlns:a16="http://schemas.microsoft.com/office/drawing/2014/main" id="{32E68E0E-C052-48B3-8A8D-C2DFFB8B4E6B}"/>
              </a:ext>
            </a:extLst>
          </p:cNvPr>
          <p:cNvSpPr/>
          <p:nvPr/>
        </p:nvSpPr>
        <p:spPr bwMode="gray">
          <a:xfrm>
            <a:off x="301925" y="1777561"/>
            <a:ext cx="2078815" cy="715415"/>
          </a:xfrm>
          <a:prstGeom prst="wedgeRectCallout">
            <a:avLst>
              <a:gd name="adj1" fmla="val 48318"/>
              <a:gd name="adj2" fmla="val 101193"/>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Scale down, but keep </a:t>
            </a:r>
            <a:r>
              <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ReplicaSet</a:t>
            </a: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3" name="Speech Bubble: Rectangle 32">
            <a:extLst>
              <a:ext uri="{FF2B5EF4-FFF2-40B4-BE49-F238E27FC236}">
                <a16:creationId xmlns:a16="http://schemas.microsoft.com/office/drawing/2014/main" id="{A2624BD2-1BD0-43B4-BC35-BA4EDC55D2D4}"/>
              </a:ext>
            </a:extLst>
          </p:cNvPr>
          <p:cNvSpPr/>
          <p:nvPr/>
        </p:nvSpPr>
        <p:spPr bwMode="gray">
          <a:xfrm>
            <a:off x="9167491" y="3363783"/>
            <a:ext cx="2743536" cy="974785"/>
          </a:xfrm>
          <a:prstGeom prst="wedgeRectCallout">
            <a:avLst>
              <a:gd name="adj1" fmla="val -39406"/>
              <a:gd name="adj2" fmla="val 7777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New label set:</a:t>
            </a:r>
          </a:p>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species=</a:t>
            </a:r>
            <a:r>
              <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koopa</a:t>
            </a: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generation=</a:t>
            </a:r>
            <a:r>
              <a:rPr kumimoji="0" lang="en-US" sz="18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red-shell</a:t>
            </a:r>
          </a:p>
        </p:txBody>
      </p:sp>
      <p:cxnSp>
        <p:nvCxnSpPr>
          <p:cNvPr id="4" name="Connector: Elbow 3">
            <a:extLst>
              <a:ext uri="{FF2B5EF4-FFF2-40B4-BE49-F238E27FC236}">
                <a16:creationId xmlns:a16="http://schemas.microsoft.com/office/drawing/2014/main" id="{72ED5063-2E4E-4757-BB7B-1351A10DA280}"/>
              </a:ext>
            </a:extLst>
          </p:cNvPr>
          <p:cNvCxnSpPr>
            <a:cxnSpLocks/>
          </p:cNvCxnSpPr>
          <p:nvPr/>
        </p:nvCxnSpPr>
        <p:spPr>
          <a:xfrm rot="5400000">
            <a:off x="3886834" y="2391727"/>
            <a:ext cx="838172" cy="1998375"/>
          </a:xfrm>
          <a:prstGeom prst="bentConnector2">
            <a:avLst/>
          </a:prstGeom>
          <a:ln w="57150">
            <a:solidFill>
              <a:schemeClr val="bg2">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92FCAAA5-9423-4184-AD0F-345B06EB86A8}"/>
              </a:ext>
            </a:extLst>
          </p:cNvPr>
          <p:cNvCxnSpPr>
            <a:cxnSpLocks/>
            <a:stCxn id="1032" idx="2"/>
            <a:endCxn id="20" idx="1"/>
          </p:cNvCxnSpPr>
          <p:nvPr/>
        </p:nvCxnSpPr>
        <p:spPr>
          <a:xfrm rot="16200000" flipH="1">
            <a:off x="5875998" y="2381887"/>
            <a:ext cx="857984" cy="1999766"/>
          </a:xfrm>
          <a:prstGeom prst="bentConnector2">
            <a:avLst/>
          </a:prstGeom>
          <a:ln w="57150">
            <a:solidFill>
              <a:schemeClr val="bg2">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9" name="Group 24">
            <a:extLst>
              <a:ext uri="{FF2B5EF4-FFF2-40B4-BE49-F238E27FC236}">
                <a16:creationId xmlns:a16="http://schemas.microsoft.com/office/drawing/2014/main" id="{1CE2F06B-986D-44E7-9132-0090E7873369}"/>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2653" y="3061944"/>
            <a:ext cx="1204079" cy="1458012"/>
          </a:xfrm>
          <a:prstGeom prst="rect">
            <a:avLst/>
          </a:prstGeom>
          <a:noFill/>
          <a:extLst>
            <a:ext uri="{909E8E84-426E-40DD-AFC4-6F175D3DCCD1}">
              <a14:hiddenFill xmlns:a14="http://schemas.microsoft.com/office/drawing/2010/main">
                <a:solidFill>
                  <a:srgbClr val="FFFFFF"/>
                </a:solidFill>
              </a14:hiddenFill>
            </a:ext>
          </a:extLst>
        </p:spPr>
      </p:pic>
      <p:pic>
        <p:nvPicPr>
          <p:cNvPr id="20" name="Group 24">
            <a:extLst>
              <a:ext uri="{FF2B5EF4-FFF2-40B4-BE49-F238E27FC236}">
                <a16:creationId xmlns:a16="http://schemas.microsoft.com/office/drawing/2014/main" id="{D9D33B36-8E29-4762-99B6-63BF44E3277D}"/>
              </a:ext>
            </a:extLst>
          </p:cNvPr>
          <p:cNvPicPr>
            <a:picLocks noChangeArrowheads="1"/>
          </p:cNvPicPr>
          <p:nvPr/>
        </p:nvPicPr>
        <p:blipFill>
          <a:blip r:embed="rId6">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7304873" y="3081756"/>
            <a:ext cx="1204079" cy="1458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536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par>
                          <p:cTn id="17" fill="hold">
                            <p:stCondLst>
                              <p:cond delay="0"/>
                            </p:stCondLst>
                            <p:childTnLst>
                              <p:par>
                                <p:cTn id="18" presetID="2" presetClass="entr" presetSubtype="4" fill="hold" nodeType="afterEffect">
                                  <p:stCondLst>
                                    <p:cond delay="0"/>
                                  </p:stCondLst>
                                  <p:childTnLst>
                                    <p:set>
                                      <p:cBhvr>
                                        <p:cTn id="19" dur="1" fill="hold">
                                          <p:stCondLst>
                                            <p:cond delay="0"/>
                                          </p:stCondLst>
                                        </p:cTn>
                                        <p:tgtEl>
                                          <p:spTgt spid="1034"/>
                                        </p:tgtEl>
                                        <p:attrNameLst>
                                          <p:attrName>style.visibility</p:attrName>
                                        </p:attrNameLst>
                                      </p:cBhvr>
                                      <p:to>
                                        <p:strVal val="visible"/>
                                      </p:to>
                                    </p:set>
                                    <p:anim calcmode="lin" valueType="num">
                                      <p:cBhvr additive="base">
                                        <p:cTn id="20" dur="500" fill="hold"/>
                                        <p:tgtEl>
                                          <p:spTgt spid="1034"/>
                                        </p:tgtEl>
                                        <p:attrNameLst>
                                          <p:attrName>ppt_x</p:attrName>
                                        </p:attrNameLst>
                                      </p:cBhvr>
                                      <p:tavLst>
                                        <p:tav tm="0">
                                          <p:val>
                                            <p:strVal val="#ppt_x"/>
                                          </p:val>
                                        </p:tav>
                                        <p:tav tm="100000">
                                          <p:val>
                                            <p:strVal val="#ppt_x"/>
                                          </p:val>
                                        </p:tav>
                                      </p:tavLst>
                                    </p:anim>
                                    <p:anim calcmode="lin" valueType="num">
                                      <p:cBhvr additive="base">
                                        <p:cTn id="21" dur="500" fill="hold"/>
                                        <p:tgtEl>
                                          <p:spTgt spid="1034"/>
                                        </p:tgtEl>
                                        <p:attrNameLst>
                                          <p:attrName>ppt_y</p:attrName>
                                        </p:attrNameLst>
                                      </p:cBhvr>
                                      <p:tavLst>
                                        <p:tav tm="0">
                                          <p:val>
                                            <p:strVal val="1+#ppt_h/2"/>
                                          </p:val>
                                        </p:tav>
                                        <p:tav tm="100000">
                                          <p:val>
                                            <p:strVal val="#ppt_y"/>
                                          </p:val>
                                        </p:tav>
                                      </p:tavLst>
                                    </p:anim>
                                  </p:childTnLst>
                                </p:cTn>
                              </p:par>
                            </p:childTnLst>
                          </p:cTn>
                        </p:par>
                        <p:par>
                          <p:cTn id="22" fill="hold">
                            <p:stCondLst>
                              <p:cond delay="500"/>
                            </p:stCondLst>
                            <p:childTnLst>
                              <p:par>
                                <p:cTn id="23" presetID="42" presetClass="exit" presetSubtype="0" fill="hold" nodeType="afterEffect">
                                  <p:stCondLst>
                                    <p:cond delay="0"/>
                                  </p:stCondLst>
                                  <p:childTnLst>
                                    <p:animEffect transition="out" filter="fade">
                                      <p:cBhvr>
                                        <p:cTn id="24" dur="1000"/>
                                        <p:tgtEl>
                                          <p:spTgt spid="7"/>
                                        </p:tgtEl>
                                      </p:cBhvr>
                                    </p:animEffect>
                                    <p:anim calcmode="lin" valueType="num">
                                      <p:cBhvr>
                                        <p:cTn id="25" dur="1000"/>
                                        <p:tgtEl>
                                          <p:spTgt spid="7"/>
                                        </p:tgtEl>
                                        <p:attrNameLst>
                                          <p:attrName>ppt_x</p:attrName>
                                        </p:attrNameLst>
                                      </p:cBhvr>
                                      <p:tavLst>
                                        <p:tav tm="0">
                                          <p:val>
                                            <p:strVal val="ppt_x"/>
                                          </p:val>
                                        </p:tav>
                                        <p:tav tm="100000">
                                          <p:val>
                                            <p:strVal val="ppt_x"/>
                                          </p:val>
                                        </p:tav>
                                      </p:tavLst>
                                    </p:anim>
                                    <p:anim calcmode="lin" valueType="num">
                                      <p:cBhvr>
                                        <p:cTn id="26" dur="1000"/>
                                        <p:tgtEl>
                                          <p:spTgt spid="7"/>
                                        </p:tgtEl>
                                        <p:attrNameLst>
                                          <p:attrName>ppt_y</p:attrName>
                                        </p:attrNameLst>
                                      </p:cBhvr>
                                      <p:tavLst>
                                        <p:tav tm="0">
                                          <p:val>
                                            <p:strVal val="ppt_y"/>
                                          </p:val>
                                        </p:tav>
                                        <p:tav tm="100000">
                                          <p:val>
                                            <p:strVal val="ppt_y+.1"/>
                                          </p:val>
                                        </p:tav>
                                      </p:tavLst>
                                    </p:anim>
                                    <p:set>
                                      <p:cBhvr>
                                        <p:cTn id="27" dur="1" fill="hold">
                                          <p:stCondLst>
                                            <p:cond delay="999"/>
                                          </p:stCondLst>
                                        </p:cTn>
                                        <p:tgtEl>
                                          <p:spTgt spid="7"/>
                                        </p:tgtEl>
                                        <p:attrNameLst>
                                          <p:attrName>style.visibility</p:attrName>
                                        </p:attrNameLst>
                                      </p:cBhvr>
                                      <p:to>
                                        <p:strVal val="hidden"/>
                                      </p:to>
                                    </p:set>
                                  </p:childTnLst>
                                </p:cTn>
                              </p:par>
                            </p:childTnLst>
                          </p:cTn>
                        </p:par>
                        <p:par>
                          <p:cTn id="28" fill="hold">
                            <p:stCondLst>
                              <p:cond delay="1500"/>
                            </p:stCondLst>
                            <p:childTnLst>
                              <p:par>
                                <p:cTn id="29" presetID="42" presetClass="entr" presetSubtype="0" fill="hold"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1000"/>
                                        <p:tgtEl>
                                          <p:spTgt spid="29"/>
                                        </p:tgtEl>
                                      </p:cBhvr>
                                    </p:animEffect>
                                    <p:anim calcmode="lin" valueType="num">
                                      <p:cBhvr>
                                        <p:cTn id="32" dur="1000" fill="hold"/>
                                        <p:tgtEl>
                                          <p:spTgt spid="29"/>
                                        </p:tgtEl>
                                        <p:attrNameLst>
                                          <p:attrName>ppt_x</p:attrName>
                                        </p:attrNameLst>
                                      </p:cBhvr>
                                      <p:tavLst>
                                        <p:tav tm="0">
                                          <p:val>
                                            <p:strVal val="#ppt_x"/>
                                          </p:val>
                                        </p:tav>
                                        <p:tav tm="100000">
                                          <p:val>
                                            <p:strVal val="#ppt_x"/>
                                          </p:val>
                                        </p:tav>
                                      </p:tavLst>
                                    </p:anim>
                                    <p:anim calcmode="lin" valueType="num">
                                      <p:cBhvr>
                                        <p:cTn id="33" dur="1000" fill="hold"/>
                                        <p:tgtEl>
                                          <p:spTgt spid="29"/>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xit" presetSubtype="0" fill="hold" nodeType="afterEffect">
                                  <p:stCondLst>
                                    <p:cond delay="0"/>
                                  </p:stCondLst>
                                  <p:childTnLst>
                                    <p:animEffect transition="out" filter="fade">
                                      <p:cBhvr>
                                        <p:cTn id="36" dur="1000"/>
                                        <p:tgtEl>
                                          <p:spTgt spid="1026"/>
                                        </p:tgtEl>
                                      </p:cBhvr>
                                    </p:animEffect>
                                    <p:anim calcmode="lin" valueType="num">
                                      <p:cBhvr>
                                        <p:cTn id="37" dur="1000"/>
                                        <p:tgtEl>
                                          <p:spTgt spid="1026"/>
                                        </p:tgtEl>
                                        <p:attrNameLst>
                                          <p:attrName>ppt_x</p:attrName>
                                        </p:attrNameLst>
                                      </p:cBhvr>
                                      <p:tavLst>
                                        <p:tav tm="0">
                                          <p:val>
                                            <p:strVal val="ppt_x"/>
                                          </p:val>
                                        </p:tav>
                                        <p:tav tm="100000">
                                          <p:val>
                                            <p:strVal val="ppt_x"/>
                                          </p:val>
                                        </p:tav>
                                      </p:tavLst>
                                    </p:anim>
                                    <p:anim calcmode="lin" valueType="num">
                                      <p:cBhvr>
                                        <p:cTn id="38" dur="1000"/>
                                        <p:tgtEl>
                                          <p:spTgt spid="1026"/>
                                        </p:tgtEl>
                                        <p:attrNameLst>
                                          <p:attrName>ppt_y</p:attrName>
                                        </p:attrNameLst>
                                      </p:cBhvr>
                                      <p:tavLst>
                                        <p:tav tm="0">
                                          <p:val>
                                            <p:strVal val="ppt_y"/>
                                          </p:val>
                                        </p:tav>
                                        <p:tav tm="100000">
                                          <p:val>
                                            <p:strVal val="ppt_y+.1"/>
                                          </p:val>
                                        </p:tav>
                                      </p:tavLst>
                                    </p:anim>
                                    <p:set>
                                      <p:cBhvr>
                                        <p:cTn id="39" dur="1" fill="hold">
                                          <p:stCondLst>
                                            <p:cond delay="999"/>
                                          </p:stCondLst>
                                        </p:cTn>
                                        <p:tgtEl>
                                          <p:spTgt spid="1026"/>
                                        </p:tgtEl>
                                        <p:attrNameLst>
                                          <p:attrName>style.visibility</p:attrName>
                                        </p:attrNameLst>
                                      </p:cBhvr>
                                      <p:to>
                                        <p:strVal val="hidden"/>
                                      </p:to>
                                    </p:set>
                                  </p:childTnLst>
                                </p:cTn>
                              </p:par>
                            </p:childTnLst>
                          </p:cTn>
                        </p:par>
                        <p:par>
                          <p:cTn id="40" fill="hold">
                            <p:stCondLst>
                              <p:cond delay="3500"/>
                            </p:stCondLst>
                            <p:childTnLst>
                              <p:par>
                                <p:cTn id="41" presetID="42" presetClass="entr" presetSubtype="0" fill="hold" nodeType="after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1000"/>
                                        <p:tgtEl>
                                          <p:spTgt spid="30"/>
                                        </p:tgtEl>
                                      </p:cBhvr>
                                    </p:animEffect>
                                    <p:anim calcmode="lin" valueType="num">
                                      <p:cBhvr>
                                        <p:cTn id="44" dur="1000" fill="hold"/>
                                        <p:tgtEl>
                                          <p:spTgt spid="30"/>
                                        </p:tgtEl>
                                        <p:attrNameLst>
                                          <p:attrName>ppt_x</p:attrName>
                                        </p:attrNameLst>
                                      </p:cBhvr>
                                      <p:tavLst>
                                        <p:tav tm="0">
                                          <p:val>
                                            <p:strVal val="#ppt_x"/>
                                          </p:val>
                                        </p:tav>
                                        <p:tav tm="100000">
                                          <p:val>
                                            <p:strVal val="#ppt_x"/>
                                          </p:val>
                                        </p:tav>
                                      </p:tavLst>
                                    </p:anim>
                                    <p:anim calcmode="lin" valueType="num">
                                      <p:cBhvr>
                                        <p:cTn id="45" dur="1000" fill="hold"/>
                                        <p:tgtEl>
                                          <p:spTgt spid="30"/>
                                        </p:tgtEl>
                                        <p:attrNameLst>
                                          <p:attrName>ppt_y</p:attrName>
                                        </p:attrNameLst>
                                      </p:cBhvr>
                                      <p:tavLst>
                                        <p:tav tm="0">
                                          <p:val>
                                            <p:strVal val="#ppt_y+.1"/>
                                          </p:val>
                                        </p:tav>
                                        <p:tav tm="100000">
                                          <p:val>
                                            <p:strVal val="#ppt_y"/>
                                          </p:val>
                                        </p:tav>
                                      </p:tavLst>
                                    </p:anim>
                                  </p:childTnLst>
                                </p:cTn>
                              </p:par>
                            </p:childTnLst>
                          </p:cTn>
                        </p:par>
                        <p:par>
                          <p:cTn id="46" fill="hold">
                            <p:stCondLst>
                              <p:cond delay="4500"/>
                            </p:stCondLst>
                            <p:childTnLst>
                              <p:par>
                                <p:cTn id="47" presetID="42" presetClass="exit" presetSubtype="0" fill="hold" nodeType="afterEffect">
                                  <p:stCondLst>
                                    <p:cond delay="0"/>
                                  </p:stCondLst>
                                  <p:childTnLst>
                                    <p:animEffect transition="out" filter="fade">
                                      <p:cBhvr>
                                        <p:cTn id="48" dur="1000"/>
                                        <p:tgtEl>
                                          <p:spTgt spid="6"/>
                                        </p:tgtEl>
                                      </p:cBhvr>
                                    </p:animEffect>
                                    <p:anim calcmode="lin" valueType="num">
                                      <p:cBhvr>
                                        <p:cTn id="49" dur="1000"/>
                                        <p:tgtEl>
                                          <p:spTgt spid="6"/>
                                        </p:tgtEl>
                                        <p:attrNameLst>
                                          <p:attrName>ppt_x</p:attrName>
                                        </p:attrNameLst>
                                      </p:cBhvr>
                                      <p:tavLst>
                                        <p:tav tm="0">
                                          <p:val>
                                            <p:strVal val="ppt_x"/>
                                          </p:val>
                                        </p:tav>
                                        <p:tav tm="100000">
                                          <p:val>
                                            <p:strVal val="ppt_x"/>
                                          </p:val>
                                        </p:tav>
                                      </p:tavLst>
                                    </p:anim>
                                    <p:anim calcmode="lin" valueType="num">
                                      <p:cBhvr>
                                        <p:cTn id="50" dur="1000"/>
                                        <p:tgtEl>
                                          <p:spTgt spid="6"/>
                                        </p:tgtEl>
                                        <p:attrNameLst>
                                          <p:attrName>ppt_y</p:attrName>
                                        </p:attrNameLst>
                                      </p:cBhvr>
                                      <p:tavLst>
                                        <p:tav tm="0">
                                          <p:val>
                                            <p:strVal val="ppt_y"/>
                                          </p:val>
                                        </p:tav>
                                        <p:tav tm="100000">
                                          <p:val>
                                            <p:strVal val="ppt_y+.1"/>
                                          </p:val>
                                        </p:tav>
                                      </p:tavLst>
                                    </p:anim>
                                    <p:set>
                                      <p:cBhvr>
                                        <p:cTn id="51" dur="1" fill="hold">
                                          <p:stCondLst>
                                            <p:cond delay="999"/>
                                          </p:stCondLst>
                                        </p:cTn>
                                        <p:tgtEl>
                                          <p:spTgt spid="6"/>
                                        </p:tgtEl>
                                        <p:attrNameLst>
                                          <p:attrName>style.visibility</p:attrName>
                                        </p:attrNameLst>
                                      </p:cBhvr>
                                      <p:to>
                                        <p:strVal val="hidden"/>
                                      </p:to>
                                    </p:set>
                                  </p:childTnLst>
                                </p:cTn>
                              </p:par>
                              <p:par>
                                <p:cTn id="52" presetID="1" presetClass="entr" presetSubtype="0" fill="hold" grpId="0" nodeType="withEffect">
                                  <p:stCondLst>
                                    <p:cond delay="0"/>
                                  </p:stCondLst>
                                  <p:childTnLst>
                                    <p:set>
                                      <p:cBhvr>
                                        <p:cTn id="53"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Lst>
  </p:timing>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1_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themeOverride>
</file>

<file path=docProps/app.xml><?xml version="1.0" encoding="utf-8"?>
<Properties xmlns="http://schemas.openxmlformats.org/officeDocument/2006/extended-properties" xmlns:vt="http://schemas.openxmlformats.org/officeDocument/2006/docPropsVTypes">
  <Template/>
  <TotalTime>0</TotalTime>
  <Words>1479</Words>
  <Application>Microsoft Office PowerPoint</Application>
  <PresentationFormat>Custom</PresentationFormat>
  <Paragraphs>210</Paragraphs>
  <Slides>18</Slides>
  <Notes>16</Notes>
  <HiddenSlides>3</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vt:i4>
      </vt:variant>
    </vt:vector>
  </HeadingPairs>
  <TitlesOfParts>
    <vt:vector size="26" baseType="lpstr">
      <vt:lpstr>Arial</vt:lpstr>
      <vt:lpstr>Arial Unicode MS</vt:lpstr>
      <vt:lpstr>Courier New</vt:lpstr>
      <vt:lpstr>Symbol</vt:lpstr>
      <vt:lpstr>wingdings</vt:lpstr>
      <vt:lpstr>wingdings</vt:lpstr>
      <vt:lpstr>SAP_2017_16x9_black</vt:lpstr>
      <vt:lpstr>1_SAP_2017_16x9_black</vt:lpstr>
      <vt:lpstr>PowerPoint Presentation</vt:lpstr>
      <vt:lpstr>Introducing labels &amp; selectors</vt:lpstr>
      <vt:lpstr>Why do we need labels &amp; selectors?</vt:lpstr>
      <vt:lpstr>Using labels &amp; selectors</vt:lpstr>
      <vt:lpstr>Demo</vt:lpstr>
      <vt:lpstr>Deployments</vt:lpstr>
      <vt:lpstr>Deployments</vt:lpstr>
      <vt:lpstr>Updating Deployments</vt:lpstr>
      <vt:lpstr>Updating Deployments</vt:lpstr>
      <vt:lpstr>Architecture overview – deployments</vt:lpstr>
      <vt:lpstr>Deployments</vt:lpstr>
      <vt:lpstr>Demo</vt:lpstr>
      <vt:lpstr>What YOU will do in exercise #03</vt:lpstr>
      <vt:lpstr>Appendix</vt:lpstr>
      <vt:lpstr>Sample Application: Bulletinboard</vt:lpstr>
      <vt:lpstr>Bulletinboard in K8s: ads DB – details labels &amp; selector</vt:lpstr>
      <vt:lpstr>Bulletinboard in K8s: labels &amp; selectors</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462</cp:revision>
  <dcterms:created xsi:type="dcterms:W3CDTF">2015-10-14T11:21:43Z</dcterms:created>
  <dcterms:modified xsi:type="dcterms:W3CDTF">2019-02-14T15:16:35Z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