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0"/>
  </p:notesMasterIdLst>
  <p:handoutMasterIdLst>
    <p:handoutMasterId r:id="rId21"/>
  </p:handoutMasterIdLst>
  <p:sldIdLst>
    <p:sldId id="433" r:id="rId2"/>
    <p:sldId id="457" r:id="rId3"/>
    <p:sldId id="453" r:id="rId4"/>
    <p:sldId id="458" r:id="rId5"/>
    <p:sldId id="466" r:id="rId6"/>
    <p:sldId id="364" r:id="rId7"/>
    <p:sldId id="444" r:id="rId8"/>
    <p:sldId id="445" r:id="rId9"/>
    <p:sldId id="448" r:id="rId10"/>
    <p:sldId id="449" r:id="rId11"/>
    <p:sldId id="450" r:id="rId12"/>
    <p:sldId id="439" r:id="rId13"/>
    <p:sldId id="467" r:id="rId14"/>
    <p:sldId id="441" r:id="rId15"/>
    <p:sldId id="440" r:id="rId16"/>
    <p:sldId id="442" r:id="rId17"/>
    <p:sldId id="456" r:id="rId18"/>
    <p:sldId id="265" r:id="rId1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3"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52601" autoAdjust="0"/>
  </p:normalViewPr>
  <p:slideViewPr>
    <p:cSldViewPr snapToGrid="0" showGuides="1">
      <p:cViewPr varScale="1">
        <p:scale>
          <a:sx n="85" d="100"/>
          <a:sy n="85" d="100"/>
        </p:scale>
        <p:origin x="3732"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hProcess4"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06A4AA28-4648-46CF-81EC-A9DC778D7A58}">
      <dgm:prSet phldrT="[Text]"/>
      <dgm:spPr/>
      <dgm:t>
        <a:bodyPr/>
        <a:lstStyle/>
        <a:p>
          <a:r>
            <a:rPr lang="en-US" dirty="0"/>
            <a:t>Control loops</a:t>
          </a:r>
        </a:p>
      </dgm:t>
    </dgm:pt>
    <dgm:pt modelId="{DDE15C73-0CA4-4049-B9B1-41E65338FCA2}" type="parTrans" cxnId="{19129A15-A57B-4CA4-956E-3249B877D054}">
      <dgm:prSet/>
      <dgm:spPr/>
      <dgm:t>
        <a:bodyPr/>
        <a:lstStyle/>
        <a:p>
          <a:endParaRPr lang="en-US"/>
        </a:p>
      </dgm:t>
    </dgm:pt>
    <dgm:pt modelId="{2DD8EFFD-B8DF-4DDF-B0A0-46123496D507}" type="sibTrans" cxnId="{19129A15-A57B-4CA4-956E-3249B877D054}">
      <dgm:prSet/>
      <dgm:spPr/>
      <dgm:t>
        <a:bodyPr/>
        <a:lstStyle/>
        <a:p>
          <a:endParaRPr lang="en-US"/>
        </a:p>
      </dgm:t>
    </dgm:pt>
    <dgm:pt modelId="{045C94F8-2FB8-4591-9445-135ADC651512}">
      <dgm:prSet phldrT="[Text]"/>
      <dgm:spPr/>
      <dgm:t>
        <a:bodyPr/>
        <a:lstStyle/>
        <a:p>
          <a:r>
            <a:rPr lang="en-US" dirty="0"/>
            <a:t>Check API for changes</a:t>
          </a:r>
        </a:p>
      </dgm:t>
    </dgm:pt>
    <dgm:pt modelId="{2DAE4E03-5591-4C7C-AEFB-59F1267FBB7D}" type="parTrans" cxnId="{FD2FA777-862B-4D2E-BB7D-92BEC9536E89}">
      <dgm:prSet/>
      <dgm:spPr/>
      <dgm:t>
        <a:bodyPr/>
        <a:lstStyle/>
        <a:p>
          <a:endParaRPr lang="en-US"/>
        </a:p>
      </dgm:t>
    </dgm:pt>
    <dgm:pt modelId="{F0692511-A122-4957-BB26-F4BA9C66E1B7}" type="sibTrans" cxnId="{FD2FA777-862B-4D2E-BB7D-92BEC9536E89}">
      <dgm:prSet/>
      <dgm:spPr/>
      <dgm:t>
        <a:bodyPr/>
        <a:lstStyle/>
        <a:p>
          <a:endParaRPr lang="en-US"/>
        </a:p>
      </dgm:t>
    </dgm:pt>
    <dgm:pt modelId="{B2CD7ED9-4770-4D36-8561-1FBD7A58A734}">
      <dgm:prSet phldrT="[Text]"/>
      <dgm:spPr/>
      <dgm:t>
        <a:bodyPr/>
        <a:lstStyle/>
        <a:p>
          <a:r>
            <a:rPr lang="en-US" dirty="0"/>
            <a:t>Current state</a:t>
          </a:r>
        </a:p>
      </dgm:t>
    </dgm:pt>
    <dgm:pt modelId="{BFC98D57-6DD8-4ED9-AB9C-ACEC6CAD1AC3}" type="parTrans" cxnId="{022BC16C-04DC-482D-9D4B-FA96E08F940C}">
      <dgm:prSet/>
      <dgm:spPr/>
      <dgm:t>
        <a:bodyPr/>
        <a:lstStyle/>
        <a:p>
          <a:endParaRPr lang="en-US"/>
        </a:p>
      </dgm:t>
    </dgm:pt>
    <dgm:pt modelId="{CA6AF4FE-8A82-4760-8116-56336E1EFEAA}" type="sibTrans" cxnId="{022BC16C-04DC-482D-9D4B-FA96E08F940C}">
      <dgm:prSet/>
      <dgm:spPr/>
      <dgm:t>
        <a:bodyPr/>
        <a:lstStyle/>
        <a:p>
          <a:endParaRPr lang="en-US"/>
        </a:p>
      </dgm:t>
    </dgm:pt>
    <dgm:pt modelId="{C6CB76E7-A6D6-4352-91C0-0ADD32857D4B}">
      <dgm:prSet phldrT="[Text]"/>
      <dgm:spPr/>
      <dgm:t>
        <a:bodyPr/>
        <a:lstStyle/>
        <a:p>
          <a:r>
            <a:rPr lang="en-US" dirty="0"/>
            <a:t>Desired state</a:t>
          </a:r>
        </a:p>
      </dgm:t>
    </dgm:pt>
    <dgm:pt modelId="{DC5DAB65-CE0D-449E-8136-60B6B6D7A8C1}" type="parTrans" cxnId="{4D81CC28-0FE3-49F8-8446-3F350EEFCA66}">
      <dgm:prSet/>
      <dgm:spPr/>
      <dgm:t>
        <a:bodyPr/>
        <a:lstStyle/>
        <a:p>
          <a:endParaRPr lang="en-US"/>
        </a:p>
      </dgm:t>
    </dgm:pt>
    <dgm:pt modelId="{60AE151D-67FE-4C59-8C08-CD278EDDCF9E}" type="sibTrans" cxnId="{4D81CC28-0FE3-49F8-8446-3F350EEFCA66}">
      <dgm:prSet/>
      <dgm:spPr/>
      <dgm:t>
        <a:bodyPr/>
        <a:lstStyle/>
        <a:p>
          <a:endParaRPr lang="en-US"/>
        </a:p>
      </dgm:t>
    </dgm:pt>
    <dgm:pt modelId="{E78D1906-0CE8-4399-8C8D-E3C236BEACE3}">
      <dgm:prSet phldrT="[Text]"/>
      <dgm:spPr/>
      <dgm:t>
        <a:bodyPr/>
        <a:lstStyle/>
        <a:p>
          <a:r>
            <a:rPr lang="en-US" dirty="0"/>
            <a:t>Detect delta</a:t>
          </a:r>
        </a:p>
      </dgm:t>
    </dgm:pt>
    <dgm:pt modelId="{9AB13A9C-F4B1-42A0-A41C-9C39EED59449}" type="parTrans" cxnId="{65F35EC0-F854-42B9-9D18-95AE7B6D27DD}">
      <dgm:prSet/>
      <dgm:spPr/>
      <dgm:t>
        <a:bodyPr/>
        <a:lstStyle/>
        <a:p>
          <a:endParaRPr lang="en-US"/>
        </a:p>
      </dgm:t>
    </dgm:pt>
    <dgm:pt modelId="{90C4778B-FD8B-42DB-AF4F-404A2B65E116}" type="sibTrans" cxnId="{65F35EC0-F854-42B9-9D18-95AE7B6D27DD}">
      <dgm:prSet/>
      <dgm:spPr/>
      <dgm:t>
        <a:bodyPr/>
        <a:lstStyle/>
        <a:p>
          <a:endParaRPr lang="en-US"/>
        </a:p>
      </dgm:t>
    </dgm:pt>
    <dgm:pt modelId="{696FA73C-B230-4880-8378-B971884CEEBC}">
      <dgm:prSet phldrT="[Text]"/>
      <dgm:spPr/>
      <dgm:t>
        <a:bodyPr/>
        <a:lstStyle/>
        <a:p>
          <a:r>
            <a:rPr lang="en-US" dirty="0"/>
            <a:t>Enforce the desired state</a:t>
          </a:r>
        </a:p>
      </dgm:t>
    </dgm:pt>
    <dgm:pt modelId="{A93BC907-0599-45D8-A8D5-041BED871836}" type="parTrans" cxnId="{446E92E5-5B6E-44CD-9742-F58C326B67A4}">
      <dgm:prSet/>
      <dgm:spPr/>
      <dgm:t>
        <a:bodyPr/>
        <a:lstStyle/>
        <a:p>
          <a:endParaRPr lang="en-US"/>
        </a:p>
      </dgm:t>
    </dgm:pt>
    <dgm:pt modelId="{02150E8D-B51C-4C9D-81FB-C999B40C0026}" type="sibTrans" cxnId="{446E92E5-5B6E-44CD-9742-F58C326B67A4}">
      <dgm:prSet/>
      <dgm:spPr/>
      <dgm:t>
        <a:bodyPr/>
        <a:lstStyle/>
        <a:p>
          <a:endParaRPr lang="en-US"/>
        </a:p>
      </dgm:t>
    </dgm:pt>
    <dgm:pt modelId="{0F069941-C7CC-4ACD-9EEF-FB14FC3C8B17}" type="pres">
      <dgm:prSet presAssocID="{BC4D5D8D-46B5-4050-A8A2-9358720318CB}" presName="Name0" presStyleCnt="0">
        <dgm:presLayoutVars>
          <dgm:dir/>
          <dgm:animLvl val="lvl"/>
          <dgm:resizeHandles val="exact"/>
        </dgm:presLayoutVars>
      </dgm:prSet>
      <dgm:spPr/>
    </dgm:pt>
    <dgm:pt modelId="{4069138C-71BC-4043-B37B-B3FB9CBC49C4}" type="pres">
      <dgm:prSet presAssocID="{BC4D5D8D-46B5-4050-A8A2-9358720318CB}" presName="tSp" presStyleCnt="0"/>
      <dgm:spPr/>
    </dgm:pt>
    <dgm:pt modelId="{63D577A2-365B-40D5-9C2F-78227141A330}" type="pres">
      <dgm:prSet presAssocID="{BC4D5D8D-46B5-4050-A8A2-9358720318CB}" presName="bSp" presStyleCnt="0"/>
      <dgm:spPr/>
    </dgm:pt>
    <dgm:pt modelId="{25FE5F9F-5032-451D-9D60-6310C69482FD}" type="pres">
      <dgm:prSet presAssocID="{BC4D5D8D-46B5-4050-A8A2-9358720318CB}" presName="process" presStyleCnt="0"/>
      <dgm:spPr/>
    </dgm:pt>
    <dgm:pt modelId="{4B20B26C-9C20-49EB-8C66-B99E5CEAE3C2}" type="pres">
      <dgm:prSet presAssocID="{5F7701CA-FAE9-401E-8919-DA68891591F1}" presName="composite1" presStyleCnt="0"/>
      <dgm:spPr/>
    </dgm:pt>
    <dgm:pt modelId="{7B6EF50B-482B-4590-998C-E38EB00C168A}" type="pres">
      <dgm:prSet presAssocID="{5F7701CA-FAE9-401E-8919-DA68891591F1}" presName="dummyNode1" presStyleLbl="node1" presStyleIdx="0" presStyleCnt="3"/>
      <dgm:spPr/>
    </dgm:pt>
    <dgm:pt modelId="{76AF6D70-EF0F-4D94-8B10-5B3008C85ED0}" type="pres">
      <dgm:prSet presAssocID="{5F7701CA-FAE9-401E-8919-DA68891591F1}" presName="childNode1" presStyleLbl="bgAcc1" presStyleIdx="0" presStyleCnt="3">
        <dgm:presLayoutVars>
          <dgm:bulletEnabled val="1"/>
        </dgm:presLayoutVars>
      </dgm:prSet>
      <dgm:spPr/>
    </dgm:pt>
    <dgm:pt modelId="{59F1278C-608A-40AD-AE92-1B1BA4D0FD3D}" type="pres">
      <dgm:prSet presAssocID="{5F7701CA-FAE9-401E-8919-DA68891591F1}" presName="childNode1tx" presStyleLbl="bgAcc1" presStyleIdx="0" presStyleCnt="3">
        <dgm:presLayoutVars>
          <dgm:bulletEnabled val="1"/>
        </dgm:presLayoutVars>
      </dgm:prSet>
      <dgm:spPr/>
    </dgm:pt>
    <dgm:pt modelId="{8740B661-5258-4F6A-BBF1-9BC2872E0547}" type="pres">
      <dgm:prSet presAssocID="{5F7701CA-FAE9-401E-8919-DA68891591F1}" presName="parentNode1" presStyleLbl="node1" presStyleIdx="0" presStyleCnt="3">
        <dgm:presLayoutVars>
          <dgm:chMax val="1"/>
          <dgm:bulletEnabled val="1"/>
        </dgm:presLayoutVars>
      </dgm:prSet>
      <dgm:spPr/>
    </dgm:pt>
    <dgm:pt modelId="{B25D8576-B0AF-432C-B834-2BDD99795808}" type="pres">
      <dgm:prSet presAssocID="{5F7701CA-FAE9-401E-8919-DA68891591F1}" presName="connSite1" presStyleCnt="0"/>
      <dgm:spPr/>
    </dgm:pt>
    <dgm:pt modelId="{DE045CBA-ECA2-453C-BFCF-A4743461A41D}" type="pres">
      <dgm:prSet presAssocID="{1E496758-F884-4589-8FBC-E44F78EEE5A6}" presName="Name9" presStyleLbl="sibTrans2D1" presStyleIdx="0" presStyleCnt="2"/>
      <dgm:spPr/>
    </dgm:pt>
    <dgm:pt modelId="{ADAD66C3-4642-4472-B366-D8BBE3716B80}" type="pres">
      <dgm:prSet presAssocID="{3511B0DC-F6D6-48BD-9E3E-8060DA330747}" presName="composite2" presStyleCnt="0"/>
      <dgm:spPr/>
    </dgm:pt>
    <dgm:pt modelId="{F3F43C73-9886-42DA-ADE1-BB542466A931}" type="pres">
      <dgm:prSet presAssocID="{3511B0DC-F6D6-48BD-9E3E-8060DA330747}" presName="dummyNode2" presStyleLbl="node1" presStyleIdx="0" presStyleCnt="3"/>
      <dgm:spPr/>
    </dgm:pt>
    <dgm:pt modelId="{2100B73E-41CC-441C-BAC0-823A501FB953}" type="pres">
      <dgm:prSet presAssocID="{3511B0DC-F6D6-48BD-9E3E-8060DA330747}" presName="childNode2" presStyleLbl="bgAcc1" presStyleIdx="1" presStyleCnt="3">
        <dgm:presLayoutVars>
          <dgm:bulletEnabled val="1"/>
        </dgm:presLayoutVars>
      </dgm:prSet>
      <dgm:spPr/>
    </dgm:pt>
    <dgm:pt modelId="{BDE1A59F-632B-4E78-BDBB-6B8F36D66ACD}" type="pres">
      <dgm:prSet presAssocID="{3511B0DC-F6D6-48BD-9E3E-8060DA330747}" presName="childNode2tx" presStyleLbl="bgAcc1" presStyleIdx="1" presStyleCnt="3">
        <dgm:presLayoutVars>
          <dgm:bulletEnabled val="1"/>
        </dgm:presLayoutVars>
      </dgm:prSet>
      <dgm:spPr/>
    </dgm:pt>
    <dgm:pt modelId="{77134645-C330-4227-A436-590F23FB91E4}" type="pres">
      <dgm:prSet presAssocID="{3511B0DC-F6D6-48BD-9E3E-8060DA330747}" presName="parentNode2" presStyleLbl="node1" presStyleIdx="1" presStyleCnt="3">
        <dgm:presLayoutVars>
          <dgm:chMax val="0"/>
          <dgm:bulletEnabled val="1"/>
        </dgm:presLayoutVars>
      </dgm:prSet>
      <dgm:spPr/>
    </dgm:pt>
    <dgm:pt modelId="{47377A2C-75E3-4C26-B5A9-E6A15B364DA0}" type="pres">
      <dgm:prSet presAssocID="{3511B0DC-F6D6-48BD-9E3E-8060DA330747}" presName="connSite2" presStyleCnt="0"/>
      <dgm:spPr/>
    </dgm:pt>
    <dgm:pt modelId="{97C182FE-34B2-4A5F-BF6F-C8F658CF5256}" type="pres">
      <dgm:prSet presAssocID="{4DA7C20A-7791-417E-8B3D-4A6E6D60BD33}" presName="Name18" presStyleLbl="sibTrans2D1" presStyleIdx="1" presStyleCnt="2"/>
      <dgm:spPr/>
    </dgm:pt>
    <dgm:pt modelId="{5F617D4D-27C9-4C6F-81A5-AA7B1C84BC13}" type="pres">
      <dgm:prSet presAssocID="{FB9AAE57-5715-4E83-B795-233F80C28DD5}" presName="composite1" presStyleCnt="0"/>
      <dgm:spPr/>
    </dgm:pt>
    <dgm:pt modelId="{143D1DE8-C625-4EAF-A935-B3431676C477}" type="pres">
      <dgm:prSet presAssocID="{FB9AAE57-5715-4E83-B795-233F80C28DD5}" presName="dummyNode1" presStyleLbl="node1" presStyleIdx="1" presStyleCnt="3"/>
      <dgm:spPr/>
    </dgm:pt>
    <dgm:pt modelId="{1EA0866B-1050-4C4C-8A04-2910F3F5F2C3}" type="pres">
      <dgm:prSet presAssocID="{FB9AAE57-5715-4E83-B795-233F80C28DD5}" presName="childNode1" presStyleLbl="bgAcc1" presStyleIdx="2" presStyleCnt="3">
        <dgm:presLayoutVars>
          <dgm:bulletEnabled val="1"/>
        </dgm:presLayoutVars>
      </dgm:prSet>
      <dgm:spPr/>
    </dgm:pt>
    <dgm:pt modelId="{70A74145-C002-4907-B26E-B7E0A678C51A}" type="pres">
      <dgm:prSet presAssocID="{FB9AAE57-5715-4E83-B795-233F80C28DD5}" presName="childNode1tx" presStyleLbl="bgAcc1" presStyleIdx="2" presStyleCnt="3">
        <dgm:presLayoutVars>
          <dgm:bulletEnabled val="1"/>
        </dgm:presLayoutVars>
      </dgm:prSet>
      <dgm:spPr/>
    </dgm:pt>
    <dgm:pt modelId="{5BFFEAEE-23B1-4DBB-A971-39909A154747}" type="pres">
      <dgm:prSet presAssocID="{FB9AAE57-5715-4E83-B795-233F80C28DD5}" presName="parentNode1" presStyleLbl="node1" presStyleIdx="2" presStyleCnt="3">
        <dgm:presLayoutVars>
          <dgm:chMax val="1"/>
          <dgm:bulletEnabled val="1"/>
        </dgm:presLayoutVars>
      </dgm:prSet>
      <dgm:spPr/>
    </dgm:pt>
    <dgm:pt modelId="{9B1811DB-300F-4DFE-B0F3-83467025BA14}" type="pres">
      <dgm:prSet presAssocID="{FB9AAE57-5715-4E83-B795-233F80C28DD5}" presName="connSite1" presStyleCnt="0"/>
      <dgm:spPr/>
    </dgm:pt>
  </dgm:ptLst>
  <dgm:cxnLst>
    <dgm:cxn modelId="{4CC0F50F-E639-46A7-BA9B-C38C48A8E5A7}" type="presOf" srcId="{FB9AAE57-5715-4E83-B795-233F80C28DD5}" destId="{5BFFEAEE-23B1-4DBB-A971-39909A154747}" srcOrd="0" destOrd="0" presId="urn:microsoft.com/office/officeart/2005/8/layout/hProcess4"/>
    <dgm:cxn modelId="{19129A15-A57B-4CA4-956E-3249B877D054}" srcId="{5F7701CA-FAE9-401E-8919-DA68891591F1}" destId="{06A4AA28-4648-46CF-81EC-A9DC778D7A58}" srcOrd="0" destOrd="0" parTransId="{DDE15C73-0CA4-4049-B9B1-41E65338FCA2}" sibTransId="{2DD8EFFD-B8DF-4DDF-B0A0-46123496D507}"/>
    <dgm:cxn modelId="{4D81CC28-0FE3-49F8-8446-3F350EEFCA66}" srcId="{3511B0DC-F6D6-48BD-9E3E-8060DA330747}" destId="{C6CB76E7-A6D6-4352-91C0-0ADD32857D4B}" srcOrd="1" destOrd="0" parTransId="{DC5DAB65-CE0D-449E-8136-60B6B6D7A8C1}" sibTransId="{60AE151D-67FE-4C59-8C08-CD278EDDCF9E}"/>
    <dgm:cxn modelId="{2AB9E25B-F590-47F7-B0D3-691E1853FC1F}" type="presOf" srcId="{E78D1906-0CE8-4399-8C8D-E3C236BEACE3}" destId="{2100B73E-41CC-441C-BAC0-823A501FB953}" srcOrd="0" destOrd="2" presId="urn:microsoft.com/office/officeart/2005/8/layout/hProcess4"/>
    <dgm:cxn modelId="{95085E67-5884-441F-B103-8E71061E819E}" type="presOf" srcId="{1E496758-F884-4589-8FBC-E44F78EEE5A6}" destId="{DE045CBA-ECA2-453C-BFCF-A4743461A41D}" srcOrd="0" destOrd="0" presId="urn:microsoft.com/office/officeart/2005/8/layout/hProcess4"/>
    <dgm:cxn modelId="{CD5E4348-559C-4A1D-B671-C271C78CE60C}" type="presOf" srcId="{4DA7C20A-7791-417E-8B3D-4A6E6D60BD33}" destId="{97C182FE-34B2-4A5F-BF6F-C8F658CF5256}" srcOrd="0" destOrd="0" presId="urn:microsoft.com/office/officeart/2005/8/layout/hProcess4"/>
    <dgm:cxn modelId="{022BC16C-04DC-482D-9D4B-FA96E08F940C}" srcId="{3511B0DC-F6D6-48BD-9E3E-8060DA330747}" destId="{B2CD7ED9-4770-4D36-8561-1FBD7A58A734}" srcOrd="0" destOrd="0" parTransId="{BFC98D57-6DD8-4ED9-AB9C-ACEC6CAD1AC3}" sibTransId="{CA6AF4FE-8A82-4760-8116-56336E1EFEAA}"/>
    <dgm:cxn modelId="{370A7950-74C6-46AC-BD6B-CFC6FA4385FB}" type="presOf" srcId="{06A4AA28-4648-46CF-81EC-A9DC778D7A58}" destId="{76AF6D70-EF0F-4D94-8B10-5B3008C85ED0}" srcOrd="0" destOrd="0" presId="urn:microsoft.com/office/officeart/2005/8/layout/hProcess4"/>
    <dgm:cxn modelId="{FD2FA777-862B-4D2E-BB7D-92BEC9536E89}" srcId="{5F7701CA-FAE9-401E-8919-DA68891591F1}" destId="{045C94F8-2FB8-4591-9445-135ADC651512}" srcOrd="1" destOrd="0" parTransId="{2DAE4E03-5591-4C7C-AEFB-59F1267FBB7D}" sibTransId="{F0692511-A122-4957-BB26-F4BA9C66E1B7}"/>
    <dgm:cxn modelId="{61AA9D58-A016-4FBC-9C02-0633F5D95AC3}" type="presOf" srcId="{5F7701CA-FAE9-401E-8919-DA68891591F1}" destId="{8740B661-5258-4F6A-BBF1-9BC2872E0547}" srcOrd="0" destOrd="0" presId="urn:microsoft.com/office/officeart/2005/8/layout/hProcess4"/>
    <dgm:cxn modelId="{A6BBB958-741B-42BD-9B0E-CFBC186A3C54}" type="presOf" srcId="{E78D1906-0CE8-4399-8C8D-E3C236BEACE3}" destId="{BDE1A59F-632B-4E78-BDBB-6B8F36D66ACD}" srcOrd="1" destOrd="2" presId="urn:microsoft.com/office/officeart/2005/8/layout/hProcess4"/>
    <dgm:cxn modelId="{4BAFAA84-A6FF-4EC7-9584-C02E3A6BB20F}" type="presOf" srcId="{B2CD7ED9-4770-4D36-8561-1FBD7A58A734}" destId="{2100B73E-41CC-441C-BAC0-823A501FB953}" srcOrd="0" destOrd="0" presId="urn:microsoft.com/office/officeart/2005/8/layout/hProcess4"/>
    <dgm:cxn modelId="{3DD8D885-928A-45E9-B1CE-E985BD54F0ED}" type="presOf" srcId="{045C94F8-2FB8-4591-9445-135ADC651512}" destId="{59F1278C-608A-40AD-AE92-1B1BA4D0FD3D}" srcOrd="1" destOrd="1" presId="urn:microsoft.com/office/officeart/2005/8/layout/hProcess4"/>
    <dgm:cxn modelId="{52C41288-D24D-4335-ACEA-B7BB0A819297}" type="presOf" srcId="{3511B0DC-F6D6-48BD-9E3E-8060DA330747}" destId="{77134645-C330-4227-A436-590F23FB91E4}" srcOrd="0" destOrd="0" presId="urn:microsoft.com/office/officeart/2005/8/layout/hProcess4"/>
    <dgm:cxn modelId="{DE5FB28D-694F-4FBC-92D3-3C7F817EEB57}" type="presOf" srcId="{06A4AA28-4648-46CF-81EC-A9DC778D7A58}" destId="{59F1278C-608A-40AD-AE92-1B1BA4D0FD3D}" srcOrd="1" destOrd="0" presId="urn:microsoft.com/office/officeart/2005/8/layout/hProcess4"/>
    <dgm:cxn modelId="{C4078792-38FE-4491-A15C-F77A3D7ADB90}" type="presOf" srcId="{C6CB76E7-A6D6-4352-91C0-0ADD32857D4B}" destId="{BDE1A59F-632B-4E78-BDBB-6B8F36D66ACD}" srcOrd="1" destOrd="1" presId="urn:microsoft.com/office/officeart/2005/8/layout/hProcess4"/>
    <dgm:cxn modelId="{478F2B98-78D1-4EC9-9DC0-156B0B8E8F78}" type="presOf" srcId="{BC4D5D8D-46B5-4050-A8A2-9358720318CB}" destId="{0F069941-C7CC-4ACD-9EEF-FB14FC3C8B17}" srcOrd="0" destOrd="0" presId="urn:microsoft.com/office/officeart/2005/8/layout/hProcess4"/>
    <dgm:cxn modelId="{788EE39B-32B1-4162-8BBC-1C338A4C1A09}" srcId="{BC4D5D8D-46B5-4050-A8A2-9358720318CB}" destId="{5F7701CA-FAE9-401E-8919-DA68891591F1}" srcOrd="0" destOrd="0" parTransId="{57EC1A04-2D89-479D-B4CD-41E513268C4C}" sibTransId="{1E496758-F884-4589-8FBC-E44F78EEE5A6}"/>
    <dgm:cxn modelId="{DE68409D-01E2-4E6D-8D16-F12866419616}" type="presOf" srcId="{045C94F8-2FB8-4591-9445-135ADC651512}" destId="{76AF6D70-EF0F-4D94-8B10-5B3008C85ED0}" srcOrd="0" destOrd="1" presId="urn:microsoft.com/office/officeart/2005/8/layout/hProcess4"/>
    <dgm:cxn modelId="{3EBDD0B0-D8AA-4086-95FE-4ECD167CE4C8}" type="presOf" srcId="{696FA73C-B230-4880-8378-B971884CEEBC}" destId="{1EA0866B-1050-4C4C-8A04-2910F3F5F2C3}" srcOrd="0" destOrd="0" presId="urn:microsoft.com/office/officeart/2005/8/layout/hProcess4"/>
    <dgm:cxn modelId="{66F95FB8-D453-4942-9163-074BDA92941E}" type="presOf" srcId="{B2CD7ED9-4770-4D36-8561-1FBD7A58A734}" destId="{BDE1A59F-632B-4E78-BDBB-6B8F36D66ACD}" srcOrd="1" destOrd="0" presId="urn:microsoft.com/office/officeart/2005/8/layout/hProcess4"/>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65F35EC0-F854-42B9-9D18-95AE7B6D27DD}" srcId="{3511B0DC-F6D6-48BD-9E3E-8060DA330747}" destId="{E78D1906-0CE8-4399-8C8D-E3C236BEACE3}" srcOrd="2" destOrd="0" parTransId="{9AB13A9C-F4B1-42A0-A41C-9C39EED59449}" sibTransId="{90C4778B-FD8B-42DB-AF4F-404A2B65E116}"/>
    <dgm:cxn modelId="{3B7226CB-A000-4274-A1EC-88457C87881C}" type="presOf" srcId="{C6CB76E7-A6D6-4352-91C0-0ADD32857D4B}" destId="{2100B73E-41CC-441C-BAC0-823A501FB953}" srcOrd="0" destOrd="1" presId="urn:microsoft.com/office/officeart/2005/8/layout/hProcess4"/>
    <dgm:cxn modelId="{A97063E3-83B6-481C-8CA1-F402CC8C5AE1}" type="presOf" srcId="{696FA73C-B230-4880-8378-B971884CEEBC}" destId="{70A74145-C002-4907-B26E-B7E0A678C51A}" srcOrd="1" destOrd="0" presId="urn:microsoft.com/office/officeart/2005/8/layout/hProcess4"/>
    <dgm:cxn modelId="{446E92E5-5B6E-44CD-9742-F58C326B67A4}" srcId="{FB9AAE57-5715-4E83-B795-233F80C28DD5}" destId="{696FA73C-B230-4880-8378-B971884CEEBC}" srcOrd="0" destOrd="0" parTransId="{A93BC907-0599-45D8-A8D5-041BED871836}" sibTransId="{02150E8D-B51C-4C9D-81FB-C999B40C0026}"/>
    <dgm:cxn modelId="{0F9A3861-FD60-4F2B-95B6-897EE26148CF}" type="presParOf" srcId="{0F069941-C7CC-4ACD-9EEF-FB14FC3C8B17}" destId="{4069138C-71BC-4043-B37B-B3FB9CBC49C4}" srcOrd="0" destOrd="0" presId="urn:microsoft.com/office/officeart/2005/8/layout/hProcess4"/>
    <dgm:cxn modelId="{631D7406-72C3-47E6-88F4-C0752EB43F0D}" type="presParOf" srcId="{0F069941-C7CC-4ACD-9EEF-FB14FC3C8B17}" destId="{63D577A2-365B-40D5-9C2F-78227141A330}" srcOrd="1" destOrd="0" presId="urn:microsoft.com/office/officeart/2005/8/layout/hProcess4"/>
    <dgm:cxn modelId="{BADB31CF-B4A8-4A9B-A689-B640D9553B7F}" type="presParOf" srcId="{0F069941-C7CC-4ACD-9EEF-FB14FC3C8B17}" destId="{25FE5F9F-5032-451D-9D60-6310C69482FD}" srcOrd="2" destOrd="0" presId="urn:microsoft.com/office/officeart/2005/8/layout/hProcess4"/>
    <dgm:cxn modelId="{629E19D1-D21B-4361-877B-FB83AF71B876}" type="presParOf" srcId="{25FE5F9F-5032-451D-9D60-6310C69482FD}" destId="{4B20B26C-9C20-49EB-8C66-B99E5CEAE3C2}" srcOrd="0" destOrd="0" presId="urn:microsoft.com/office/officeart/2005/8/layout/hProcess4"/>
    <dgm:cxn modelId="{BE1BBC4F-BD41-4DDC-B752-F6D8CA3DC3FA}" type="presParOf" srcId="{4B20B26C-9C20-49EB-8C66-B99E5CEAE3C2}" destId="{7B6EF50B-482B-4590-998C-E38EB00C168A}" srcOrd="0" destOrd="0" presId="urn:microsoft.com/office/officeart/2005/8/layout/hProcess4"/>
    <dgm:cxn modelId="{50B1D1C5-05E2-49F6-B72E-584B4F2CFC05}" type="presParOf" srcId="{4B20B26C-9C20-49EB-8C66-B99E5CEAE3C2}" destId="{76AF6D70-EF0F-4D94-8B10-5B3008C85ED0}" srcOrd="1" destOrd="0" presId="urn:microsoft.com/office/officeart/2005/8/layout/hProcess4"/>
    <dgm:cxn modelId="{C894726B-84EE-43C4-9D56-5799EB094482}" type="presParOf" srcId="{4B20B26C-9C20-49EB-8C66-B99E5CEAE3C2}" destId="{59F1278C-608A-40AD-AE92-1B1BA4D0FD3D}" srcOrd="2" destOrd="0" presId="urn:microsoft.com/office/officeart/2005/8/layout/hProcess4"/>
    <dgm:cxn modelId="{2A5A938A-DC35-45E7-8718-56A124163C5C}" type="presParOf" srcId="{4B20B26C-9C20-49EB-8C66-B99E5CEAE3C2}" destId="{8740B661-5258-4F6A-BBF1-9BC2872E0547}" srcOrd="3" destOrd="0" presId="urn:microsoft.com/office/officeart/2005/8/layout/hProcess4"/>
    <dgm:cxn modelId="{0B95E0FC-D0BB-40B4-B7F1-A1BD817EFC0D}" type="presParOf" srcId="{4B20B26C-9C20-49EB-8C66-B99E5CEAE3C2}" destId="{B25D8576-B0AF-432C-B834-2BDD99795808}" srcOrd="4" destOrd="0" presId="urn:microsoft.com/office/officeart/2005/8/layout/hProcess4"/>
    <dgm:cxn modelId="{E39277AB-C5E4-49CA-9DD5-4A1425172D5D}" type="presParOf" srcId="{25FE5F9F-5032-451D-9D60-6310C69482FD}" destId="{DE045CBA-ECA2-453C-BFCF-A4743461A41D}" srcOrd="1" destOrd="0" presId="urn:microsoft.com/office/officeart/2005/8/layout/hProcess4"/>
    <dgm:cxn modelId="{9754CE92-3926-44DC-93F4-09AFCEC0A33F}" type="presParOf" srcId="{25FE5F9F-5032-451D-9D60-6310C69482FD}" destId="{ADAD66C3-4642-4472-B366-D8BBE3716B80}" srcOrd="2" destOrd="0" presId="urn:microsoft.com/office/officeart/2005/8/layout/hProcess4"/>
    <dgm:cxn modelId="{80D6298D-AD8F-45FB-B1A8-E6D4A7867C48}" type="presParOf" srcId="{ADAD66C3-4642-4472-B366-D8BBE3716B80}" destId="{F3F43C73-9886-42DA-ADE1-BB542466A931}" srcOrd="0" destOrd="0" presId="urn:microsoft.com/office/officeart/2005/8/layout/hProcess4"/>
    <dgm:cxn modelId="{83A2C28A-075E-467E-B6C8-93F9BB617CCA}" type="presParOf" srcId="{ADAD66C3-4642-4472-B366-D8BBE3716B80}" destId="{2100B73E-41CC-441C-BAC0-823A501FB953}" srcOrd="1" destOrd="0" presId="urn:microsoft.com/office/officeart/2005/8/layout/hProcess4"/>
    <dgm:cxn modelId="{71BA2074-8C4F-4590-849C-83F100CC59D3}" type="presParOf" srcId="{ADAD66C3-4642-4472-B366-D8BBE3716B80}" destId="{BDE1A59F-632B-4E78-BDBB-6B8F36D66ACD}" srcOrd="2" destOrd="0" presId="urn:microsoft.com/office/officeart/2005/8/layout/hProcess4"/>
    <dgm:cxn modelId="{1F8EEE2D-0420-46A8-A327-4DA37B0FDB6A}" type="presParOf" srcId="{ADAD66C3-4642-4472-B366-D8BBE3716B80}" destId="{77134645-C330-4227-A436-590F23FB91E4}" srcOrd="3" destOrd="0" presId="urn:microsoft.com/office/officeart/2005/8/layout/hProcess4"/>
    <dgm:cxn modelId="{55566251-A2D1-42CF-BE48-C4EEB81643B1}" type="presParOf" srcId="{ADAD66C3-4642-4472-B366-D8BBE3716B80}" destId="{47377A2C-75E3-4C26-B5A9-E6A15B364DA0}" srcOrd="4" destOrd="0" presId="urn:microsoft.com/office/officeart/2005/8/layout/hProcess4"/>
    <dgm:cxn modelId="{A3ABDD4F-E8A1-4441-B6AF-68182CFFAC4E}" type="presParOf" srcId="{25FE5F9F-5032-451D-9D60-6310C69482FD}" destId="{97C182FE-34B2-4A5F-BF6F-C8F658CF5256}" srcOrd="3" destOrd="0" presId="urn:microsoft.com/office/officeart/2005/8/layout/hProcess4"/>
    <dgm:cxn modelId="{43BD0F53-64A6-4A51-BE45-B5E04F1D402B}" type="presParOf" srcId="{25FE5F9F-5032-451D-9D60-6310C69482FD}" destId="{5F617D4D-27C9-4C6F-81A5-AA7B1C84BC13}" srcOrd="4" destOrd="0" presId="urn:microsoft.com/office/officeart/2005/8/layout/hProcess4"/>
    <dgm:cxn modelId="{50363928-79D2-4A58-900A-C5BD52514791}" type="presParOf" srcId="{5F617D4D-27C9-4C6F-81A5-AA7B1C84BC13}" destId="{143D1DE8-C625-4EAF-A935-B3431676C477}" srcOrd="0" destOrd="0" presId="urn:microsoft.com/office/officeart/2005/8/layout/hProcess4"/>
    <dgm:cxn modelId="{AF3119F9-895D-478C-A3D7-CAC1DE8EF85B}" type="presParOf" srcId="{5F617D4D-27C9-4C6F-81A5-AA7B1C84BC13}" destId="{1EA0866B-1050-4C4C-8A04-2910F3F5F2C3}" srcOrd="1" destOrd="0" presId="urn:microsoft.com/office/officeart/2005/8/layout/hProcess4"/>
    <dgm:cxn modelId="{E6AD2C6C-E3A7-41F1-BF35-477364806A03}" type="presParOf" srcId="{5F617D4D-27C9-4C6F-81A5-AA7B1C84BC13}" destId="{70A74145-C002-4907-B26E-B7E0A678C51A}" srcOrd="2" destOrd="0" presId="urn:microsoft.com/office/officeart/2005/8/layout/hProcess4"/>
    <dgm:cxn modelId="{3E356680-AAEF-4EBB-A9D0-BD02FA8769B2}" type="presParOf" srcId="{5F617D4D-27C9-4C6F-81A5-AA7B1C84BC13}" destId="{5BFFEAEE-23B1-4DBB-A971-39909A154747}" srcOrd="3" destOrd="0" presId="urn:microsoft.com/office/officeart/2005/8/layout/hProcess4"/>
    <dgm:cxn modelId="{80DBB82A-2360-4ED4-A9D0-5C81A376B62A}" type="presParOf" srcId="{5F617D4D-27C9-4C6F-81A5-AA7B1C84BC13}" destId="{9B1811DB-300F-4DFE-B0F3-83467025BA1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F6D70-EF0F-4D94-8B10-5B3008C85ED0}">
      <dsp:nvSpPr>
        <dsp:cNvPr id="0" name=""/>
        <dsp:cNvSpPr/>
      </dsp:nvSpPr>
      <dsp:spPr>
        <a:xfrm>
          <a:off x="944355"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Control loops</a:t>
          </a:r>
        </a:p>
        <a:p>
          <a:pPr marL="228600" lvl="1" indent="-228600" algn="l" defTabSz="1111250">
            <a:lnSpc>
              <a:spcPct val="90000"/>
            </a:lnSpc>
            <a:spcBef>
              <a:spcPct val="0"/>
            </a:spcBef>
            <a:spcAft>
              <a:spcPct val="15000"/>
            </a:spcAft>
            <a:buChar char="•"/>
          </a:pPr>
          <a:r>
            <a:rPr lang="en-US" sz="2500" kern="1200" dirty="0"/>
            <a:t>Check API for changes</a:t>
          </a:r>
        </a:p>
      </dsp:txBody>
      <dsp:txXfrm>
        <a:off x="988054" y="1031904"/>
        <a:ext cx="2214887" cy="1404598"/>
      </dsp:txXfrm>
    </dsp:sp>
    <dsp:sp modelId="{DE045CBA-ECA2-453C-BFCF-A4743461A41D}">
      <dsp:nvSpPr>
        <dsp:cNvPr id="0" name=""/>
        <dsp:cNvSpPr/>
      </dsp:nvSpPr>
      <dsp:spPr>
        <a:xfrm>
          <a:off x="2192835" y="1277605"/>
          <a:ext cx="2779586" cy="2779586"/>
        </a:xfrm>
        <a:prstGeom prst="leftCircularArrow">
          <a:avLst>
            <a:gd name="adj1" fmla="val 4014"/>
            <a:gd name="adj2" fmla="val 504215"/>
            <a:gd name="adj3" fmla="val 2279726"/>
            <a:gd name="adj4" fmla="val 9024489"/>
            <a:gd name="adj5" fmla="val 4683"/>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40B661-5258-4F6A-BBF1-9BC2872E0547}">
      <dsp:nvSpPr>
        <dsp:cNvPr id="0" name=""/>
        <dsp:cNvSpPr/>
      </dsp:nvSpPr>
      <dsp:spPr>
        <a:xfrm>
          <a:off x="1455974"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Observe</a:t>
          </a:r>
        </a:p>
      </dsp:txBody>
      <dsp:txXfrm>
        <a:off x="1479810" y="2504037"/>
        <a:ext cx="1998804" cy="766144"/>
      </dsp:txXfrm>
    </dsp:sp>
    <dsp:sp modelId="{2100B73E-41CC-441C-BAC0-823A501FB953}">
      <dsp:nvSpPr>
        <dsp:cNvPr id="0" name=""/>
        <dsp:cNvSpPr/>
      </dsp:nvSpPr>
      <dsp:spPr>
        <a:xfrm>
          <a:off x="4033728"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Current state</a:t>
          </a:r>
        </a:p>
        <a:p>
          <a:pPr marL="228600" lvl="1" indent="-228600" algn="l" defTabSz="1111250">
            <a:lnSpc>
              <a:spcPct val="90000"/>
            </a:lnSpc>
            <a:spcBef>
              <a:spcPct val="0"/>
            </a:spcBef>
            <a:spcAft>
              <a:spcPct val="15000"/>
            </a:spcAft>
            <a:buChar char="•"/>
          </a:pPr>
          <a:r>
            <a:rPr lang="en-US" sz="2500" kern="1200" dirty="0"/>
            <a:t>Desired state</a:t>
          </a:r>
        </a:p>
        <a:p>
          <a:pPr marL="228600" lvl="1" indent="-228600" algn="l" defTabSz="1111250">
            <a:lnSpc>
              <a:spcPct val="90000"/>
            </a:lnSpc>
            <a:spcBef>
              <a:spcPct val="0"/>
            </a:spcBef>
            <a:spcAft>
              <a:spcPct val="15000"/>
            </a:spcAft>
            <a:buChar char="•"/>
          </a:pPr>
          <a:r>
            <a:rPr lang="en-US" sz="2500" kern="1200" dirty="0"/>
            <a:t>Detect delta</a:t>
          </a:r>
        </a:p>
      </dsp:txBody>
      <dsp:txXfrm>
        <a:off x="4077427" y="1438812"/>
        <a:ext cx="2214887" cy="1404598"/>
      </dsp:txXfrm>
    </dsp:sp>
    <dsp:sp modelId="{97C182FE-34B2-4A5F-BF6F-C8F658CF5256}">
      <dsp:nvSpPr>
        <dsp:cNvPr id="0" name=""/>
        <dsp:cNvSpPr/>
      </dsp:nvSpPr>
      <dsp:spPr>
        <a:xfrm>
          <a:off x="5263022" y="-256330"/>
          <a:ext cx="3073766" cy="3073766"/>
        </a:xfrm>
        <a:prstGeom prst="circularArrow">
          <a:avLst>
            <a:gd name="adj1" fmla="val 3630"/>
            <a:gd name="adj2" fmla="val 451759"/>
            <a:gd name="adj3" fmla="val 19372730"/>
            <a:gd name="adj4" fmla="val 12575511"/>
            <a:gd name="adj5" fmla="val 4235"/>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134645-C330-4227-A436-590F23FB91E4}">
      <dsp:nvSpPr>
        <dsp:cNvPr id="0" name=""/>
        <dsp:cNvSpPr/>
      </dsp:nvSpPr>
      <dsp:spPr>
        <a:xfrm>
          <a:off x="4545347" y="581297"/>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Analyze</a:t>
          </a:r>
        </a:p>
      </dsp:txBody>
      <dsp:txXfrm>
        <a:off x="4569183" y="605133"/>
        <a:ext cx="1998804" cy="766144"/>
      </dsp:txXfrm>
    </dsp:sp>
    <dsp:sp modelId="{1EA0866B-1050-4C4C-8A04-2910F3F5F2C3}">
      <dsp:nvSpPr>
        <dsp:cNvPr id="0" name=""/>
        <dsp:cNvSpPr/>
      </dsp:nvSpPr>
      <dsp:spPr>
        <a:xfrm>
          <a:off x="7123101"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Enforce the desired state</a:t>
          </a:r>
        </a:p>
      </dsp:txBody>
      <dsp:txXfrm>
        <a:off x="7166800" y="1031904"/>
        <a:ext cx="2214887" cy="1404598"/>
      </dsp:txXfrm>
    </dsp:sp>
    <dsp:sp modelId="{5BFFEAEE-23B1-4DBB-A971-39909A154747}">
      <dsp:nvSpPr>
        <dsp:cNvPr id="0" name=""/>
        <dsp:cNvSpPr/>
      </dsp:nvSpPr>
      <dsp:spPr>
        <a:xfrm>
          <a:off x="7634720"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Act</a:t>
          </a:r>
        </a:p>
      </dsp:txBody>
      <dsp:txXfrm>
        <a:off x="7658556" y="2504037"/>
        <a:ext cx="1998804" cy="7661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77588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beta</a:t>
            </a:r>
            <a:r>
              <a:rPr lang="de-DE" dirty="0"/>
              <a:t>: </a:t>
            </a:r>
          </a:p>
          <a:p>
            <a:pPr marL="285750" indent="-285750">
              <a:buFontTx/>
              <a:buChar char="-"/>
            </a:pPr>
            <a:r>
              <a:rPr lang="de-DE" dirty="0" err="1"/>
              <a:t>aims</a:t>
            </a:r>
            <a:r>
              <a:rPr lang="de-DE" dirty="0"/>
              <a:t> </a:t>
            </a:r>
            <a:r>
              <a:rPr lang="de-DE" dirty="0" err="1"/>
              <a:t>for</a:t>
            </a:r>
            <a:r>
              <a:rPr lang="de-DE" dirty="0"/>
              <a:t> </a:t>
            </a:r>
            <a:r>
              <a:rPr lang="de-DE" dirty="0" err="1"/>
              <a:t>backwards</a:t>
            </a:r>
            <a:r>
              <a:rPr lang="de-DE" dirty="0"/>
              <a:t> </a:t>
            </a:r>
            <a:r>
              <a:rPr lang="de-DE" dirty="0" err="1"/>
              <a:t>compatibility</a:t>
            </a:r>
            <a:r>
              <a:rPr lang="de-DE" dirty="0"/>
              <a:t>, </a:t>
            </a:r>
          </a:p>
          <a:p>
            <a:pPr marL="285750" indent="-285750">
              <a:buFontTx/>
              <a:buChar char="-"/>
            </a:pPr>
            <a:r>
              <a:rPr lang="de-DE" dirty="0" err="1"/>
              <a:t>may</a:t>
            </a:r>
            <a:r>
              <a:rPr lang="de-DE" dirty="0"/>
              <a:t> </a:t>
            </a:r>
            <a:r>
              <a:rPr lang="de-DE" dirty="0" err="1"/>
              <a:t>have</a:t>
            </a:r>
            <a:r>
              <a:rPr lang="de-DE" dirty="0"/>
              <a:t> </a:t>
            </a:r>
            <a:r>
              <a:rPr lang="de-DE" dirty="0" err="1"/>
              <a:t>bugs</a:t>
            </a:r>
            <a:endParaRPr lang="de-DE" dirty="0"/>
          </a:p>
          <a:p>
            <a:pPr marL="285750" indent="-285750">
              <a:buFontTx/>
              <a:buChar char="-"/>
            </a:pPr>
            <a:r>
              <a:rPr lang="de-DE" dirty="0" err="1"/>
              <a:t>used</a:t>
            </a:r>
            <a:r>
              <a:rPr lang="de-DE" dirty="0"/>
              <a:t> in </a:t>
            </a:r>
            <a:r>
              <a:rPr lang="de-DE" dirty="0" err="1"/>
              <a:t>production</a:t>
            </a:r>
            <a:r>
              <a:rPr lang="de-DE" dirty="0"/>
              <a:t> </a:t>
            </a:r>
            <a:r>
              <a:rPr lang="de-DE" dirty="0" err="1"/>
              <a:t>with</a:t>
            </a:r>
            <a:r>
              <a:rPr lang="de-DE" dirty="0"/>
              <a:t> </a:t>
            </a:r>
            <a:r>
              <a:rPr lang="de-DE" dirty="0" err="1"/>
              <a:t>caution</a:t>
            </a:r>
            <a:endParaRPr lang="de-DE" dirty="0"/>
          </a:p>
          <a:p>
            <a:pPr marL="285750" indent="-285750">
              <a:buFontTx/>
              <a:buChar char="-"/>
            </a:pPr>
            <a:endParaRPr lang="de-DE" dirty="0"/>
          </a:p>
          <a:p>
            <a:pPr marL="0" indent="0">
              <a:buFontTx/>
              <a:buNone/>
            </a:pPr>
            <a:r>
              <a:rPr lang="de-DE" dirty="0"/>
              <a:t>v1 / GA:</a:t>
            </a:r>
          </a:p>
          <a:p>
            <a:pPr marL="285750" indent="-285750">
              <a:buFontTx/>
              <a:buChar char="-"/>
            </a:pPr>
            <a:r>
              <a:rPr lang="de-DE" dirty="0" err="1"/>
              <a:t>no</a:t>
            </a:r>
            <a:r>
              <a:rPr lang="de-DE" dirty="0"/>
              <a:t> </a:t>
            </a:r>
            <a:r>
              <a:rPr lang="de-DE" dirty="0" err="1"/>
              <a:t>bugs</a:t>
            </a:r>
            <a:r>
              <a:rPr lang="de-DE" dirty="0"/>
              <a:t> </a:t>
            </a:r>
            <a:r>
              <a:rPr lang="de-DE" dirty="0" err="1"/>
              <a:t>of</a:t>
            </a:r>
            <a:r>
              <a:rPr lang="de-DE" dirty="0"/>
              <a:t> </a:t>
            </a:r>
            <a:r>
              <a:rPr lang="de-DE" dirty="0" err="1"/>
              <a:t>course</a:t>
            </a:r>
            <a:endParaRPr lang="de-DE" dirty="0"/>
          </a:p>
          <a:p>
            <a:pPr marL="285750" indent="-285750">
              <a:buFontTx/>
              <a:buChar char="-"/>
            </a:pPr>
            <a:r>
              <a:rPr lang="de-DE" dirty="0" err="1"/>
              <a:t>available</a:t>
            </a:r>
            <a:r>
              <a:rPr lang="de-DE" dirty="0"/>
              <a:t> </a:t>
            </a:r>
            <a:r>
              <a:rPr lang="de-DE" dirty="0" err="1"/>
              <a:t>until</a:t>
            </a:r>
            <a:r>
              <a:rPr lang="de-DE" dirty="0"/>
              <a:t> </a:t>
            </a:r>
            <a:r>
              <a:rPr lang="de-DE" dirty="0" err="1"/>
              <a:t>deprecated</a:t>
            </a:r>
            <a:r>
              <a:rPr lang="de-DE" dirty="0"/>
              <a:t> (3 </a:t>
            </a:r>
            <a:r>
              <a:rPr lang="de-DE" dirty="0" err="1"/>
              <a:t>releases</a:t>
            </a:r>
            <a:r>
              <a:rPr lang="de-DE" dirty="0"/>
              <a:t> </a:t>
            </a:r>
            <a:r>
              <a:rPr lang="de-DE" dirty="0" err="1"/>
              <a:t>or</a:t>
            </a:r>
            <a:r>
              <a:rPr lang="de-DE" dirty="0"/>
              <a:t> </a:t>
            </a:r>
            <a:r>
              <a:rPr lang="de-DE" dirty="0" err="1"/>
              <a:t>max</a:t>
            </a:r>
            <a:r>
              <a:rPr lang="de-DE" dirty="0"/>
              <a:t> 1 </a:t>
            </a:r>
            <a:r>
              <a:rPr lang="de-DE" dirty="0" err="1"/>
              <a:t>year</a:t>
            </a:r>
            <a:r>
              <a:rPr lang="de-DE"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368785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lvl="1" indent="0">
              <a:buNone/>
            </a:pPr>
            <a:r>
              <a:rPr lang="en-US" b="1" dirty="0"/>
              <a:t>Basics</a:t>
            </a:r>
          </a:p>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endParaRPr lang="en-US" dirty="0"/>
          </a:p>
          <a:p>
            <a:r>
              <a:rPr lang="en-US" b="1" dirty="0" err="1"/>
              <a:t>Kube</a:t>
            </a:r>
            <a:r>
              <a:rPr lang="en-US" b="1" dirty="0"/>
              <a:t>-system</a:t>
            </a:r>
            <a:r>
              <a:rPr lang="en-US" dirty="0"/>
              <a:t>: </a:t>
            </a:r>
          </a:p>
          <a:p>
            <a:r>
              <a:rPr lang="en-US" dirty="0"/>
              <a:t>This namespace usually hosts components which are administrative or should be available as cluster wide services. Typically these are the DNS, network components like the </a:t>
            </a:r>
            <a:r>
              <a:rPr lang="en-US" dirty="0" err="1"/>
              <a:t>kube</a:t>
            </a:r>
            <a:r>
              <a:rPr lang="en-US" dirty="0"/>
              <a:t>-proxy &amp; calico or node-exporter (collecting node metrics)… But also addons like the ingress controller are hosted there. </a:t>
            </a:r>
            <a:r>
              <a:rPr lang="en-US" dirty="0" err="1"/>
              <a:t>Kube</a:t>
            </a:r>
            <a:r>
              <a:rPr lang="en-US" dirty="0"/>
              <a:t>-system exists in almost all clusters</a:t>
            </a:r>
          </a:p>
          <a:p>
            <a:endParaRPr lang="en-US" dirty="0"/>
          </a:p>
          <a:p>
            <a:r>
              <a:rPr lang="en-US" b="1" dirty="0"/>
              <a:t>Default</a:t>
            </a:r>
            <a:r>
              <a:rPr lang="en-US" dirty="0"/>
              <a:t>:</a:t>
            </a:r>
          </a:p>
          <a:p>
            <a:r>
              <a:rPr lang="en-US" dirty="0"/>
              <a:t>Is just like any other namespace. However if no namespace target is specified (via </a:t>
            </a:r>
            <a:r>
              <a:rPr lang="en-US" dirty="0" err="1"/>
              <a:t>kubectl</a:t>
            </a:r>
            <a:r>
              <a:rPr lang="en-US" dirty="0"/>
              <a:t> -n or within the context of the </a:t>
            </a:r>
            <a:r>
              <a:rPr lang="en-US" dirty="0" err="1"/>
              <a:t>kube.config</a:t>
            </a:r>
            <a:r>
              <a:rPr lang="en-US" dirty="0"/>
              <a:t>), the default namespace is targeted. Default exists in almost all clusters.</a:t>
            </a:r>
          </a:p>
          <a:p>
            <a:endParaRPr lang="en-US" dirty="0"/>
          </a:p>
          <a:p>
            <a:r>
              <a:rPr lang="en-US" b="1" dirty="0"/>
              <a:t>Part-0001</a:t>
            </a:r>
            <a:r>
              <a:rPr lang="en-US" dirty="0"/>
              <a:t>: </a:t>
            </a:r>
          </a:p>
          <a:p>
            <a:r>
              <a:rPr lang="en-US" dirty="0"/>
              <a:t>Participant namespaces are created as part of the training preparation. Each participant gets an individual namespace and the </a:t>
            </a:r>
            <a:r>
              <a:rPr lang="en-US" dirty="0" err="1"/>
              <a:t>kube.config</a:t>
            </a:r>
            <a:r>
              <a:rPr lang="en-US" dirty="0"/>
              <a:t> has a corresponding entry in the context section to send all requests to this namespace per default.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33919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kubectl</a:t>
            </a:r>
            <a:r>
              <a:rPr lang="en-US" dirty="0"/>
              <a:t> binary allows to access the API in an easy way to get information or modify resources.</a:t>
            </a:r>
          </a:p>
          <a:p>
            <a:endParaRPr lang="en-US" dirty="0"/>
          </a:p>
          <a:p>
            <a:r>
              <a:rPr lang="en-US" dirty="0"/>
              <a:t>It uses a config file to know, which API server to talk to and how to authenticate requests. Of course you can have multiple config files and switch between them.</a:t>
            </a:r>
          </a:p>
          <a:p>
            <a:r>
              <a:rPr lang="en-US" dirty="0"/>
              <a:t>Following ways exist to make use of a </a:t>
            </a:r>
            <a:r>
              <a:rPr lang="en-US" dirty="0" err="1"/>
              <a:t>kubeconfig</a:t>
            </a:r>
            <a:r>
              <a:rPr lang="en-US" dirty="0"/>
              <a:t>:</a:t>
            </a:r>
          </a:p>
          <a:p>
            <a:r>
              <a:rPr lang="en-US" dirty="0"/>
              <a:t>- Specify --</a:t>
            </a:r>
            <a:r>
              <a:rPr lang="en-US" dirty="0" err="1"/>
              <a:t>kubeconfig</a:t>
            </a:r>
            <a:r>
              <a:rPr lang="en-US" dirty="0"/>
              <a:t>=&lt;config file&gt; flag for each </a:t>
            </a:r>
            <a:r>
              <a:rPr lang="en-US" dirty="0" err="1"/>
              <a:t>kubectl</a:t>
            </a:r>
            <a:r>
              <a:rPr lang="en-US" dirty="0"/>
              <a:t> command</a:t>
            </a:r>
          </a:p>
          <a:p>
            <a:r>
              <a:rPr lang="en-US" dirty="0"/>
              <a:t>- Export an environment variable KUBECONFIG pointing to one or many config files. In case of multiple files, use </a:t>
            </a:r>
            <a:r>
              <a:rPr lang="en-US" dirty="0" err="1"/>
              <a:t>kubectl</a:t>
            </a:r>
            <a:r>
              <a:rPr lang="en-US" dirty="0"/>
              <a:t> config use-context &lt;context-name&gt; to activate a </a:t>
            </a:r>
            <a:r>
              <a:rPr lang="en-US" dirty="0" err="1"/>
              <a:t>specifc</a:t>
            </a:r>
            <a:endParaRPr lang="en-US" dirty="0"/>
          </a:p>
          <a:p>
            <a:r>
              <a:rPr lang="en-US" dirty="0"/>
              <a:t>- The default location of the file: ~/.</a:t>
            </a:r>
            <a:r>
              <a:rPr lang="en-US" dirty="0" err="1"/>
              <a:t>kube</a:t>
            </a:r>
            <a:r>
              <a:rPr lang="en-US" dirty="0"/>
              <a:t>/config</a:t>
            </a:r>
          </a:p>
          <a:p>
            <a:endParaRPr lang="en-US" dirty="0"/>
          </a:p>
          <a:p>
            <a:r>
              <a:rPr lang="en-US" dirty="0"/>
              <a:t>The syntax follow an intuitive pattern – firstly, specify a command (what to do) and then add parameters which contain details of what to do. Then, add flags to modify the way it is done.</a:t>
            </a:r>
          </a:p>
          <a:p>
            <a:endParaRPr lang="en-US" dirty="0"/>
          </a:p>
          <a:p>
            <a:r>
              <a:rPr lang="en-US" dirty="0"/>
              <a:t>Usually, the command is a verb and the parameters specify a resource type (like “node”) and then depending on the command a specific resource by name (sometimes optional)</a:t>
            </a:r>
          </a:p>
        </p:txBody>
      </p:sp>
      <p:sp>
        <p:nvSpPr>
          <p:cNvPr id="4" name="Slide Number Placeholder 3"/>
          <p:cNvSpPr>
            <a:spLocks noGrp="1"/>
          </p:cNvSpPr>
          <p:nvPr>
            <p:ph type="sldNum" sz="quarter" idx="5"/>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875379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524975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342900" indent="-342900">
              <a:buSzPct val="100000"/>
              <a:buFont typeface="Wingdings" panose="05000000000000000000" pitchFamily="2" charset="2"/>
              <a:buChar char="§"/>
            </a:pPr>
            <a:r>
              <a:rPr lang="en-US" dirty="0"/>
              <a:t>Call </a:t>
            </a:r>
            <a:r>
              <a:rPr lang="en-US" dirty="0" err="1"/>
              <a:t>kubectl</a:t>
            </a:r>
            <a:r>
              <a:rPr lang="en-US" dirty="0"/>
              <a:t> without any sub-command and explain how to get more info </a:t>
            </a:r>
          </a:p>
          <a:p>
            <a:pPr marL="180000" lvl="1" indent="0">
              <a:buSzPct val="100000"/>
              <a:buFont typeface="Wingdings" panose="05000000000000000000" pitchFamily="2" charset="2"/>
              <a:buNone/>
            </a:pPr>
            <a:endParaRPr lang="en-US" dirty="0"/>
          </a:p>
          <a:p>
            <a:pPr marL="342900" indent="-342900">
              <a:buSzPct val="100000"/>
              <a:buFont typeface="Wingdings" panose="05000000000000000000" pitchFamily="2" charset="2"/>
              <a:buChar char="§"/>
            </a:pPr>
            <a:r>
              <a:rPr lang="en-US" dirty="0"/>
              <a:t>Show access to cluster with </a:t>
            </a:r>
            <a:r>
              <a:rPr lang="en-US" dirty="0" err="1"/>
              <a:t>kubectl</a:t>
            </a:r>
            <a:r>
              <a:rPr lang="en-US" dirty="0"/>
              <a:t> -&gt; </a:t>
            </a:r>
            <a:r>
              <a:rPr lang="en-US" dirty="0" err="1"/>
              <a:t>kubectl</a:t>
            </a:r>
            <a:r>
              <a:rPr lang="en-US" dirty="0"/>
              <a:t> get nodes</a:t>
            </a:r>
          </a:p>
          <a:p>
            <a:pPr marL="342900" indent="-342900">
              <a:buSzPct val="100000"/>
              <a:buFont typeface="Wingdings" panose="05000000000000000000" pitchFamily="2" charset="2"/>
              <a:buChar char="§"/>
            </a:pPr>
            <a:r>
              <a:rPr lang="en-US" dirty="0"/>
              <a:t>Explain basic syntax of </a:t>
            </a:r>
            <a:r>
              <a:rPr lang="en-US" dirty="0" err="1"/>
              <a:t>kubectl</a:t>
            </a:r>
            <a:r>
              <a:rPr lang="en-US" dirty="0"/>
              <a:t> [verb] [resource type] [specific resource by name or label] [options / switches like –o </a:t>
            </a:r>
            <a:r>
              <a:rPr lang="en-US" dirty="0" err="1"/>
              <a:t>yaml</a:t>
            </a:r>
            <a:r>
              <a:rPr lang="en-US" dirty="0"/>
              <a:t>]</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t>
            </a:r>
            <a:r>
              <a:rPr lang="en-US" dirty="0" err="1"/>
              <a:t>kubectl</a:t>
            </a:r>
            <a:r>
              <a:rPr lang="en-US" dirty="0"/>
              <a:t> get &amp; describe nodes and talk about details of the node, like resource utilization or docker version</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indent="-342900">
              <a:buSzPct val="100000"/>
              <a:buFont typeface="Wingdings" panose="05000000000000000000" pitchFamily="2" charset="2"/>
              <a:buChar char="§"/>
            </a:pPr>
            <a:r>
              <a:rPr lang="en-US" dirty="0"/>
              <a:t>Show and explain </a:t>
            </a:r>
            <a:r>
              <a:rPr lang="en-US" dirty="0" err="1"/>
              <a:t>kubectl</a:t>
            </a:r>
            <a:r>
              <a:rPr lang="en-US" dirty="0"/>
              <a:t> config *</a:t>
            </a:r>
          </a:p>
          <a:p>
            <a:pPr marL="522900" lvl="1" indent="-342900">
              <a:buSzPct val="100000"/>
              <a:buFont typeface="Wingdings" panose="05000000000000000000" pitchFamily="2" charset="2"/>
              <a:buChar char="§"/>
            </a:pPr>
            <a:r>
              <a:rPr lang="en-US" dirty="0"/>
              <a:t>Explain KUBECONFIG env variable &amp; the default location ~/.</a:t>
            </a:r>
            <a:r>
              <a:rPr lang="en-US" dirty="0" err="1"/>
              <a:t>kube</a:t>
            </a:r>
            <a:r>
              <a:rPr lang="en-US" dirty="0"/>
              <a:t>/config</a:t>
            </a:r>
          </a:p>
          <a:p>
            <a:pPr marL="522900" lvl="1" indent="-342900">
              <a:buSzPct val="100000"/>
              <a:buFont typeface="Wingdings" panose="05000000000000000000" pitchFamily="2" charset="2"/>
              <a:buChar char="§"/>
            </a:pPr>
            <a:r>
              <a:rPr lang="en-US" dirty="0"/>
              <a:t>Show the </a:t>
            </a:r>
            <a:r>
              <a:rPr lang="en-US" dirty="0" err="1"/>
              <a:t>kubeconfig</a:t>
            </a:r>
            <a:r>
              <a:rPr lang="en-US" dirty="0"/>
              <a:t> </a:t>
            </a:r>
            <a:r>
              <a:rPr lang="en-US" dirty="0" err="1"/>
              <a:t>yaml</a:t>
            </a:r>
            <a:r>
              <a:rPr lang="en-US" dirty="0"/>
              <a:t> file with the current context and the namespace</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all namespaces in cluster, if not yet mentioned, explain that everyone has their own namespace. Please be a good citizen and don’t sabotage the others.</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Query a pod from a dedicated namespace ( e.g. </a:t>
            </a:r>
            <a:r>
              <a:rPr lang="en-US" dirty="0" err="1"/>
              <a:t>kube</a:t>
            </a:r>
            <a:r>
              <a:rPr lang="en-US" dirty="0"/>
              <a:t>-system), explain “-n &lt;namespace&gt;” flag</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Run </a:t>
            </a:r>
            <a:r>
              <a:rPr lang="en-US" dirty="0" err="1"/>
              <a:t>kubectl</a:t>
            </a:r>
            <a:r>
              <a:rPr lang="en-US" dirty="0"/>
              <a:t> proxy &amp;</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Open localhost:8001 in browser and show </a:t>
            </a:r>
            <a:r>
              <a:rPr lang="en-US" dirty="0" err="1"/>
              <a:t>api</a:t>
            </a:r>
            <a:r>
              <a:rPr lang="en-US" dirty="0"/>
              <a:t> tree, traverse through it and go to namespace </a:t>
            </a:r>
            <a:r>
              <a:rPr lang="en-US" dirty="0" err="1"/>
              <a:t>kube</a:t>
            </a:r>
            <a:r>
              <a:rPr lang="en-US" dirty="0"/>
              <a:t>-system and show some pods</a:t>
            </a:r>
          </a:p>
          <a:p>
            <a:pPr marL="342900" indent="-342900">
              <a:buSzPct val="100000"/>
              <a:buFont typeface="Wingdings" panose="05000000000000000000" pitchFamily="2" charset="2"/>
              <a:buChar char="§"/>
            </a:pPr>
            <a:r>
              <a:rPr lang="en-US" dirty="0"/>
              <a:t>Query API server with curl (again via localhost)</a:t>
            </a:r>
          </a:p>
          <a:p>
            <a:pPr marL="342900" indent="-342900">
              <a:buSzPct val="100000"/>
              <a:buFont typeface="Wingdings" panose="05000000000000000000" pitchFamily="2" charset="2"/>
              <a:buChar char="§"/>
            </a:pPr>
            <a:r>
              <a:rPr lang="en-US" dirty="0"/>
              <a:t>If you have </a:t>
            </a:r>
            <a:r>
              <a:rPr lang="en-US" dirty="0" err="1"/>
              <a:t>kubectl</a:t>
            </a:r>
            <a:r>
              <a:rPr lang="en-US" dirty="0"/>
              <a:t> version v1.11 or higher:</a:t>
            </a:r>
          </a:p>
          <a:p>
            <a:pPr marL="522900" lvl="1" indent="-342900">
              <a:buSzPct val="100000"/>
              <a:buFont typeface="Wingdings" panose="05000000000000000000" pitchFamily="2" charset="2"/>
              <a:buChar char="§"/>
            </a:pPr>
            <a:r>
              <a:rPr lang="en-US" dirty="0"/>
              <a:t>Show </a:t>
            </a:r>
            <a:r>
              <a:rPr lang="en-US" dirty="0" err="1"/>
              <a:t>kubectl</a:t>
            </a:r>
            <a:r>
              <a:rPr lang="en-US" dirty="0"/>
              <a:t> </a:t>
            </a:r>
            <a:r>
              <a:rPr lang="en-US" dirty="0" err="1"/>
              <a:t>api</a:t>
            </a:r>
            <a:r>
              <a:rPr lang="en-US" dirty="0"/>
              <a:t>-versions =&gt; similar to what you did with the proxy, just easier</a:t>
            </a:r>
          </a:p>
          <a:p>
            <a:pPr marL="522900" lvl="1" indent="-342900">
              <a:buSzPct val="100000"/>
              <a:buFont typeface="Wingdings" panose="05000000000000000000" pitchFamily="2" charset="2"/>
              <a:buChar char="§"/>
            </a:pPr>
            <a:r>
              <a:rPr lang="en-US" dirty="0"/>
              <a:t>Show </a:t>
            </a:r>
            <a:r>
              <a:rPr lang="en-US" dirty="0" err="1"/>
              <a:t>kubectl</a:t>
            </a:r>
            <a:r>
              <a:rPr lang="en-US" dirty="0"/>
              <a:t> </a:t>
            </a:r>
            <a:r>
              <a:rPr lang="en-US" dirty="0" err="1"/>
              <a:t>api</a:t>
            </a:r>
            <a:r>
              <a:rPr lang="en-US" dirty="0"/>
              <a:t>-resources =&gt; gives info about all the cluster resources </a:t>
            </a:r>
            <a:r>
              <a:rPr lang="en-US" dirty="0" err="1"/>
              <a:t>incl</a:t>
            </a:r>
            <a:r>
              <a:rPr lang="en-US" dirty="0"/>
              <a:t> short names!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072189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~10min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443248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look at </a:t>
            </a:r>
            <a:r>
              <a:rPr lang="en-US" dirty="0" err="1"/>
              <a:t>kubernetes</a:t>
            </a:r>
            <a:r>
              <a:rPr lang="en-US" dirty="0"/>
              <a:t> from different perspectives – application centric as well as administrative. Lets start looking at k8s from the application point of view and which concepts k8s offers to run your code.</a:t>
            </a:r>
          </a:p>
          <a:p>
            <a:r>
              <a:rPr lang="en-US" dirty="0"/>
              <a:t>For an application, k8s is an abstraction of </a:t>
            </a:r>
            <a:r>
              <a:rPr lang="en-US" dirty="0" err="1"/>
              <a:t>cpu</a:t>
            </a:r>
            <a:r>
              <a:rPr lang="en-US" dirty="0"/>
              <a:t>, memory, I/O, network, storage, … which we can consume to run our code.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41332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a:t>Lets take a look at all the concepts that </a:t>
            </a:r>
            <a:r>
              <a:rPr lang="en-US" dirty="0" err="1"/>
              <a:t>kubernetes</a:t>
            </a:r>
            <a:r>
              <a:rPr lang="en-US" dirty="0"/>
              <a:t> knows and uses to run your code.</a:t>
            </a:r>
          </a:p>
          <a:p>
            <a:endParaRPr lang="en-US" dirty="0"/>
          </a:p>
          <a:p>
            <a:r>
              <a:rPr lang="en-US" dirty="0"/>
              <a:t>The central part remains our image, which contains the application we want to run. In the end Kubernetes runs lots and lots of container – however in a smart way ;)</a:t>
            </a:r>
          </a:p>
          <a:p>
            <a:endParaRPr lang="en-US" dirty="0"/>
          </a:p>
          <a:p>
            <a:r>
              <a:rPr lang="en-US" dirty="0"/>
              <a:t>But Kubernetes doesn’t allow you to schedule individual container, it wraps it into something called a “pod” – it can be considered as a logical host with 1..n container in it.</a:t>
            </a:r>
          </a:p>
          <a:p>
            <a:endParaRPr lang="en-US" dirty="0"/>
          </a:p>
          <a:p>
            <a:r>
              <a:rPr lang="en-US" dirty="0"/>
              <a:t>While deploying a pod manually works, it doesn’t allow to scale nor to run reliably. With deployments </a:t>
            </a:r>
            <a:r>
              <a:rPr lang="en-US" dirty="0" err="1"/>
              <a:t>etc</a:t>
            </a:r>
            <a:r>
              <a:rPr lang="en-US" dirty="0"/>
              <a:t> we get different constructs allowing to run one to many pods with different characteristics.</a:t>
            </a:r>
          </a:p>
          <a:p>
            <a:endParaRPr lang="en-US" dirty="0"/>
          </a:p>
          <a:p>
            <a:r>
              <a:rPr lang="en-US" dirty="0"/>
              <a:t>The networking entities provide cluster internal as well as external connectivity. </a:t>
            </a:r>
          </a:p>
          <a:p>
            <a:endParaRPr lang="en-US" dirty="0"/>
          </a:p>
          <a:p>
            <a:endParaRPr lang="en-US" dirty="0"/>
          </a:p>
          <a:p>
            <a:r>
              <a:rPr lang="en-US" dirty="0"/>
              <a:t>With the different data &amp; persistence entities it is possible to store data as well as to inject configuration or passwords at runtime.</a:t>
            </a:r>
          </a:p>
          <a:p>
            <a:endParaRPr lang="en-US" dirty="0"/>
          </a:p>
          <a:p>
            <a:r>
              <a:rPr lang="en-US" dirty="0"/>
              <a:t>Policies provide a runtime security context on networking as well as container level.</a:t>
            </a:r>
          </a:p>
          <a:p>
            <a:endParaRPr lang="en-US" dirty="0"/>
          </a:p>
          <a:p>
            <a:r>
              <a:rPr lang="en-US" dirty="0"/>
              <a:t>Resources have also an API representation – you can get information about nodes and manage consumption per pod etc.</a:t>
            </a:r>
          </a:p>
          <a:p>
            <a:endParaRPr lang="en-US" dirty="0"/>
          </a:p>
          <a:p>
            <a:r>
              <a:rPr lang="en-US" dirty="0"/>
              <a:t>Finally cluster access and permissions is managed with the entities of the IAM group.</a:t>
            </a:r>
          </a:p>
          <a:p>
            <a:endParaRPr lang="en-US" dirty="0"/>
          </a:p>
          <a:p>
            <a:endParaRPr lang="en-US" dirty="0"/>
          </a:p>
          <a:p>
            <a:r>
              <a:rPr lang="en-US" dirty="0"/>
              <a:t>Further details: </a:t>
            </a:r>
          </a:p>
          <a:p>
            <a:pPr marL="285750" indent="-285750">
              <a:buFontTx/>
              <a:buChar char="-"/>
            </a:pPr>
            <a:r>
              <a:rPr lang="en-US" dirty="0"/>
              <a:t>Ingress: </a:t>
            </a:r>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a:p>
            <a:pPr marL="285750" lvl="0" indent="-285750">
              <a:buFontTx/>
              <a:buChar char="-"/>
            </a:pPr>
            <a:r>
              <a:rPr lang="en-US" dirty="0"/>
              <a:t>Endpoints are networking objects backing services to enable routing etc. Endpoints can be created manually to point to external applications. So external apps can be integrated into the cluster.</a:t>
            </a:r>
          </a:p>
          <a:p>
            <a:pPr marL="285750" lvl="0" indent="-285750">
              <a:buFontTx/>
              <a:buChar char="-"/>
            </a:pPr>
            <a:r>
              <a:rPr lang="en-US" dirty="0"/>
              <a:t>Network policies are the cluster’s firewall to regulate access to pods etc. They cover ingress and egress traffic cluster internally and externally. There are more info on this topic later.</a:t>
            </a:r>
          </a:p>
          <a:p>
            <a:pPr marL="285750" lvl="0" indent="-285750">
              <a:buFontTx/>
              <a:buChar char="-"/>
            </a:pPr>
            <a:r>
              <a:rPr lang="en-US" dirty="0"/>
              <a:t>Job/</a:t>
            </a:r>
            <a:r>
              <a:rPr lang="en-US" dirty="0" err="1"/>
              <a:t>CronJob</a:t>
            </a:r>
            <a:r>
              <a:rPr lang="en-US" dirty="0"/>
              <a:t>:</a:t>
            </a:r>
          </a:p>
          <a:p>
            <a:pPr marL="465750" lvl="1" indent="-285750">
              <a:buFontTx/>
              <a:buChar char="-"/>
            </a:pPr>
            <a:r>
              <a:rPr lang="en-US" dirty="0"/>
              <a:t>Schedule a pod and run as task to completion </a:t>
            </a:r>
          </a:p>
          <a:p>
            <a:pPr marL="465750" lvl="1" indent="-285750">
              <a:buFontTx/>
              <a:buChar char="-"/>
            </a:pPr>
            <a:r>
              <a:rPr lang="en-US" dirty="0" err="1"/>
              <a:t>CronJob</a:t>
            </a:r>
            <a:r>
              <a:rPr lang="en-US" dirty="0"/>
              <a:t> allows to schedule jobs periodically</a:t>
            </a:r>
          </a:p>
          <a:p>
            <a:pPr marL="465750" lvl="1" indent="-285750">
              <a:buFontTx/>
              <a:buChar char="-"/>
            </a:pPr>
            <a:r>
              <a:rPr lang="en-US" dirty="0"/>
              <a:t>https://kubernetes.io/docs/concepts/workloads/controllers/jobs-run-to-completion/</a:t>
            </a:r>
          </a:p>
          <a:p>
            <a:pPr marL="285750" lvl="0" indent="-285750">
              <a:buFontTx/>
              <a:buChar char="-"/>
            </a:pPr>
            <a:r>
              <a:rPr lang="en-US" dirty="0" err="1"/>
              <a:t>DaemonSet</a:t>
            </a:r>
            <a:endParaRPr lang="en-US" dirty="0"/>
          </a:p>
          <a:p>
            <a:pPr marL="465750" lvl="1" indent="-285750">
              <a:buFontTx/>
              <a:buChar char="-"/>
            </a:pPr>
            <a:r>
              <a:rPr lang="en-US" dirty="0"/>
              <a:t>Ensures that all (or explicitly specified) nodes run a copy of a pod. For example a </a:t>
            </a:r>
            <a:r>
              <a:rPr lang="en-US" dirty="0" err="1"/>
              <a:t>kube</a:t>
            </a:r>
            <a:r>
              <a:rPr lang="en-US" dirty="0"/>
              <a:t>-proxy can run as a pod on every node managed by a </a:t>
            </a:r>
            <a:r>
              <a:rPr lang="en-US" dirty="0" err="1"/>
              <a:t>daemonSet</a:t>
            </a:r>
            <a:r>
              <a:rPr lang="en-US" dirty="0"/>
              <a:t>.</a:t>
            </a:r>
          </a:p>
          <a:p>
            <a:pPr marL="465750" lvl="1" indent="-285750">
              <a:buFontTx/>
              <a:buChar char="-"/>
            </a:pPr>
            <a:r>
              <a:rPr lang="en-US" dirty="0"/>
              <a:t>https://kubernetes.io/docs/concepts/workloads/controllers/daemonset/</a:t>
            </a:r>
          </a:p>
          <a:p>
            <a:pPr marL="285750" lvl="0" indent="-285750">
              <a:buFontTx/>
              <a:buChar char="-"/>
            </a:pPr>
            <a:r>
              <a:rPr lang="en-US" dirty="0" err="1"/>
              <a:t>StatefulSet</a:t>
            </a:r>
            <a:endParaRPr lang="en-US" dirty="0"/>
          </a:p>
          <a:p>
            <a:pPr marL="465750" lvl="1" indent="-285750">
              <a:buFontTx/>
              <a:buChar char="-"/>
            </a:pPr>
            <a:r>
              <a:rPr lang="en-US" sz="1400" b="0" i="0" kern="1200" dirty="0">
                <a:solidFill>
                  <a:schemeClr val="tx1"/>
                </a:solidFill>
                <a:effectLst/>
                <a:latin typeface="+mn-lt"/>
                <a:ea typeface="+mn-ea"/>
                <a:cs typeface="+mn-cs"/>
              </a:rPr>
              <a:t>Manages the deployment and scaling of a set </a:t>
            </a:r>
            <a:r>
              <a:rPr lang="en-US" sz="1400" b="0" i="0" u="none" kern="1200" dirty="0">
                <a:solidFill>
                  <a:schemeClr val="tx1"/>
                </a:solidFill>
                <a:effectLst/>
                <a:latin typeface="+mn-lt"/>
                <a:ea typeface="+mn-ea"/>
                <a:cs typeface="+mn-cs"/>
              </a:rPr>
              <a:t>of pods</a:t>
            </a:r>
            <a:r>
              <a:rPr lang="en-US" sz="1400" b="0" i="0" kern="1200" dirty="0">
                <a:solidFill>
                  <a:schemeClr val="tx1"/>
                </a:solidFill>
                <a:effectLst/>
                <a:latin typeface="+mn-lt"/>
                <a:ea typeface="+mn-ea"/>
                <a:cs typeface="+mn-cs"/>
              </a:rPr>
              <a:t>, and provides guarantees about the ordering and uniqueness of these pods.</a:t>
            </a:r>
          </a:p>
          <a:p>
            <a:pPr marL="465750" lvl="1" indent="-285750">
              <a:buFontTx/>
              <a:buChar char="-"/>
            </a:pPr>
            <a:r>
              <a:rPr lang="en-US" sz="1400" b="0" i="0" kern="1200" dirty="0">
                <a:solidFill>
                  <a:schemeClr val="tx1"/>
                </a:solidFill>
                <a:effectLst/>
                <a:latin typeface="+mn-lt"/>
                <a:ea typeface="+mn-ea"/>
                <a:cs typeface="+mn-cs"/>
              </a:rPr>
              <a:t>Similar to deployments, however it provides more stability with regards to names/identifiers</a:t>
            </a:r>
          </a:p>
          <a:p>
            <a:pPr marL="465750" lvl="1" indent="-285750">
              <a:buFontTx/>
              <a:buChar char="-"/>
            </a:pPr>
            <a:r>
              <a:rPr lang="en-US" dirty="0"/>
              <a:t>https://kubernetes.io/docs/concepts/workloads/controllers/statefulset/</a:t>
            </a:r>
          </a:p>
          <a:p>
            <a:pPr marL="285750" lvl="0" indent="-285750">
              <a:buFontTx/>
              <a:buChar char="-"/>
            </a:pPr>
            <a:r>
              <a:rPr lang="en-US" dirty="0"/>
              <a:t>Pod Security Policy</a:t>
            </a:r>
          </a:p>
          <a:p>
            <a:pPr marL="465750" lvl="1" indent="-285750">
              <a:buFontTx/>
              <a:buChar char="-"/>
            </a:pPr>
            <a:r>
              <a:rPr lang="en-US" dirty="0"/>
              <a:t>Defines conditions pods must run with. </a:t>
            </a:r>
          </a:p>
          <a:p>
            <a:pPr marL="465750" lvl="1" indent="-285750">
              <a:buFontTx/>
              <a:buChar char="-"/>
            </a:pPr>
            <a:r>
              <a:rPr lang="en-US" dirty="0"/>
              <a:t>Conditions cover aspects like </a:t>
            </a:r>
            <a:r>
              <a:rPr lang="en-US" dirty="0" err="1"/>
              <a:t>runAsUser</a:t>
            </a:r>
            <a:r>
              <a:rPr lang="en-US" dirty="0"/>
              <a:t>, file system groups, privileges of containers, … an more</a:t>
            </a:r>
          </a:p>
          <a:p>
            <a:pPr marL="465750" lvl="1" indent="-285750">
              <a:buFontTx/>
              <a:buChar char="-"/>
            </a:pPr>
            <a:r>
              <a:rPr lang="en-US" dirty="0"/>
              <a:t>https://kubernetes.io/docs/concepts/policy/pod-security-policy/</a:t>
            </a:r>
          </a:p>
          <a:p>
            <a:pPr marL="285750" lvl="0" indent="-285750">
              <a:buFontTx/>
              <a:buChar char="-"/>
            </a:pPr>
            <a:r>
              <a:rPr lang="en-US" dirty="0"/>
              <a:t>Resource Quotas</a:t>
            </a:r>
          </a:p>
          <a:p>
            <a:pPr marL="465750" lvl="1" indent="-285750">
              <a:buFontTx/>
              <a:buChar char="-"/>
            </a:pPr>
            <a:r>
              <a:rPr lang="en-US" dirty="0"/>
              <a:t>Set quotas on namespace level</a:t>
            </a:r>
          </a:p>
          <a:p>
            <a:pPr marL="465750" lvl="1" indent="-285750">
              <a:buFontTx/>
              <a:buChar char="-"/>
            </a:pPr>
            <a:r>
              <a:rPr lang="en-US" dirty="0"/>
              <a:t>Limit the number of resources (pod, </a:t>
            </a:r>
            <a:r>
              <a:rPr lang="en-US" dirty="0" err="1"/>
              <a:t>pvc</a:t>
            </a:r>
            <a:r>
              <a:rPr lang="en-US" dirty="0"/>
              <a:t>, service, …) allowed in this namespace =&gt; object count quota</a:t>
            </a:r>
          </a:p>
          <a:p>
            <a:pPr marL="465750" lvl="1" indent="-285750">
              <a:buFontTx/>
              <a:buChar char="-"/>
            </a:pPr>
            <a:r>
              <a:rPr lang="en-US" dirty="0"/>
              <a:t>Limit the resources allowed to be consumed by pods or other objects =&gt; (compute) resource quota</a:t>
            </a:r>
          </a:p>
          <a:p>
            <a:pPr marL="465750" lvl="1" indent="-285750">
              <a:buFontTx/>
              <a:buChar char="-"/>
            </a:pPr>
            <a:r>
              <a:rPr lang="en-US" dirty="0"/>
              <a:t>Can also enforce applications to specify minimal resources required and max resources wanted.</a:t>
            </a:r>
          </a:p>
          <a:p>
            <a:pPr marL="465750" lvl="1" indent="-285750">
              <a:buFontTx/>
              <a:buChar char="-"/>
            </a:pPr>
            <a:r>
              <a:rPr lang="en-US" dirty="0"/>
              <a:t>https://kubernetes.io/docs/concepts/policy/resource-quotas/</a:t>
            </a:r>
          </a:p>
          <a:p>
            <a:pPr marL="285750" lvl="0" indent="-285750">
              <a:buFontTx/>
              <a:buChar char="-"/>
            </a:pPr>
            <a:r>
              <a:rPr lang="en-US" dirty="0"/>
              <a:t>Roles: a role defines a setup of API objects that can be accessed in a certain way. Example: a role can allow only list/read access to pods. Another role could also allow to list/read, create &amp; delete pods</a:t>
            </a:r>
          </a:p>
          <a:p>
            <a:pPr marL="285750" lvl="0" indent="-285750">
              <a:buFontTx/>
              <a:buChar char="-"/>
            </a:pPr>
            <a:r>
              <a:rPr lang="en-US" dirty="0"/>
              <a:t>Role Bindings: assign roles to service accounts /technical users</a:t>
            </a:r>
          </a:p>
          <a:p>
            <a:endParaRPr lang="en-US" dirty="0"/>
          </a:p>
          <a:p>
            <a:r>
              <a:rPr lang="en-US" dirty="0"/>
              <a: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56890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understand k8s basic knowledge of the (physical) cluster components is essential.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83684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Server is the center piece. All requests towards the cluster go through it. </a:t>
            </a:r>
          </a:p>
          <a:p>
            <a:r>
              <a:rPr lang="en-US" dirty="0"/>
              <a:t>The cluster components also talk to the </a:t>
            </a:r>
            <a:r>
              <a:rPr lang="en-US" dirty="0" err="1"/>
              <a:t>api</a:t>
            </a:r>
            <a:r>
              <a:rPr lang="en-US" dirty="0"/>
              <a:t> server to sync their activities.</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192800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a:t>The API Server is the center piece. All requests towards the cluster go through it. </a:t>
            </a:r>
          </a:p>
          <a:p>
            <a:r>
              <a:rPr lang="en-US" dirty="0"/>
              <a:t>The cluster components also talk to the </a:t>
            </a:r>
            <a:r>
              <a:rPr lang="en-US" dirty="0" err="1"/>
              <a:t>api</a:t>
            </a:r>
            <a:r>
              <a:rPr lang="en-US" dirty="0"/>
              <a:t> server to sync their activities.</a:t>
            </a:r>
          </a:p>
          <a:p>
            <a:endParaRPr lang="en-US" dirty="0"/>
          </a:p>
          <a:p>
            <a:r>
              <a:rPr lang="en-US" b="1" dirty="0"/>
              <a:t>Master </a:t>
            </a:r>
          </a:p>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and inspect the cluster state.</a:t>
            </a:r>
          </a:p>
          <a:p>
            <a:pPr lvl="1"/>
            <a:r>
              <a:rPr lang="en-US" dirty="0"/>
              <a:t>Receives RESTful requests and persists changes in </a:t>
            </a:r>
            <a:r>
              <a:rPr lang="en-US" dirty="0" err="1"/>
              <a:t>etcd</a:t>
            </a:r>
            <a:r>
              <a:rPr lang="en-US" dirty="0"/>
              <a:t>.</a:t>
            </a:r>
          </a:p>
          <a:p>
            <a:r>
              <a:rPr lang="en-US" dirty="0"/>
              <a:t>Controller-Manager</a:t>
            </a:r>
          </a:p>
          <a:p>
            <a:pPr lvl="1"/>
            <a:r>
              <a:rPr lang="en-US" dirty="0"/>
              <a:t>Manages controllers.  Various controllers are working to align the spec of a resource with its state.</a:t>
            </a:r>
          </a:p>
          <a:p>
            <a:r>
              <a:rPr lang="en-US" dirty="0"/>
              <a:t>Scheduler</a:t>
            </a:r>
          </a:p>
          <a:p>
            <a:pPr lvl="1"/>
            <a:r>
              <a:rPr lang="en-US" dirty="0"/>
              <a:t>Binds pods to nodes for execution</a:t>
            </a:r>
          </a:p>
          <a:p>
            <a:endParaRPr lang="en-US" dirty="0"/>
          </a:p>
          <a:p>
            <a:r>
              <a:rPr lang="en-US" b="1" dirty="0"/>
              <a:t>Worker</a:t>
            </a:r>
          </a:p>
          <a:p>
            <a:r>
              <a:rPr lang="en-US" dirty="0" err="1"/>
              <a:t>kubelet</a:t>
            </a:r>
            <a:endParaRPr lang="en-US" dirty="0"/>
          </a:p>
          <a:p>
            <a:pPr lvl="1"/>
            <a:r>
              <a:rPr lang="en-US" dirty="0"/>
              <a:t>Runs on every node in a  cluster</a:t>
            </a:r>
          </a:p>
          <a:p>
            <a:pPr lvl="1"/>
            <a:r>
              <a:rPr lang="en-US" dirty="0"/>
              <a:t>Manages the containers running on the worker node</a:t>
            </a:r>
          </a:p>
          <a:p>
            <a:pPr lvl="1"/>
            <a:r>
              <a:rPr lang="en-US" dirty="0"/>
              <a:t>Talks to API Server to see if new pods are bound to worker node</a:t>
            </a:r>
          </a:p>
          <a:p>
            <a:pPr lvl="1"/>
            <a:r>
              <a:rPr lang="en-US" dirty="0"/>
              <a:t>Monitors the state of the node</a:t>
            </a:r>
          </a:p>
          <a:p>
            <a:pPr lvl="1"/>
            <a:r>
              <a:rPr lang="en-US" dirty="0"/>
              <a:t>Actually starts containers</a:t>
            </a:r>
          </a:p>
          <a:p>
            <a:pPr>
              <a:spcBef>
                <a:spcPts val="1800"/>
              </a:spcBef>
            </a:pPr>
            <a:r>
              <a:rPr lang="en-US" dirty="0" err="1"/>
              <a:t>kube</a:t>
            </a:r>
            <a:r>
              <a:rPr lang="en-US" dirty="0"/>
              <a:t>-proxy</a:t>
            </a:r>
          </a:p>
          <a:p>
            <a:pPr lvl="1"/>
            <a:r>
              <a:rPr lang="en-US" dirty="0"/>
              <a:t>Implements virtual IPs for services in the cluster network.</a:t>
            </a:r>
          </a:p>
          <a:p>
            <a:pPr>
              <a:spcBef>
                <a:spcPts val="1800"/>
              </a:spcBef>
            </a:pPr>
            <a:r>
              <a:rPr lang="en-US" dirty="0"/>
              <a:t>Docker/</a:t>
            </a:r>
            <a:r>
              <a:rPr lang="en-US" dirty="0" err="1"/>
              <a:t>rkt</a:t>
            </a:r>
            <a:endParaRPr lang="en-US" dirty="0"/>
          </a:p>
          <a:p>
            <a:pPr lvl="1"/>
            <a:r>
              <a:rPr lang="en-US" dirty="0"/>
              <a:t>Container runtime on the individual node</a:t>
            </a:r>
          </a:p>
          <a:p>
            <a:pPr>
              <a:spcBef>
                <a:spcPts val="1800"/>
              </a:spcBef>
            </a:pPr>
            <a:r>
              <a:rPr lang="en-US" dirty="0"/>
              <a:t>Pod</a:t>
            </a:r>
          </a:p>
          <a:p>
            <a:pPr lvl="1"/>
            <a:r>
              <a:rPr lang="en-US" dirty="0"/>
              <a:t>The smallest, schedulable resource that is managed by the </a:t>
            </a:r>
            <a:r>
              <a:rPr lang="en-US" dirty="0" err="1"/>
              <a:t>kubelet</a:t>
            </a:r>
            <a:r>
              <a:rPr lang="en-US" dirty="0"/>
              <a:t> on the node</a:t>
            </a:r>
          </a:p>
          <a:p>
            <a:pPr lvl="1"/>
            <a:r>
              <a:rPr lang="en-US" dirty="0"/>
              <a:t>Pods wrap around one or more (docker) containers</a:t>
            </a:r>
          </a:p>
          <a:p>
            <a:endParaRPr lang="en-US" dirty="0"/>
          </a:p>
          <a:p>
            <a:r>
              <a:rPr lang="en-US" b="1" dirty="0"/>
              <a:t>Client</a:t>
            </a:r>
          </a:p>
          <a:p>
            <a:r>
              <a:rPr lang="en-US" dirty="0" err="1"/>
              <a:t>kubectl</a:t>
            </a:r>
            <a:endParaRPr lang="en-US" dirty="0"/>
          </a:p>
          <a:p>
            <a:pPr lvl="1"/>
            <a:r>
              <a:rPr lang="en-US" dirty="0"/>
              <a:t>Command line client for Kubernetes. Talks via REST to the API Server.</a:t>
            </a:r>
          </a:p>
          <a:p>
            <a:pPr lvl="1"/>
            <a:r>
              <a:rPr lang="en-US" dirty="0"/>
              <a:t>Cluster administration tasks</a:t>
            </a:r>
          </a:p>
          <a:p>
            <a:pPr lvl="1"/>
            <a:r>
              <a:rPr lang="en-US" dirty="0"/>
              <a:t>User tasks like creating, deleting and modifying of resources</a:t>
            </a:r>
          </a:p>
          <a:p>
            <a:pPr lvl="1"/>
            <a:r>
              <a:rPr lang="en-US" dirty="0"/>
              <a:t>Run `</a:t>
            </a:r>
            <a:r>
              <a:rPr lang="en-US" dirty="0" err="1"/>
              <a:t>kubectl</a:t>
            </a:r>
            <a:r>
              <a:rPr lang="en-US" dirty="0"/>
              <a:t>` or `</a:t>
            </a:r>
            <a:r>
              <a:rPr lang="en-US" dirty="0" err="1"/>
              <a:t>kubectl</a:t>
            </a:r>
            <a:r>
              <a:rPr lang="en-US" dirty="0"/>
              <a:t> &lt;command&gt; --help` to get detailed information</a:t>
            </a:r>
            <a:br>
              <a:rPr lang="en-US" dirty="0"/>
            </a:br>
            <a:endParaRPr lang="en-US" dirty="0"/>
          </a:p>
          <a:p>
            <a:pPr marL="0" lvl="1" indent="0">
              <a:buNone/>
            </a:pPr>
            <a:r>
              <a:rPr lang="en-US" dirty="0"/>
              <a:t>The rest </a:t>
            </a:r>
            <a:r>
              <a:rPr lang="en-US" dirty="0" err="1"/>
              <a:t>api</a:t>
            </a:r>
            <a:r>
              <a:rPr lang="en-US" dirty="0"/>
              <a:t> can also be used directly with tools like curl.</a:t>
            </a:r>
          </a:p>
          <a:p>
            <a:pPr marL="0" lvl="1" indent="0">
              <a:buNone/>
            </a:pPr>
            <a:endParaRPr lang="en-US" dirty="0"/>
          </a:p>
          <a:p>
            <a:pPr marL="0" lvl="1" indent="0">
              <a:buNone/>
            </a:pPr>
            <a:r>
              <a:rPr lang="en-US" dirty="0"/>
              <a:t>There are official client libraries for the REST API at least for go, python or java.</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730553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explained all the components, let’s walk through an example and see them in action.</a:t>
            </a:r>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a:t>
            </a:r>
          </a:p>
          <a:p>
            <a:pPr marL="285750" indent="-285750">
              <a:buFontTx/>
              <a:buChar char="-"/>
            </a:pPr>
            <a:r>
              <a:rPr lang="en-US" dirty="0"/>
              <a:t>The API server stores the desired state in </a:t>
            </a:r>
            <a:r>
              <a:rPr lang="en-US" dirty="0" err="1"/>
              <a:t>etcd</a:t>
            </a: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r>
              <a:rPr lang="en-US" dirty="0"/>
              <a:t>The </a:t>
            </a:r>
            <a:r>
              <a:rPr lang="en-US" dirty="0" err="1"/>
              <a:t>kubelet</a:t>
            </a:r>
            <a:r>
              <a:rPr lang="en-US" dirty="0"/>
              <a:t> monitors, if there are new pods to be scheduled on its worker note. If yes, it takes action -&gt; start a container and update the pods status</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0112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Based on the previous example, can we describe an abstraction of the schema? =&gt; Observe, Analyze, Act</a:t>
            </a:r>
          </a:p>
          <a:p>
            <a:pPr marL="0" indent="0">
              <a:buNone/>
            </a:pPr>
            <a:r>
              <a:rPr lang="en-US" dirty="0"/>
              <a:t>The user declares the desired state and the cluster takes care of its fulfillment. This holds true for all actions like create, update/patch or deletion of a resource.</a:t>
            </a:r>
          </a:p>
          <a:p>
            <a:pPr marL="0" indent="0">
              <a:buNone/>
            </a:pPr>
            <a:endParaRPr lang="en-US" dirty="0"/>
          </a:p>
          <a:p>
            <a:pPr marL="342900" indent="-342900">
              <a:buAutoNum type="arabicParenR"/>
            </a:pPr>
            <a:r>
              <a:rPr lang="en-US" dirty="0"/>
              <a:t>Observe -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188256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api</a:t>
            </a:r>
            <a:r>
              <a:rPr lang="en-US" dirty="0"/>
              <a:t> is structured in different groups/version. Within these, namespaces group a set of resources. Within a namespace, names have to be unique.</a:t>
            </a:r>
          </a:p>
          <a:p>
            <a:endParaRPr lang="en-US" dirty="0"/>
          </a:p>
          <a:p>
            <a:r>
              <a:rPr lang="en-US" dirty="0"/>
              <a:t>The core API group, was the first and contains objects like pods or service. Later the API tree was split into topic specific groups to bundle resources e.g. for networking. The core API group hasn’t been touched though.</a:t>
            </a:r>
          </a:p>
          <a:p>
            <a:endParaRPr lang="en-US" dirty="0"/>
          </a:p>
          <a:p>
            <a:r>
              <a:rPr lang="en-US" b="1" dirty="0"/>
              <a:t>Namespace</a:t>
            </a:r>
          </a:p>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011559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kubernetes.io/docs/reference/generated/kubectl/kubectl-commands"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llustration" descr="Example of an illustration" title="Illustration for title slide">
            <a:extLst>
              <a:ext uri="{FF2B5EF4-FFF2-40B4-BE49-F238E27FC236}">
                <a16:creationId xmlns:a16="http://schemas.microsoft.com/office/drawing/2014/main" id="{B362110C-4DD5-47C8-8FF0-FA1FFDF42CBA}"/>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7B6B1-1962-F343-B945-09936343593B}"/>
              </a:ext>
            </a:extLst>
          </p:cNvPr>
          <p:cNvSpPr>
            <a:spLocks noGrp="1"/>
          </p:cNvSpPr>
          <p:nvPr>
            <p:ph type="body" sz="quarter" idx="10"/>
          </p:nvPr>
        </p:nvSpPr>
        <p:spPr/>
        <p:txBody>
          <a:bodyPr/>
          <a:lstStyle/>
          <a:p>
            <a:r>
              <a:rPr lang="de-DE" sz="2900" dirty="0"/>
              <a:t>v1alpha1	</a:t>
            </a:r>
            <a:r>
              <a:rPr lang="de-DE" sz="2900" dirty="0">
                <a:solidFill>
                  <a:schemeClr val="tx1">
                    <a:lumMod val="75000"/>
                  </a:schemeClr>
                </a:solidFill>
              </a:rPr>
              <a:t>-- </a:t>
            </a:r>
            <a:r>
              <a:rPr lang="de-DE" sz="2900" dirty="0" err="1">
                <a:solidFill>
                  <a:schemeClr val="tx1">
                    <a:lumMod val="75000"/>
                  </a:schemeClr>
                </a:solidFill>
              </a:rPr>
              <a:t>cluster</a:t>
            </a:r>
            <a:r>
              <a:rPr lang="de-DE" sz="2900" dirty="0">
                <a:solidFill>
                  <a:schemeClr val="tx1">
                    <a:lumMod val="75000"/>
                  </a:schemeClr>
                </a:solidFill>
              </a:rPr>
              <a:t> </a:t>
            </a:r>
            <a:r>
              <a:rPr lang="de-DE" sz="2900" dirty="0" err="1">
                <a:solidFill>
                  <a:schemeClr val="tx1">
                    <a:lumMod val="75000"/>
                  </a:schemeClr>
                </a:solidFill>
              </a:rPr>
              <a:t>may</a:t>
            </a:r>
            <a:r>
              <a:rPr lang="de-DE" sz="2900" dirty="0">
                <a:solidFill>
                  <a:schemeClr val="tx1">
                    <a:lumMod val="75000"/>
                  </a:schemeClr>
                </a:solidFill>
              </a:rPr>
              <a:t> </a:t>
            </a:r>
            <a:r>
              <a:rPr lang="de-DE" sz="2900" dirty="0" err="1">
                <a:solidFill>
                  <a:schemeClr val="tx1">
                    <a:lumMod val="75000"/>
                  </a:schemeClr>
                </a:solidFill>
              </a:rPr>
              <a:t>explode</a:t>
            </a:r>
            <a:r>
              <a:rPr lang="de-DE" sz="2900" dirty="0">
                <a:solidFill>
                  <a:schemeClr val="tx1">
                    <a:lumMod val="75000"/>
                  </a:schemeClr>
                </a:solidFill>
              </a:rPr>
              <a:t>, volatile </a:t>
            </a:r>
            <a:r>
              <a:rPr lang="de-DE" sz="2900" dirty="0" err="1">
                <a:solidFill>
                  <a:schemeClr val="tx1">
                    <a:lumMod val="75000"/>
                  </a:schemeClr>
                </a:solidFill>
              </a:rPr>
              <a:t>api</a:t>
            </a:r>
            <a:r>
              <a:rPr lang="de-DE" sz="2900" dirty="0">
                <a:solidFill>
                  <a:schemeClr val="tx1">
                    <a:lumMod val="75000"/>
                  </a:schemeClr>
                </a:solidFill>
              </a:rPr>
              <a:t> </a:t>
            </a:r>
            <a:r>
              <a:rPr lang="de-DE" sz="2900" dirty="0" err="1">
                <a:solidFill>
                  <a:schemeClr val="tx1">
                    <a:lumMod val="75000"/>
                  </a:schemeClr>
                </a:solidFill>
              </a:rPr>
              <a:t>changes</a:t>
            </a:r>
            <a:r>
              <a:rPr lang="de-DE" sz="2900" dirty="0">
                <a:solidFill>
                  <a:schemeClr val="tx1">
                    <a:lumMod val="75000"/>
                  </a:schemeClr>
                </a:solidFill>
              </a:rPr>
              <a:t> </a:t>
            </a:r>
            <a:r>
              <a:rPr lang="de-DE" sz="2900" dirty="0" err="1">
                <a:solidFill>
                  <a:schemeClr val="tx1">
                    <a:lumMod val="75000"/>
                  </a:schemeClr>
                </a:solidFill>
              </a:rPr>
              <a:t>expected</a:t>
            </a:r>
            <a:br>
              <a:rPr lang="de-DE" sz="2900" dirty="0"/>
            </a:br>
            <a:br>
              <a:rPr lang="de-DE" sz="2900" dirty="0"/>
            </a:br>
            <a:r>
              <a:rPr lang="de-DE" sz="2900" dirty="0"/>
              <a:t>v1beta1	</a:t>
            </a:r>
            <a:r>
              <a:rPr lang="de-DE" sz="2900" dirty="0">
                <a:solidFill>
                  <a:schemeClr val="tx1">
                    <a:lumMod val="75000"/>
                  </a:schemeClr>
                </a:solidFill>
              </a:rPr>
              <a:t>-- </a:t>
            </a:r>
            <a:r>
              <a:rPr lang="de-DE" sz="2900" dirty="0" err="1">
                <a:solidFill>
                  <a:schemeClr val="tx1">
                    <a:lumMod val="75000"/>
                  </a:schemeClr>
                </a:solidFill>
              </a:rPr>
              <a:t>generally</a:t>
            </a:r>
            <a:r>
              <a:rPr lang="de-DE" sz="2900" dirty="0">
                <a:solidFill>
                  <a:schemeClr val="tx1">
                    <a:lumMod val="75000"/>
                  </a:schemeClr>
                </a:solidFill>
              </a:rPr>
              <a:t> </a:t>
            </a:r>
            <a:r>
              <a:rPr lang="de-DE" sz="2900" dirty="0" err="1">
                <a:solidFill>
                  <a:schemeClr val="tx1">
                    <a:lumMod val="75000"/>
                  </a:schemeClr>
                </a:solidFill>
              </a:rPr>
              <a:t>stable</a:t>
            </a:r>
            <a:br>
              <a:rPr lang="de-DE" sz="2900" dirty="0">
                <a:solidFill>
                  <a:schemeClr val="tx1">
                    <a:lumMod val="75000"/>
                  </a:schemeClr>
                </a:solidFill>
              </a:rPr>
            </a:br>
            <a:br>
              <a:rPr lang="de-DE" sz="2900" dirty="0">
                <a:solidFill>
                  <a:schemeClr val="tx1">
                    <a:lumMod val="75000"/>
                  </a:schemeClr>
                </a:solidFill>
              </a:rPr>
            </a:br>
            <a:r>
              <a:rPr lang="de-DE" sz="2900" dirty="0"/>
              <a:t>v1		</a:t>
            </a:r>
            <a:r>
              <a:rPr lang="de-DE" sz="2900" dirty="0">
                <a:solidFill>
                  <a:schemeClr val="tx1">
                    <a:lumMod val="75000"/>
                  </a:schemeClr>
                </a:solidFill>
              </a:rPr>
              <a:t>-- GA (</a:t>
            </a:r>
            <a:r>
              <a:rPr lang="de-DE" sz="2900" dirty="0" err="1">
                <a:solidFill>
                  <a:schemeClr val="tx1">
                    <a:lumMod val="75000"/>
                  </a:schemeClr>
                </a:solidFill>
              </a:rPr>
              <a:t>general</a:t>
            </a:r>
            <a:r>
              <a:rPr lang="de-DE" sz="2900" dirty="0">
                <a:solidFill>
                  <a:schemeClr val="tx1">
                    <a:lumMod val="75000"/>
                  </a:schemeClr>
                </a:solidFill>
              </a:rPr>
              <a:t> </a:t>
            </a:r>
            <a:r>
              <a:rPr lang="de-DE" sz="2900" dirty="0" err="1">
                <a:solidFill>
                  <a:schemeClr val="tx1">
                    <a:lumMod val="75000"/>
                  </a:schemeClr>
                </a:solidFill>
              </a:rPr>
              <a:t>availability</a:t>
            </a:r>
            <a:r>
              <a:rPr lang="de-DE" sz="2900" dirty="0">
                <a:solidFill>
                  <a:schemeClr val="tx1">
                    <a:lumMod val="75000"/>
                  </a:schemeClr>
                </a:solidFill>
              </a:rPr>
              <a:t>)</a:t>
            </a:r>
          </a:p>
          <a:p>
            <a:endParaRPr lang="de-DE" sz="2400" dirty="0">
              <a:solidFill>
                <a:schemeClr val="tx1">
                  <a:lumMod val="75000"/>
                </a:schemeClr>
              </a:solidFill>
            </a:endParaRPr>
          </a:p>
          <a:p>
            <a:endParaRPr lang="de-DE" sz="2400" dirty="0"/>
          </a:p>
        </p:txBody>
      </p:sp>
      <p:sp>
        <p:nvSpPr>
          <p:cNvPr id="3" name="Title 2">
            <a:extLst>
              <a:ext uri="{FF2B5EF4-FFF2-40B4-BE49-F238E27FC236}">
                <a16:creationId xmlns:a16="http://schemas.microsoft.com/office/drawing/2014/main" id="{60ADE174-6361-924B-9F5E-46A0C40DC7AB}"/>
              </a:ext>
            </a:extLst>
          </p:cNvPr>
          <p:cNvSpPr>
            <a:spLocks noGrp="1"/>
          </p:cNvSpPr>
          <p:nvPr>
            <p:ph type="title"/>
          </p:nvPr>
        </p:nvSpPr>
        <p:spPr/>
        <p:txBody>
          <a:bodyPr/>
          <a:lstStyle/>
          <a:p>
            <a:r>
              <a:rPr lang="de-DE" dirty="0"/>
              <a:t>API </a:t>
            </a:r>
            <a:r>
              <a:rPr lang="de-DE" dirty="0" err="1"/>
              <a:t>Versioning</a:t>
            </a:r>
            <a:endParaRPr lang="de-DE" dirty="0"/>
          </a:p>
        </p:txBody>
      </p:sp>
    </p:spTree>
    <p:extLst>
      <p:ext uri="{BB962C8B-B14F-4D97-AF65-F5344CB8AC3E}">
        <p14:creationId xmlns:p14="http://schemas.microsoft.com/office/powerpoint/2010/main" val="2095446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DDB6F6-F619-4F12-B174-E27E8966A003}"/>
              </a:ext>
            </a:extLst>
          </p:cNvPr>
          <p:cNvSpPr>
            <a:spLocks noGrp="1"/>
          </p:cNvSpPr>
          <p:nvPr>
            <p:ph type="title"/>
          </p:nvPr>
        </p:nvSpPr>
        <p:spPr/>
        <p:txBody>
          <a:bodyPr/>
          <a:lstStyle/>
          <a:p>
            <a:r>
              <a:rPr lang="en-US" dirty="0"/>
              <a:t>Namespaces within the training cluster</a:t>
            </a:r>
          </a:p>
        </p:txBody>
      </p:sp>
      <p:grpSp>
        <p:nvGrpSpPr>
          <p:cNvPr id="26" name="Group 25">
            <a:extLst>
              <a:ext uri="{FF2B5EF4-FFF2-40B4-BE49-F238E27FC236}">
                <a16:creationId xmlns:a16="http://schemas.microsoft.com/office/drawing/2014/main" id="{2D89BC41-3CE2-4473-8D0F-4A1798FBB7C0}"/>
              </a:ext>
            </a:extLst>
          </p:cNvPr>
          <p:cNvGrpSpPr/>
          <p:nvPr/>
        </p:nvGrpSpPr>
        <p:grpSpPr>
          <a:xfrm>
            <a:off x="877018" y="1268362"/>
            <a:ext cx="4854580" cy="1511816"/>
            <a:chOff x="513224" y="1307690"/>
            <a:chExt cx="4854580" cy="1511816"/>
          </a:xfrm>
        </p:grpSpPr>
        <p:sp>
          <p:nvSpPr>
            <p:cNvPr id="4" name="Rectangle 3">
              <a:extLst>
                <a:ext uri="{FF2B5EF4-FFF2-40B4-BE49-F238E27FC236}">
                  <a16:creationId xmlns:a16="http://schemas.microsoft.com/office/drawing/2014/main" id="{214C8442-982C-4092-A3CB-ABA185A54016}"/>
                </a:ext>
              </a:extLst>
            </p:cNvPr>
            <p:cNvSpPr/>
            <p:nvPr/>
          </p:nvSpPr>
          <p:spPr bwMode="gray">
            <a:xfrm>
              <a:off x="513224" y="1307690"/>
              <a:ext cx="4854580" cy="1511816"/>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en-US" sz="2000" b="1" kern="0">
                  <a:ea typeface="Arial Unicode MS" pitchFamily="34" charset="-128"/>
                  <a:cs typeface="Arial Unicode MS" pitchFamily="34" charset="-128"/>
                </a:rPr>
                <a:t>Namespace: kube-system</a:t>
              </a:r>
              <a:endParaRPr kumimoji="0" lang="en-US" sz="2400" b="1" i="0" strike="noStrike" kern="0" cap="none" spc="0" normalizeH="0" baseline="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C615211E-CF95-4F16-97DE-3F7FB2BD419F}"/>
                </a:ext>
              </a:extLst>
            </p:cNvPr>
            <p:cNvSpPr/>
            <p:nvPr/>
          </p:nvSpPr>
          <p:spPr bwMode="gray">
            <a:xfrm>
              <a:off x="915794"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a:ea typeface="Arial Unicode MS" pitchFamily="34" charset="-128"/>
                  <a:cs typeface="Arial Unicode MS" pitchFamily="34" charset="-128"/>
                </a:rPr>
                <a:t>DNS</a:t>
              </a:r>
              <a:endParaRPr kumimoji="0" lang="en-US" sz="1600" b="1" i="0" u="none" strike="noStrike" kern="0" cap="none" spc="0" normalizeH="0" baseline="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19A99A67-3C0E-4CAC-83B2-321B8BC04CC3}"/>
                </a:ext>
              </a:extLst>
            </p:cNvPr>
            <p:cNvSpPr/>
            <p:nvPr/>
          </p:nvSpPr>
          <p:spPr bwMode="gray">
            <a:xfrm>
              <a:off x="2336217"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Proxy</a:t>
              </a:r>
            </a:p>
          </p:txBody>
        </p:sp>
        <p:sp>
          <p:nvSpPr>
            <p:cNvPr id="7" name="Rectangle 6">
              <a:extLst>
                <a:ext uri="{FF2B5EF4-FFF2-40B4-BE49-F238E27FC236}">
                  <a16:creationId xmlns:a16="http://schemas.microsoft.com/office/drawing/2014/main" id="{C98FB8D3-99EB-414B-B671-D31C210C67F9}"/>
                </a:ext>
              </a:extLst>
            </p:cNvPr>
            <p:cNvSpPr/>
            <p:nvPr/>
          </p:nvSpPr>
          <p:spPr bwMode="gray">
            <a:xfrm>
              <a:off x="3756640"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Addons</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grpSp>
      <p:grpSp>
        <p:nvGrpSpPr>
          <p:cNvPr id="27" name="Group 26">
            <a:extLst>
              <a:ext uri="{FF2B5EF4-FFF2-40B4-BE49-F238E27FC236}">
                <a16:creationId xmlns:a16="http://schemas.microsoft.com/office/drawing/2014/main" id="{9AD6FDF6-0A99-415A-B245-C0C3354E20B7}"/>
              </a:ext>
            </a:extLst>
          </p:cNvPr>
          <p:cNvGrpSpPr/>
          <p:nvPr/>
        </p:nvGrpSpPr>
        <p:grpSpPr>
          <a:xfrm>
            <a:off x="867795" y="3117929"/>
            <a:ext cx="4854580" cy="1511816"/>
            <a:chOff x="504001" y="3157257"/>
            <a:chExt cx="4854580" cy="1511816"/>
          </a:xfrm>
        </p:grpSpPr>
        <p:sp>
          <p:nvSpPr>
            <p:cNvPr id="12" name="Rectangle 11">
              <a:extLst>
                <a:ext uri="{FF2B5EF4-FFF2-40B4-BE49-F238E27FC236}">
                  <a16:creationId xmlns:a16="http://schemas.microsoft.com/office/drawing/2014/main" id="{046ECA79-747B-4C07-B12A-81BF24494448}"/>
                </a:ext>
              </a:extLst>
            </p:cNvPr>
            <p:cNvSpPr/>
            <p:nvPr/>
          </p:nvSpPr>
          <p:spPr bwMode="gray">
            <a:xfrm>
              <a:off x="504001" y="3157257"/>
              <a:ext cx="4854580" cy="1511816"/>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en-US" sz="2000" b="1" kern="0">
                  <a:ea typeface="Arial Unicode MS" pitchFamily="34" charset="-128"/>
                  <a:cs typeface="Arial Unicode MS" pitchFamily="34" charset="-128"/>
                </a:rPr>
                <a:t>Namespace: default</a:t>
              </a:r>
              <a:endParaRPr kumimoji="0" lang="en-US" sz="2400" b="1" i="0" strike="noStrike" kern="0" cap="none" spc="0" normalizeH="0" baseline="0">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45D07B47-8595-4A6F-9CB0-81A05CD9BA20}"/>
                </a:ext>
              </a:extLst>
            </p:cNvPr>
            <p:cNvSpPr/>
            <p:nvPr/>
          </p:nvSpPr>
          <p:spPr bwMode="gray">
            <a:xfrm>
              <a:off x="906571"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Demo-1</a:t>
              </a:r>
            </a:p>
          </p:txBody>
        </p:sp>
        <p:sp>
          <p:nvSpPr>
            <p:cNvPr id="14" name="Rectangle 13">
              <a:extLst>
                <a:ext uri="{FF2B5EF4-FFF2-40B4-BE49-F238E27FC236}">
                  <a16:creationId xmlns:a16="http://schemas.microsoft.com/office/drawing/2014/main" id="{E2C024BD-E75C-44D4-ACE7-22D9E0749965}"/>
                </a:ext>
              </a:extLst>
            </p:cNvPr>
            <p:cNvSpPr/>
            <p:nvPr/>
          </p:nvSpPr>
          <p:spPr bwMode="gray">
            <a:xfrm>
              <a:off x="2326994"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Demo-2</a:t>
              </a:r>
            </a:p>
          </p:txBody>
        </p:sp>
        <p:sp>
          <p:nvSpPr>
            <p:cNvPr id="15" name="Rectangle 14">
              <a:extLst>
                <a:ext uri="{FF2B5EF4-FFF2-40B4-BE49-F238E27FC236}">
                  <a16:creationId xmlns:a16="http://schemas.microsoft.com/office/drawing/2014/main" id="{585DEF37-A4A9-4B9A-B68D-726CADD89ED0}"/>
                </a:ext>
              </a:extLst>
            </p:cNvPr>
            <p:cNvSpPr/>
            <p:nvPr/>
          </p:nvSpPr>
          <p:spPr bwMode="gray">
            <a:xfrm>
              <a:off x="3747417"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Demo-3</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grpSp>
      <p:grpSp>
        <p:nvGrpSpPr>
          <p:cNvPr id="28" name="Group 27">
            <a:extLst>
              <a:ext uri="{FF2B5EF4-FFF2-40B4-BE49-F238E27FC236}">
                <a16:creationId xmlns:a16="http://schemas.microsoft.com/office/drawing/2014/main" id="{21A9DF6F-0C9F-4BF4-BE99-CA60EBEC19AB}"/>
              </a:ext>
            </a:extLst>
          </p:cNvPr>
          <p:cNvGrpSpPr/>
          <p:nvPr/>
        </p:nvGrpSpPr>
        <p:grpSpPr>
          <a:xfrm>
            <a:off x="867795" y="4967496"/>
            <a:ext cx="4854580" cy="1511816"/>
            <a:chOff x="504001" y="5006824"/>
            <a:chExt cx="4854580" cy="1511816"/>
          </a:xfrm>
        </p:grpSpPr>
        <p:sp>
          <p:nvSpPr>
            <p:cNvPr id="22" name="Rectangle 21">
              <a:extLst>
                <a:ext uri="{FF2B5EF4-FFF2-40B4-BE49-F238E27FC236}">
                  <a16:creationId xmlns:a16="http://schemas.microsoft.com/office/drawing/2014/main" id="{18261F3B-6FC2-4B0B-8E20-EC982C081D66}"/>
                </a:ext>
              </a:extLst>
            </p:cNvPr>
            <p:cNvSpPr/>
            <p:nvPr/>
          </p:nvSpPr>
          <p:spPr bwMode="gray">
            <a:xfrm>
              <a:off x="504001" y="5006824"/>
              <a:ext cx="4854580" cy="1511816"/>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defTabSz="914400"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Namespace: part-00[01..n]</a:t>
              </a:r>
              <a:endParaRPr kumimoji="0" lang="en-US" sz="2400" b="1" i="0" strike="noStrike" kern="0" cap="none" spc="0" normalizeH="0" baseline="0" dirty="0">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7D166FF2-214E-43A1-97D6-779B07BFFCF1}"/>
                </a:ext>
              </a:extLst>
            </p:cNvPr>
            <p:cNvSpPr/>
            <p:nvPr/>
          </p:nvSpPr>
          <p:spPr bwMode="gray">
            <a:xfrm>
              <a:off x="906571"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a:ln>
                    <a:noFill/>
                  </a:ln>
                  <a:effectLst/>
                  <a:uLnTx/>
                  <a:uFillTx/>
                  <a:ea typeface="Arial Unicode MS" pitchFamily="34" charset="-128"/>
                  <a:cs typeface="Arial Unicode MS" pitchFamily="34" charset="-128"/>
                </a:rPr>
                <a:t>workload</a:t>
              </a:r>
            </a:p>
          </p:txBody>
        </p:sp>
        <p:sp>
          <p:nvSpPr>
            <p:cNvPr id="24" name="Rectangle 23">
              <a:extLst>
                <a:ext uri="{FF2B5EF4-FFF2-40B4-BE49-F238E27FC236}">
                  <a16:creationId xmlns:a16="http://schemas.microsoft.com/office/drawing/2014/main" id="{CFF415CC-EA12-4616-ABAA-C32DD8A4FD9C}"/>
                </a:ext>
              </a:extLst>
            </p:cNvPr>
            <p:cNvSpPr/>
            <p:nvPr/>
          </p:nvSpPr>
          <p:spPr bwMode="gray">
            <a:xfrm>
              <a:off x="2326994"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a:ln>
                    <a:noFill/>
                  </a:ln>
                  <a:effectLst/>
                  <a:uLnTx/>
                  <a:uFillTx/>
                  <a:ea typeface="Arial Unicode MS" pitchFamily="34" charset="-128"/>
                  <a:cs typeface="Arial Unicode MS" pitchFamily="34" charset="-128"/>
                </a:rPr>
                <a:t>workload</a:t>
              </a:r>
            </a:p>
          </p:txBody>
        </p:sp>
        <p:sp>
          <p:nvSpPr>
            <p:cNvPr id="25" name="Rectangle 24">
              <a:extLst>
                <a:ext uri="{FF2B5EF4-FFF2-40B4-BE49-F238E27FC236}">
                  <a16:creationId xmlns:a16="http://schemas.microsoft.com/office/drawing/2014/main" id="{62537236-910A-4593-B7A0-16CC9CF60445}"/>
                </a:ext>
              </a:extLst>
            </p:cNvPr>
            <p:cNvSpPr/>
            <p:nvPr/>
          </p:nvSpPr>
          <p:spPr bwMode="gray">
            <a:xfrm>
              <a:off x="3747417"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a:ea typeface="Arial Unicode MS" pitchFamily="34" charset="-128"/>
                  <a:cs typeface="Arial Unicode MS" pitchFamily="34" charset="-128"/>
                </a:rPr>
                <a:t>workload</a:t>
              </a:r>
              <a:endParaRPr kumimoji="0" lang="en-US" sz="1600" b="1" i="0" u="none" strike="noStrike" kern="0" cap="none" spc="0" normalizeH="0" baseline="0">
                <a:ln>
                  <a:noFill/>
                </a:ln>
                <a:effectLst/>
                <a:uLnTx/>
                <a:uFillTx/>
                <a:ea typeface="Arial Unicode MS" pitchFamily="34" charset="-128"/>
                <a:cs typeface="Arial Unicode MS" pitchFamily="34" charset="-128"/>
              </a:endParaRPr>
            </a:p>
          </p:txBody>
        </p:sp>
      </p:grpSp>
      <p:sp>
        <p:nvSpPr>
          <p:cNvPr id="29" name="Speech Bubble: Rectangle 28">
            <a:extLst>
              <a:ext uri="{FF2B5EF4-FFF2-40B4-BE49-F238E27FC236}">
                <a16:creationId xmlns:a16="http://schemas.microsoft.com/office/drawing/2014/main" id="{6C29D8AD-F864-46E5-A7D1-421B29F4CAB8}"/>
              </a:ext>
            </a:extLst>
          </p:cNvPr>
          <p:cNvSpPr/>
          <p:nvPr/>
        </p:nvSpPr>
        <p:spPr bwMode="gray">
          <a:xfrm>
            <a:off x="6248401" y="1423474"/>
            <a:ext cx="5442076" cy="1041116"/>
          </a:xfrm>
          <a:prstGeom prst="wedgeRectCallout">
            <a:avLst>
              <a:gd name="adj1" fmla="val -67277"/>
              <a:gd name="adj2" fmla="val -18124"/>
            </a:avLst>
          </a:prstGeom>
          <a:solidFill>
            <a:schemeClr val="bg1"/>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Hosts cluster-wide components &amp; administrative workloads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0" name="Speech Bubble: Rectangle 29">
            <a:extLst>
              <a:ext uri="{FF2B5EF4-FFF2-40B4-BE49-F238E27FC236}">
                <a16:creationId xmlns:a16="http://schemas.microsoft.com/office/drawing/2014/main" id="{A9B079EB-E00B-4FBD-BF98-0219002848EF}"/>
              </a:ext>
            </a:extLst>
          </p:cNvPr>
          <p:cNvSpPr/>
          <p:nvPr/>
        </p:nvSpPr>
        <p:spPr bwMode="gray">
          <a:xfrm>
            <a:off x="6248401" y="3273041"/>
            <a:ext cx="5442076" cy="1041116"/>
          </a:xfrm>
          <a:prstGeom prst="wedgeRectCallout">
            <a:avLst>
              <a:gd name="adj1" fmla="val -67277"/>
              <a:gd name="adj2" fmla="val -18124"/>
            </a:avLst>
          </a:prstGeom>
          <a:solidFill>
            <a:schemeClr val="bg1"/>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Hosts any workload and is the default target for all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commands, if no namespace is specified.</a:t>
            </a:r>
          </a:p>
        </p:txBody>
      </p:sp>
      <p:sp>
        <p:nvSpPr>
          <p:cNvPr id="31" name="Speech Bubble: Rectangle 30">
            <a:extLst>
              <a:ext uri="{FF2B5EF4-FFF2-40B4-BE49-F238E27FC236}">
                <a16:creationId xmlns:a16="http://schemas.microsoft.com/office/drawing/2014/main" id="{A3F59E37-8DF2-404D-91F1-104A4C0C1460}"/>
              </a:ext>
            </a:extLst>
          </p:cNvPr>
          <p:cNvSpPr/>
          <p:nvPr/>
        </p:nvSpPr>
        <p:spPr bwMode="gray">
          <a:xfrm>
            <a:off x="6248401" y="5122608"/>
            <a:ext cx="5442076" cy="1041116"/>
          </a:xfrm>
          <a:prstGeom prst="wedgeRectCallout">
            <a:avLst>
              <a:gd name="adj1" fmla="val -67277"/>
              <a:gd name="adj2" fmla="val -18124"/>
            </a:avLst>
          </a:prstGeom>
          <a:solidFill>
            <a:schemeClr val="bg1"/>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Individual namespace per participant.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Environment to run all exercises.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2579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5" name="Picture 4">
            <a:extLst>
              <a:ext uri="{FF2B5EF4-FFF2-40B4-BE49-F238E27FC236}">
                <a16:creationId xmlns:a16="http://schemas.microsoft.com/office/drawing/2014/main" id="{4AB17704-E39D-46CB-BEE7-FFC756CAC527}"/>
              </a:ext>
            </a:extLst>
          </p:cNvPr>
          <p:cNvPicPr>
            <a:picLocks noChangeAspect="1"/>
          </p:cNvPicPr>
          <p:nvPr/>
        </p:nvPicPr>
        <p:blipFill>
          <a:blip r:embed="rId2"/>
          <a:stretch>
            <a:fillRect/>
          </a:stretch>
        </p:blipFill>
        <p:spPr>
          <a:xfrm>
            <a:off x="7622655" y="680850"/>
            <a:ext cx="3380968" cy="5673150"/>
          </a:xfrm>
          <a:prstGeom prst="rect">
            <a:avLst/>
          </a:prstGeom>
          <a:ln>
            <a:solidFill>
              <a:schemeClr val="tx1"/>
            </a:solidFill>
          </a:ln>
        </p:spPr>
      </p:pic>
    </p:spTree>
    <p:extLst>
      <p:ext uri="{BB962C8B-B14F-4D97-AF65-F5344CB8AC3E}">
        <p14:creationId xmlns:p14="http://schemas.microsoft.com/office/powerpoint/2010/main" val="1213574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636256-93AE-4F2E-9226-3CEC9BC6E272}"/>
              </a:ext>
            </a:extLst>
          </p:cNvPr>
          <p:cNvSpPr>
            <a:spLocks noGrp="1"/>
          </p:cNvSpPr>
          <p:nvPr>
            <p:ph type="title"/>
          </p:nvPr>
        </p:nvSpPr>
        <p:spPr/>
        <p:txBody>
          <a:bodyPr/>
          <a:lstStyle/>
          <a:p>
            <a:r>
              <a:rPr lang="en-US" dirty="0" err="1"/>
              <a:t>kubectl</a:t>
            </a:r>
            <a:r>
              <a:rPr lang="en-US" dirty="0"/>
              <a:t> basics</a:t>
            </a:r>
          </a:p>
        </p:txBody>
      </p:sp>
      <p:sp>
        <p:nvSpPr>
          <p:cNvPr id="8" name="Scroll: Vertical 7">
            <a:extLst>
              <a:ext uri="{FF2B5EF4-FFF2-40B4-BE49-F238E27FC236}">
                <a16:creationId xmlns:a16="http://schemas.microsoft.com/office/drawing/2014/main" id="{A51F1BC3-D8E8-4B4F-8FD5-85C01E65007E}"/>
              </a:ext>
            </a:extLst>
          </p:cNvPr>
          <p:cNvSpPr/>
          <p:nvPr/>
        </p:nvSpPr>
        <p:spPr bwMode="gray">
          <a:xfrm>
            <a:off x="431140" y="1902977"/>
            <a:ext cx="1645920" cy="3052046"/>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err="1">
                <a:ea typeface="Arial Unicode MS" pitchFamily="34" charset="-128"/>
                <a:cs typeface="Arial Unicode MS" pitchFamily="34" charset="-128"/>
              </a:rPr>
              <a:t>kubeConfig</a:t>
            </a:r>
            <a:endParaRPr lang="en-US" sz="1400" b="1" kern="0" dirty="0">
              <a:ea typeface="Arial Unicode MS" pitchFamily="34" charset="-128"/>
              <a:cs typeface="Arial Unicode MS" pitchFamily="34" charset="-128"/>
            </a:endParaRP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Rounded Corners 8">
            <a:extLst>
              <a:ext uri="{FF2B5EF4-FFF2-40B4-BE49-F238E27FC236}">
                <a16:creationId xmlns:a16="http://schemas.microsoft.com/office/drawing/2014/main" id="{F5CA120C-1A00-4294-A266-65888204369B}"/>
              </a:ext>
            </a:extLst>
          </p:cNvPr>
          <p:cNvSpPr/>
          <p:nvPr/>
        </p:nvSpPr>
        <p:spPr bwMode="gray">
          <a:xfrm>
            <a:off x="2586815" y="2828736"/>
            <a:ext cx="1470660" cy="1200528"/>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1" name="Straight Connector 10">
            <a:extLst>
              <a:ext uri="{FF2B5EF4-FFF2-40B4-BE49-F238E27FC236}">
                <a16:creationId xmlns:a16="http://schemas.microsoft.com/office/drawing/2014/main" id="{67EDED40-3297-4A2A-99F7-D72586C985BC}"/>
              </a:ext>
            </a:extLst>
          </p:cNvPr>
          <p:cNvCxnSpPr>
            <a:stCxn id="8" idx="3"/>
            <a:endCxn id="9" idx="1"/>
          </p:cNvCxnSpPr>
          <p:nvPr/>
        </p:nvCxnSpPr>
        <p:spPr>
          <a:xfrm>
            <a:off x="1871320" y="3429000"/>
            <a:ext cx="715495" cy="0"/>
          </a:xfrm>
          <a:prstGeom prst="line">
            <a:avLst/>
          </a:prstGeom>
          <a:ln w="571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CFA8DF-1969-48CA-BA89-571A456743A9}"/>
              </a:ext>
            </a:extLst>
          </p:cNvPr>
          <p:cNvSpPr txBox="1"/>
          <p:nvPr/>
        </p:nvSpPr>
        <p:spPr>
          <a:xfrm>
            <a:off x="5006621" y="3082749"/>
            <a:ext cx="6192788" cy="692497"/>
          </a:xfrm>
          <a:prstGeom prst="rect">
            <a:avLst/>
          </a:prstGeom>
          <a:noFill/>
        </p:spPr>
        <p:txBody>
          <a:bodyPr wrap="square" lIns="0" tIns="0" rIns="0" bIns="0" rtlCol="0" anchor="ctr">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command ]        [ parameters ]        [ flags ]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What to do?        In detail?                How to do it?</a:t>
            </a:r>
          </a:p>
        </p:txBody>
      </p:sp>
      <p:sp>
        <p:nvSpPr>
          <p:cNvPr id="13" name="Double Bracket 12">
            <a:extLst>
              <a:ext uri="{FF2B5EF4-FFF2-40B4-BE49-F238E27FC236}">
                <a16:creationId xmlns:a16="http://schemas.microsoft.com/office/drawing/2014/main" id="{93978770-F86B-4E2D-BC19-C10F94AEBCC0}"/>
              </a:ext>
            </a:extLst>
          </p:cNvPr>
          <p:cNvSpPr/>
          <p:nvPr/>
        </p:nvSpPr>
        <p:spPr>
          <a:xfrm>
            <a:off x="4515555" y="1481665"/>
            <a:ext cx="7174921" cy="3894667"/>
          </a:xfrm>
          <a:prstGeom prst="bracketPair">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7" name="Table 17">
            <a:extLst>
              <a:ext uri="{FF2B5EF4-FFF2-40B4-BE49-F238E27FC236}">
                <a16:creationId xmlns:a16="http://schemas.microsoft.com/office/drawing/2014/main" id="{46CD75C8-E6F1-4851-A4AF-81264B3AAB90}"/>
              </a:ext>
            </a:extLst>
          </p:cNvPr>
          <p:cNvGraphicFramePr>
            <a:graphicFrameLocks noGrp="1"/>
          </p:cNvGraphicFramePr>
          <p:nvPr>
            <p:extLst>
              <p:ext uri="{D42A27DB-BD31-4B8C-83A1-F6EECF244321}">
                <p14:modId xmlns:p14="http://schemas.microsoft.com/office/powerpoint/2010/main" val="1427288884"/>
              </p:ext>
            </p:extLst>
          </p:nvPr>
        </p:nvGraphicFramePr>
        <p:xfrm>
          <a:off x="4812305" y="2687317"/>
          <a:ext cx="6581420" cy="1483360"/>
        </p:xfrm>
        <a:graphic>
          <a:graphicData uri="http://schemas.openxmlformats.org/drawingml/2006/table">
            <a:tbl>
              <a:tblPr firstRow="1" bandRow="1">
                <a:tableStyleId>{85BE263C-DBD7-4A20-BB59-AAB30ACAA65A}</a:tableStyleId>
              </a:tblPr>
              <a:tblGrid>
                <a:gridCol w="1524000">
                  <a:extLst>
                    <a:ext uri="{9D8B030D-6E8A-4147-A177-3AD203B41FA5}">
                      <a16:colId xmlns:a16="http://schemas.microsoft.com/office/drawing/2014/main" val="2376789683"/>
                    </a:ext>
                  </a:extLst>
                </a:gridCol>
                <a:gridCol w="1828800">
                  <a:extLst>
                    <a:ext uri="{9D8B030D-6E8A-4147-A177-3AD203B41FA5}">
                      <a16:colId xmlns:a16="http://schemas.microsoft.com/office/drawing/2014/main" val="1539499000"/>
                    </a:ext>
                  </a:extLst>
                </a:gridCol>
                <a:gridCol w="1930400">
                  <a:extLst>
                    <a:ext uri="{9D8B030D-6E8A-4147-A177-3AD203B41FA5}">
                      <a16:colId xmlns:a16="http://schemas.microsoft.com/office/drawing/2014/main" val="2110585463"/>
                    </a:ext>
                  </a:extLst>
                </a:gridCol>
                <a:gridCol w="1298220">
                  <a:extLst>
                    <a:ext uri="{9D8B030D-6E8A-4147-A177-3AD203B41FA5}">
                      <a16:colId xmlns:a16="http://schemas.microsoft.com/office/drawing/2014/main" val="86469874"/>
                    </a:ext>
                  </a:extLst>
                </a:gridCol>
              </a:tblGrid>
              <a:tr h="370840">
                <a:tc>
                  <a:txBody>
                    <a:bodyPr/>
                    <a:lstStyle/>
                    <a:p>
                      <a:r>
                        <a:rPr lang="en-US" sz="1600" dirty="0"/>
                        <a:t>[command]</a:t>
                      </a:r>
                    </a:p>
                  </a:txBody>
                  <a:tcPr/>
                </a:tc>
                <a:tc>
                  <a:txBody>
                    <a:bodyPr/>
                    <a:lstStyle/>
                    <a:p>
                      <a:r>
                        <a:rPr lang="en-US" sz="1600" dirty="0"/>
                        <a:t>[resource type]</a:t>
                      </a:r>
                    </a:p>
                  </a:txBody>
                  <a:tcPr/>
                </a:tc>
                <a:tc>
                  <a:txBody>
                    <a:bodyPr/>
                    <a:lstStyle/>
                    <a:p>
                      <a:r>
                        <a:rPr lang="en-US" sz="1600" dirty="0"/>
                        <a:t>[resource name]</a:t>
                      </a:r>
                    </a:p>
                  </a:txBody>
                  <a:tcPr/>
                </a:tc>
                <a:tc>
                  <a:txBody>
                    <a:bodyPr/>
                    <a:lstStyle/>
                    <a:p>
                      <a:r>
                        <a:rPr lang="en-US" sz="1600" dirty="0"/>
                        <a:t>[flags]</a:t>
                      </a:r>
                    </a:p>
                  </a:txBody>
                  <a:tcPr/>
                </a:tc>
                <a:extLst>
                  <a:ext uri="{0D108BD9-81ED-4DB2-BD59-A6C34878D82A}">
                    <a16:rowId xmlns:a16="http://schemas.microsoft.com/office/drawing/2014/main" val="4083020415"/>
                  </a:ext>
                </a:extLst>
              </a:tr>
              <a:tr h="370840">
                <a:tc>
                  <a:txBody>
                    <a:bodyPr/>
                    <a:lstStyle/>
                    <a:p>
                      <a:r>
                        <a:rPr lang="en-US" sz="1600" dirty="0"/>
                        <a:t>get</a:t>
                      </a:r>
                    </a:p>
                  </a:txBody>
                  <a:tcPr/>
                </a:tc>
                <a:tc>
                  <a:txBody>
                    <a:bodyPr/>
                    <a:lstStyle/>
                    <a:p>
                      <a:r>
                        <a:rPr lang="en-US" sz="1600" dirty="0"/>
                        <a:t>node</a:t>
                      </a:r>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978529141"/>
                  </a:ext>
                </a:extLst>
              </a:tr>
              <a:tr h="370840">
                <a:tc>
                  <a:txBody>
                    <a:bodyPr/>
                    <a:lstStyle/>
                    <a:p>
                      <a:r>
                        <a:rPr lang="en-US" sz="1600" dirty="0"/>
                        <a:t>get</a:t>
                      </a:r>
                    </a:p>
                  </a:txBody>
                  <a:tcPr/>
                </a:tc>
                <a:tc>
                  <a:txBody>
                    <a:bodyPr/>
                    <a:lstStyle/>
                    <a:p>
                      <a:r>
                        <a:rPr lang="en-US" sz="1600" dirty="0"/>
                        <a:t>node</a:t>
                      </a:r>
                    </a:p>
                  </a:txBody>
                  <a:tcPr/>
                </a:tc>
                <a:tc>
                  <a:txBody>
                    <a:bodyPr/>
                    <a:lstStyle/>
                    <a:p>
                      <a:r>
                        <a:rPr lang="en-US" sz="1600" dirty="0"/>
                        <a:t>minion-</a:t>
                      </a:r>
                      <a:r>
                        <a:rPr lang="en-US" sz="1600" dirty="0" err="1"/>
                        <a:t>xs</a:t>
                      </a:r>
                      <a:endParaRPr lang="en-US" sz="1600" dirty="0"/>
                    </a:p>
                  </a:txBody>
                  <a:tcPr/>
                </a:tc>
                <a:tc>
                  <a:txBody>
                    <a:bodyPr/>
                    <a:lstStyle/>
                    <a:p>
                      <a:endParaRPr lang="en-US" sz="1600" dirty="0"/>
                    </a:p>
                  </a:txBody>
                  <a:tcPr/>
                </a:tc>
                <a:extLst>
                  <a:ext uri="{0D108BD9-81ED-4DB2-BD59-A6C34878D82A}">
                    <a16:rowId xmlns:a16="http://schemas.microsoft.com/office/drawing/2014/main" val="3177582650"/>
                  </a:ext>
                </a:extLst>
              </a:tr>
              <a:tr h="370840">
                <a:tc>
                  <a:txBody>
                    <a:bodyPr/>
                    <a:lstStyle/>
                    <a:p>
                      <a:r>
                        <a:rPr lang="en-US" sz="1600" dirty="0"/>
                        <a:t>get</a:t>
                      </a:r>
                    </a:p>
                  </a:txBody>
                  <a:tcPr/>
                </a:tc>
                <a:tc>
                  <a:txBody>
                    <a:bodyPr/>
                    <a:lstStyle/>
                    <a:p>
                      <a:r>
                        <a:rPr lang="en-US" sz="1600" dirty="0"/>
                        <a:t>node</a:t>
                      </a:r>
                    </a:p>
                  </a:txBody>
                  <a:tcPr/>
                </a:tc>
                <a:tc>
                  <a:txBody>
                    <a:bodyPr/>
                    <a:lstStyle/>
                    <a:p>
                      <a:r>
                        <a:rPr lang="en-US" sz="1600" dirty="0"/>
                        <a:t>minion-</a:t>
                      </a:r>
                      <a:r>
                        <a:rPr lang="en-US" sz="1600" dirty="0" err="1"/>
                        <a:t>xs</a:t>
                      </a:r>
                      <a:endParaRPr lang="en-US" sz="1600" dirty="0"/>
                    </a:p>
                  </a:txBody>
                  <a:tcPr/>
                </a:tc>
                <a:tc>
                  <a:txBody>
                    <a:bodyPr/>
                    <a:lstStyle/>
                    <a:p>
                      <a:r>
                        <a:rPr lang="en-US" sz="1600" dirty="0"/>
                        <a:t>-o wide</a:t>
                      </a:r>
                    </a:p>
                  </a:txBody>
                  <a:tcPr/>
                </a:tc>
                <a:extLst>
                  <a:ext uri="{0D108BD9-81ED-4DB2-BD59-A6C34878D82A}">
                    <a16:rowId xmlns:a16="http://schemas.microsoft.com/office/drawing/2014/main" val="1781210733"/>
                  </a:ext>
                </a:extLst>
              </a:tr>
            </a:tbl>
          </a:graphicData>
        </a:graphic>
      </p:graphicFrame>
      <p:sp>
        <p:nvSpPr>
          <p:cNvPr id="19" name="Rectangle 18">
            <a:extLst>
              <a:ext uri="{FF2B5EF4-FFF2-40B4-BE49-F238E27FC236}">
                <a16:creationId xmlns:a16="http://schemas.microsoft.com/office/drawing/2014/main" id="{80F426CA-42E8-4EC7-A504-29D1A8F70258}"/>
              </a:ext>
            </a:extLst>
          </p:cNvPr>
          <p:cNvSpPr/>
          <p:nvPr/>
        </p:nvSpPr>
        <p:spPr>
          <a:xfrm>
            <a:off x="1071238" y="5994690"/>
            <a:ext cx="10052001" cy="415498"/>
          </a:xfrm>
          <a:prstGeom prst="rect">
            <a:avLst/>
          </a:prstGeom>
        </p:spPr>
        <p:txBody>
          <a:bodyPr wrap="square">
            <a:spAutoFit/>
          </a:bodyPr>
          <a:lstStyle/>
          <a:p>
            <a:pPr algn="ctr"/>
            <a:r>
              <a:rPr lang="de-DE" dirty="0">
                <a:hlinkClick r:id="rId3"/>
              </a:rPr>
              <a:t>https://kubernetes.io/docs/reference/generated/kubectl/kubectl-commands#</a:t>
            </a:r>
            <a:endParaRPr lang="en-US" dirty="0"/>
          </a:p>
        </p:txBody>
      </p:sp>
    </p:spTree>
    <p:extLst>
      <p:ext uri="{BB962C8B-B14F-4D97-AF65-F5344CB8AC3E}">
        <p14:creationId xmlns:p14="http://schemas.microsoft.com/office/powerpoint/2010/main" val="224821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dirty="0" err="1">
                  <a:ea typeface="Arial Unicode MS" pitchFamily="34" charset="-128"/>
                  <a:cs typeface="Arial Unicode MS" pitchFamily="34" charset="-128"/>
                </a:rPr>
                <a:t>local</a:t>
              </a:r>
              <a:r>
                <a:rPr lang="de-DE" sz="2400" b="1" kern="0" dirty="0">
                  <a:ea typeface="Arial Unicode MS" pitchFamily="34" charset="-128"/>
                  <a:cs typeface="Arial Unicode MS" pitchFamily="34" charset="-128"/>
                </a:rPr>
                <a:t> </a:t>
              </a:r>
              <a:r>
                <a:rPr lang="de-DE" sz="2400" b="1" kern="0" dirty="0" err="1">
                  <a:ea typeface="Arial Unicode MS" pitchFamily="34" charset="-128"/>
                  <a:cs typeface="Arial Unicode MS" pitchFamily="34" charset="-128"/>
                </a:rPr>
                <a:t>participant</a:t>
              </a:r>
              <a:r>
                <a:rPr lang="de-DE" sz="2400" b="1" kern="0" dirty="0">
                  <a:ea typeface="Arial Unicode MS" pitchFamily="34" charset="-128"/>
                  <a:cs typeface="Arial Unicode MS" pitchFamily="34" charset="-128"/>
                </a:rPr>
                <a:t> VM</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a:ea typeface="Arial Unicode MS" pitchFamily="34" charset="-128"/>
                <a:cs typeface="Arial Unicode MS" pitchFamily="34" charset="-128"/>
              </a:rPr>
              <a:t>Nodes</a:t>
            </a:r>
            <a:endParaRPr lang="de-DE" sz="1400" b="1" kern="0" dirty="0">
              <a:ea typeface="Arial Unicode MS" pitchFamily="34" charset="-128"/>
              <a:cs typeface="Arial Unicode MS" pitchFamily="34" charset="-128"/>
            </a:endParaRP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p:cNvCxnSpPr>
            <a:cxnSpLocks/>
            <a:endCxn id="22" idx="3"/>
          </p:cNvCxnSpPr>
          <p:nvPr/>
        </p:nvCxnSpPr>
        <p:spPr>
          <a:xfrm flipH="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5167223"/>
            <a:ext cx="1302244" cy="49253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9066103" y="5738293"/>
            <a:ext cx="2637141" cy="57562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Gardener on 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95D1CED9-14BE-466A-944F-C9B60E3B7FEC}"/>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819952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01</a:t>
            </a:r>
          </a:p>
        </p:txBody>
      </p:sp>
      <p:pic>
        <p:nvPicPr>
          <p:cNvPr id="4" name="Picture 3">
            <a:extLst>
              <a:ext uri="{FF2B5EF4-FFF2-40B4-BE49-F238E27FC236}">
                <a16:creationId xmlns:a16="http://schemas.microsoft.com/office/drawing/2014/main" id="{007708F0-FA7C-4914-AEF1-2FD5F947DD7C}"/>
              </a:ext>
            </a:extLst>
          </p:cNvPr>
          <p:cNvPicPr>
            <a:picLocks noChangeAspect="1"/>
          </p:cNvPicPr>
          <p:nvPr/>
        </p:nvPicPr>
        <p:blipFill>
          <a:blip r:embed="rId3"/>
          <a:stretch>
            <a:fillRect/>
          </a:stretch>
        </p:blipFill>
        <p:spPr>
          <a:xfrm>
            <a:off x="4011439" y="1343200"/>
            <a:ext cx="4171599" cy="4171599"/>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2040-D814-4C48-8BDD-E2BDD7BB58F8}"/>
              </a:ext>
            </a:extLst>
          </p:cNvPr>
          <p:cNvSpPr>
            <a:spLocks noGrp="1"/>
          </p:cNvSpPr>
          <p:nvPr>
            <p:ph type="ctrTitle"/>
          </p:nvPr>
        </p:nvSpPr>
        <p:spPr>
          <a:xfrm>
            <a:off x="504987" y="1551357"/>
            <a:ext cx="11185200" cy="677108"/>
          </a:xfrm>
        </p:spPr>
        <p:txBody>
          <a:bodyPr/>
          <a:lstStyle/>
          <a:p>
            <a:pPr algn="ctr"/>
            <a:r>
              <a:rPr lang="en-US" dirty="0"/>
              <a:t>K8s from application point of view</a:t>
            </a:r>
          </a:p>
        </p:txBody>
      </p:sp>
      <p:pic>
        <p:nvPicPr>
          <p:cNvPr id="3" name="Picture 2">
            <a:extLst>
              <a:ext uri="{FF2B5EF4-FFF2-40B4-BE49-F238E27FC236}">
                <a16:creationId xmlns:a16="http://schemas.microsoft.com/office/drawing/2014/main" id="{A6E1FDAE-762B-44B5-8E07-45431B300399}"/>
              </a:ext>
            </a:extLst>
          </p:cNvPr>
          <p:cNvPicPr>
            <a:picLocks noChangeAspect="1"/>
          </p:cNvPicPr>
          <p:nvPr/>
        </p:nvPicPr>
        <p:blipFill>
          <a:blip r:embed="rId3"/>
          <a:stretch>
            <a:fillRect/>
          </a:stretch>
        </p:blipFill>
        <p:spPr>
          <a:xfrm>
            <a:off x="4259082" y="2228465"/>
            <a:ext cx="3677010" cy="3677010"/>
          </a:xfrm>
          <a:prstGeom prst="rect">
            <a:avLst/>
          </a:prstGeom>
        </p:spPr>
      </p:pic>
    </p:spTree>
    <p:extLst>
      <p:ext uri="{BB962C8B-B14F-4D97-AF65-F5344CB8AC3E}">
        <p14:creationId xmlns:p14="http://schemas.microsoft.com/office/powerpoint/2010/main" val="248802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9F675C24-6AA6-4252-AB0D-63557DC000C5}"/>
              </a:ext>
            </a:extLst>
          </p:cNvPr>
          <p:cNvSpPr/>
          <p:nvPr/>
        </p:nvSpPr>
        <p:spPr bwMode="gray">
          <a:xfrm>
            <a:off x="5681297" y="3393827"/>
            <a:ext cx="1648656" cy="1258726"/>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3" name="Title 2">
            <a:extLst>
              <a:ext uri="{FF2B5EF4-FFF2-40B4-BE49-F238E27FC236}">
                <a16:creationId xmlns:a16="http://schemas.microsoft.com/office/drawing/2014/main" id="{6BF5CF30-4312-4197-8DD2-116B13EB4099}"/>
              </a:ext>
            </a:extLst>
          </p:cNvPr>
          <p:cNvSpPr>
            <a:spLocks noGrp="1"/>
          </p:cNvSpPr>
          <p:nvPr>
            <p:ph type="title"/>
          </p:nvPr>
        </p:nvSpPr>
        <p:spPr>
          <a:xfrm>
            <a:off x="504001" y="504000"/>
            <a:ext cx="11186476" cy="738664"/>
          </a:xfrm>
        </p:spPr>
        <p:txBody>
          <a:bodyPr/>
          <a:lstStyle/>
          <a:p>
            <a:r>
              <a:rPr lang="en-US" dirty="0"/>
              <a:t>(incomplete) Kubernetes Concepts Map</a:t>
            </a:r>
            <a:br>
              <a:rPr lang="en-US" dirty="0"/>
            </a:br>
            <a:endParaRPr lang="en-US" dirty="0"/>
          </a:p>
        </p:txBody>
      </p:sp>
      <p:sp>
        <p:nvSpPr>
          <p:cNvPr id="5" name="Rectangle: Rounded Corners 4">
            <a:extLst>
              <a:ext uri="{FF2B5EF4-FFF2-40B4-BE49-F238E27FC236}">
                <a16:creationId xmlns:a16="http://schemas.microsoft.com/office/drawing/2014/main" id="{C4F07E9F-E655-4AD7-A436-4C7BF5902D16}"/>
              </a:ext>
            </a:extLst>
          </p:cNvPr>
          <p:cNvSpPr/>
          <p:nvPr/>
        </p:nvSpPr>
        <p:spPr bwMode="gray">
          <a:xfrm>
            <a:off x="5860405" y="3900861"/>
            <a:ext cx="1318846" cy="565639"/>
          </a:xfrm>
          <a:prstGeom prst="roundRect">
            <a:avLst/>
          </a:prstGeom>
          <a:solidFill>
            <a:schemeClr val="accent5">
              <a:lumMod val="40000"/>
              <a:lumOff val="60000"/>
            </a:schemeClr>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Container </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a:ln>
                  <a:noFill/>
                </a:ln>
                <a:effectLst/>
                <a:uLnTx/>
                <a:uFillTx/>
                <a:ea typeface="Arial Unicode MS" pitchFamily="34" charset="-128"/>
                <a:cs typeface="Arial Unicode MS" pitchFamily="34" charset="-128"/>
              </a:rPr>
              <a:t>(your code)</a:t>
            </a:r>
          </a:p>
        </p:txBody>
      </p:sp>
      <p:cxnSp>
        <p:nvCxnSpPr>
          <p:cNvPr id="4" name="Connector: Elbow 3">
            <a:extLst>
              <a:ext uri="{FF2B5EF4-FFF2-40B4-BE49-F238E27FC236}">
                <a16:creationId xmlns:a16="http://schemas.microsoft.com/office/drawing/2014/main" id="{56C7156A-7B2E-414B-94E1-4179D55DBE39}"/>
              </a:ext>
            </a:extLst>
          </p:cNvPr>
          <p:cNvCxnSpPr>
            <a:cxnSpLocks/>
            <a:stCxn id="11" idx="2"/>
          </p:cNvCxnSpPr>
          <p:nvPr/>
        </p:nvCxnSpPr>
        <p:spPr>
          <a:xfrm rot="16200000" flipH="1">
            <a:off x="3940139" y="2006265"/>
            <a:ext cx="940814" cy="2413696"/>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A5CB6BD5-DA26-46A6-815D-DC8790BED9E7}"/>
              </a:ext>
            </a:extLst>
          </p:cNvPr>
          <p:cNvCxnSpPr>
            <a:cxnSpLocks/>
            <a:stCxn id="14" idx="2"/>
            <a:endCxn id="8" idx="0"/>
          </p:cNvCxnSpPr>
          <p:nvPr/>
        </p:nvCxnSpPr>
        <p:spPr>
          <a:xfrm rot="16200000" flipH="1">
            <a:off x="6094748" y="2982950"/>
            <a:ext cx="639402" cy="182351"/>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504B454-54FB-467C-A461-76D43D7E3E82}"/>
              </a:ext>
            </a:extLst>
          </p:cNvPr>
          <p:cNvCxnSpPr>
            <a:cxnSpLocks/>
            <a:stCxn id="12" idx="2"/>
          </p:cNvCxnSpPr>
          <p:nvPr/>
        </p:nvCxnSpPr>
        <p:spPr>
          <a:xfrm rot="16200000" flipH="1">
            <a:off x="4732096" y="2798143"/>
            <a:ext cx="940736" cy="829859"/>
          </a:xfrm>
          <a:prstGeom prst="bentConnector3">
            <a:avLst>
              <a:gd name="adj1" fmla="val 100239"/>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70989806-32E3-4EEA-A5CE-63FB8653B19E}"/>
              </a:ext>
            </a:extLst>
          </p:cNvPr>
          <p:cNvCxnSpPr>
            <a:cxnSpLocks/>
            <a:stCxn id="10" idx="2"/>
          </p:cNvCxnSpPr>
          <p:nvPr/>
        </p:nvCxnSpPr>
        <p:spPr>
          <a:xfrm rot="16200000" flipH="1">
            <a:off x="3137067" y="1197415"/>
            <a:ext cx="940734" cy="403131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7C16ACAB-D4E0-447F-B2C2-49F623895A09}"/>
              </a:ext>
            </a:extLst>
          </p:cNvPr>
          <p:cNvCxnSpPr>
            <a:cxnSpLocks/>
            <a:stCxn id="8" idx="2"/>
            <a:endCxn id="32" idx="0"/>
          </p:cNvCxnSpPr>
          <p:nvPr/>
        </p:nvCxnSpPr>
        <p:spPr>
          <a:xfrm rot="16200000" flipH="1">
            <a:off x="6253517" y="4904661"/>
            <a:ext cx="507033" cy="2816"/>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039B19C8-A4F6-472C-9160-E6983D1A630F}"/>
              </a:ext>
            </a:extLst>
          </p:cNvPr>
          <p:cNvGrpSpPr/>
          <p:nvPr/>
        </p:nvGrpSpPr>
        <p:grpSpPr>
          <a:xfrm>
            <a:off x="809915" y="1187937"/>
            <a:ext cx="6346839" cy="1713034"/>
            <a:chOff x="2359926" y="1522534"/>
            <a:chExt cx="6346839" cy="1713034"/>
          </a:xfrm>
        </p:grpSpPr>
        <p:sp>
          <p:nvSpPr>
            <p:cNvPr id="10" name="Rectangle: Rounded Corners 9">
              <a:extLst>
                <a:ext uri="{FF2B5EF4-FFF2-40B4-BE49-F238E27FC236}">
                  <a16:creationId xmlns:a16="http://schemas.microsoft.com/office/drawing/2014/main" id="{F1B14316-48F2-4BE8-8E82-BCD907F26C80}"/>
                </a:ext>
              </a:extLst>
            </p:cNvPr>
            <p:cNvSpPr/>
            <p:nvPr/>
          </p:nvSpPr>
          <p:spPr bwMode="gray">
            <a:xfrm>
              <a:off x="2482363" y="251166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Daemon</a:t>
              </a:r>
              <a:r>
                <a:rPr lang="en-US" sz="1400" kern="0" dirty="0">
                  <a:ea typeface="Arial Unicode MS" pitchFamily="34" charset="-128"/>
                  <a:cs typeface="Arial Unicode MS" pitchFamily="34" charset="-128"/>
                </a:rPr>
                <a:t>Set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Rounded Corners 10">
              <a:extLst>
                <a:ext uri="{FF2B5EF4-FFF2-40B4-BE49-F238E27FC236}">
                  <a16:creationId xmlns:a16="http://schemas.microsoft.com/office/drawing/2014/main" id="{A5F93575-8C80-4A84-8621-89579DBAFC49}"/>
                </a:ext>
              </a:extLst>
            </p:cNvPr>
            <p:cNvSpPr/>
            <p:nvPr/>
          </p:nvSpPr>
          <p:spPr bwMode="gray">
            <a:xfrm>
              <a:off x="4094286" y="2511664"/>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ReplicaSet</a:t>
              </a:r>
            </a:p>
          </p:txBody>
        </p:sp>
        <p:sp>
          <p:nvSpPr>
            <p:cNvPr id="12" name="Rectangle: Rounded Corners 11">
              <a:extLst>
                <a:ext uri="{FF2B5EF4-FFF2-40B4-BE49-F238E27FC236}">
                  <a16:creationId xmlns:a16="http://schemas.microsoft.com/office/drawing/2014/main" id="{1190C6BF-8BEC-45E9-9F5E-D389A7A8D97D}"/>
                </a:ext>
              </a:extLst>
            </p:cNvPr>
            <p:cNvSpPr/>
            <p:nvPr/>
          </p:nvSpPr>
          <p:spPr bwMode="gray">
            <a:xfrm>
              <a:off x="5681297" y="2511663"/>
              <a:ext cx="1312497"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StatefulSet</a:t>
              </a:r>
            </a:p>
          </p:txBody>
        </p:sp>
        <p:sp>
          <p:nvSpPr>
            <p:cNvPr id="13" name="Rectangle: Rounded Corners 12">
              <a:extLst>
                <a:ext uri="{FF2B5EF4-FFF2-40B4-BE49-F238E27FC236}">
                  <a16:creationId xmlns:a16="http://schemas.microsoft.com/office/drawing/2014/main" id="{F054A698-E283-45D0-9DBC-B0DEB07BB77B}"/>
                </a:ext>
              </a:extLst>
            </p:cNvPr>
            <p:cNvSpPr/>
            <p:nvPr/>
          </p:nvSpPr>
          <p:spPr bwMode="gray">
            <a:xfrm>
              <a:off x="4094287" y="1652939"/>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Deployment</a:t>
              </a:r>
            </a:p>
          </p:txBody>
        </p:sp>
        <p:sp>
          <p:nvSpPr>
            <p:cNvPr id="14" name="Rectangle: Rounded Corners 13">
              <a:extLst>
                <a:ext uri="{FF2B5EF4-FFF2-40B4-BE49-F238E27FC236}">
                  <a16:creationId xmlns:a16="http://schemas.microsoft.com/office/drawing/2014/main" id="{F901D275-53F0-473D-8647-B5403AAD2628}"/>
                </a:ext>
              </a:extLst>
            </p:cNvPr>
            <p:cNvSpPr/>
            <p:nvPr/>
          </p:nvSpPr>
          <p:spPr bwMode="gray">
            <a:xfrm>
              <a:off x="7213862" y="2523383"/>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15" name="Rectangle: Rounded Corners 14">
              <a:extLst>
                <a:ext uri="{FF2B5EF4-FFF2-40B4-BE49-F238E27FC236}">
                  <a16:creationId xmlns:a16="http://schemas.microsoft.com/office/drawing/2014/main" id="{90497154-E19F-4FBF-B9C5-44FB8B37AC50}"/>
                </a:ext>
              </a:extLst>
            </p:cNvPr>
            <p:cNvSpPr/>
            <p:nvPr/>
          </p:nvSpPr>
          <p:spPr bwMode="gray">
            <a:xfrm>
              <a:off x="7218484" y="1652938"/>
              <a:ext cx="1314224"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CronJob</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Connector: Elbow 20">
              <a:extLst>
                <a:ext uri="{FF2B5EF4-FFF2-40B4-BE49-F238E27FC236}">
                  <a16:creationId xmlns:a16="http://schemas.microsoft.com/office/drawing/2014/main" id="{BD2D0A0B-967B-4A2D-9C80-2C02B1B9A037}"/>
                </a:ext>
              </a:extLst>
            </p:cNvPr>
            <p:cNvCxnSpPr>
              <a:cxnSpLocks/>
              <a:stCxn id="13" idx="2"/>
              <a:endCxn id="11" idx="0"/>
            </p:cNvCxnSpPr>
            <p:nvPr/>
          </p:nvCxnSpPr>
          <p:spPr>
            <a:xfrm rot="5400000">
              <a:off x="4607167" y="2365121"/>
              <a:ext cx="293086" cy="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6B56E7C-8874-441E-AB5B-2CA3CCAD5526}"/>
                </a:ext>
              </a:extLst>
            </p:cNvPr>
            <p:cNvCxnSpPr>
              <a:cxnSpLocks/>
              <a:stCxn id="15" idx="2"/>
              <a:endCxn id="14" idx="0"/>
            </p:cNvCxnSpPr>
            <p:nvPr/>
          </p:nvCxnSpPr>
          <p:spPr>
            <a:xfrm rot="5400000">
              <a:off x="7722038" y="2369825"/>
              <a:ext cx="304806" cy="231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AB61B0A-087F-4F8C-8930-B0A58420936D}"/>
                </a:ext>
              </a:extLst>
            </p:cNvPr>
            <p:cNvSpPr/>
            <p:nvPr/>
          </p:nvSpPr>
          <p:spPr bwMode="gray">
            <a:xfrm>
              <a:off x="2359926" y="1522534"/>
              <a:ext cx="6346839"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7DB4ECE1-B1FF-45F0-BDCF-EEF13C0395F9}"/>
                </a:ext>
              </a:extLst>
            </p:cNvPr>
            <p:cNvSpPr txBox="1"/>
            <p:nvPr/>
          </p:nvSpPr>
          <p:spPr>
            <a:xfrm>
              <a:off x="2499782" y="1605151"/>
              <a:ext cx="1284006" cy="430887"/>
            </a:xfrm>
            <a:prstGeom prst="rect">
              <a:avLst/>
            </a:prstGeom>
            <a:solidFill>
              <a:schemeClr val="bg1">
                <a:alpha val="58000"/>
              </a:schemeClr>
            </a:solidFill>
          </p:spPr>
          <p:txBody>
            <a:bodyPr wrap="none" lIns="0" tIns="0" rIns="0" bIns="0" rtlCol="0">
              <a:spAutoFit/>
            </a:bodyPr>
            <a:lstStyle/>
            <a:p>
              <a:pPr fontAlgn="base">
                <a:spcBef>
                  <a:spcPct val="50000"/>
                </a:spcBef>
                <a:spcAft>
                  <a:spcPct val="0"/>
                </a:spcAft>
                <a:buClr>
                  <a:srgbClr val="F0AB00"/>
                </a:buClr>
                <a:buSzPct val="80000"/>
              </a:pPr>
              <a:r>
                <a:rPr lang="en-US" sz="1400" kern="0" dirty="0">
                  <a:latin typeface="Arial Rounded MT Bold" panose="020F0704030504030204" pitchFamily="34" charset="0"/>
                  <a:ea typeface="Arial Unicode MS" pitchFamily="34" charset="-128"/>
                  <a:cs typeface="Arial Unicode MS" pitchFamily="34" charset="-128"/>
                </a:rPr>
                <a:t>a resource for </a:t>
              </a:r>
              <a:br>
                <a:rPr lang="en-US" sz="1400" kern="0" dirty="0">
                  <a:latin typeface="Arial Rounded MT Bold" panose="020F0704030504030204" pitchFamily="34" charset="0"/>
                  <a:ea typeface="Arial Unicode MS" pitchFamily="34" charset="-128"/>
                  <a:cs typeface="Arial Unicode MS" pitchFamily="34" charset="-128"/>
                </a:rPr>
              </a:br>
              <a:r>
                <a:rPr lang="en-US" sz="1400" kern="0" dirty="0">
                  <a:latin typeface="Arial Rounded MT Bold" panose="020F0704030504030204" pitchFamily="34" charset="0"/>
                  <a:ea typeface="Arial Unicode MS" pitchFamily="34" charset="-128"/>
                  <a:cs typeface="Arial Unicode MS" pitchFamily="34" charset="-128"/>
                </a:rPr>
                <a:t>every purpose</a:t>
              </a:r>
            </a:p>
          </p:txBody>
        </p:sp>
      </p:grpSp>
      <p:grpSp>
        <p:nvGrpSpPr>
          <p:cNvPr id="83" name="Group 82">
            <a:extLst>
              <a:ext uri="{FF2B5EF4-FFF2-40B4-BE49-F238E27FC236}">
                <a16:creationId xmlns:a16="http://schemas.microsoft.com/office/drawing/2014/main" id="{754BF503-8176-447F-B803-5E2F460FCF7E}"/>
              </a:ext>
            </a:extLst>
          </p:cNvPr>
          <p:cNvGrpSpPr/>
          <p:nvPr/>
        </p:nvGrpSpPr>
        <p:grpSpPr>
          <a:xfrm>
            <a:off x="4096785" y="4897297"/>
            <a:ext cx="5036988" cy="1696934"/>
            <a:chOff x="3933826" y="4897297"/>
            <a:chExt cx="5036988" cy="1696934"/>
          </a:xfrm>
        </p:grpSpPr>
        <p:sp>
          <p:nvSpPr>
            <p:cNvPr id="17" name="Rectangle: Rounded Corners 16">
              <a:extLst>
                <a:ext uri="{FF2B5EF4-FFF2-40B4-BE49-F238E27FC236}">
                  <a16:creationId xmlns:a16="http://schemas.microsoft.com/office/drawing/2014/main" id="{06E5FC6B-176C-4286-9988-551AA1CD1131}"/>
                </a:ext>
              </a:extLst>
            </p:cNvPr>
            <p:cNvSpPr/>
            <p:nvPr/>
          </p:nvSpPr>
          <p:spPr bwMode="gray">
            <a:xfrm>
              <a:off x="5681297" y="5218237"/>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18" name="Rectangle: Rounded Corners 17">
              <a:extLst>
                <a:ext uri="{FF2B5EF4-FFF2-40B4-BE49-F238E27FC236}">
                  <a16:creationId xmlns:a16="http://schemas.microsoft.com/office/drawing/2014/main" id="{515D0D19-C98C-4464-AA29-34A29FD81DDE}"/>
                </a:ext>
              </a:extLst>
            </p:cNvPr>
            <p:cNvSpPr/>
            <p:nvPr/>
          </p:nvSpPr>
          <p:spPr bwMode="gray">
            <a:xfrm>
              <a:off x="4201214"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ConfigMap</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B2BA1BE5-A23E-4904-B5C9-3108D1C2DBC3}"/>
                </a:ext>
              </a:extLst>
            </p:cNvPr>
            <p:cNvSpPr/>
            <p:nvPr/>
          </p:nvSpPr>
          <p:spPr bwMode="gray">
            <a:xfrm>
              <a:off x="5678125" y="5942136"/>
              <a:ext cx="1315670"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Persistent</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VolumeClaim</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Rounded Corners 19">
              <a:extLst>
                <a:ext uri="{FF2B5EF4-FFF2-40B4-BE49-F238E27FC236}">
                  <a16:creationId xmlns:a16="http://schemas.microsoft.com/office/drawing/2014/main" id="{BF28B790-D3D9-49BA-97B5-0204FDADBC2C}"/>
                </a:ext>
              </a:extLst>
            </p:cNvPr>
            <p:cNvSpPr/>
            <p:nvPr/>
          </p:nvSpPr>
          <p:spPr bwMode="gray">
            <a:xfrm>
              <a:off x="7161380"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Secret</a:t>
              </a:r>
            </a:p>
          </p:txBody>
        </p:sp>
        <p:cxnSp>
          <p:nvCxnSpPr>
            <p:cNvPr id="45" name="Connector: Elbow 44">
              <a:extLst>
                <a:ext uri="{FF2B5EF4-FFF2-40B4-BE49-F238E27FC236}">
                  <a16:creationId xmlns:a16="http://schemas.microsoft.com/office/drawing/2014/main" id="{4F5314D6-2CB3-4D8B-80E7-67314E037186}"/>
                </a:ext>
              </a:extLst>
            </p:cNvPr>
            <p:cNvCxnSpPr>
              <a:cxnSpLocks/>
              <a:stCxn id="17" idx="2"/>
              <a:endCxn id="19" idx="0"/>
            </p:cNvCxnSpPr>
            <p:nvPr/>
          </p:nvCxnSpPr>
          <p:spPr>
            <a:xfrm rot="5400000">
              <a:off x="6259210" y="5860626"/>
              <a:ext cx="158260" cy="476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EE2D1619-1B53-4DA7-8570-4A300C9FD246}"/>
                </a:ext>
              </a:extLst>
            </p:cNvPr>
            <p:cNvCxnSpPr>
              <a:stCxn id="17" idx="1"/>
              <a:endCxn id="18" idx="0"/>
            </p:cNvCxnSpPr>
            <p:nvPr/>
          </p:nvCxnSpPr>
          <p:spPr>
            <a:xfrm rot="10800000" flipV="1">
              <a:off x="4860637"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0D12991A-8110-444F-9894-471E87879FCF}"/>
                </a:ext>
              </a:extLst>
            </p:cNvPr>
            <p:cNvCxnSpPr>
              <a:stCxn id="17" idx="3"/>
              <a:endCxn id="20" idx="0"/>
            </p:cNvCxnSpPr>
            <p:nvPr/>
          </p:nvCxnSpPr>
          <p:spPr>
            <a:xfrm>
              <a:off x="7000143"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8AA9A5A1-A19A-4DD7-9193-A0E3FB21EB2C}"/>
                </a:ext>
              </a:extLst>
            </p:cNvPr>
            <p:cNvSpPr/>
            <p:nvPr/>
          </p:nvSpPr>
          <p:spPr bwMode="gray">
            <a:xfrm>
              <a:off x="3933826" y="5159586"/>
              <a:ext cx="4823312" cy="143464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8E6776E6-95DF-4326-B02F-33B680F021F4}"/>
                </a:ext>
              </a:extLst>
            </p:cNvPr>
            <p:cNvSpPr txBox="1"/>
            <p:nvPr/>
          </p:nvSpPr>
          <p:spPr>
            <a:xfrm>
              <a:off x="7403077" y="4897297"/>
              <a:ext cx="1567737"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data / persistence</a:t>
              </a:r>
            </a:p>
          </p:txBody>
        </p:sp>
      </p:grpSp>
      <p:cxnSp>
        <p:nvCxnSpPr>
          <p:cNvPr id="22" name="Straight Arrow Connector 21">
            <a:extLst>
              <a:ext uri="{FF2B5EF4-FFF2-40B4-BE49-F238E27FC236}">
                <a16:creationId xmlns:a16="http://schemas.microsoft.com/office/drawing/2014/main" id="{91467FA9-E653-4522-9AAB-5547771E9A87}"/>
              </a:ext>
            </a:extLst>
          </p:cNvPr>
          <p:cNvCxnSpPr/>
          <p:nvPr/>
        </p:nvCxnSpPr>
        <p:spPr>
          <a:xfrm>
            <a:off x="1219197" y="6203934"/>
            <a:ext cx="409278"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A418264-CAD2-49CB-98A8-CF0AACEA9BAC}"/>
              </a:ext>
            </a:extLst>
          </p:cNvPr>
          <p:cNvSpPr txBox="1"/>
          <p:nvPr/>
        </p:nvSpPr>
        <p:spPr>
          <a:xfrm>
            <a:off x="1702675" y="6088324"/>
            <a:ext cx="115416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uses / controls</a:t>
            </a:r>
          </a:p>
        </p:txBody>
      </p:sp>
      <p:grpSp>
        <p:nvGrpSpPr>
          <p:cNvPr id="70" name="Group 69">
            <a:extLst>
              <a:ext uri="{FF2B5EF4-FFF2-40B4-BE49-F238E27FC236}">
                <a16:creationId xmlns:a16="http://schemas.microsoft.com/office/drawing/2014/main" id="{6241E011-BDC1-436F-8D54-2D210AA1E7A1}"/>
              </a:ext>
            </a:extLst>
          </p:cNvPr>
          <p:cNvGrpSpPr/>
          <p:nvPr/>
        </p:nvGrpSpPr>
        <p:grpSpPr>
          <a:xfrm>
            <a:off x="232297" y="3780910"/>
            <a:ext cx="5016059" cy="1007820"/>
            <a:chOff x="232297" y="3961974"/>
            <a:chExt cx="5016059" cy="1007820"/>
          </a:xfrm>
        </p:grpSpPr>
        <p:sp>
          <p:nvSpPr>
            <p:cNvPr id="9" name="Rectangle: Rounded Corners 8">
              <a:extLst>
                <a:ext uri="{FF2B5EF4-FFF2-40B4-BE49-F238E27FC236}">
                  <a16:creationId xmlns:a16="http://schemas.microsoft.com/office/drawing/2014/main" id="{DA7E3FC4-DFE9-40CA-8325-2A441C81D0E5}"/>
                </a:ext>
              </a:extLst>
            </p:cNvPr>
            <p:cNvSpPr/>
            <p:nvPr/>
          </p:nvSpPr>
          <p:spPr bwMode="gray">
            <a:xfrm>
              <a:off x="2176959" y="432431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Service</a:t>
              </a:r>
            </a:p>
          </p:txBody>
        </p:sp>
        <p:sp>
          <p:nvSpPr>
            <p:cNvPr id="16" name="Rectangle: Rounded Corners 15">
              <a:extLst>
                <a:ext uri="{FF2B5EF4-FFF2-40B4-BE49-F238E27FC236}">
                  <a16:creationId xmlns:a16="http://schemas.microsoft.com/office/drawing/2014/main" id="{B90585D6-702C-4C90-9EE2-09A6D605BB70}"/>
                </a:ext>
              </a:extLst>
            </p:cNvPr>
            <p:cNvSpPr/>
            <p:nvPr/>
          </p:nvSpPr>
          <p:spPr bwMode="gray">
            <a:xfrm>
              <a:off x="592878" y="432136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Ingress</a:t>
              </a:r>
            </a:p>
          </p:txBody>
        </p:sp>
        <p:cxnSp>
          <p:nvCxnSpPr>
            <p:cNvPr id="41" name="Connector: Elbow 40">
              <a:extLst>
                <a:ext uri="{FF2B5EF4-FFF2-40B4-BE49-F238E27FC236}">
                  <a16:creationId xmlns:a16="http://schemas.microsoft.com/office/drawing/2014/main" id="{791C0033-2639-4E44-821F-BAD88A6DBE14}"/>
                </a:ext>
              </a:extLst>
            </p:cNvPr>
            <p:cNvCxnSpPr>
              <a:stCxn id="16" idx="3"/>
              <a:endCxn id="9" idx="1"/>
            </p:cNvCxnSpPr>
            <p:nvPr/>
          </p:nvCxnSpPr>
          <p:spPr>
            <a:xfrm>
              <a:off x="1911724" y="4604186"/>
              <a:ext cx="265235" cy="295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53B5E50-BB99-4496-81D7-55AF178A0418}"/>
                </a:ext>
              </a:extLst>
            </p:cNvPr>
            <p:cNvSpPr/>
            <p:nvPr/>
          </p:nvSpPr>
          <p:spPr bwMode="gray">
            <a:xfrm>
              <a:off x="232297" y="4213699"/>
              <a:ext cx="5016059" cy="75609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C09E1CC-6970-4FD9-8AC4-50A4089FFEEA}"/>
                </a:ext>
              </a:extLst>
            </p:cNvPr>
            <p:cNvSpPr txBox="1"/>
            <p:nvPr/>
          </p:nvSpPr>
          <p:spPr>
            <a:xfrm>
              <a:off x="251975" y="3961974"/>
              <a:ext cx="985847"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networking</a:t>
              </a:r>
            </a:p>
          </p:txBody>
        </p:sp>
        <p:sp>
          <p:nvSpPr>
            <p:cNvPr id="40" name="Rectangle: Rounded Corners 39">
              <a:extLst>
                <a:ext uri="{FF2B5EF4-FFF2-40B4-BE49-F238E27FC236}">
                  <a16:creationId xmlns:a16="http://schemas.microsoft.com/office/drawing/2014/main" id="{98A8C26E-40CA-4772-8BB9-FD28401DDE3F}"/>
                </a:ext>
              </a:extLst>
            </p:cNvPr>
            <p:cNvSpPr/>
            <p:nvPr/>
          </p:nvSpPr>
          <p:spPr bwMode="gray">
            <a:xfrm>
              <a:off x="3794741" y="430892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Endpoint</a:t>
              </a:r>
            </a:p>
          </p:txBody>
        </p:sp>
        <p:cxnSp>
          <p:nvCxnSpPr>
            <p:cNvPr id="42" name="Connector: Elbow 41">
              <a:extLst>
                <a:ext uri="{FF2B5EF4-FFF2-40B4-BE49-F238E27FC236}">
                  <a16:creationId xmlns:a16="http://schemas.microsoft.com/office/drawing/2014/main" id="{3D05F7E3-44FD-4374-B594-3B5F41B3EAB7}"/>
                </a:ext>
              </a:extLst>
            </p:cNvPr>
            <p:cNvCxnSpPr>
              <a:cxnSpLocks/>
            </p:cNvCxnSpPr>
            <p:nvPr/>
          </p:nvCxnSpPr>
          <p:spPr>
            <a:xfrm flipV="1">
              <a:off x="3516117" y="4607482"/>
              <a:ext cx="287709" cy="244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7C256BE9-28E9-4B20-80F9-D5E01D341A0A}"/>
              </a:ext>
            </a:extLst>
          </p:cNvPr>
          <p:cNvGrpSpPr/>
          <p:nvPr/>
        </p:nvGrpSpPr>
        <p:grpSpPr>
          <a:xfrm>
            <a:off x="9949397" y="3634241"/>
            <a:ext cx="1864463" cy="2497555"/>
            <a:chOff x="9689922" y="3838318"/>
            <a:chExt cx="1864463" cy="2497555"/>
          </a:xfrm>
        </p:grpSpPr>
        <p:sp>
          <p:nvSpPr>
            <p:cNvPr id="50" name="Rectangle: Rounded Corners 49">
              <a:extLst>
                <a:ext uri="{FF2B5EF4-FFF2-40B4-BE49-F238E27FC236}">
                  <a16:creationId xmlns:a16="http://schemas.microsoft.com/office/drawing/2014/main" id="{89716035-5C71-4201-8F38-8885D0D09134}"/>
                </a:ext>
              </a:extLst>
            </p:cNvPr>
            <p:cNvSpPr/>
            <p:nvPr/>
          </p:nvSpPr>
          <p:spPr bwMode="gray">
            <a:xfrm>
              <a:off x="9869137" y="4320492"/>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ServiceAccount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3" name="Rectangle: Rounded Corners 52">
              <a:extLst>
                <a:ext uri="{FF2B5EF4-FFF2-40B4-BE49-F238E27FC236}">
                  <a16:creationId xmlns:a16="http://schemas.microsoft.com/office/drawing/2014/main" id="{434BB0BF-EC3D-49A3-B944-062FBA6CC931}"/>
                </a:ext>
              </a:extLst>
            </p:cNvPr>
            <p:cNvSpPr/>
            <p:nvPr/>
          </p:nvSpPr>
          <p:spPr bwMode="gray">
            <a:xfrm>
              <a:off x="9869137" y="4980205"/>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(Cluster) Role</a:t>
              </a:r>
            </a:p>
          </p:txBody>
        </p:sp>
        <p:sp>
          <p:nvSpPr>
            <p:cNvPr id="55" name="Rectangle: Rounded Corners 54">
              <a:extLst>
                <a:ext uri="{FF2B5EF4-FFF2-40B4-BE49-F238E27FC236}">
                  <a16:creationId xmlns:a16="http://schemas.microsoft.com/office/drawing/2014/main" id="{ABE6BDAE-48B0-4669-9800-A1142ED5A919}"/>
                </a:ext>
              </a:extLst>
            </p:cNvPr>
            <p:cNvSpPr/>
            <p:nvPr/>
          </p:nvSpPr>
          <p:spPr bwMode="gray">
            <a:xfrm>
              <a:off x="9869136" y="5673929"/>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(Cluster) </a:t>
              </a:r>
              <a:r>
                <a:rPr lang="en-US" sz="1400" kern="0" dirty="0" err="1">
                  <a:ea typeface="Arial Unicode MS" pitchFamily="34" charset="-128"/>
                  <a:cs typeface="Arial Unicode MS" pitchFamily="34" charset="-128"/>
                </a:rPr>
                <a:t>Rolebinding</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6" name="Rectangle 55">
              <a:extLst>
                <a:ext uri="{FF2B5EF4-FFF2-40B4-BE49-F238E27FC236}">
                  <a16:creationId xmlns:a16="http://schemas.microsoft.com/office/drawing/2014/main" id="{DDDD1B24-7E65-4919-B719-8B1E14477D9A}"/>
                </a:ext>
              </a:extLst>
            </p:cNvPr>
            <p:cNvSpPr/>
            <p:nvPr/>
          </p:nvSpPr>
          <p:spPr bwMode="gray">
            <a:xfrm>
              <a:off x="9693015" y="4155825"/>
              <a:ext cx="1861370" cy="2180048"/>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7" name="TextBox 56">
              <a:extLst>
                <a:ext uri="{FF2B5EF4-FFF2-40B4-BE49-F238E27FC236}">
                  <a16:creationId xmlns:a16="http://schemas.microsoft.com/office/drawing/2014/main" id="{E76634EA-56A7-4020-96F6-7F2C09220939}"/>
                </a:ext>
              </a:extLst>
            </p:cNvPr>
            <p:cNvSpPr txBox="1"/>
            <p:nvPr/>
          </p:nvSpPr>
          <p:spPr>
            <a:xfrm>
              <a:off x="9689922" y="3838318"/>
              <a:ext cx="335028"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IAM</a:t>
              </a:r>
            </a:p>
          </p:txBody>
        </p:sp>
      </p:grpSp>
      <p:cxnSp>
        <p:nvCxnSpPr>
          <p:cNvPr id="39" name="Connector: Elbow 38">
            <a:extLst>
              <a:ext uri="{FF2B5EF4-FFF2-40B4-BE49-F238E27FC236}">
                <a16:creationId xmlns:a16="http://schemas.microsoft.com/office/drawing/2014/main" id="{70B66DCA-4DAF-4079-89EC-6FB7BEE2F6DC}"/>
              </a:ext>
            </a:extLst>
          </p:cNvPr>
          <p:cNvCxnSpPr>
            <a:cxnSpLocks/>
            <a:stCxn id="40" idx="3"/>
          </p:cNvCxnSpPr>
          <p:nvPr/>
        </p:nvCxnSpPr>
        <p:spPr>
          <a:xfrm flipV="1">
            <a:off x="5113587" y="4410681"/>
            <a:ext cx="509506" cy="1"/>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BF92EF2B-58BD-4690-9E02-C5D71D5AFB0D}"/>
              </a:ext>
            </a:extLst>
          </p:cNvPr>
          <p:cNvGrpSpPr/>
          <p:nvPr/>
        </p:nvGrpSpPr>
        <p:grpSpPr>
          <a:xfrm>
            <a:off x="9949397" y="612892"/>
            <a:ext cx="1861370" cy="2701211"/>
            <a:chOff x="9718013" y="975143"/>
            <a:chExt cx="1861370" cy="2701211"/>
          </a:xfrm>
        </p:grpSpPr>
        <p:sp>
          <p:nvSpPr>
            <p:cNvPr id="46" name="Rectangle: Rounded Corners 45">
              <a:extLst>
                <a:ext uri="{FF2B5EF4-FFF2-40B4-BE49-F238E27FC236}">
                  <a16:creationId xmlns:a16="http://schemas.microsoft.com/office/drawing/2014/main" id="{C98965CC-D284-42CE-9C7E-D80736C3C187}"/>
                </a:ext>
              </a:extLst>
            </p:cNvPr>
            <p:cNvSpPr/>
            <p:nvPr/>
          </p:nvSpPr>
          <p:spPr bwMode="gray">
            <a:xfrm>
              <a:off x="9885126" y="1621821"/>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8" name="Rectangle: Rounded Corners 47">
              <a:extLst>
                <a:ext uri="{FF2B5EF4-FFF2-40B4-BE49-F238E27FC236}">
                  <a16:creationId xmlns:a16="http://schemas.microsoft.com/office/drawing/2014/main" id="{EB7FB4D8-D7CD-4A4A-B243-5CCBE4A05763}"/>
                </a:ext>
              </a:extLst>
            </p:cNvPr>
            <p:cNvSpPr/>
            <p:nvPr/>
          </p:nvSpPr>
          <p:spPr bwMode="gray">
            <a:xfrm>
              <a:off x="9885125" y="2313626"/>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50">
              <a:extLst>
                <a:ext uri="{FF2B5EF4-FFF2-40B4-BE49-F238E27FC236}">
                  <a16:creationId xmlns:a16="http://schemas.microsoft.com/office/drawing/2014/main" id="{454336AE-DAEB-4AE7-B821-DE7C2BE0F156}"/>
                </a:ext>
              </a:extLst>
            </p:cNvPr>
            <p:cNvSpPr/>
            <p:nvPr/>
          </p:nvSpPr>
          <p:spPr bwMode="gray">
            <a:xfrm>
              <a:off x="9718013" y="1496307"/>
              <a:ext cx="1861370" cy="2180047"/>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TextBox 51">
              <a:extLst>
                <a:ext uri="{FF2B5EF4-FFF2-40B4-BE49-F238E27FC236}">
                  <a16:creationId xmlns:a16="http://schemas.microsoft.com/office/drawing/2014/main" id="{7F0AAD1C-E33C-4D96-924F-1FAEEA73F905}"/>
                </a:ext>
              </a:extLst>
            </p:cNvPr>
            <p:cNvSpPr txBox="1"/>
            <p:nvPr/>
          </p:nvSpPr>
          <p:spPr>
            <a:xfrm>
              <a:off x="9718013" y="975143"/>
              <a:ext cx="1325532" cy="430887"/>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Resource management</a:t>
              </a:r>
            </a:p>
          </p:txBody>
        </p:sp>
        <p:sp>
          <p:nvSpPr>
            <p:cNvPr id="85" name="Rectangle: Rounded Corners 84">
              <a:extLst>
                <a:ext uri="{FF2B5EF4-FFF2-40B4-BE49-F238E27FC236}">
                  <a16:creationId xmlns:a16="http://schemas.microsoft.com/office/drawing/2014/main" id="{5698307F-5ACB-4A59-B395-A8E9638F0B0C}"/>
                </a:ext>
              </a:extLst>
            </p:cNvPr>
            <p:cNvSpPr/>
            <p:nvPr/>
          </p:nvSpPr>
          <p:spPr bwMode="gray">
            <a:xfrm>
              <a:off x="9882129" y="3005432"/>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Node</a:t>
              </a:r>
            </a:p>
          </p:txBody>
        </p:sp>
      </p:grpSp>
      <p:grpSp>
        <p:nvGrpSpPr>
          <p:cNvPr id="93" name="Group 92">
            <a:extLst>
              <a:ext uri="{FF2B5EF4-FFF2-40B4-BE49-F238E27FC236}">
                <a16:creationId xmlns:a16="http://schemas.microsoft.com/office/drawing/2014/main" id="{D153A88A-61E2-47F6-8E43-CC46D97B93A8}"/>
              </a:ext>
            </a:extLst>
          </p:cNvPr>
          <p:cNvGrpSpPr/>
          <p:nvPr/>
        </p:nvGrpSpPr>
        <p:grpSpPr>
          <a:xfrm>
            <a:off x="7671414" y="1242664"/>
            <a:ext cx="1783886" cy="1803056"/>
            <a:chOff x="7663052" y="2353148"/>
            <a:chExt cx="1783886" cy="1803056"/>
          </a:xfrm>
        </p:grpSpPr>
        <p:sp>
          <p:nvSpPr>
            <p:cNvPr id="88" name="Rectangle: Rounded Corners 87">
              <a:extLst>
                <a:ext uri="{FF2B5EF4-FFF2-40B4-BE49-F238E27FC236}">
                  <a16:creationId xmlns:a16="http://schemas.microsoft.com/office/drawing/2014/main" id="{404FAC13-EA89-46EE-AE15-76064499FBD1}"/>
                </a:ext>
              </a:extLst>
            </p:cNvPr>
            <p:cNvSpPr/>
            <p:nvPr/>
          </p:nvSpPr>
          <p:spPr bwMode="gray">
            <a:xfrm>
              <a:off x="7791781" y="2806923"/>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a:t>
              </a:r>
              <a:r>
                <a:rPr kumimoji="0" lang="en-US" sz="1400" b="0" i="0" u="none" strike="noStrike" kern="0" cap="none" spc="0" normalizeH="0" baseline="0" noProof="0" dirty="0">
                  <a:ln>
                    <a:noFill/>
                  </a:ln>
                  <a:effectLst/>
                  <a:uLnTx/>
                  <a:uFillTx/>
                  <a:ea typeface="Arial Unicode MS" pitchFamily="34" charset="-128"/>
                  <a:cs typeface="Arial Unicode MS" pitchFamily="34" charset="-128"/>
                </a:rPr>
                <a:t> Policy</a:t>
              </a:r>
            </a:p>
          </p:txBody>
        </p:sp>
        <p:sp>
          <p:nvSpPr>
            <p:cNvPr id="89" name="Rectangle: Rounded Corners 88">
              <a:extLst>
                <a:ext uri="{FF2B5EF4-FFF2-40B4-BE49-F238E27FC236}">
                  <a16:creationId xmlns:a16="http://schemas.microsoft.com/office/drawing/2014/main" id="{024EF551-7E3C-457C-9DD1-9186A6095C5F}"/>
                </a:ext>
              </a:extLst>
            </p:cNvPr>
            <p:cNvSpPr/>
            <p:nvPr/>
          </p:nvSpPr>
          <p:spPr bwMode="gray">
            <a:xfrm>
              <a:off x="7791780" y="3498728"/>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Network Policy</a:t>
              </a:r>
            </a:p>
          </p:txBody>
        </p:sp>
        <p:sp>
          <p:nvSpPr>
            <p:cNvPr id="90" name="Rectangle 89">
              <a:extLst>
                <a:ext uri="{FF2B5EF4-FFF2-40B4-BE49-F238E27FC236}">
                  <a16:creationId xmlns:a16="http://schemas.microsoft.com/office/drawing/2014/main" id="{817C759A-ECE5-4D39-B56C-30F4487DF4DB}"/>
                </a:ext>
              </a:extLst>
            </p:cNvPr>
            <p:cNvSpPr/>
            <p:nvPr/>
          </p:nvSpPr>
          <p:spPr bwMode="gray">
            <a:xfrm>
              <a:off x="7663052" y="2681409"/>
              <a:ext cx="1783886" cy="147479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TextBox 90">
              <a:extLst>
                <a:ext uri="{FF2B5EF4-FFF2-40B4-BE49-F238E27FC236}">
                  <a16:creationId xmlns:a16="http://schemas.microsoft.com/office/drawing/2014/main" id="{58882A00-C448-4198-BC22-4E3D2B3032AC}"/>
                </a:ext>
              </a:extLst>
            </p:cNvPr>
            <p:cNvSpPr txBox="1"/>
            <p:nvPr/>
          </p:nvSpPr>
          <p:spPr>
            <a:xfrm>
              <a:off x="7663052" y="2353148"/>
              <a:ext cx="1325532" cy="215444"/>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Policies</a:t>
              </a:r>
            </a:p>
          </p:txBody>
        </p:sp>
      </p:grpSp>
      <p:cxnSp>
        <p:nvCxnSpPr>
          <p:cNvPr id="103" name="Connector: Elbow 102">
            <a:extLst>
              <a:ext uri="{FF2B5EF4-FFF2-40B4-BE49-F238E27FC236}">
                <a16:creationId xmlns:a16="http://schemas.microsoft.com/office/drawing/2014/main" id="{4EF96AF3-727E-4DB6-8AE7-0CBD354AE6E0}"/>
              </a:ext>
            </a:extLst>
          </p:cNvPr>
          <p:cNvCxnSpPr>
            <a:stCxn id="90" idx="2"/>
            <a:endCxn id="8" idx="3"/>
          </p:cNvCxnSpPr>
          <p:nvPr/>
        </p:nvCxnSpPr>
        <p:spPr>
          <a:xfrm rot="5400000">
            <a:off x="7457920" y="2917753"/>
            <a:ext cx="977470" cy="1233404"/>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2040-D814-4C48-8BDD-E2BDD7BB58F8}"/>
              </a:ext>
            </a:extLst>
          </p:cNvPr>
          <p:cNvSpPr>
            <a:spLocks noGrp="1"/>
          </p:cNvSpPr>
          <p:nvPr>
            <p:ph type="ctrTitle"/>
          </p:nvPr>
        </p:nvSpPr>
        <p:spPr>
          <a:xfrm>
            <a:off x="504987" y="1551357"/>
            <a:ext cx="11185200" cy="677108"/>
          </a:xfrm>
        </p:spPr>
        <p:txBody>
          <a:bodyPr/>
          <a:lstStyle/>
          <a:p>
            <a:pPr algn="ctr"/>
            <a:r>
              <a:rPr lang="en-US" dirty="0"/>
              <a:t>K8s from administrative point of view</a:t>
            </a:r>
          </a:p>
        </p:txBody>
      </p:sp>
      <p:pic>
        <p:nvPicPr>
          <p:cNvPr id="3" name="Picture 2">
            <a:extLst>
              <a:ext uri="{FF2B5EF4-FFF2-40B4-BE49-F238E27FC236}">
                <a16:creationId xmlns:a16="http://schemas.microsoft.com/office/drawing/2014/main" id="{674D8C43-632A-4ACD-ABBA-576C0600B9C5}"/>
              </a:ext>
            </a:extLst>
          </p:cNvPr>
          <p:cNvPicPr>
            <a:picLocks noChangeAspect="1"/>
          </p:cNvPicPr>
          <p:nvPr/>
        </p:nvPicPr>
        <p:blipFill>
          <a:blip r:embed="rId3"/>
          <a:stretch>
            <a:fillRect/>
          </a:stretch>
        </p:blipFill>
        <p:spPr>
          <a:xfrm>
            <a:off x="4191761" y="2355536"/>
            <a:ext cx="3811652" cy="3811652"/>
          </a:xfrm>
          <a:prstGeom prst="rect">
            <a:avLst/>
          </a:prstGeom>
        </p:spPr>
      </p:pic>
    </p:spTree>
    <p:extLst>
      <p:ext uri="{BB962C8B-B14F-4D97-AF65-F5344CB8AC3E}">
        <p14:creationId xmlns:p14="http://schemas.microsoft.com/office/powerpoint/2010/main" val="656606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449184" y="1832717"/>
            <a:ext cx="4142483"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208073" y="2053590"/>
            <a:ext cx="4142483"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 (</a:t>
            </a:r>
            <a:r>
              <a:rPr lang="en-US" i="1" dirty="0"/>
              <a:t>very</a:t>
            </a:r>
            <a:r>
              <a:rPr lang="en-US" dirty="0"/>
              <a:t> high level)</a:t>
            </a:r>
          </a:p>
        </p:txBody>
      </p:sp>
      <p:sp>
        <p:nvSpPr>
          <p:cNvPr id="3" name="Rectangle 2"/>
          <p:cNvSpPr/>
          <p:nvPr/>
        </p:nvSpPr>
        <p:spPr bwMode="gray">
          <a:xfrm>
            <a:off x="504000" y="2377440"/>
            <a:ext cx="5545429"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8" name="Rectangle 7"/>
          <p:cNvSpPr/>
          <p:nvPr/>
        </p:nvSpPr>
        <p:spPr bwMode="gray">
          <a:xfrm>
            <a:off x="177441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a:ea typeface="Arial Unicode MS" pitchFamily="34" charset="-128"/>
                <a:cs typeface="Arial Unicode MS" pitchFamily="34" charset="-128"/>
              </a:rPr>
              <a:t>User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2400303"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Workers</a:t>
            </a:r>
            <a:r>
              <a:rPr lang="de-DE" sz="2400" b="1" kern="0" dirty="0">
                <a:ea typeface="Arial Unicode MS" pitchFamily="34" charset="-128"/>
                <a:cs typeface="Arial Unicode MS" pitchFamily="34" charset="-128"/>
              </a:rPr>
              <a:t> / </a:t>
            </a:r>
            <a:r>
              <a:rPr lang="de-DE" sz="2400" b="1" kern="0" dirty="0" err="1">
                <a:ea typeface="Arial Unicode MS" pitchFamily="34" charset="-128"/>
                <a:cs typeface="Arial Unicode MS" pitchFamily="34" charset="-128"/>
              </a:rPr>
              <a:t>Minions</a:t>
            </a:r>
            <a:endParaRPr lang="de-DE" sz="2400" b="1" kern="0" dirty="0">
              <a:ea typeface="Arial Unicode MS" pitchFamily="34" charset="-128"/>
              <a:cs typeface="Arial Unicode MS" pitchFamily="34" charset="-128"/>
            </a:endParaRPr>
          </a:p>
        </p:txBody>
      </p:sp>
      <p:cxnSp>
        <p:nvCxnSpPr>
          <p:cNvPr id="60" name="Straight Arrow Connector 59"/>
          <p:cNvCxnSpPr>
            <a:cxnSpLocks/>
          </p:cNvCxnSpPr>
          <p:nvPr/>
        </p:nvCxnSpPr>
        <p:spPr>
          <a:xfrm flipH="1">
            <a:off x="4451326" y="4271028"/>
            <a:ext cx="3065827" cy="0"/>
          </a:xfrm>
          <a:prstGeom prst="straightConnector1">
            <a:avLst/>
          </a:prstGeom>
          <a:ln w="57150">
            <a:solidFill>
              <a:schemeClr val="accent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pic>
        <p:nvPicPr>
          <p:cNvPr id="1026" name="Picture 2" descr="Image result for gru despicable me">
            <a:extLst>
              <a:ext uri="{FF2B5EF4-FFF2-40B4-BE49-F238E27FC236}">
                <a16:creationId xmlns:a16="http://schemas.microsoft.com/office/drawing/2014/main" id="{70747020-7535-487B-BAB8-825F00BF313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7823" b="97109" l="9950" r="89673">
                        <a14:foregroundMark x1="37909" y1="17347" x2="37909" y2="17347"/>
                        <a14:foregroundMark x1="36524" y1="17347" x2="36524" y2="17347"/>
                        <a14:foregroundMark x1="49244" y1="9014" x2="49244" y2="9014"/>
                        <a14:foregroundMark x1="49244" y1="8163" x2="49244" y2="8163"/>
                        <a14:foregroundMark x1="39421" y1="11395" x2="39421" y2="11395"/>
                        <a14:foregroundMark x1="35139" y1="15646" x2="35139" y2="15646"/>
                        <a14:foregroundMark x1="35390" y1="15816" x2="35390" y2="15816"/>
                        <a14:foregroundMark x1="35013" y1="14796" x2="35013" y2="14796"/>
                        <a14:foregroundMark x1="35013" y1="15306" x2="35013" y2="15306"/>
                        <a14:foregroundMark x1="52393" y1="13435" x2="52393" y2="13435"/>
                        <a14:foregroundMark x1="54660" y1="94048" x2="54660" y2="94048"/>
                        <a14:foregroundMark x1="64106" y1="91327" x2="64106" y2="91327"/>
                        <a14:foregroundMark x1="67758" y1="97109" x2="67758" y2="97109"/>
                        <a14:foregroundMark x1="10327" y1="57313" x2="10327" y2="57313"/>
                      </a14:backgroundRemoval>
                    </a14:imgEffect>
                  </a14:imgLayer>
                </a14:imgProps>
              </a:ext>
              <a:ext uri="{28A0092B-C50C-407E-A947-70E740481C1C}">
                <a14:useLocalDpi xmlns:a14="http://schemas.microsoft.com/office/drawing/2010/main" val="0"/>
              </a:ext>
            </a:extLst>
          </a:blip>
          <a:srcRect/>
          <a:stretch>
            <a:fillRect/>
          </a:stretch>
        </p:blipFill>
        <p:spPr bwMode="auto">
          <a:xfrm>
            <a:off x="1577912" y="3135944"/>
            <a:ext cx="2868420" cy="21242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inions despicable me">
            <a:extLst>
              <a:ext uri="{FF2B5EF4-FFF2-40B4-BE49-F238E27FC236}">
                <a16:creationId xmlns:a16="http://schemas.microsoft.com/office/drawing/2014/main" id="{E087B935-AC68-4269-96EC-21D6175625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9028" y="3417004"/>
            <a:ext cx="2857500" cy="15621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243E848-1834-4E06-8221-4A79CE55E53C}"/>
              </a:ext>
            </a:extLst>
          </p:cNvPr>
          <p:cNvPicPr>
            <a:picLocks noChangeAspect="1"/>
          </p:cNvPicPr>
          <p:nvPr/>
        </p:nvPicPr>
        <p:blipFill>
          <a:blip r:embed="rId6"/>
          <a:stretch>
            <a:fillRect/>
          </a:stretch>
        </p:blipFill>
        <p:spPr>
          <a:xfrm>
            <a:off x="1198696" y="873332"/>
            <a:ext cx="1401630" cy="1352161"/>
          </a:xfrm>
          <a:prstGeom prst="rect">
            <a:avLst/>
          </a:prstGeom>
        </p:spPr>
      </p:pic>
    </p:spTree>
    <p:extLst>
      <p:ext uri="{BB962C8B-B14F-4D97-AF65-F5344CB8AC3E}">
        <p14:creationId xmlns:p14="http://schemas.microsoft.com/office/powerpoint/2010/main" val="391893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449184" y="1832717"/>
            <a:ext cx="4142483"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208073" y="2053590"/>
            <a:ext cx="4142483"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0" y="2377440"/>
            <a:ext cx="5545429"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1255655"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1188723"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067344"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2400303"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solidFill>
                  <a:schemeClr val="lt1"/>
                </a:solidFill>
                <a:ea typeface="Arial Unicode MS" pitchFamily="34" charset="-128"/>
              </a:rPr>
              <a:t>etcd</a:t>
            </a:r>
            <a:endParaRPr lang="de-DE" sz="1800" b="1" kern="0" dirty="0">
              <a:solidFill>
                <a:schemeClr val="lt1"/>
              </a:solidFill>
              <a:ea typeface="Arial Unicode MS" pitchFamily="34" charset="-128"/>
            </a:endParaRPr>
          </a:p>
          <a:p>
            <a:pPr algn="ctr" defTabSz="914400" fontAlgn="base">
              <a:spcBef>
                <a:spcPct val="50000"/>
              </a:spcBef>
              <a:spcAft>
                <a:spcPct val="0"/>
              </a:spcAft>
              <a:buClr>
                <a:srgbClr val="F0AB00"/>
              </a:buClr>
              <a:buSzPct val="80000"/>
            </a:pPr>
            <a:r>
              <a:rPr lang="de-DE" sz="1800" b="1" kern="0" dirty="0">
                <a:solidFill>
                  <a:schemeClr val="lt1"/>
                </a:solidFill>
                <a:ea typeface="Arial Unicode MS" pitchFamily="34" charset="-128"/>
              </a:rPr>
              <a:t>(</a:t>
            </a:r>
            <a:r>
              <a:rPr lang="de-DE" sz="1800" b="1" kern="0" dirty="0" err="1">
                <a:solidFill>
                  <a:schemeClr val="lt1"/>
                </a:solidFill>
                <a:ea typeface="Arial Unicode MS" pitchFamily="34" charset="-128"/>
              </a:rPr>
              <a:t>distributed</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key-value</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store</a:t>
            </a:r>
            <a:endParaRPr lang="de-DE" sz="1800" b="1" kern="0" dirty="0">
              <a:solidFill>
                <a:schemeClr val="lt1"/>
              </a:solidFill>
              <a:ea typeface="Arial Unicode MS" pitchFamily="34" charset="-128"/>
            </a:endParaRPr>
          </a:p>
        </p:txBody>
      </p:sp>
      <p:cxnSp>
        <p:nvCxnSpPr>
          <p:cNvPr id="25" name="Straight Arrow Connector 24"/>
          <p:cNvCxnSpPr>
            <a:cxnSpLocks/>
          </p:cNvCxnSpPr>
          <p:nvPr/>
        </p:nvCxnSpPr>
        <p:spPr>
          <a:xfrm>
            <a:off x="3592226" y="3589020"/>
            <a:ext cx="503368" cy="577637"/>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1" name="Rectangle 30"/>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cxnSpLocks/>
            <a:endCxn id="36" idx="0"/>
          </p:cNvCxnSpPr>
          <p:nvPr/>
        </p:nvCxnSpPr>
        <p:spPr>
          <a:xfrm flipH="1">
            <a:off x="9979317" y="1319842"/>
            <a:ext cx="14544" cy="1468870"/>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a:off x="9979317" y="3223052"/>
            <a:ext cx="0" cy="617468"/>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122657" y="3223052"/>
            <a:ext cx="1856660" cy="617468"/>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a:stCxn id="32" idx="2"/>
            <a:endCxn id="34" idx="0"/>
          </p:cNvCxnSpPr>
          <p:nvPr/>
        </p:nvCxnSpPr>
        <p:spPr>
          <a:xfrm>
            <a:off x="8103349" y="3216814"/>
            <a:ext cx="19308" cy="62370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103349" y="3216814"/>
            <a:ext cx="1875968" cy="62370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cxnSpLocks/>
            <a:stCxn id="32" idx="1"/>
          </p:cNvCxnSpPr>
          <p:nvPr/>
        </p:nvCxnSpPr>
        <p:spPr>
          <a:xfrm flipH="1">
            <a:off x="3544584" y="2999644"/>
            <a:ext cx="3939924" cy="20958"/>
          </a:xfrm>
          <a:prstGeom prst="straightConnector1">
            <a:avLst/>
          </a:prstGeom>
          <a:ln w="57150">
            <a:solidFill>
              <a:schemeClr val="accent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 name="Rectangle: Rounded Corners 1">
            <a:extLst>
              <a:ext uri="{FF2B5EF4-FFF2-40B4-BE49-F238E27FC236}">
                <a16:creationId xmlns:a16="http://schemas.microsoft.com/office/drawing/2014/main" id="{2A37C6D0-F857-43F3-9FFE-BF75EF04DD52}"/>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4" name="Rectangle 3"/>
          <p:cNvSpPr/>
          <p:nvPr/>
        </p:nvSpPr>
        <p:spPr bwMode="gray">
          <a:xfrm>
            <a:off x="1147891" y="2981732"/>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Rounded Corners 44">
            <a:extLst>
              <a:ext uri="{FF2B5EF4-FFF2-40B4-BE49-F238E27FC236}">
                <a16:creationId xmlns:a16="http://schemas.microsoft.com/office/drawing/2014/main" id="{6A1B9FB8-E0C7-4972-AB85-18F2C06E6708}"/>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Tree>
    <p:extLst>
      <p:ext uri="{BB962C8B-B14F-4D97-AF65-F5344CB8AC3E}">
        <p14:creationId xmlns:p14="http://schemas.microsoft.com/office/powerpoint/2010/main" val="360274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What happens if we run </a:t>
            </a:r>
            <a:r>
              <a:rPr lang="en-US" dirty="0" err="1"/>
              <a:t>nginx</a:t>
            </a:r>
            <a:r>
              <a:rPr lang="en-US" dirty="0"/>
              <a:t>?</a:t>
            </a:r>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295091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Run </a:t>
            </a:r>
            <a:r>
              <a:rPr lang="en-US" sz="1800" kern="0" noProof="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solidFill>
                  <a:schemeClr val="lt1"/>
                </a:solidFill>
                <a:ea typeface="Arial Unicode MS" pitchFamily="34" charset="-128"/>
              </a:rPr>
              <a:t>etcd</a:t>
            </a:r>
            <a:endParaRPr lang="de-DE" sz="1800" b="1" kern="0" dirty="0">
              <a:solidFill>
                <a:schemeClr val="lt1"/>
              </a:solidFill>
              <a:ea typeface="Arial Unicode MS" pitchFamily="34" charset="-128"/>
            </a:endParaRPr>
          </a:p>
          <a:p>
            <a:pPr algn="ctr" defTabSz="914400" fontAlgn="base">
              <a:spcBef>
                <a:spcPct val="50000"/>
              </a:spcBef>
              <a:spcAft>
                <a:spcPct val="0"/>
              </a:spcAft>
              <a:buClr>
                <a:srgbClr val="F0AB00"/>
              </a:buClr>
              <a:buSzPct val="80000"/>
            </a:pPr>
            <a:r>
              <a:rPr lang="de-DE" sz="1800" b="1" kern="0" dirty="0">
                <a:solidFill>
                  <a:schemeClr val="lt1"/>
                </a:solidFill>
                <a:ea typeface="Arial Unicode MS" pitchFamily="34" charset="-128"/>
              </a:rPr>
              <a:t>(</a:t>
            </a:r>
            <a:r>
              <a:rPr lang="de-DE" sz="1800" b="1" kern="0" dirty="0" err="1">
                <a:solidFill>
                  <a:schemeClr val="lt1"/>
                </a:solidFill>
                <a:ea typeface="Arial Unicode MS" pitchFamily="34" charset="-128"/>
              </a:rPr>
              <a:t>distributed</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key-value</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store</a:t>
            </a:r>
            <a:endParaRPr lang="de-DE" sz="1800" b="1" kern="0" dirty="0">
              <a:solidFill>
                <a:schemeClr val="lt1"/>
              </a:solidFill>
              <a:ea typeface="Arial Unicode MS" pitchFamily="34" charset="-128"/>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37382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87CF6B3A-EC01-4B8F-BF08-4EA147BCB724}"/>
              </a:ext>
            </a:extLst>
          </p:cNvPr>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7" name="Rectangle 36">
            <a:extLst>
              <a:ext uri="{FF2B5EF4-FFF2-40B4-BE49-F238E27FC236}">
                <a16:creationId xmlns:a16="http://schemas.microsoft.com/office/drawing/2014/main" id="{DF9A87C0-2943-4372-A5D2-4C300C83D39D}"/>
              </a:ext>
            </a:extLst>
          </p:cNvPr>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51359FDF-4DC2-46E3-A282-F78B91475E8E}"/>
              </a:ext>
            </a:extLst>
          </p:cNvPr>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1C887E78-8D2B-41DD-A394-D0B85AEAE0EB}"/>
              </a:ext>
            </a:extLst>
          </p:cNvPr>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39">
            <a:extLst>
              <a:ext uri="{FF2B5EF4-FFF2-40B4-BE49-F238E27FC236}">
                <a16:creationId xmlns:a16="http://schemas.microsoft.com/office/drawing/2014/main" id="{6B8FC342-06C9-45FE-B51F-1D6F3BAC05C9}"/>
              </a:ext>
            </a:extLst>
          </p:cNvPr>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a:extLst>
              <a:ext uri="{FF2B5EF4-FFF2-40B4-BE49-F238E27FC236}">
                <a16:creationId xmlns:a16="http://schemas.microsoft.com/office/drawing/2014/main" id="{191F07E6-1C1C-441B-A55F-1EF0A8C1F0F2}"/>
              </a:ext>
            </a:extLst>
          </p:cNvPr>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B6E2B7DC-7459-4EA2-97E3-D505020D8F79}"/>
              </a:ext>
            </a:extLst>
          </p:cNvPr>
          <p:cNvCxnSpPr>
            <a:stCxn id="38" idx="2"/>
            <a:endCxn id="39" idx="0"/>
          </p:cNvCxnSpPr>
          <p:nvPr/>
        </p:nvCxnSpPr>
        <p:spPr>
          <a:xfrm>
            <a:off x="8103349" y="3216814"/>
            <a:ext cx="1930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F2F381-F004-4A0E-9AE9-D5725B07F9B9}"/>
              </a:ext>
            </a:extLst>
          </p:cNvPr>
          <p:cNvCxnSpPr>
            <a:stCxn id="38" idx="2"/>
            <a:endCxn id="40" idx="0"/>
          </p:cNvCxnSpPr>
          <p:nvPr/>
        </p:nvCxnSpPr>
        <p:spPr>
          <a:xfrm>
            <a:off x="8103349" y="3216814"/>
            <a:ext cx="187596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1C1FD03-CCDD-4667-B60B-8BA9C18D41CF}"/>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50" name="Rectangle: Rounded Corners 49">
            <a:extLst>
              <a:ext uri="{FF2B5EF4-FFF2-40B4-BE49-F238E27FC236}">
                <a16:creationId xmlns:a16="http://schemas.microsoft.com/office/drawing/2014/main" id="{7AC3DDD0-A7F3-4AA9-8C17-9FB26547FF54}"/>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cxnSp>
        <p:nvCxnSpPr>
          <p:cNvPr id="25" name="Straight Arrow Connector 24"/>
          <p:cNvCxnSpPr>
            <a:cxnSpLocks/>
            <a:endCxn id="38" idx="1"/>
          </p:cNvCxnSpPr>
          <p:nvPr/>
        </p:nvCxnSpPr>
        <p:spPr>
          <a:xfrm flipV="1">
            <a:off x="3563431" y="2999644"/>
            <a:ext cx="3921077" cy="2636"/>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9" grpId="0" animBg="1"/>
      <p:bldP spid="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happens, when “run </a:t>
            </a:r>
            <a:r>
              <a:rPr lang="en-US" dirty="0" err="1"/>
              <a:t>nginx</a:t>
            </a:r>
            <a:r>
              <a:rPr lang="en-US" dirty="0"/>
              <a:t>” is declared?</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596726874"/>
              </p:ext>
            </p:extLst>
          </p:nvPr>
        </p:nvGraphicFramePr>
        <p:xfrm>
          <a:off x="504001" y="1680752"/>
          <a:ext cx="10625553" cy="3875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6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7B6B1-1962-F343-B945-09936343593B}"/>
              </a:ext>
            </a:extLst>
          </p:cNvPr>
          <p:cNvSpPr>
            <a:spLocks noGrp="1"/>
          </p:cNvSpPr>
          <p:nvPr>
            <p:ph type="body" sz="quarter" idx="10"/>
          </p:nvPr>
        </p:nvSpPr>
        <p:spPr>
          <a:xfrm>
            <a:off x="504000" y="1620000"/>
            <a:ext cx="11185200" cy="4230000"/>
          </a:xfrm>
        </p:spPr>
        <p:txBody>
          <a:bodyPr/>
          <a:lstStyle/>
          <a:p>
            <a:r>
              <a:rPr lang="de-DE" dirty="0"/>
              <a:t>/</a:t>
            </a:r>
            <a:r>
              <a:rPr lang="de-DE" dirty="0" err="1"/>
              <a:t>api</a:t>
            </a:r>
            <a:r>
              <a:rPr lang="de-DE" dirty="0"/>
              <a:t>/v1/			</a:t>
            </a:r>
            <a:r>
              <a:rPr lang="de-DE" dirty="0">
                <a:solidFill>
                  <a:schemeClr val="tx1">
                    <a:lumMod val="75000"/>
                  </a:schemeClr>
                </a:solidFill>
              </a:rPr>
              <a:t>-- </a:t>
            </a:r>
            <a:r>
              <a:rPr lang="de-DE" dirty="0" err="1">
                <a:solidFill>
                  <a:schemeClr val="tx1">
                    <a:lumMod val="75000"/>
                  </a:schemeClr>
                </a:solidFill>
              </a:rPr>
              <a:t>core</a:t>
            </a:r>
            <a:r>
              <a:rPr lang="de-DE" dirty="0">
                <a:solidFill>
                  <a:schemeClr val="tx1">
                    <a:lumMod val="75000"/>
                  </a:schemeClr>
                </a:solidFill>
              </a:rPr>
              <a:t> </a:t>
            </a:r>
            <a:r>
              <a:rPr lang="de-DE" dirty="0" err="1">
                <a:solidFill>
                  <a:schemeClr val="tx1">
                    <a:lumMod val="75000"/>
                  </a:schemeClr>
                </a:solidFill>
              </a:rPr>
              <a:t>objects</a:t>
            </a:r>
            <a:r>
              <a:rPr lang="de-DE" dirty="0">
                <a:solidFill>
                  <a:schemeClr val="tx1">
                    <a:lumMod val="75000"/>
                  </a:schemeClr>
                </a:solidFill>
              </a:rPr>
              <a:t> like </a:t>
            </a:r>
            <a:r>
              <a:rPr lang="de-DE" dirty="0" err="1">
                <a:solidFill>
                  <a:schemeClr val="tx1">
                    <a:lumMod val="75000"/>
                  </a:schemeClr>
                </a:solidFill>
              </a:rPr>
              <a:t>pods</a:t>
            </a:r>
            <a:r>
              <a:rPr lang="de-DE" dirty="0">
                <a:solidFill>
                  <a:schemeClr val="tx1">
                    <a:lumMod val="75000"/>
                  </a:schemeClr>
                </a:solidFill>
              </a:rPr>
              <a:t> </a:t>
            </a:r>
            <a:r>
              <a:rPr lang="de-DE" dirty="0" err="1">
                <a:solidFill>
                  <a:schemeClr val="tx1">
                    <a:lumMod val="75000"/>
                  </a:schemeClr>
                </a:solidFill>
              </a:rPr>
              <a:t>or</a:t>
            </a:r>
            <a:r>
              <a:rPr lang="de-DE" dirty="0">
                <a:solidFill>
                  <a:schemeClr val="tx1">
                    <a:lumMod val="75000"/>
                  </a:schemeClr>
                </a:solidFill>
              </a:rPr>
              <a:t> </a:t>
            </a:r>
            <a:r>
              <a:rPr lang="de-DE" dirty="0" err="1">
                <a:solidFill>
                  <a:schemeClr val="tx1">
                    <a:lumMod val="75000"/>
                  </a:schemeClr>
                </a:solidFill>
              </a:rPr>
              <a:t>services</a:t>
            </a:r>
            <a:endParaRPr lang="de-DE" dirty="0">
              <a:solidFill>
                <a:schemeClr val="tx1">
                  <a:lumMod val="75000"/>
                </a:schemeClr>
              </a:solidFill>
            </a:endParaRPr>
          </a:p>
          <a:p>
            <a:r>
              <a:rPr lang="de-DE" dirty="0"/>
              <a:t>/</a:t>
            </a:r>
            <a:r>
              <a:rPr lang="de-DE" dirty="0" err="1"/>
              <a:t>api</a:t>
            </a:r>
            <a:r>
              <a:rPr lang="de-DE" dirty="0"/>
              <a:t>/&lt;</a:t>
            </a:r>
            <a:r>
              <a:rPr lang="de-DE" dirty="0" err="1"/>
              <a:t>apigroup</a:t>
            </a:r>
            <a:r>
              <a:rPr lang="de-DE" dirty="0"/>
              <a:t>&gt; 		</a:t>
            </a:r>
            <a:r>
              <a:rPr lang="de-DE" dirty="0">
                <a:solidFill>
                  <a:schemeClr val="tx1">
                    <a:lumMod val="75000"/>
                  </a:schemeClr>
                </a:solidFill>
              </a:rPr>
              <a:t>-- </a:t>
            </a:r>
            <a:r>
              <a:rPr lang="de-DE" dirty="0" err="1">
                <a:solidFill>
                  <a:schemeClr val="tx1">
                    <a:lumMod val="75000"/>
                  </a:schemeClr>
                </a:solidFill>
              </a:rPr>
              <a:t>added</a:t>
            </a:r>
            <a:r>
              <a:rPr lang="de-DE" dirty="0">
                <a:solidFill>
                  <a:schemeClr val="tx1">
                    <a:lumMod val="75000"/>
                  </a:schemeClr>
                </a:solidFill>
              </a:rPr>
              <a:t> </a:t>
            </a:r>
            <a:r>
              <a:rPr lang="de-DE" dirty="0" err="1">
                <a:solidFill>
                  <a:schemeClr val="tx1">
                    <a:lumMod val="75000"/>
                  </a:schemeClr>
                </a:solidFill>
              </a:rPr>
              <a:t>later</a:t>
            </a:r>
            <a:r>
              <a:rPr lang="de-DE" dirty="0">
                <a:solidFill>
                  <a:schemeClr val="tx1">
                    <a:lumMod val="75000"/>
                  </a:schemeClr>
                </a:solidFill>
              </a:rPr>
              <a:t> </a:t>
            </a:r>
            <a:r>
              <a:rPr lang="de-DE" dirty="0" err="1">
                <a:solidFill>
                  <a:schemeClr val="tx1">
                    <a:lumMod val="75000"/>
                  </a:schemeClr>
                </a:solidFill>
              </a:rPr>
              <a:t>as</a:t>
            </a:r>
            <a:r>
              <a:rPr lang="de-DE" dirty="0">
                <a:solidFill>
                  <a:schemeClr val="tx1">
                    <a:lumMod val="75000"/>
                  </a:schemeClr>
                </a:solidFill>
              </a:rPr>
              <a:t> </a:t>
            </a:r>
            <a:r>
              <a:rPr lang="de-DE" dirty="0" err="1">
                <a:solidFill>
                  <a:schemeClr val="tx1">
                    <a:lumMod val="75000"/>
                  </a:schemeClr>
                </a:solidFill>
              </a:rPr>
              <a:t>the</a:t>
            </a:r>
            <a:r>
              <a:rPr lang="de-DE" dirty="0">
                <a:solidFill>
                  <a:schemeClr val="tx1">
                    <a:lumMod val="75000"/>
                  </a:schemeClr>
                </a:solidFill>
              </a:rPr>
              <a:t> API </a:t>
            </a:r>
            <a:r>
              <a:rPr lang="de-DE" dirty="0" err="1">
                <a:solidFill>
                  <a:schemeClr val="tx1">
                    <a:lumMod val="75000"/>
                  </a:schemeClr>
                </a:solidFill>
              </a:rPr>
              <a:t>grew</a:t>
            </a:r>
            <a:endParaRPr lang="de-DE" dirty="0">
              <a:solidFill>
                <a:schemeClr val="tx1">
                  <a:lumMod val="75000"/>
                </a:schemeClr>
              </a:solidFill>
            </a:endParaRPr>
          </a:p>
          <a:p>
            <a:r>
              <a:rPr lang="de-DE" dirty="0"/>
              <a:t>/ </a:t>
            </a:r>
            <a:r>
              <a:rPr lang="de-DE" dirty="0" err="1"/>
              <a:t>api</a:t>
            </a:r>
            <a:r>
              <a:rPr lang="de-DE" dirty="0"/>
              <a:t> /(&lt;</a:t>
            </a:r>
            <a:r>
              <a:rPr lang="de-DE" dirty="0" err="1"/>
              <a:t>apigroup</a:t>
            </a:r>
            <a:r>
              <a:rPr lang="de-DE" dirty="0"/>
              <a:t>&gt;/) </a:t>
            </a:r>
            <a:r>
              <a:rPr lang="de-DE" i="1" dirty="0"/>
              <a:t>&lt;</a:t>
            </a:r>
            <a:r>
              <a:rPr lang="de-DE" i="1" dirty="0" err="1"/>
              <a:t>version</a:t>
            </a:r>
            <a:r>
              <a:rPr lang="de-DE" i="1" dirty="0"/>
              <a:t>&gt; </a:t>
            </a:r>
            <a:r>
              <a:rPr lang="de-DE" dirty="0"/>
              <a:t>/ </a:t>
            </a:r>
            <a:r>
              <a:rPr lang="de-DE" dirty="0" err="1"/>
              <a:t>namespaces</a:t>
            </a:r>
            <a:r>
              <a:rPr lang="de-DE" dirty="0"/>
              <a:t> / </a:t>
            </a:r>
            <a:r>
              <a:rPr lang="de-DE" i="1" dirty="0"/>
              <a:t>&lt;</a:t>
            </a:r>
            <a:r>
              <a:rPr lang="de-DE" i="1" dirty="0" err="1"/>
              <a:t>ns</a:t>
            </a:r>
            <a:r>
              <a:rPr lang="de-DE" i="1" dirty="0"/>
              <a:t>&gt; </a:t>
            </a:r>
            <a:r>
              <a:rPr lang="de-DE" dirty="0"/>
              <a:t>/ </a:t>
            </a:r>
            <a:r>
              <a:rPr lang="de-DE" i="1" dirty="0"/>
              <a:t>&lt;</a:t>
            </a:r>
            <a:r>
              <a:rPr lang="de-DE" i="1" dirty="0" err="1"/>
              <a:t>resource</a:t>
            </a:r>
            <a:r>
              <a:rPr lang="de-DE" i="1" dirty="0"/>
              <a:t>-type-name&gt; </a:t>
            </a:r>
            <a:r>
              <a:rPr lang="de-DE" dirty="0"/>
              <a:t>/ </a:t>
            </a:r>
            <a:r>
              <a:rPr lang="de-DE" i="1" dirty="0"/>
              <a:t>&lt;</a:t>
            </a:r>
            <a:r>
              <a:rPr lang="de-DE" i="1" dirty="0" err="1"/>
              <a:t>resource</a:t>
            </a:r>
            <a:r>
              <a:rPr lang="de-DE" i="1" dirty="0"/>
              <a:t>-name&gt;</a:t>
            </a:r>
          </a:p>
          <a:p>
            <a:r>
              <a:rPr lang="de-DE" i="1" dirty="0"/>
              <a:t>	 			            &lt;</a:t>
            </a:r>
            <a:r>
              <a:rPr lang="de-DE" i="1" dirty="0" err="1"/>
              <a:t>ns</a:t>
            </a:r>
            <a:r>
              <a:rPr lang="de-DE" i="1" dirty="0"/>
              <a:t>&gt; / &lt;</a:t>
            </a:r>
            <a:r>
              <a:rPr lang="de-DE" i="1" dirty="0" err="1"/>
              <a:t>resource</a:t>
            </a:r>
            <a:r>
              <a:rPr lang="de-DE" i="1" dirty="0"/>
              <a:t>-type-name&gt; / &lt;</a:t>
            </a:r>
            <a:r>
              <a:rPr lang="de-DE" i="1" dirty="0" err="1"/>
              <a:t>resource</a:t>
            </a:r>
            <a:r>
              <a:rPr lang="de-DE" i="1" dirty="0"/>
              <a:t>-name&gt;</a:t>
            </a:r>
          </a:p>
          <a:p>
            <a:r>
              <a:rPr lang="de-DE" i="1" dirty="0"/>
              <a:t>				             &lt;</a:t>
            </a:r>
            <a:r>
              <a:rPr lang="de-DE" i="1" dirty="0" err="1"/>
              <a:t>ns</a:t>
            </a:r>
            <a:r>
              <a:rPr lang="de-DE" i="1" dirty="0"/>
              <a:t>&gt; </a:t>
            </a:r>
            <a:r>
              <a:rPr lang="de-DE" dirty="0"/>
              <a:t>/ </a:t>
            </a:r>
            <a:r>
              <a:rPr lang="de-DE" i="1" dirty="0"/>
              <a:t>&lt;</a:t>
            </a:r>
            <a:r>
              <a:rPr lang="de-DE" i="1" dirty="0" err="1"/>
              <a:t>resource</a:t>
            </a:r>
            <a:r>
              <a:rPr lang="de-DE" i="1" dirty="0"/>
              <a:t>-type-name&gt; </a:t>
            </a:r>
            <a:r>
              <a:rPr lang="de-DE" dirty="0"/>
              <a:t>/ </a:t>
            </a:r>
            <a:r>
              <a:rPr lang="de-DE" i="1" dirty="0"/>
              <a:t>&lt;</a:t>
            </a:r>
            <a:r>
              <a:rPr lang="de-DE" i="1" dirty="0" err="1"/>
              <a:t>resource</a:t>
            </a:r>
            <a:r>
              <a:rPr lang="de-DE" i="1" dirty="0"/>
              <a:t>-name&gt;</a:t>
            </a:r>
            <a:endParaRPr lang="de-DE" dirty="0"/>
          </a:p>
        </p:txBody>
      </p:sp>
      <p:sp>
        <p:nvSpPr>
          <p:cNvPr id="3" name="Title 2">
            <a:extLst>
              <a:ext uri="{FF2B5EF4-FFF2-40B4-BE49-F238E27FC236}">
                <a16:creationId xmlns:a16="http://schemas.microsoft.com/office/drawing/2014/main" id="{60ADE174-6361-924B-9F5E-46A0C40DC7AB}"/>
              </a:ext>
            </a:extLst>
          </p:cNvPr>
          <p:cNvSpPr>
            <a:spLocks noGrp="1"/>
          </p:cNvSpPr>
          <p:nvPr>
            <p:ph type="title"/>
          </p:nvPr>
        </p:nvSpPr>
        <p:spPr/>
        <p:txBody>
          <a:bodyPr/>
          <a:lstStyle/>
          <a:p>
            <a:r>
              <a:rPr lang="de-DE" dirty="0"/>
              <a:t>API </a:t>
            </a:r>
            <a:r>
              <a:rPr lang="de-DE" dirty="0" err="1"/>
              <a:t>Structure</a:t>
            </a:r>
            <a:endParaRPr lang="de-DE" dirty="0"/>
          </a:p>
        </p:txBody>
      </p:sp>
    </p:spTree>
    <p:extLst>
      <p:ext uri="{BB962C8B-B14F-4D97-AF65-F5344CB8AC3E}">
        <p14:creationId xmlns:p14="http://schemas.microsoft.com/office/powerpoint/2010/main" val="355482527"/>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2255</Words>
  <Application>Microsoft Office PowerPoint</Application>
  <PresentationFormat>Custom</PresentationFormat>
  <Paragraphs>367</Paragraphs>
  <Slides>18</Slides>
  <Notes>16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Rounded MT Bold</vt:lpstr>
      <vt:lpstr>Courier New</vt:lpstr>
      <vt:lpstr>Symbol</vt:lpstr>
      <vt:lpstr>wingdings</vt:lpstr>
      <vt:lpstr>wingdings</vt:lpstr>
      <vt:lpstr>SAP_2017_16x9_black</vt:lpstr>
      <vt:lpstr>PowerPoint Presentation</vt:lpstr>
      <vt:lpstr>K8s from application point of view</vt:lpstr>
      <vt:lpstr>(incomplete) Kubernetes Concepts Map </vt:lpstr>
      <vt:lpstr>K8s from administrative point of view</vt:lpstr>
      <vt:lpstr>Architecture overview (very high level)</vt:lpstr>
      <vt:lpstr>Architecture overview</vt:lpstr>
      <vt:lpstr>What happens if we run nginx?</vt:lpstr>
      <vt:lpstr>What happens, when “run nginx” is declared?</vt:lpstr>
      <vt:lpstr>API Structure</vt:lpstr>
      <vt:lpstr>API Versioning</vt:lpstr>
      <vt:lpstr>Namespaces within the training cluster</vt:lpstr>
      <vt:lpstr>YAML</vt:lpstr>
      <vt:lpstr>kubectl basics</vt:lpstr>
      <vt:lpstr>Infrastructure for this training</vt:lpstr>
      <vt:lpstr>Demo</vt:lpstr>
      <vt:lpstr>What YOU will do during this training…</vt:lpstr>
      <vt:lpstr>Exercise 01</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510</cp:revision>
  <dcterms:created xsi:type="dcterms:W3CDTF">2015-10-14T11:21:43Z</dcterms:created>
  <dcterms:modified xsi:type="dcterms:W3CDTF">2020-04-01T12:16:44Z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