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382" r:id="rId3"/>
    <p:sldId id="436" r:id="rId4"/>
    <p:sldId id="437" r:id="rId5"/>
    <p:sldId id="441" r:id="rId6"/>
    <p:sldId id="438" r:id="rId7"/>
    <p:sldId id="439" r:id="rId8"/>
    <p:sldId id="440" r:id="rId9"/>
    <p:sldId id="465" r:id="rId10"/>
    <p:sldId id="442"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p:scale>
          <a:sx n="100" d="100"/>
          <a:sy n="100" d="100"/>
        </p:scale>
        <p:origin x="588" y="7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086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#5  &amp; #6 – </a:t>
            </a:r>
            <a:r>
              <a:rPr lang="en-US" dirty="0" err="1"/>
              <a:t>Dockerfiles</a:t>
            </a:r>
            <a:endParaRPr lang="en-US" dirty="0"/>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pic>
        <p:nvPicPr>
          <p:cNvPr id="7" name="Picture 6">
            <a:extLst>
              <a:ext uri="{FF2B5EF4-FFF2-40B4-BE49-F238E27FC236}">
                <a16:creationId xmlns:a16="http://schemas.microsoft.com/office/drawing/2014/main" id="{E2DF2F4E-5ACB-4667-9628-EAF3ABF48F85}"/>
              </a:ext>
            </a:extLst>
          </p:cNvPr>
          <p:cNvPicPr>
            <a:picLocks noChangeAspect="1"/>
          </p:cNvPicPr>
          <p:nvPr/>
        </p:nvPicPr>
        <p:blipFill>
          <a:blip r:embed="rId2"/>
          <a:stretch>
            <a:fillRect/>
          </a:stretch>
        </p:blipFill>
        <p:spPr>
          <a:xfrm>
            <a:off x="7126757" y="1496143"/>
            <a:ext cx="4563720" cy="4527672"/>
          </a:xfrm>
          <a:prstGeom prst="rect">
            <a:avLst/>
          </a:prstGeom>
        </p:spPr>
      </p:pic>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is executed by a shell (/bin/</a:t>
            </a:r>
            <a:r>
              <a:rPr lang="en-US" dirty="0" err="1"/>
              <a:t>sh</a:t>
            </a:r>
            <a:r>
              <a:rPr lang="en-US" dirty="0"/>
              <a:t>)</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a:t>
            </a:r>
            <a:endParaRPr lang="en-US" sz="1400" b="1" i="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cannot be overridden</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endParaRPr lang="en-US" sz="1400" b="1" dirty="0">
              <a:latin typeface="Courier New" panose="02070309020205020404" pitchFamily="49" charset="0"/>
              <a:cs typeface="Courier New" panose="02070309020205020404" pitchFamily="49" charset="0"/>
            </a:endParaRPr>
          </a:p>
          <a:p>
            <a:pPr lvl="2"/>
            <a:r>
              <a:rPr lang="en-US" sz="1400" dirty="0"/>
              <a:t>starts </a:t>
            </a:r>
            <a:r>
              <a:rPr lang="en-US" sz="1400" dirty="0" err="1"/>
              <a:t>nginx</a:t>
            </a:r>
            <a:r>
              <a:rPr lang="en-US" sz="1400" dirty="0"/>
              <a:t> directly without using a shell to start it</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126E22-B08E-41C6-882D-A5EF750C67A7}"/>
              </a:ext>
            </a:extLst>
          </p:cNvPr>
          <p:cNvSpPr>
            <a:spLocks noGrp="1"/>
          </p:cNvSpPr>
          <p:nvPr>
            <p:ph type="title"/>
          </p:nvPr>
        </p:nvSpPr>
        <p:spPr/>
        <p:txBody>
          <a:bodyPr/>
          <a:lstStyle/>
          <a:p>
            <a:r>
              <a:rPr lang="en-US" dirty="0"/>
              <a:t>Docker multistage builds</a:t>
            </a:r>
          </a:p>
        </p:txBody>
      </p:sp>
      <p:grpSp>
        <p:nvGrpSpPr>
          <p:cNvPr id="12" name="Group 11">
            <a:extLst>
              <a:ext uri="{FF2B5EF4-FFF2-40B4-BE49-F238E27FC236}">
                <a16:creationId xmlns:a16="http://schemas.microsoft.com/office/drawing/2014/main" id="{E2509AA9-8ADC-488A-B7BE-7DB48D9A80E0}"/>
              </a:ext>
            </a:extLst>
          </p:cNvPr>
          <p:cNvGrpSpPr/>
          <p:nvPr/>
        </p:nvGrpSpPr>
        <p:grpSpPr>
          <a:xfrm>
            <a:off x="693269" y="1620000"/>
            <a:ext cx="4676775" cy="3933825"/>
            <a:chOff x="693269" y="1620000"/>
            <a:chExt cx="4676775" cy="3933825"/>
          </a:xfrm>
        </p:grpSpPr>
        <p:pic>
          <p:nvPicPr>
            <p:cNvPr id="7" name="Picture 6">
              <a:extLst>
                <a:ext uri="{FF2B5EF4-FFF2-40B4-BE49-F238E27FC236}">
                  <a16:creationId xmlns:a16="http://schemas.microsoft.com/office/drawing/2014/main" id="{79912578-33E9-49DB-80FB-10C6E5115354}"/>
                </a:ext>
              </a:extLst>
            </p:cNvPr>
            <p:cNvPicPr>
              <a:picLocks noChangeAspect="1"/>
            </p:cNvPicPr>
            <p:nvPr/>
          </p:nvPicPr>
          <p:blipFill>
            <a:blip r:embed="rId2"/>
            <a:stretch>
              <a:fillRect/>
            </a:stretch>
          </p:blipFill>
          <p:spPr>
            <a:xfrm>
              <a:off x="693269" y="1620000"/>
              <a:ext cx="4676775" cy="3933825"/>
            </a:xfrm>
            <a:prstGeom prst="rect">
              <a:avLst/>
            </a:prstGeom>
          </p:spPr>
        </p:pic>
        <p:sp>
          <p:nvSpPr>
            <p:cNvPr id="10" name="Rectangle 9">
              <a:extLst>
                <a:ext uri="{FF2B5EF4-FFF2-40B4-BE49-F238E27FC236}">
                  <a16:creationId xmlns:a16="http://schemas.microsoft.com/office/drawing/2014/main" id="{08EF3F4D-E712-4133-BDC5-A7316FEADF2E}"/>
                </a:ext>
              </a:extLst>
            </p:cNvPr>
            <p:cNvSpPr/>
            <p:nvPr/>
          </p:nvSpPr>
          <p:spPr bwMode="gray">
            <a:xfrm>
              <a:off x="800100" y="2133600"/>
              <a:ext cx="4569944" cy="1533525"/>
            </a:xfrm>
            <a:prstGeom prst="rect">
              <a:avLst/>
            </a:prstGeom>
            <a:solidFill>
              <a:schemeClr val="accent5">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0A24135-51AF-4B6C-94F2-4DCD9A6F664D}"/>
                </a:ext>
              </a:extLst>
            </p:cNvPr>
            <p:cNvSpPr/>
            <p:nvPr/>
          </p:nvSpPr>
          <p:spPr bwMode="gray">
            <a:xfrm>
              <a:off x="800100" y="3848100"/>
              <a:ext cx="4569943" cy="1343026"/>
            </a:xfrm>
            <a:prstGeom prst="rect">
              <a:avLst/>
            </a:prstGeom>
            <a:solidFill>
              <a:schemeClr val="accent4">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9" name="Speech Bubble: Rectangle 8">
            <a:extLst>
              <a:ext uri="{FF2B5EF4-FFF2-40B4-BE49-F238E27FC236}">
                <a16:creationId xmlns:a16="http://schemas.microsoft.com/office/drawing/2014/main" id="{703CA55F-855C-4039-B0F5-3BDCC1EFDE0D}"/>
              </a:ext>
            </a:extLst>
          </p:cNvPr>
          <p:cNvSpPr/>
          <p:nvPr/>
        </p:nvSpPr>
        <p:spPr bwMode="gray">
          <a:xfrm>
            <a:off x="6987057" y="3210394"/>
            <a:ext cx="3926541" cy="753035"/>
          </a:xfrm>
          <a:prstGeom prst="wedgeRectCallout">
            <a:avLst>
              <a:gd name="adj1" fmla="val -150044"/>
              <a:gd name="adj2" fmla="val 7596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Second stage is done in a container totally separate from first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F81AE24D-5E9F-471D-8C80-C120F0E3B2F1}"/>
              </a:ext>
            </a:extLst>
          </p:cNvPr>
          <p:cNvSpPr/>
          <p:nvPr/>
        </p:nvSpPr>
        <p:spPr bwMode="gray">
          <a:xfrm>
            <a:off x="6657973" y="4791073"/>
            <a:ext cx="3675531" cy="753035"/>
          </a:xfrm>
          <a:prstGeom prst="wedgeRectCallout">
            <a:avLst>
              <a:gd name="adj1" fmla="val -111589"/>
              <a:gd name="adj2" fmla="val -5111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Files get copied from the container of the first build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a:extLst>
              <a:ext uri="{FF2B5EF4-FFF2-40B4-BE49-F238E27FC236}">
                <a16:creationId xmlns:a16="http://schemas.microsoft.com/office/drawing/2014/main" id="{6E1A46B5-BDA2-4483-A668-0B6539336DA4}"/>
              </a:ext>
            </a:extLst>
          </p:cNvPr>
          <p:cNvSpPr/>
          <p:nvPr/>
        </p:nvSpPr>
        <p:spPr bwMode="gray">
          <a:xfrm>
            <a:off x="7117975" y="1620000"/>
            <a:ext cx="3926541" cy="753035"/>
          </a:xfrm>
          <a:prstGeom prst="wedgeRectCallout">
            <a:avLst>
              <a:gd name="adj1" fmla="val -129210"/>
              <a:gd name="adj2" fmla="val 5892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First build stage with dedicated stage name </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("as </a:t>
            </a:r>
            <a:r>
              <a:rPr kumimoji="0" lang="en-US" sz="1800" b="1" i="1" u="none" strike="noStrike" kern="0" cap="none" spc="0" normalizeH="0" baseline="0" noProof="0" dirty="0">
                <a:ln>
                  <a:noFill/>
                </a:ln>
                <a:effectLst/>
                <a:uLnTx/>
                <a:uFillTx/>
                <a:ea typeface="Arial Unicode MS" pitchFamily="34" charset="-128"/>
                <a:cs typeface="Arial Unicode MS" pitchFamily="34" charset="-128"/>
              </a:rPr>
              <a:t>builder</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205783094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853</Words>
  <Application>Microsoft Office PowerPoint</Application>
  <PresentationFormat>Custom</PresentationFormat>
  <Paragraphs>120</Paragraphs>
  <Slides>12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Docker multistage builds</vt:lpstr>
      <vt:lpstr>Entrypoints, CMDs and the container lifecycle</vt:lpstr>
      <vt:lpstr>Exercise #5  &amp; #6 – Dockerfiles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388</cp:revision>
  <dcterms:created xsi:type="dcterms:W3CDTF">2015-10-14T11:21:43Z</dcterms:created>
  <dcterms:modified xsi:type="dcterms:W3CDTF">2018-08-02T12:05:18Z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