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1"/>
  </p:sldMasterIdLst>
  <p:notesMasterIdLst>
    <p:notesMasterId r:id="rId19"/>
  </p:notesMasterIdLst>
  <p:handoutMasterIdLst>
    <p:handoutMasterId r:id="rId20"/>
  </p:handoutMasterIdLst>
  <p:sldIdLst>
    <p:sldId id="433" r:id="rId2"/>
    <p:sldId id="447" r:id="rId3"/>
    <p:sldId id="454" r:id="rId4"/>
    <p:sldId id="463" r:id="rId5"/>
    <p:sldId id="448" r:id="rId6"/>
    <p:sldId id="455" r:id="rId7"/>
    <p:sldId id="449" r:id="rId8"/>
    <p:sldId id="460" r:id="rId9"/>
    <p:sldId id="456" r:id="rId10"/>
    <p:sldId id="457" r:id="rId11"/>
    <p:sldId id="461" r:id="rId12"/>
    <p:sldId id="458" r:id="rId13"/>
    <p:sldId id="459" r:id="rId14"/>
    <p:sldId id="462" r:id="rId15"/>
    <p:sldId id="450" r:id="rId16"/>
    <p:sldId id="451" r:id="rId17"/>
    <p:sldId id="265" r:id="rId18"/>
  </p:sldIdLst>
  <p:sldSz cx="12195175" cy="6858000"/>
  <p:notesSz cx="6858000" cy="9144000"/>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1" userDrawn="1">
          <p15:clr>
            <a:srgbClr val="A4A3A4"/>
          </p15:clr>
        </p15:guide>
        <p15:guide id="2" orient="horz" pos="1022" userDrawn="1">
          <p15:clr>
            <a:srgbClr val="A4A3A4"/>
          </p15:clr>
        </p15:guide>
        <p15:guide id="3" orient="horz" pos="4004" userDrawn="1">
          <p15:clr>
            <a:srgbClr val="A4A3A4"/>
          </p15:clr>
        </p15:guide>
        <p15:guide id="4" pos="303" userDrawn="1">
          <p15:clr>
            <a:srgbClr val="A4A3A4"/>
          </p15:clr>
        </p15:guide>
        <p15:guide id="5" pos="7356" userDrawn="1">
          <p15:clr>
            <a:srgbClr val="A4A3A4"/>
          </p15:clr>
        </p15:guide>
        <p15:guide id="7" orient="horz" pos="30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4FB81C"/>
    <a:srgbClr val="0F46A7"/>
    <a:srgbClr val="970A82"/>
    <a:srgbClr val="FF3399"/>
    <a:srgbClr val="FF0000"/>
    <a:srgbClr val="FFFFFF"/>
    <a:srgbClr val="FEE3A1"/>
    <a:srgbClr val="FFF1D0"/>
    <a:srgbClr val="FFF8E7"/>
    <a:srgbClr val="FECE5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340" autoAdjust="0"/>
    <p:restoredTop sz="70175" autoAdjust="0"/>
  </p:normalViewPr>
  <p:slideViewPr>
    <p:cSldViewPr snapToGrid="0" showGuides="1">
      <p:cViewPr varScale="1">
        <p:scale>
          <a:sx n="114" d="100"/>
          <a:sy n="114" d="100"/>
        </p:scale>
        <p:origin x="2610" y="96"/>
      </p:cViewPr>
      <p:guideLst>
        <p:guide pos="3841"/>
        <p:guide orient="horz" pos="1022"/>
        <p:guide orient="horz" pos="4004"/>
        <p:guide pos="303"/>
        <p:guide pos="7356"/>
        <p:guide orient="horz" pos="300"/>
      </p:guideLst>
    </p:cSldViewPr>
  </p:slideViewPr>
  <p:outlineViewPr>
    <p:cViewPr>
      <p:scale>
        <a:sx n="33" d="100"/>
        <a:sy n="33" d="100"/>
      </p:scale>
      <p:origin x="0" y="-6394"/>
    </p:cViewPr>
  </p:outlineViewPr>
  <p:notesTextViewPr>
    <p:cViewPr>
      <p:scale>
        <a:sx n="200" d="100"/>
        <a:sy n="200" d="100"/>
      </p:scale>
      <p:origin x="0" y="-426"/>
    </p:cViewPr>
  </p:notesTextViewPr>
  <p:sorterViewPr>
    <p:cViewPr varScale="1">
      <p:scale>
        <a:sx n="1" d="1"/>
        <a:sy n="1" d="1"/>
      </p:scale>
      <p:origin x="0" y="0"/>
    </p:cViewPr>
  </p:sorterViewPr>
  <p:notesViewPr>
    <p:cSldViewPr snapToGrid="0" showGuides="1">
      <p:cViewPr varScale="1">
        <p:scale>
          <a:sx n="92" d="100"/>
          <a:sy n="92" d="100"/>
        </p:scale>
        <p:origin x="404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47688" y="612775"/>
            <a:ext cx="5762625" cy="3241675"/>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9000" y="4120162"/>
            <a:ext cx="5760000" cy="456356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2957512" y="8935722"/>
            <a:ext cx="942976" cy="205358"/>
          </a:xfrm>
          <a:prstGeom prst="rect">
            <a:avLst/>
          </a:prstGeom>
        </p:spPr>
        <p:txBody>
          <a:bodyPr vert="horz" lIns="91440" tIns="45720" rIns="91440" bIns="45720" rtlCol="0" anchor="b"/>
          <a:lstStyle>
            <a:lvl1pPr algn="ctr">
              <a:defRPr sz="8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000" indent="-180000"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360000" indent="-180000"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1</a:t>
            </a:fld>
            <a:endParaRPr lang="en-US" dirty="0"/>
          </a:p>
        </p:txBody>
      </p:sp>
    </p:spTree>
    <p:extLst>
      <p:ext uri="{BB962C8B-B14F-4D97-AF65-F5344CB8AC3E}">
        <p14:creationId xmlns:p14="http://schemas.microsoft.com/office/powerpoint/2010/main" val="16739428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spec, there is a section about rules &amp; TLS. </a:t>
            </a:r>
          </a:p>
          <a:p>
            <a:r>
              <a:rPr lang="en-US" dirty="0"/>
              <a:t>Rules define forwarding of incoming traffic to services.</a:t>
            </a:r>
          </a:p>
          <a:p>
            <a:endParaRPr lang="en-US" dirty="0"/>
          </a:p>
          <a:p>
            <a:r>
              <a:rPr lang="en-US" dirty="0"/>
              <a:t>With v0.22 the re-write annotation has been changed. Now it requires capture groups, if you want to pass on any substrings within the URI. Everything not captured will be dropped. In the example above every substring following “/my” and “/your” will be forwarded to the backend.</a:t>
            </a:r>
          </a:p>
          <a:p>
            <a:endParaRPr lang="en-US" dirty="0"/>
          </a:p>
          <a:p>
            <a:r>
              <a:rPr lang="en-US" dirty="0"/>
              <a:t>For details, see: </a:t>
            </a:r>
          </a:p>
          <a:p>
            <a:r>
              <a:rPr lang="en-US" dirty="0"/>
              <a:t>https://github.com/kubernetes/ingress-nginx/releases/tag/nginx-0.22.0</a:t>
            </a:r>
          </a:p>
          <a:p>
            <a:r>
              <a:rPr lang="en-US" dirty="0"/>
              <a:t>https://kubernetes.github.io/ingress-nginx/examples/rewrite/#rewrite-target</a:t>
            </a:r>
          </a:p>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10</a:t>
            </a:fld>
            <a:endParaRPr lang="de-DE" dirty="0"/>
          </a:p>
        </p:txBody>
      </p:sp>
    </p:spTree>
    <p:extLst>
      <p:ext uri="{BB962C8B-B14F-4D97-AF65-F5344CB8AC3E}">
        <p14:creationId xmlns:p14="http://schemas.microsoft.com/office/powerpoint/2010/main" val="28437937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marR="0" lvl="0" indent="-285750" algn="l" defTabSz="1088776" rtl="0" eaLnBrk="1" fontAlgn="auto" latinLnBrk="0" hangingPunct="1">
              <a:lnSpc>
                <a:spcPct val="100000"/>
              </a:lnSpc>
              <a:spcBef>
                <a:spcPts val="0"/>
              </a:spcBef>
              <a:spcAft>
                <a:spcPts val="0"/>
              </a:spcAft>
              <a:buClrTx/>
              <a:buSzTx/>
              <a:buFontTx/>
              <a:buChar char="-"/>
              <a:tabLst/>
              <a:defRPr/>
            </a:pPr>
            <a:r>
              <a:rPr lang="en-US" baseline="0" dirty="0"/>
              <a:t>Use the 09_fanout_and_virtual_host_ingress.yaml to create a deployment, service and corresponding ingress resources</a:t>
            </a:r>
          </a:p>
          <a:p>
            <a:pPr marL="285750" marR="0" lvl="0" indent="-285750" algn="l" defTabSz="1088776" rtl="0" eaLnBrk="1" fontAlgn="auto" latinLnBrk="0" hangingPunct="1">
              <a:lnSpc>
                <a:spcPct val="100000"/>
              </a:lnSpc>
              <a:spcBef>
                <a:spcPts val="0"/>
              </a:spcBef>
              <a:spcAft>
                <a:spcPts val="0"/>
              </a:spcAft>
              <a:buClrTx/>
              <a:buSzTx/>
              <a:buFontTx/>
              <a:buChar char="-"/>
              <a:tabLst/>
              <a:defRPr/>
            </a:pPr>
            <a:r>
              <a:rPr lang="en-US" baseline="0" dirty="0"/>
              <a:t>Note, that this file contains not only the fanout demo but based on the same 2 deployments &amp; services also the virtual host demo.</a:t>
            </a:r>
          </a:p>
          <a:p>
            <a:pPr marL="285750" marR="0" lvl="0" indent="-285750" algn="l" defTabSz="1088776" rtl="0" eaLnBrk="1" fontAlgn="auto" latinLnBrk="0" hangingPunct="1">
              <a:lnSpc>
                <a:spcPct val="100000"/>
              </a:lnSpc>
              <a:spcBef>
                <a:spcPts val="0"/>
              </a:spcBef>
              <a:spcAft>
                <a:spcPts val="0"/>
              </a:spcAft>
              <a:buClrTx/>
              <a:buSzTx/>
              <a:buFontTx/>
              <a:buChar char="-"/>
              <a:tabLst/>
              <a:defRPr/>
            </a:pPr>
            <a:endParaRPr lang="en-US" baseline="0" dirty="0"/>
          </a:p>
          <a:p>
            <a:pPr marL="285750" marR="0" lvl="0" indent="-285750" algn="l" defTabSz="1088776" rtl="0" eaLnBrk="1" fontAlgn="auto" latinLnBrk="0" hangingPunct="1">
              <a:lnSpc>
                <a:spcPct val="100000"/>
              </a:lnSpc>
              <a:spcBef>
                <a:spcPts val="0"/>
              </a:spcBef>
              <a:spcAft>
                <a:spcPts val="0"/>
              </a:spcAft>
              <a:buClrTx/>
              <a:buSzTx/>
              <a:buFontTx/>
              <a:buChar char="-"/>
              <a:tabLst/>
              <a:defRPr/>
            </a:pPr>
            <a:r>
              <a:rPr lang="en-US" baseline="0" dirty="0"/>
              <a:t>Show the deployments &amp; services</a:t>
            </a:r>
          </a:p>
          <a:p>
            <a:pPr marL="285750" marR="0" lvl="0" indent="-285750" algn="l" defTabSz="1088776" rtl="0" eaLnBrk="1" fontAlgn="auto" latinLnBrk="0" hangingPunct="1">
              <a:lnSpc>
                <a:spcPct val="100000"/>
              </a:lnSpc>
              <a:spcBef>
                <a:spcPts val="0"/>
              </a:spcBef>
              <a:spcAft>
                <a:spcPts val="0"/>
              </a:spcAft>
              <a:buClrTx/>
              <a:buSzTx/>
              <a:buFontTx/>
              <a:buChar char="-"/>
              <a:tabLst/>
              <a:defRPr/>
            </a:pPr>
            <a:r>
              <a:rPr lang="en-US" baseline="0" dirty="0"/>
              <a:t>Show the fanout ingress</a:t>
            </a:r>
          </a:p>
          <a:p>
            <a:pPr marL="465750" marR="0" lvl="1" indent="-285750" algn="l" defTabSz="1088776" rtl="0" eaLnBrk="1" fontAlgn="auto" latinLnBrk="0" hangingPunct="1">
              <a:lnSpc>
                <a:spcPct val="100000"/>
              </a:lnSpc>
              <a:spcBef>
                <a:spcPts val="0"/>
              </a:spcBef>
              <a:spcAft>
                <a:spcPts val="0"/>
              </a:spcAft>
              <a:buClrTx/>
              <a:buSzTx/>
              <a:buFontTx/>
              <a:buChar char="-"/>
              <a:tabLst/>
              <a:defRPr/>
            </a:pPr>
            <a:r>
              <a:rPr lang="en-US" baseline="0" dirty="0"/>
              <a:t>Highlight the rewrite-target annotation and its importance.</a:t>
            </a:r>
          </a:p>
          <a:p>
            <a:pPr marL="465750" marR="0" lvl="1" indent="-285750" algn="l" defTabSz="1088776" rtl="0" eaLnBrk="1" fontAlgn="auto" latinLnBrk="0" hangingPunct="1">
              <a:lnSpc>
                <a:spcPct val="100000"/>
              </a:lnSpc>
              <a:spcBef>
                <a:spcPts val="0"/>
              </a:spcBef>
              <a:spcAft>
                <a:spcPts val="0"/>
              </a:spcAft>
              <a:buClrTx/>
              <a:buSzTx/>
              <a:buFontTx/>
              <a:buChar char="-"/>
              <a:tabLst/>
              <a:defRPr/>
            </a:pPr>
            <a:r>
              <a:rPr lang="en-US" baseline="0" dirty="0"/>
              <a:t>Without this annotation the traffic would be forwarded to my-</a:t>
            </a:r>
            <a:r>
              <a:rPr lang="en-US" baseline="0" dirty="0" err="1"/>
              <a:t>nginx</a:t>
            </a:r>
            <a:r>
              <a:rPr lang="en-US" baseline="0" dirty="0"/>
              <a:t>-service/</a:t>
            </a:r>
            <a:r>
              <a:rPr lang="en-US" baseline="0" dirty="0" err="1"/>
              <a:t>mynginx</a:t>
            </a:r>
            <a:r>
              <a:rPr lang="en-US" baseline="0" dirty="0"/>
              <a:t> or your-</a:t>
            </a:r>
            <a:r>
              <a:rPr lang="en-US" baseline="0" dirty="0" err="1"/>
              <a:t>nginx</a:t>
            </a:r>
            <a:r>
              <a:rPr lang="en-US" baseline="0" dirty="0"/>
              <a:t>-service/</a:t>
            </a:r>
            <a:r>
              <a:rPr lang="en-US" baseline="0" dirty="0" err="1"/>
              <a:t>yournginx</a:t>
            </a:r>
            <a:r>
              <a:rPr lang="en-US" baseline="0" dirty="0"/>
              <a:t>. Obviously none of the services is aware of this path, so you would get an error instead of your index.html.</a:t>
            </a:r>
          </a:p>
          <a:p>
            <a:pPr marL="285750" marR="0" lvl="0" indent="-285750" algn="l" defTabSz="1088776" rtl="0" eaLnBrk="1" fontAlgn="auto" latinLnBrk="0" hangingPunct="1">
              <a:lnSpc>
                <a:spcPct val="100000"/>
              </a:lnSpc>
              <a:spcBef>
                <a:spcPts val="0"/>
              </a:spcBef>
              <a:spcAft>
                <a:spcPts val="0"/>
              </a:spcAft>
              <a:buClrTx/>
              <a:buSzTx/>
              <a:buFontTx/>
              <a:buChar char="-"/>
              <a:tabLst/>
              <a:defRPr/>
            </a:pPr>
            <a:r>
              <a:rPr lang="en-US" baseline="0" dirty="0"/>
              <a:t>Open the URL in a browser and show the different endpoints based on their path</a:t>
            </a:r>
          </a:p>
        </p:txBody>
      </p:sp>
      <p:sp>
        <p:nvSpPr>
          <p:cNvPr id="4" name="Slide Number Placeholder 3"/>
          <p:cNvSpPr>
            <a:spLocks noGrp="1"/>
          </p:cNvSpPr>
          <p:nvPr>
            <p:ph type="sldNum" sz="quarter" idx="10"/>
          </p:nvPr>
        </p:nvSpPr>
        <p:spPr/>
        <p:txBody>
          <a:bodyPr/>
          <a:lstStyle/>
          <a:p>
            <a:fld id="{7D8C2C35-2B8A-446E-BEC0-FD36716C29AC}" type="slidenum">
              <a:rPr lang="de-DE" smtClean="0"/>
              <a:pPr/>
              <a:t>11</a:t>
            </a:fld>
            <a:endParaRPr lang="de-DE" dirty="0"/>
          </a:p>
        </p:txBody>
      </p:sp>
    </p:spTree>
    <p:extLst>
      <p:ext uri="{BB962C8B-B14F-4D97-AF65-F5344CB8AC3E}">
        <p14:creationId xmlns:p14="http://schemas.microsoft.com/office/powerpoint/2010/main" val="15160699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3</a:t>
            </a:r>
            <a:r>
              <a:rPr lang="en-US" baseline="30000" dirty="0"/>
              <a:t>rd</a:t>
            </a:r>
            <a:r>
              <a:rPr lang="en-US" dirty="0"/>
              <a:t> option to make services available is to have several URLs managed by one Ingress resource. The IP also here, the IP endpoint remains stable. </a:t>
            </a:r>
          </a:p>
        </p:txBody>
      </p:sp>
      <p:sp>
        <p:nvSpPr>
          <p:cNvPr id="4" name="Slide Number Placeholder 3"/>
          <p:cNvSpPr>
            <a:spLocks noGrp="1"/>
          </p:cNvSpPr>
          <p:nvPr>
            <p:ph type="sldNum" sz="quarter" idx="10"/>
          </p:nvPr>
        </p:nvSpPr>
        <p:spPr/>
        <p:txBody>
          <a:bodyPr/>
          <a:lstStyle/>
          <a:p>
            <a:fld id="{7D8C2C35-2B8A-446E-BEC0-FD36716C29AC}" type="slidenum">
              <a:rPr lang="de-DE" smtClean="0"/>
              <a:pPr/>
              <a:t>12</a:t>
            </a:fld>
            <a:endParaRPr lang="de-DE" dirty="0"/>
          </a:p>
        </p:txBody>
      </p:sp>
    </p:spTree>
    <p:extLst>
      <p:ext uri="{BB962C8B-B14F-4D97-AF65-F5344CB8AC3E}">
        <p14:creationId xmlns:p14="http://schemas.microsoft.com/office/powerpoint/2010/main" val="29509488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spec, there is a section about rules &amp; TLS. </a:t>
            </a:r>
          </a:p>
          <a:p>
            <a:r>
              <a:rPr lang="en-US" dirty="0"/>
              <a:t>Rules define forwarding of incoming traffic to services.</a:t>
            </a:r>
          </a:p>
        </p:txBody>
      </p:sp>
      <p:sp>
        <p:nvSpPr>
          <p:cNvPr id="4" name="Slide Number Placeholder 3"/>
          <p:cNvSpPr>
            <a:spLocks noGrp="1"/>
          </p:cNvSpPr>
          <p:nvPr>
            <p:ph type="sldNum" sz="quarter" idx="10"/>
          </p:nvPr>
        </p:nvSpPr>
        <p:spPr/>
        <p:txBody>
          <a:bodyPr/>
          <a:lstStyle/>
          <a:p>
            <a:fld id="{7D8C2C35-2B8A-446E-BEC0-FD36716C29AC}" type="slidenum">
              <a:rPr lang="de-DE" smtClean="0"/>
              <a:pPr/>
              <a:t>13</a:t>
            </a:fld>
            <a:endParaRPr lang="de-DE" dirty="0"/>
          </a:p>
        </p:txBody>
      </p:sp>
    </p:spTree>
    <p:extLst>
      <p:ext uri="{BB962C8B-B14F-4D97-AF65-F5344CB8AC3E}">
        <p14:creationId xmlns:p14="http://schemas.microsoft.com/office/powerpoint/2010/main" val="41516551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marR="0" lvl="0" indent="-285750" algn="l" defTabSz="1088776" rtl="0" eaLnBrk="1" fontAlgn="auto" latinLnBrk="0" hangingPunct="1">
              <a:lnSpc>
                <a:spcPct val="100000"/>
              </a:lnSpc>
              <a:spcBef>
                <a:spcPts val="0"/>
              </a:spcBef>
              <a:spcAft>
                <a:spcPts val="0"/>
              </a:spcAft>
              <a:buClrTx/>
              <a:buSzTx/>
              <a:buFontTx/>
              <a:buChar char="-"/>
              <a:tabLst/>
              <a:defRPr/>
            </a:pPr>
            <a:r>
              <a:rPr lang="en-US" baseline="0" dirty="0"/>
              <a:t>Use the 09_fanout_and_virtual_host_ingress.yaml to create a deployment, service and corresponding ingress resources</a:t>
            </a:r>
          </a:p>
          <a:p>
            <a:pPr marL="285750" marR="0" lvl="0" indent="-285750" algn="l" defTabSz="1088776" rtl="0" eaLnBrk="1" fontAlgn="auto" latinLnBrk="0" hangingPunct="1">
              <a:lnSpc>
                <a:spcPct val="100000"/>
              </a:lnSpc>
              <a:spcBef>
                <a:spcPts val="0"/>
              </a:spcBef>
              <a:spcAft>
                <a:spcPts val="0"/>
              </a:spcAft>
              <a:buClrTx/>
              <a:buSzTx/>
              <a:buFontTx/>
              <a:buChar char="-"/>
              <a:tabLst/>
              <a:defRPr/>
            </a:pPr>
            <a:r>
              <a:rPr lang="en-US" baseline="0" dirty="0"/>
              <a:t>Note, that this file contains not only the fanout demo but based on the same 2 deployments &amp; services also the virtual host demo.</a:t>
            </a:r>
          </a:p>
          <a:p>
            <a:pPr marL="285750" marR="0" lvl="0" indent="-285750" algn="l" defTabSz="1088776" rtl="0" eaLnBrk="1" fontAlgn="auto" latinLnBrk="0" hangingPunct="1">
              <a:lnSpc>
                <a:spcPct val="100000"/>
              </a:lnSpc>
              <a:spcBef>
                <a:spcPts val="0"/>
              </a:spcBef>
              <a:spcAft>
                <a:spcPts val="0"/>
              </a:spcAft>
              <a:buClrTx/>
              <a:buSzTx/>
              <a:buFontTx/>
              <a:buChar char="-"/>
              <a:tabLst/>
              <a:defRPr/>
            </a:pPr>
            <a:endParaRPr lang="en-US" baseline="0" dirty="0"/>
          </a:p>
          <a:p>
            <a:pPr marL="285750" marR="0" lvl="0" indent="-285750" algn="l" defTabSz="1088776" rtl="0" eaLnBrk="1" fontAlgn="auto" latinLnBrk="0" hangingPunct="1">
              <a:lnSpc>
                <a:spcPct val="100000"/>
              </a:lnSpc>
              <a:spcBef>
                <a:spcPts val="0"/>
              </a:spcBef>
              <a:spcAft>
                <a:spcPts val="0"/>
              </a:spcAft>
              <a:buClrTx/>
              <a:buSzTx/>
              <a:buFontTx/>
              <a:buChar char="-"/>
              <a:tabLst/>
              <a:defRPr/>
            </a:pPr>
            <a:r>
              <a:rPr lang="en-US" baseline="0" dirty="0"/>
              <a:t>Show the deployments &amp; services</a:t>
            </a:r>
          </a:p>
          <a:p>
            <a:pPr marL="285750" marR="0" lvl="0" indent="-285750" algn="l" defTabSz="1088776" rtl="0" eaLnBrk="1" fontAlgn="auto" latinLnBrk="0" hangingPunct="1">
              <a:lnSpc>
                <a:spcPct val="100000"/>
              </a:lnSpc>
              <a:spcBef>
                <a:spcPts val="0"/>
              </a:spcBef>
              <a:spcAft>
                <a:spcPts val="0"/>
              </a:spcAft>
              <a:buClrTx/>
              <a:buSzTx/>
              <a:buFontTx/>
              <a:buChar char="-"/>
              <a:tabLst/>
              <a:defRPr/>
            </a:pPr>
            <a:r>
              <a:rPr lang="en-US" baseline="0" dirty="0"/>
              <a:t>Show the virtual hosts ingress</a:t>
            </a:r>
          </a:p>
          <a:p>
            <a:pPr marL="465750" marR="0" lvl="1" indent="-285750" algn="l" defTabSz="1088776" rtl="0" eaLnBrk="1" fontAlgn="auto" latinLnBrk="0" hangingPunct="1">
              <a:lnSpc>
                <a:spcPct val="100000"/>
              </a:lnSpc>
              <a:spcBef>
                <a:spcPts val="0"/>
              </a:spcBef>
              <a:spcAft>
                <a:spcPts val="0"/>
              </a:spcAft>
              <a:buClrTx/>
              <a:buSzTx/>
              <a:buFontTx/>
              <a:buChar char="-"/>
              <a:tabLst/>
              <a:defRPr/>
            </a:pPr>
            <a:r>
              <a:rPr lang="en-US" baseline="0" dirty="0"/>
              <a:t>Highlight the rewrite-target annotation and its importance.</a:t>
            </a:r>
          </a:p>
          <a:p>
            <a:pPr marL="465750" marR="0" lvl="1" indent="-285750" algn="l" defTabSz="1088776" rtl="0" eaLnBrk="1" fontAlgn="auto" latinLnBrk="0" hangingPunct="1">
              <a:lnSpc>
                <a:spcPct val="100000"/>
              </a:lnSpc>
              <a:spcBef>
                <a:spcPts val="0"/>
              </a:spcBef>
              <a:spcAft>
                <a:spcPts val="0"/>
              </a:spcAft>
              <a:buClrTx/>
              <a:buSzTx/>
              <a:buFontTx/>
              <a:buChar char="-"/>
              <a:tabLst/>
              <a:defRPr/>
            </a:pPr>
            <a:r>
              <a:rPr lang="en-US" baseline="0" dirty="0"/>
              <a:t>Without this annotation the traffic would be forwarded to my-</a:t>
            </a:r>
            <a:r>
              <a:rPr lang="en-US" baseline="0" dirty="0" err="1"/>
              <a:t>nginx</a:t>
            </a:r>
            <a:r>
              <a:rPr lang="en-US" baseline="0" dirty="0"/>
              <a:t>-service/</a:t>
            </a:r>
            <a:r>
              <a:rPr lang="en-US" baseline="0" dirty="0" err="1"/>
              <a:t>mynginx</a:t>
            </a:r>
            <a:r>
              <a:rPr lang="en-US" baseline="0" dirty="0"/>
              <a:t> or your-</a:t>
            </a:r>
            <a:r>
              <a:rPr lang="en-US" baseline="0" dirty="0" err="1"/>
              <a:t>nginx</a:t>
            </a:r>
            <a:r>
              <a:rPr lang="en-US" baseline="0" dirty="0"/>
              <a:t>-service/</a:t>
            </a:r>
            <a:r>
              <a:rPr lang="en-US" baseline="0" dirty="0" err="1"/>
              <a:t>yournginx</a:t>
            </a:r>
            <a:r>
              <a:rPr lang="en-US" baseline="0" dirty="0"/>
              <a:t>. Obviously none of the services is aware of this path, so you would get an error instead of your index.html.</a:t>
            </a:r>
          </a:p>
          <a:p>
            <a:pPr marL="285750" marR="0" lvl="0" indent="-285750" algn="l" defTabSz="1088776" rtl="0" eaLnBrk="1" fontAlgn="auto" latinLnBrk="0" hangingPunct="1">
              <a:lnSpc>
                <a:spcPct val="100000"/>
              </a:lnSpc>
              <a:spcBef>
                <a:spcPts val="0"/>
              </a:spcBef>
              <a:spcAft>
                <a:spcPts val="0"/>
              </a:spcAft>
              <a:buClrTx/>
              <a:buSzTx/>
              <a:buFontTx/>
              <a:buChar char="-"/>
              <a:tabLst/>
              <a:defRPr/>
            </a:pPr>
            <a:r>
              <a:rPr lang="en-US" baseline="0" dirty="0"/>
              <a:t>Open the URL in a browser and show the different endpoints based on their URL</a:t>
            </a:r>
          </a:p>
        </p:txBody>
      </p:sp>
      <p:sp>
        <p:nvSpPr>
          <p:cNvPr id="4" name="Slide Number Placeholder 3"/>
          <p:cNvSpPr>
            <a:spLocks noGrp="1"/>
          </p:cNvSpPr>
          <p:nvPr>
            <p:ph type="sldNum" sz="quarter" idx="10"/>
          </p:nvPr>
        </p:nvSpPr>
        <p:spPr/>
        <p:txBody>
          <a:bodyPr/>
          <a:lstStyle/>
          <a:p>
            <a:fld id="{7D8C2C35-2B8A-446E-BEC0-FD36716C29AC}" type="slidenum">
              <a:rPr lang="de-DE" smtClean="0"/>
              <a:pPr/>
              <a:t>14</a:t>
            </a:fld>
            <a:endParaRPr lang="de-DE" dirty="0"/>
          </a:p>
        </p:txBody>
      </p:sp>
    </p:spTree>
    <p:extLst>
      <p:ext uri="{BB962C8B-B14F-4D97-AF65-F5344CB8AC3E}">
        <p14:creationId xmlns:p14="http://schemas.microsoft.com/office/powerpoint/2010/main" val="21385883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Gardener, you get an ingress controller for free </a:t>
            </a:r>
            <a:r>
              <a:rPr lang="en-US" dirty="0">
                <a:sym typeface="Wingdings" panose="05000000000000000000" pitchFamily="2" charset="2"/>
              </a:rPr>
              <a:t> it is also registered with a domain, so you will get your own sub-domain to register your URLs.</a:t>
            </a:r>
          </a:p>
          <a:p>
            <a:r>
              <a:rPr lang="en-US" dirty="0">
                <a:sym typeface="Wingdings" panose="05000000000000000000" pitchFamily="2" charset="2"/>
              </a:rPr>
              <a:t>The schema is described in the Gardener how-to docs. You might need to adapt the </a:t>
            </a:r>
            <a:r>
              <a:rPr lang="en-US" dirty="0" err="1">
                <a:sym typeface="Wingdings" panose="05000000000000000000" pitchFamily="2" charset="2"/>
              </a:rPr>
              <a:t>ingress.yaml</a:t>
            </a:r>
            <a:r>
              <a:rPr lang="en-US" dirty="0">
                <a:sym typeface="Wingdings" panose="05000000000000000000" pitchFamily="2" charset="2"/>
              </a:rPr>
              <a:t> to your training project.</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15</a:t>
            </a:fld>
            <a:endParaRPr lang="de-DE" dirty="0"/>
          </a:p>
        </p:txBody>
      </p:sp>
    </p:spTree>
    <p:extLst>
      <p:ext uri="{BB962C8B-B14F-4D97-AF65-F5344CB8AC3E}">
        <p14:creationId xmlns:p14="http://schemas.microsoft.com/office/powerpoint/2010/main" val="20033106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17</a:t>
            </a:fld>
            <a:endParaRPr lang="en-US" dirty="0"/>
          </a:p>
        </p:txBody>
      </p:sp>
      <p:sp>
        <p:nvSpPr>
          <p:cNvPr id="6" name="Slide Image Placeholder 5"/>
          <p:cNvSpPr>
            <a:spLocks noGrp="1" noRot="1" noChangeAspect="1"/>
          </p:cNvSpPr>
          <p:nvPr>
            <p:ph type="sldImg"/>
          </p:nvPr>
        </p:nvSpPr>
        <p:spPr>
          <a:xfrm>
            <a:off x="547688" y="612775"/>
            <a:ext cx="5762625" cy="3241675"/>
          </a:xfrm>
        </p:spPr>
      </p:sp>
      <p:sp>
        <p:nvSpPr>
          <p:cNvPr id="7" name="Notes Placeholder 6"/>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25442643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buFontTx/>
              <a:buNone/>
            </a:pPr>
            <a:r>
              <a:rPr lang="en-US" dirty="0"/>
              <a:t>What we’ve learned so far:</a:t>
            </a:r>
          </a:p>
          <a:p>
            <a:pPr marL="0" indent="0">
              <a:buFontTx/>
              <a:buNone/>
            </a:pPr>
            <a:r>
              <a:rPr lang="en-US" dirty="0"/>
              <a:t>To expose a service to the outside world (outside of cluster scoped DNS/IP range), we can use </a:t>
            </a:r>
            <a:r>
              <a:rPr lang="en-US" dirty="0" err="1"/>
              <a:t>NodePorts</a:t>
            </a:r>
            <a:r>
              <a:rPr lang="en-US" dirty="0"/>
              <a:t> or </a:t>
            </a:r>
            <a:r>
              <a:rPr lang="en-US" dirty="0" err="1"/>
              <a:t>LoadBalancer</a:t>
            </a:r>
            <a:r>
              <a:rPr lang="en-US" dirty="0"/>
              <a:t> / External IP services. </a:t>
            </a:r>
          </a:p>
          <a:p>
            <a:pPr marL="0" indent="0">
              <a:buFontTx/>
              <a:buNone/>
            </a:pPr>
            <a:r>
              <a:rPr lang="en-US" dirty="0"/>
              <a:t>The </a:t>
            </a:r>
            <a:r>
              <a:rPr lang="en-US" dirty="0" err="1"/>
              <a:t>NodePorts</a:t>
            </a:r>
            <a:r>
              <a:rPr lang="en-US" dirty="0"/>
              <a:t> are straight forward as they re-use the cluster nodes to get externally available endpoints.</a:t>
            </a:r>
          </a:p>
          <a:p>
            <a:pPr marL="0" indent="0">
              <a:buFontTx/>
              <a:buNone/>
            </a:pPr>
            <a:r>
              <a:rPr lang="en-US" dirty="0"/>
              <a:t>The </a:t>
            </a:r>
            <a:r>
              <a:rPr lang="en-US" dirty="0" err="1"/>
              <a:t>LoadBalancer</a:t>
            </a:r>
            <a:r>
              <a:rPr lang="en-US" dirty="0"/>
              <a:t> type of service however requires a 3</a:t>
            </a:r>
            <a:r>
              <a:rPr lang="en-US" baseline="30000" dirty="0"/>
              <a:t>rd</a:t>
            </a:r>
            <a:r>
              <a:rPr lang="en-US" dirty="0"/>
              <a:t> party entity, which assigns it a public IP address and sets up forwarding rules etc. </a:t>
            </a:r>
          </a:p>
          <a:p>
            <a:pPr marL="0" indent="0">
              <a:buFontTx/>
              <a:buNone/>
            </a:pPr>
            <a:r>
              <a:rPr lang="en-US" dirty="0"/>
              <a:t>The problem here is most likely the availability of such a 3</a:t>
            </a:r>
            <a:r>
              <a:rPr lang="en-US" baseline="30000" dirty="0"/>
              <a:t>rd</a:t>
            </a:r>
            <a:r>
              <a:rPr lang="en-US" dirty="0"/>
              <a:t> party entity that is able to provision IP addresses. It is also possible to assign a previously acquired external IP address manually to a service, but that doesn’t scale well nor is it properly automated.</a:t>
            </a:r>
          </a:p>
          <a:p>
            <a:pPr marL="0" indent="0">
              <a:buFontTx/>
              <a:buNone/>
            </a:pPr>
            <a:r>
              <a:rPr lang="en-US" dirty="0"/>
              <a:t>Additionally, the external endpoints we know, only serve exactly one type of backend. You can have multiple ports in a service, but they all point to the same backend type determined by label selectors. Managing two different applications with one service is not possible (in a reliable way).</a:t>
            </a:r>
          </a:p>
          <a:p>
            <a:pPr marL="0" indent="0">
              <a:buFontTx/>
              <a:buNone/>
            </a:pPr>
            <a:r>
              <a:rPr lang="en-US" dirty="0"/>
              <a:t>Ingress resources address most of the issues.</a:t>
            </a:r>
          </a:p>
          <a:p>
            <a:pPr marL="0" indent="0">
              <a:buFontTx/>
              <a:buNone/>
            </a:pPr>
            <a:endParaRPr lang="en-US" dirty="0"/>
          </a:p>
          <a:p>
            <a:pPr marL="0" indent="0">
              <a:buFontTx/>
              <a:buNone/>
            </a:pP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2</a:t>
            </a:fld>
            <a:endParaRPr lang="en-US" dirty="0"/>
          </a:p>
        </p:txBody>
      </p:sp>
    </p:spTree>
    <p:extLst>
      <p:ext uri="{BB962C8B-B14F-4D97-AF65-F5344CB8AC3E}">
        <p14:creationId xmlns:p14="http://schemas.microsoft.com/office/powerpoint/2010/main" val="40477944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buFontTx/>
              <a:buNone/>
            </a:pPr>
            <a:r>
              <a:rPr lang="en-US" dirty="0"/>
              <a:t>A service can only serve one backend. Complex applications may need more than one backend. With Ingress resources, several backends can be exposed via a single </a:t>
            </a:r>
            <a:r>
              <a:rPr lang="en-US" dirty="0" err="1"/>
              <a:t>entrypoint</a:t>
            </a:r>
            <a:endParaRPr lang="en-US" dirty="0"/>
          </a:p>
          <a:p>
            <a:pPr marL="465750" lvl="1" indent="-285750">
              <a:buFontTx/>
              <a:buChar char="-"/>
            </a:pPr>
            <a:r>
              <a:rPr lang="en-US" dirty="0"/>
              <a:t>Allows to create a network entity on top of services to expose applications</a:t>
            </a:r>
          </a:p>
          <a:p>
            <a:pPr marL="465750" lvl="1" indent="-285750">
              <a:buFontTx/>
              <a:buChar char="-"/>
            </a:pPr>
            <a:r>
              <a:rPr lang="en-US" dirty="0"/>
              <a:t>Expose applications via a URL and a shared “</a:t>
            </a:r>
            <a:r>
              <a:rPr lang="en-US" dirty="0" err="1"/>
              <a:t>loadbalancer</a:t>
            </a:r>
            <a:r>
              <a:rPr lang="en-US" dirty="0"/>
              <a:t>” IP</a:t>
            </a:r>
          </a:p>
          <a:p>
            <a:pPr marL="465750" lvl="1" indent="-285750">
              <a:buFontTx/>
              <a:buChar char="-"/>
            </a:pPr>
            <a:r>
              <a:rPr lang="en-US" dirty="0"/>
              <a:t>Requires an “ingress-controller” inside the cluster </a:t>
            </a:r>
          </a:p>
          <a:p>
            <a:pPr marL="465750" lvl="1" indent="-285750">
              <a:buFontTx/>
              <a:buChar char="-"/>
            </a:pPr>
            <a:r>
              <a:rPr lang="en-US" dirty="0"/>
              <a:t>https://kubernetes.io/docs/concepts/services-networking/ingress/</a:t>
            </a:r>
          </a:p>
        </p:txBody>
      </p:sp>
      <p:sp>
        <p:nvSpPr>
          <p:cNvPr id="4" name="Slide Number Placeholder 3"/>
          <p:cNvSpPr>
            <a:spLocks noGrp="1"/>
          </p:cNvSpPr>
          <p:nvPr>
            <p:ph type="sldNum" sz="quarter" idx="10"/>
          </p:nvPr>
        </p:nvSpPr>
        <p:spPr/>
        <p:txBody>
          <a:bodyPr/>
          <a:lstStyle/>
          <a:p>
            <a:fld id="{7D8C2C35-2B8A-446E-BEC0-FD36716C29AC}" type="slidenum">
              <a:rPr lang="en-US" smtClean="0"/>
              <a:pPr/>
              <a:t>3</a:t>
            </a:fld>
            <a:endParaRPr lang="en-US" dirty="0"/>
          </a:p>
        </p:txBody>
      </p:sp>
    </p:spTree>
    <p:extLst>
      <p:ext uri="{BB962C8B-B14F-4D97-AF65-F5344CB8AC3E}">
        <p14:creationId xmlns:p14="http://schemas.microsoft.com/office/powerpoint/2010/main" val="23681369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routing construct consists of several building blocks: </a:t>
            </a:r>
          </a:p>
          <a:p>
            <a:pPr marL="285750" indent="-285750">
              <a:buFontTx/>
              <a:buChar char="-"/>
            </a:pPr>
            <a:r>
              <a:rPr lang="en-US" dirty="0"/>
              <a:t>In part-0000 namespace there are pods &amp; a </a:t>
            </a:r>
            <a:r>
              <a:rPr lang="en-US" dirty="0" err="1"/>
              <a:t>clusterIP</a:t>
            </a:r>
            <a:r>
              <a:rPr lang="en-US" dirty="0"/>
              <a:t> service, which can be used to access the pods cluster-internally</a:t>
            </a:r>
          </a:p>
          <a:p>
            <a:pPr marL="285750" indent="-285750">
              <a:buFontTx/>
              <a:buChar char="-"/>
            </a:pPr>
            <a:r>
              <a:rPr lang="en-US" dirty="0"/>
              <a:t>In </a:t>
            </a:r>
            <a:r>
              <a:rPr lang="en-US" dirty="0" err="1"/>
              <a:t>kube</a:t>
            </a:r>
            <a:r>
              <a:rPr lang="en-US" dirty="0"/>
              <a:t>-system namespace a component called “ingress-controller” runs. This component is exposed via </a:t>
            </a:r>
            <a:r>
              <a:rPr lang="en-US" dirty="0" err="1"/>
              <a:t>loadbalancer</a:t>
            </a:r>
            <a:r>
              <a:rPr lang="en-US" dirty="0"/>
              <a:t> service. The IP of this service is registered to a wildcard domain / top level domain.</a:t>
            </a:r>
          </a:p>
          <a:p>
            <a:pPr marL="285750" indent="-285750">
              <a:buFontTx/>
              <a:buChar char="-"/>
            </a:pPr>
            <a:r>
              <a:rPr lang="en-US" dirty="0"/>
              <a:t>In </a:t>
            </a:r>
            <a:r>
              <a:rPr lang="en-US" dirty="0" err="1"/>
              <a:t>kube</a:t>
            </a:r>
            <a:r>
              <a:rPr lang="en-US" dirty="0"/>
              <a:t>-system namespace a 2</a:t>
            </a:r>
            <a:r>
              <a:rPr lang="en-US" baseline="30000" dirty="0"/>
              <a:t>nd</a:t>
            </a:r>
            <a:r>
              <a:rPr lang="en-US" dirty="0"/>
              <a:t> component called “ingress-backend” is running.</a:t>
            </a:r>
          </a:p>
          <a:p>
            <a:pPr marL="285750" indent="-285750">
              <a:buFontTx/>
              <a:buChar char="-"/>
            </a:pPr>
            <a:r>
              <a:rPr lang="en-US" dirty="0"/>
              <a:t>In part-0000 the user deploys a routing description (ingress resource; regular k8s API object). This routing description is specific to the wildcard domain registered with the </a:t>
            </a:r>
            <a:r>
              <a:rPr lang="en-US" dirty="0" err="1"/>
              <a:t>loadbalancer</a:t>
            </a:r>
            <a:r>
              <a:rPr lang="en-US" dirty="0"/>
              <a:t> service.</a:t>
            </a:r>
          </a:p>
          <a:p>
            <a:pPr marL="285750" indent="-285750">
              <a:buFontTx/>
              <a:buChar char="-"/>
            </a:pPr>
            <a:r>
              <a:rPr lang="en-US" dirty="0"/>
              <a:t>The ingress-backend picks up the rules from this and all other namespaces and updates the server config of the ingress-controller</a:t>
            </a:r>
          </a:p>
          <a:p>
            <a:pPr marL="285750" indent="-285750">
              <a:buFontTx/>
              <a:buChar char="-"/>
            </a:pPr>
            <a:r>
              <a:rPr lang="en-US" dirty="0"/>
              <a:t>Now all traffic going in to *.ingress.com will be sent to the ingress-controller, evaluated and forwarded according to routing rules defined in the ingress resources.</a:t>
            </a:r>
          </a:p>
        </p:txBody>
      </p:sp>
      <p:sp>
        <p:nvSpPr>
          <p:cNvPr id="4" name="Slide Number Placeholder 3"/>
          <p:cNvSpPr>
            <a:spLocks noGrp="1"/>
          </p:cNvSpPr>
          <p:nvPr>
            <p:ph type="sldNum" sz="quarter" idx="5"/>
          </p:nvPr>
        </p:nvSpPr>
        <p:spPr/>
        <p:txBody>
          <a:bodyPr/>
          <a:lstStyle/>
          <a:p>
            <a:fld id="{7D8C2C35-2B8A-446E-BEC0-FD36716C29AC}" type="slidenum">
              <a:rPr lang="de-DE" smtClean="0"/>
              <a:pPr/>
              <a:t>4</a:t>
            </a:fld>
            <a:endParaRPr lang="de-DE" dirty="0"/>
          </a:p>
        </p:txBody>
      </p:sp>
    </p:spTree>
    <p:extLst>
      <p:ext uri="{BB962C8B-B14F-4D97-AF65-F5344CB8AC3E}">
        <p14:creationId xmlns:p14="http://schemas.microsoft.com/office/powerpoint/2010/main" val="24263395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ingress controller needs to be present in the respective cluster. It is configured to watch for new ingress objects being posted to the k8s </a:t>
            </a:r>
            <a:r>
              <a:rPr lang="en-US" dirty="0" err="1"/>
              <a:t>api</a:t>
            </a:r>
            <a:r>
              <a:rPr lang="en-US" dirty="0"/>
              <a:t> server. </a:t>
            </a:r>
          </a:p>
          <a:p>
            <a:r>
              <a:rPr lang="en-US" dirty="0"/>
              <a:t>Once an ingress resource is created, the controller will try to enforce the desired state. That can include the setup of URL &amp; corresponding routing info etc.</a:t>
            </a:r>
          </a:p>
          <a:p>
            <a:r>
              <a:rPr lang="en-US" dirty="0"/>
              <a:t>Most common ingress controller is the “</a:t>
            </a:r>
            <a:r>
              <a:rPr lang="en-US" dirty="0" err="1"/>
              <a:t>nginx</a:t>
            </a:r>
            <a:r>
              <a:rPr lang="en-US" dirty="0"/>
              <a:t> ingress controller”</a:t>
            </a:r>
          </a:p>
        </p:txBody>
      </p:sp>
      <p:sp>
        <p:nvSpPr>
          <p:cNvPr id="4" name="Slide Number Placeholder 3"/>
          <p:cNvSpPr>
            <a:spLocks noGrp="1"/>
          </p:cNvSpPr>
          <p:nvPr>
            <p:ph type="sldNum" sz="quarter" idx="10"/>
          </p:nvPr>
        </p:nvSpPr>
        <p:spPr/>
        <p:txBody>
          <a:bodyPr/>
          <a:lstStyle/>
          <a:p>
            <a:fld id="{7D8C2C35-2B8A-446E-BEC0-FD36716C29AC}" type="slidenum">
              <a:rPr lang="de-DE" smtClean="0"/>
              <a:pPr/>
              <a:t>5</a:t>
            </a:fld>
            <a:endParaRPr lang="de-DE" dirty="0"/>
          </a:p>
        </p:txBody>
      </p:sp>
    </p:spTree>
    <p:extLst>
      <p:ext uri="{BB962C8B-B14F-4D97-AF65-F5344CB8AC3E}">
        <p14:creationId xmlns:p14="http://schemas.microsoft.com/office/powerpoint/2010/main" val="24054053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easiest way of using an Ingress is as an entry point to a single service with one to multiple pods. The ingress is created for a dedicated URL (assuming the controller is in control of the domain). Users can use the URL specified with the Ingress resource to access the service &amp; associated backend pods.</a:t>
            </a:r>
          </a:p>
          <a:p>
            <a:r>
              <a:rPr lang="en-US" dirty="0"/>
              <a:t>You can add TLS termination at the Ingress endpoint by specifying a TLS secret with the corresponding hostname as subject or alternative subject.</a:t>
            </a:r>
          </a:p>
          <a:p>
            <a:r>
              <a:rPr lang="en-US" dirty="0"/>
              <a:t>From the services perspective everything works as usual. A port and a target port are specified and base on labels and selectors the traffic is routed.</a:t>
            </a:r>
          </a:p>
        </p:txBody>
      </p:sp>
      <p:sp>
        <p:nvSpPr>
          <p:cNvPr id="4" name="Slide Number Placeholder 3"/>
          <p:cNvSpPr>
            <a:spLocks noGrp="1"/>
          </p:cNvSpPr>
          <p:nvPr>
            <p:ph type="sldNum" sz="quarter" idx="10"/>
          </p:nvPr>
        </p:nvSpPr>
        <p:spPr/>
        <p:txBody>
          <a:bodyPr/>
          <a:lstStyle/>
          <a:p>
            <a:fld id="{7D8C2C35-2B8A-446E-BEC0-FD36716C29AC}" type="slidenum">
              <a:rPr lang="de-DE" smtClean="0"/>
              <a:pPr/>
              <a:t>6</a:t>
            </a:fld>
            <a:endParaRPr lang="de-DE" dirty="0"/>
          </a:p>
        </p:txBody>
      </p:sp>
    </p:spTree>
    <p:extLst>
      <p:ext uri="{BB962C8B-B14F-4D97-AF65-F5344CB8AC3E}">
        <p14:creationId xmlns:p14="http://schemas.microsoft.com/office/powerpoint/2010/main" val="29840518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spec, there is a section about rules &amp; TLS. </a:t>
            </a:r>
          </a:p>
          <a:p>
            <a:r>
              <a:rPr lang="en-US" dirty="0"/>
              <a:t>Rules define forwarding of incoming traffic to services.</a:t>
            </a:r>
          </a:p>
        </p:txBody>
      </p:sp>
      <p:sp>
        <p:nvSpPr>
          <p:cNvPr id="4" name="Slide Number Placeholder 3"/>
          <p:cNvSpPr>
            <a:spLocks noGrp="1"/>
          </p:cNvSpPr>
          <p:nvPr>
            <p:ph type="sldNum" sz="quarter" idx="10"/>
          </p:nvPr>
        </p:nvSpPr>
        <p:spPr/>
        <p:txBody>
          <a:bodyPr/>
          <a:lstStyle/>
          <a:p>
            <a:fld id="{7D8C2C35-2B8A-446E-BEC0-FD36716C29AC}" type="slidenum">
              <a:rPr lang="de-DE" smtClean="0"/>
              <a:pPr/>
              <a:t>7</a:t>
            </a:fld>
            <a:endParaRPr lang="de-DE" dirty="0"/>
          </a:p>
        </p:txBody>
      </p:sp>
    </p:spTree>
    <p:extLst>
      <p:ext uri="{BB962C8B-B14F-4D97-AF65-F5344CB8AC3E}">
        <p14:creationId xmlns:p14="http://schemas.microsoft.com/office/powerpoint/2010/main" val="39190121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marR="0" lvl="0" indent="-285750" algn="l" defTabSz="1088776" rtl="0" eaLnBrk="1" fontAlgn="auto" latinLnBrk="0" hangingPunct="1">
              <a:lnSpc>
                <a:spcPct val="100000"/>
              </a:lnSpc>
              <a:spcBef>
                <a:spcPts val="0"/>
              </a:spcBef>
              <a:spcAft>
                <a:spcPts val="0"/>
              </a:spcAft>
              <a:buClrTx/>
              <a:buSzTx/>
              <a:buFontTx/>
              <a:buChar char="-"/>
              <a:tabLst/>
              <a:defRPr/>
            </a:pPr>
            <a:r>
              <a:rPr lang="en-US" baseline="0" dirty="0"/>
              <a:t>Go to the admin folder in the repo and run the create_ingress_tls.sh script</a:t>
            </a:r>
          </a:p>
          <a:p>
            <a:pPr marL="285750" marR="0" lvl="0" indent="-285750" algn="l" defTabSz="1088776" rtl="0" eaLnBrk="1" fontAlgn="auto" latinLnBrk="0" hangingPunct="1">
              <a:lnSpc>
                <a:spcPct val="100000"/>
              </a:lnSpc>
              <a:spcBef>
                <a:spcPts val="0"/>
              </a:spcBef>
              <a:spcAft>
                <a:spcPts val="0"/>
              </a:spcAft>
              <a:buClrTx/>
              <a:buSzTx/>
              <a:buFontTx/>
              <a:buChar char="-"/>
              <a:tabLst/>
              <a:defRPr/>
            </a:pPr>
            <a:r>
              <a:rPr lang="en-US" baseline="0" dirty="0"/>
              <a:t>Create a secret with the generated files as suggested by the script</a:t>
            </a:r>
          </a:p>
          <a:p>
            <a:pPr marL="285750" marR="0" lvl="0" indent="-285750" algn="l" defTabSz="1088776" rtl="0" eaLnBrk="1" fontAlgn="auto" latinLnBrk="0" hangingPunct="1">
              <a:lnSpc>
                <a:spcPct val="100000"/>
              </a:lnSpc>
              <a:spcBef>
                <a:spcPts val="0"/>
              </a:spcBef>
              <a:spcAft>
                <a:spcPts val="0"/>
              </a:spcAft>
              <a:buClrTx/>
              <a:buSzTx/>
              <a:buFontTx/>
              <a:buChar char="-"/>
              <a:tabLst/>
              <a:defRPr/>
            </a:pPr>
            <a:r>
              <a:rPr lang="en-US" baseline="0" dirty="0"/>
              <a:t>Use the 09_tls_ingress.yaml to create a deployment, service and corresponding ingress resource</a:t>
            </a:r>
          </a:p>
          <a:p>
            <a:pPr marL="285750" marR="0" lvl="0" indent="-285750" algn="l" defTabSz="1088776" rtl="0" eaLnBrk="1" fontAlgn="auto" latinLnBrk="0" hangingPunct="1">
              <a:lnSpc>
                <a:spcPct val="100000"/>
              </a:lnSpc>
              <a:spcBef>
                <a:spcPts val="0"/>
              </a:spcBef>
              <a:spcAft>
                <a:spcPts val="0"/>
              </a:spcAft>
              <a:buClrTx/>
              <a:buSzTx/>
              <a:buFontTx/>
              <a:buChar char="-"/>
              <a:tabLst/>
              <a:defRPr/>
            </a:pPr>
            <a:r>
              <a:rPr lang="en-US" baseline="0" dirty="0"/>
              <a:t>Show the deployment &amp; service</a:t>
            </a:r>
          </a:p>
          <a:p>
            <a:pPr marL="285750" marR="0" lvl="0" indent="-285750" algn="l" defTabSz="1088776" rtl="0" eaLnBrk="1" fontAlgn="auto" latinLnBrk="0" hangingPunct="1">
              <a:lnSpc>
                <a:spcPct val="100000"/>
              </a:lnSpc>
              <a:spcBef>
                <a:spcPts val="0"/>
              </a:spcBef>
              <a:spcAft>
                <a:spcPts val="0"/>
              </a:spcAft>
              <a:buClrTx/>
              <a:buSzTx/>
              <a:buFontTx/>
              <a:buChar char="-"/>
              <a:tabLst/>
              <a:defRPr/>
            </a:pPr>
            <a:r>
              <a:rPr lang="en-US" baseline="0" dirty="0"/>
              <a:t>Show the ingress with the host &amp; </a:t>
            </a:r>
            <a:r>
              <a:rPr lang="en-US" baseline="0" dirty="0" err="1"/>
              <a:t>tls</a:t>
            </a:r>
            <a:r>
              <a:rPr lang="en-US" baseline="0" dirty="0"/>
              <a:t> section. Highlight that the </a:t>
            </a:r>
            <a:r>
              <a:rPr lang="en-US" baseline="0" dirty="0" err="1"/>
              <a:t>nginx</a:t>
            </a:r>
            <a:r>
              <a:rPr lang="en-US" baseline="0" dirty="0"/>
              <a:t> itself is not configured for https but the connection terminates at the ingress endpoint.</a:t>
            </a:r>
          </a:p>
          <a:p>
            <a:pPr marL="285750" marR="0" lvl="0" indent="-285750" algn="l" defTabSz="1088776" rtl="0" eaLnBrk="1" fontAlgn="auto" latinLnBrk="0" hangingPunct="1">
              <a:lnSpc>
                <a:spcPct val="100000"/>
              </a:lnSpc>
              <a:spcBef>
                <a:spcPts val="0"/>
              </a:spcBef>
              <a:spcAft>
                <a:spcPts val="0"/>
              </a:spcAft>
              <a:buClrTx/>
              <a:buSzTx/>
              <a:buFontTx/>
              <a:buChar char="-"/>
              <a:tabLst/>
              <a:defRPr/>
            </a:pPr>
            <a:r>
              <a:rPr lang="en-US" baseline="0" dirty="0" err="1"/>
              <a:t>Kubectl</a:t>
            </a:r>
            <a:r>
              <a:rPr lang="en-US" baseline="0" dirty="0"/>
              <a:t> describe ingress &lt;ingress-name&gt; -&gt; show the events for this ingress and point to the cert-manager events to provision the secret</a:t>
            </a:r>
          </a:p>
          <a:p>
            <a:pPr marL="285750" marR="0" lvl="0" indent="-285750" algn="l" defTabSz="1088776" rtl="0" eaLnBrk="1" fontAlgn="auto" latinLnBrk="0" hangingPunct="1">
              <a:lnSpc>
                <a:spcPct val="100000"/>
              </a:lnSpc>
              <a:spcBef>
                <a:spcPts val="0"/>
              </a:spcBef>
              <a:spcAft>
                <a:spcPts val="0"/>
              </a:spcAft>
              <a:buClrTx/>
              <a:buSzTx/>
              <a:buFontTx/>
              <a:buChar char="-"/>
              <a:tabLst/>
              <a:defRPr/>
            </a:pPr>
            <a:r>
              <a:rPr lang="en-US" baseline="0" dirty="0"/>
              <a:t>Open the URL in a browser, show the certificate – it should be issued by let’s encrypt. </a:t>
            </a:r>
          </a:p>
          <a:p>
            <a:pPr marL="285750" marR="0" lvl="0" indent="-285750" algn="l" defTabSz="1088776" rtl="0" eaLnBrk="1" fontAlgn="auto" latinLnBrk="0" hangingPunct="1">
              <a:lnSpc>
                <a:spcPct val="100000"/>
              </a:lnSpc>
              <a:spcBef>
                <a:spcPts val="0"/>
              </a:spcBef>
              <a:spcAft>
                <a:spcPts val="0"/>
              </a:spcAft>
              <a:buClrTx/>
              <a:buSzTx/>
              <a:buFontTx/>
              <a:buChar char="-"/>
              <a:tabLst/>
              <a:defRPr/>
            </a:pPr>
            <a:r>
              <a:rPr lang="en-US" baseline="0" dirty="0"/>
              <a:t>Go to the </a:t>
            </a:r>
            <a:r>
              <a:rPr lang="en-US" baseline="0" dirty="0" err="1"/>
              <a:t>yaml</a:t>
            </a:r>
            <a:r>
              <a:rPr lang="en-US" baseline="0" dirty="0"/>
              <a:t> file of the deployment and show the </a:t>
            </a:r>
            <a:r>
              <a:rPr lang="en-US" baseline="0" dirty="0" err="1"/>
              <a:t>init</a:t>
            </a:r>
            <a:r>
              <a:rPr lang="en-US" baseline="0" dirty="0"/>
              <a:t> container that runs upon pod start.</a:t>
            </a:r>
          </a:p>
          <a:p>
            <a:pPr marL="465750" marR="0" lvl="1" indent="-285750" algn="l" defTabSz="1088776" rtl="0" eaLnBrk="1" fontAlgn="auto" latinLnBrk="0" hangingPunct="1">
              <a:lnSpc>
                <a:spcPct val="100000"/>
              </a:lnSpc>
              <a:spcBef>
                <a:spcPts val="0"/>
              </a:spcBef>
              <a:spcAft>
                <a:spcPts val="0"/>
              </a:spcAft>
              <a:buClrTx/>
              <a:buSzTx/>
              <a:buFontTx/>
              <a:buChar char="-"/>
              <a:tabLst/>
              <a:defRPr/>
            </a:pPr>
            <a:r>
              <a:rPr lang="en-US" baseline="0" dirty="0"/>
              <a:t>Highlight that it writes some text to an </a:t>
            </a:r>
            <a:r>
              <a:rPr lang="en-US" baseline="0" dirty="0" err="1"/>
              <a:t>emptyDir</a:t>
            </a:r>
            <a:r>
              <a:rPr lang="en-US" baseline="0" dirty="0"/>
              <a:t> volume which is then mounted into the </a:t>
            </a:r>
            <a:r>
              <a:rPr lang="en-US" baseline="0" dirty="0" err="1"/>
              <a:t>nginx</a:t>
            </a:r>
            <a:r>
              <a:rPr lang="en-US" baseline="0" dirty="0"/>
              <a:t> container.</a:t>
            </a:r>
          </a:p>
          <a:p>
            <a:pPr marL="0" marR="0" lvl="0" indent="0" algn="l" defTabSz="1088776"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1088776" rtl="0" eaLnBrk="1" fontAlgn="auto" latinLnBrk="0" hangingPunct="1">
              <a:lnSpc>
                <a:spcPct val="100000"/>
              </a:lnSpc>
              <a:spcBef>
                <a:spcPts val="0"/>
              </a:spcBef>
              <a:spcAft>
                <a:spcPts val="0"/>
              </a:spcAft>
              <a:buClrTx/>
              <a:buSzTx/>
              <a:buFontTx/>
              <a:buNone/>
              <a:tabLst/>
              <a:defRPr/>
            </a:pPr>
            <a:r>
              <a:rPr lang="en-US" baseline="0" dirty="0"/>
              <a:t>Cert manager </a:t>
            </a:r>
            <a:r>
              <a:rPr lang="en-US" baseline="0"/>
              <a:t>tutorial: </a:t>
            </a:r>
            <a:r>
              <a:rPr lang="de-DE" sz="1400" b="0" u="sng" kern="1200">
                <a:solidFill>
                  <a:schemeClr val="tx1"/>
                </a:solidFill>
                <a:effectLst/>
                <a:latin typeface="+mn-lt"/>
                <a:ea typeface="+mn-ea"/>
                <a:cs typeface="+mn-cs"/>
              </a:rPr>
              <a:t>https://gardener.cloud/050-tutorials/content/howto/x509_certificates/</a:t>
            </a:r>
            <a:endParaRPr lang="de-DE" sz="1400" b="0" kern="1200">
              <a:solidFill>
                <a:schemeClr val="tx1"/>
              </a:solidFill>
              <a:effectLst/>
              <a:latin typeface="+mn-lt"/>
              <a:ea typeface="+mn-ea"/>
              <a:cs typeface="+mn-cs"/>
            </a:endParaRPr>
          </a:p>
          <a:p>
            <a:pPr marL="0" marR="0" lvl="0" indent="0" algn="l" defTabSz="1088776"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8</a:t>
            </a:fld>
            <a:endParaRPr lang="de-DE" dirty="0"/>
          </a:p>
        </p:txBody>
      </p:sp>
    </p:spTree>
    <p:extLst>
      <p:ext uri="{BB962C8B-B14F-4D97-AF65-F5344CB8AC3E}">
        <p14:creationId xmlns:p14="http://schemas.microsoft.com/office/powerpoint/2010/main" val="6794451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is possible to mesh up multiple services within one Ingress endpoint and differentiate via URL paths. A user trying to access green needs to use https://app.ingress.com/my</a:t>
            </a:r>
          </a:p>
        </p:txBody>
      </p:sp>
      <p:sp>
        <p:nvSpPr>
          <p:cNvPr id="4" name="Slide Number Placeholder 3"/>
          <p:cNvSpPr>
            <a:spLocks noGrp="1"/>
          </p:cNvSpPr>
          <p:nvPr>
            <p:ph type="sldNum" sz="quarter" idx="10"/>
          </p:nvPr>
        </p:nvSpPr>
        <p:spPr/>
        <p:txBody>
          <a:bodyPr/>
          <a:lstStyle/>
          <a:p>
            <a:fld id="{7D8C2C35-2B8A-446E-BEC0-FD36716C29AC}" type="slidenum">
              <a:rPr lang="de-DE" smtClean="0"/>
              <a:pPr/>
              <a:t>9</a:t>
            </a:fld>
            <a:endParaRPr lang="de-DE" dirty="0"/>
          </a:p>
        </p:txBody>
      </p:sp>
    </p:spTree>
    <p:extLst>
      <p:ext uri="{BB962C8B-B14F-4D97-AF65-F5344CB8AC3E}">
        <p14:creationId xmlns:p14="http://schemas.microsoft.com/office/powerpoint/2010/main" val="400985053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hyperlink" Target="http://global.sap.com/corporate-en/legal/copyright/index.epx" TargetMode="External"/><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hyperlink" Target="http://www.sap.com/corporate-de/legal/copyright/index.epx"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image">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solidFill>
            <a:schemeClr val="tx2">
              <a:alpha val="70000"/>
            </a:schemeClr>
          </a:solidFill>
        </p:spPr>
        <p:txBody>
          <a:bodyPr tIns="504000"/>
          <a:lstStyle>
            <a:lvl1pPr algn="ctr">
              <a:defRPr sz="1600">
                <a:solidFill>
                  <a:schemeClr val="tx1"/>
                </a:solidFill>
              </a:defRPr>
            </a:lvl1pPr>
          </a:lstStyle>
          <a:p>
            <a:r>
              <a:rPr lang="en-US" dirty="0"/>
              <a:t>Click to insert title image</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grpSp>
        <p:nvGrpSpPr>
          <p:cNvPr id="2" name="Group 1"/>
          <p:cNvGrpSpPr/>
          <p:nvPr userDrawn="1"/>
        </p:nvGrpSpPr>
        <p:grpSpPr>
          <a:xfrm>
            <a:off x="9171173" y="0"/>
            <a:ext cx="3024002" cy="3430006"/>
            <a:chOff x="9171173" y="0"/>
            <a:chExt cx="3024002" cy="3430006"/>
          </a:xfrm>
        </p:grpSpPr>
        <p:sp>
          <p:nvSpPr>
            <p:cNvPr id="17" name="Rectangle 16"/>
            <p:cNvSpPr/>
            <p:nvPr userDrawn="1"/>
          </p:nvSpPr>
          <p:spPr bwMode="gray">
            <a:xfrm>
              <a:off x="11187175" y="0"/>
              <a:ext cx="1008000" cy="3430006"/>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3430006"/>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3430006"/>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2452717617"/>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 column 1"/>
          <p:cNvSpPr>
            <a:spLocks noGrp="1"/>
          </p:cNvSpPr>
          <p:nvPr>
            <p:ph type="body" sz="quarter" idx="11" hasCustomPrompt="1"/>
          </p:nvPr>
        </p:nvSpPr>
        <p:spPr>
          <a:xfrm>
            <a:off x="6362477"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0481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 column 2"/>
          <p:cNvSpPr>
            <a:spLocks noGrp="1"/>
          </p:cNvSpPr>
          <p:nvPr>
            <p:ph type="body" sz="quarter" idx="12" hasCustomPrompt="1"/>
          </p:nvPr>
        </p:nvSpPr>
        <p:spPr>
          <a:xfrm>
            <a:off x="4315238"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8664163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17" name="Text placeholder - column 2"/>
          <p:cNvSpPr>
            <a:spLocks noGrp="1"/>
          </p:cNvSpPr>
          <p:nvPr>
            <p:ph type="body" sz="quarter" idx="13" hasCustomPrompt="1"/>
          </p:nvPr>
        </p:nvSpPr>
        <p:spPr>
          <a:xfrm>
            <a:off x="6362477"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6362477"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25049412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17" name="Text placeholder - column 2"/>
          <p:cNvSpPr>
            <a:spLocks noGrp="1"/>
          </p:cNvSpPr>
          <p:nvPr>
            <p:ph type="body" sz="quarter" idx="13" hasCustomPrompt="1"/>
          </p:nvPr>
        </p:nvSpPr>
        <p:spPr>
          <a:xfrm>
            <a:off x="8299277"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8299277"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9" name="Text placeholder - column 2"/>
          <p:cNvSpPr>
            <a:spLocks noGrp="1"/>
          </p:cNvSpPr>
          <p:nvPr>
            <p:ph type="body" sz="quarter" idx="15" hasCustomPrompt="1"/>
          </p:nvPr>
        </p:nvSpPr>
        <p:spPr>
          <a:xfrm>
            <a:off x="4401639"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4401639"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7276675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3878220"/>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17" name="Text placeholder - column 2"/>
          <p:cNvSpPr>
            <a:spLocks noGrp="1"/>
          </p:cNvSpPr>
          <p:nvPr>
            <p:ph type="body" sz="quarter" idx="13" hasCustomPrompt="1"/>
          </p:nvPr>
        </p:nvSpPr>
        <p:spPr>
          <a:xfrm>
            <a:off x="9274877"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9274877"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9" name="Text placeholder - column 2"/>
          <p:cNvSpPr>
            <a:spLocks noGrp="1"/>
          </p:cNvSpPr>
          <p:nvPr>
            <p:ph type="body" sz="quarter" idx="15" hasCustomPrompt="1"/>
          </p:nvPr>
        </p:nvSpPr>
        <p:spPr>
          <a:xfrm>
            <a:off x="3427626"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3427626"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13" name="Text placeholder - column 2"/>
          <p:cNvSpPr>
            <a:spLocks noGrp="1"/>
          </p:cNvSpPr>
          <p:nvPr>
            <p:ph type="body" sz="quarter" idx="17" hasCustomPrompt="1"/>
          </p:nvPr>
        </p:nvSpPr>
        <p:spPr>
          <a:xfrm>
            <a:off x="6351252"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4" name="Picture Placeholder 4"/>
          <p:cNvSpPr>
            <a:spLocks noGrp="1"/>
          </p:cNvSpPr>
          <p:nvPr>
            <p:ph type="pic" sz="quarter" idx="18" hasCustomPrompt="1"/>
          </p:nvPr>
        </p:nvSpPr>
        <p:spPr bwMode="gray">
          <a:xfrm>
            <a:off x="6351252"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26805944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200"/>
            </a:lvl2pPr>
          </a:lstStyle>
          <a:p>
            <a:pPr lvl="0"/>
            <a:r>
              <a:rPr lang="en-US" noProof="0" dirty="0"/>
              <a:t>“Quote goes here </a:t>
            </a:r>
            <a:br>
              <a:rPr lang="en-US" noProof="0" dirty="0"/>
            </a:br>
            <a:r>
              <a:rPr lang="en-US" noProof="0" dirty="0"/>
              <a:t>and here.”</a:t>
            </a:r>
          </a:p>
          <a:p>
            <a:pPr lvl="1"/>
            <a:r>
              <a:rPr lang="en-US" noProof="0" dirty="0"/>
              <a:t>Source</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grpSp>
        <p:nvGrpSpPr>
          <p:cNvPr id="3" name="Group 2"/>
          <p:cNvGrpSpPr/>
          <p:nvPr userDrawn="1"/>
        </p:nvGrpSpPr>
        <p:grpSpPr>
          <a:xfrm>
            <a:off x="0" y="0"/>
            <a:ext cx="12195175" cy="251942"/>
            <a:chOff x="0" y="0"/>
            <a:chExt cx="12195175" cy="251942"/>
          </a:xfrm>
        </p:grpSpPr>
        <p:sp>
          <p:nvSpPr>
            <p:cNvPr id="9" name="Rectangle 8"/>
            <p:cNvSpPr/>
            <p:nvPr userDrawn="1"/>
          </p:nvSpPr>
          <p:spPr bwMode="gray">
            <a:xfrm>
              <a:off x="0" y="0"/>
              <a:ext cx="12195175" cy="251942"/>
            </a:xfrm>
            <a:prstGeom prst="rect">
              <a:avLst/>
            </a:prstGeom>
            <a:solidFill>
              <a:schemeClr val="bg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4" name="Secondary Motion Band"/>
            <p:cNvGrpSpPr/>
            <p:nvPr userDrawn="1"/>
          </p:nvGrpSpPr>
          <p:grpSpPr>
            <a:xfrm>
              <a:off x="10682127" y="0"/>
              <a:ext cx="1513048" cy="251942"/>
              <a:chOff x="10682127" y="0"/>
              <a:chExt cx="1513048" cy="252000"/>
            </a:xfrm>
          </p:grpSpPr>
          <p:sp>
            <p:nvSpPr>
              <p:cNvPr id="6" name="Rectangle 5"/>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7" name="Rectangle 6"/>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9327859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image 1">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8127175" y="252000"/>
            <a:ext cx="4068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7" name="Text Placeholder 6"/>
          <p:cNvSpPr>
            <a:spLocks noGrp="1"/>
          </p:cNvSpPr>
          <p:nvPr>
            <p:ph type="body" sz="quarter" idx="11" hasCustomPrompt="1"/>
          </p:nvPr>
        </p:nvSpPr>
        <p:spPr bwMode="gray">
          <a:xfrm>
            <a:off x="503999" y="1620000"/>
            <a:ext cx="709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709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4250202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text with image 2">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6111175" y="252000"/>
            <a:ext cx="6084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7" name="Text Placeholder 6"/>
          <p:cNvSpPr>
            <a:spLocks noGrp="1"/>
          </p:cNvSpPr>
          <p:nvPr>
            <p:ph type="body" sz="quarter" idx="11" hasCustomPrompt="1"/>
          </p:nvPr>
        </p:nvSpPr>
        <p:spPr bwMode="gray">
          <a:xfrm>
            <a:off x="503999" y="1620000"/>
            <a:ext cx="511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504001" y="504000"/>
            <a:ext cx="511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5527877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 with motion band">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252000"/>
            <a:ext cx="12195175"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19010498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0"/>
            <a:ext cx="12195175" cy="6858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41397911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ith illustration scene art">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noFill/>
        </p:spPr>
        <p:txBody>
          <a:bodyPr tIns="504000"/>
          <a:lstStyle>
            <a:lvl1pPr algn="ctr">
              <a:defRPr sz="1600">
                <a:solidFill>
                  <a:schemeClr val="tx1"/>
                </a:solidFill>
              </a:defRPr>
            </a:lvl1pPr>
          </a:lstStyle>
          <a:p>
            <a:r>
              <a:rPr lang="en-US" dirty="0"/>
              <a:t>Click to insert illustration scene art</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3018874800"/>
      </p:ext>
    </p:extLst>
  </p:cSld>
  <p:clrMapOvr>
    <a:masterClrMapping/>
  </p:clrMapOvr>
  <p:extLst>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4"/>
          <p:cNvSpPr>
            <a:spLocks noGrp="1"/>
          </p:cNvSpPr>
          <p:nvPr>
            <p:ph type="pic" sz="quarter" idx="13" hasCustomPrompt="1"/>
          </p:nvPr>
        </p:nvSpPr>
        <p:spPr bwMode="gray">
          <a:xfrm>
            <a:off x="6362477" y="1601628"/>
            <a:ext cx="5328000" cy="4230000"/>
          </a:xfrm>
          <a:solidFill>
            <a:schemeClr val="tx2">
              <a:alpha val="70000"/>
            </a:schemeClr>
          </a:solid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screenshot</a:t>
            </a:r>
          </a:p>
        </p:txBody>
      </p:sp>
      <p:sp>
        <p:nvSpPr>
          <p:cNvPr id="4" name="Text Placeholder 3"/>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287227243"/>
      </p:ext>
    </p:extLst>
  </p:cSld>
  <p:clrMapOvr>
    <a:masterClrMapping/>
  </p:clrMapOvr>
  <p:extLst>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2"/>
          <p:cNvSpPr>
            <a:spLocks noGrp="1"/>
          </p:cNvSpPr>
          <p:nvPr>
            <p:ph idx="1" hasCustomPrompt="1"/>
          </p:nvPr>
        </p:nvSpPr>
        <p:spPr>
          <a:xfrm>
            <a:off x="504000" y="1620000"/>
            <a:ext cx="11185200" cy="4230000"/>
          </a:xfrm>
          <a:solidFill>
            <a:schemeClr val="tx2">
              <a:alpha val="70000"/>
            </a:schemeClr>
          </a:solidFill>
        </p:spPr>
        <p:txBody>
          <a:bodyPr tIns="1368000"/>
          <a:lstStyle>
            <a:lvl1pPr algn="ctr">
              <a:defRPr sz="1400" b="0"/>
            </a:lvl1pPr>
          </a:lstStyle>
          <a:p>
            <a:pPr lvl="0"/>
            <a:r>
              <a:rPr lang="en-US" dirty="0"/>
              <a:t>Click to add content</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418609874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Blank with motion band">
    <p:spTree>
      <p:nvGrpSpPr>
        <p:cNvPr id="1" name=""/>
        <p:cNvGrpSpPr/>
        <p:nvPr/>
      </p:nvGrpSpPr>
      <p:grpSpPr>
        <a:xfrm>
          <a:off x="0" y="0"/>
          <a:ext cx="0" cy="0"/>
          <a:chOff x="0" y="0"/>
          <a:chExt cx="0" cy="0"/>
        </a:xfrm>
      </p:grpSpPr>
      <p:sp>
        <p:nvSpPr>
          <p:cNvPr id="7" name="Rectangle 6"/>
          <p:cNvSpPr/>
          <p:nvPr userDrawn="1"/>
        </p:nvSpPr>
        <p:spPr bwMode="gray">
          <a:xfrm>
            <a:off x="236220" y="1142735"/>
            <a:ext cx="11795760" cy="220929"/>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37924837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21819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spTree>
      <p:nvGrpSpPr>
        <p:cNvPr id="1" name=""/>
        <p:cNvGrpSpPr/>
        <p:nvPr/>
      </p:nvGrpSpPr>
      <p:grpSpPr>
        <a:xfrm>
          <a:off x="0" y="0"/>
          <a:ext cx="0" cy="0"/>
          <a:chOff x="0" y="0"/>
          <a:chExt cx="0" cy="0"/>
        </a:xfrm>
      </p:grpSpPr>
      <p:sp>
        <p:nvSpPr>
          <p:cNvPr id="93" name="Contact information"/>
          <p:cNvSpPr>
            <a:spLocks noGrp="1"/>
          </p:cNvSpPr>
          <p:nvPr>
            <p:ph type="body" sz="quarter" idx="10" hasCustomPrompt="1"/>
          </p:nvPr>
        </p:nvSpPr>
        <p:spPr>
          <a:xfrm>
            <a:off x="504000" y="2905487"/>
            <a:ext cx="5328000"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dirty="0"/>
              <a:t>Contact information:</a:t>
            </a:r>
          </a:p>
          <a:p>
            <a:pPr lvl="1"/>
            <a:r>
              <a:rPr lang="en-US" dirty="0"/>
              <a:t>F name L name</a:t>
            </a:r>
          </a:p>
          <a:p>
            <a:pPr lvl="1"/>
            <a:r>
              <a:rPr lang="en-US" dirty="0"/>
              <a:t>Title</a:t>
            </a:r>
          </a:p>
          <a:p>
            <a:pPr lvl="1"/>
            <a:r>
              <a:rPr lang="en-US" dirty="0"/>
              <a:t>Address</a:t>
            </a:r>
          </a:p>
          <a:p>
            <a:pPr lvl="1"/>
            <a:r>
              <a:rPr lang="en-US" dirty="0"/>
              <a:t>Phone number</a:t>
            </a:r>
          </a:p>
        </p:txBody>
      </p:sp>
      <p:sp>
        <p:nvSpPr>
          <p:cNvPr id="2" name="Thank you"/>
          <p:cNvSpPr>
            <a:spLocks noGrp="1"/>
          </p:cNvSpPr>
          <p:nvPr>
            <p:ph type="ctrTitle" hasCustomPrompt="1"/>
          </p:nvPr>
        </p:nvSpPr>
        <p:spPr bwMode="gray">
          <a:xfrm>
            <a:off x="504000" y="1467009"/>
            <a:ext cx="5328000" cy="923116"/>
          </a:xfrm>
        </p:spPr>
        <p:txBody>
          <a:bodyPr anchor="t" anchorCtr="0">
            <a:noAutofit/>
          </a:bodyPr>
          <a:lstStyle>
            <a:lvl1pPr>
              <a:defRPr sz="5500">
                <a:solidFill>
                  <a:schemeClr val="accent1"/>
                </a:solidFill>
                <a:latin typeface="+mj-lt"/>
              </a:defRPr>
            </a:lvl1pPr>
          </a:lstStyle>
          <a:p>
            <a:r>
              <a:rPr lang="en-US" dirty="0"/>
              <a:t>Thank you.</a:t>
            </a:r>
          </a:p>
        </p:txBody>
      </p:sp>
      <p:pic>
        <p:nvPicPr>
          <p:cNvPr id="10"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04000" y="5994000"/>
            <a:ext cx="1578462" cy="360000"/>
          </a:xfrm>
          <a:prstGeom prst="rect">
            <a:avLst/>
          </a:prstGeom>
        </p:spPr>
      </p:pic>
    </p:spTree>
    <p:extLst>
      <p:ext uri="{BB962C8B-B14F-4D97-AF65-F5344CB8AC3E}">
        <p14:creationId xmlns:p14="http://schemas.microsoft.com/office/powerpoint/2010/main" val="781090314"/>
      </p:ext>
    </p:extLst>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sp>
        <p:nvSpPr>
          <p:cNvPr id="4" name="TextBox 3"/>
          <p:cNvSpPr txBox="1"/>
          <p:nvPr/>
        </p:nvSpPr>
        <p:spPr bwMode="gray">
          <a:xfrm>
            <a:off x="503999" y="1620000"/>
            <a:ext cx="11185200" cy="3153980"/>
          </a:xfrm>
          <a:prstGeom prst="rect">
            <a:avLst/>
          </a:prstGeom>
          <a:noFill/>
        </p:spPr>
        <p:txBody>
          <a:bodyPr wrap="square" lIns="0" tIns="0" rIns="0" bIns="0" rtlCol="0">
            <a:spAutoFit/>
          </a:bodyPr>
          <a:lstStyle/>
          <a:p>
            <a:pPr>
              <a:spcBef>
                <a:spcPts val="1200"/>
              </a:spcBef>
            </a:pPr>
            <a:r>
              <a:rPr lang="en-US" sz="11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1200"/>
              </a:spcBef>
            </a:pPr>
            <a:r>
              <a:rPr lang="en-US" sz="1100" kern="1200" dirty="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of other software vendors. National product specifications may vary.</a:t>
            </a:r>
          </a:p>
          <a:p>
            <a:pPr>
              <a:spcBef>
                <a:spcPts val="1200"/>
              </a:spcBef>
            </a:pPr>
            <a:r>
              <a:rPr lang="en-US" sz="11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set forth in the express warranty statements accompanying such products and services, if any. Nothing herein should be construed as constituting an additional warranty. </a:t>
            </a:r>
          </a:p>
          <a:p>
            <a:pPr>
              <a:spcBef>
                <a:spcPts val="1200"/>
              </a:spcBef>
            </a:pPr>
            <a:r>
              <a:rPr lang="en-US" sz="11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1200"/>
              </a:spcBef>
            </a:pPr>
            <a:r>
              <a:rPr lang="en-US" sz="11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in Germany and other countries. All other product and service names mentioned are the trademarks of their respective companies.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See </a:t>
            </a:r>
            <a:r>
              <a:rPr lang="en-US" sz="1100" kern="1200" dirty="0">
                <a:solidFill>
                  <a:schemeClr val="tx2"/>
                </a:solidFill>
                <a:latin typeface="Arial"/>
                <a:ea typeface="Arial Unicode MS" panose="020B0604020202020204" pitchFamily="34" charset="-128"/>
                <a:cs typeface="+mn-cs"/>
                <a:hlinkClick r:id="rId2"/>
              </a:rPr>
              <a:t>http://global.sap.com/corporate-en/legal/copyright/index.epx</a:t>
            </a:r>
            <a:r>
              <a:rPr lang="en-US" sz="1100" kern="1200" dirty="0">
                <a:solidFill>
                  <a:schemeClr val="tx2"/>
                </a:solidFill>
                <a:latin typeface="Arial"/>
                <a:ea typeface="Arial Unicode MS" panose="020B0604020202020204" pitchFamily="34" charset="-128"/>
                <a:cs typeface="+mn-cs"/>
              </a:rPr>
              <a:t> </a:t>
            </a:r>
            <a:r>
              <a:rPr lang="en-US" sz="1100" kern="1200" dirty="0">
                <a:solidFill>
                  <a:schemeClr val="tx1"/>
                </a:solidFill>
                <a:latin typeface="Arial"/>
                <a:ea typeface="Arial Unicode MS" panose="020B0604020202020204" pitchFamily="34" charset="-128"/>
                <a:cs typeface="+mn-cs"/>
              </a:rPr>
              <a:t>for additional trademark information and notices.</a:t>
            </a:r>
          </a:p>
        </p:txBody>
      </p:sp>
      <p:sp>
        <p:nvSpPr>
          <p:cNvPr id="5" name="TextBox 4"/>
          <p:cNvSpPr txBox="1"/>
          <p:nvPr userDrawn="1"/>
        </p:nvSpPr>
        <p:spPr bwMode="gray">
          <a:xfrm>
            <a:off x="504000" y="719834"/>
            <a:ext cx="9540674"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2017 SAP SE or an SAP affiliate company. All rights reserved.</a:t>
            </a:r>
          </a:p>
        </p:txBody>
      </p:sp>
      <p:grpSp>
        <p:nvGrpSpPr>
          <p:cNvPr id="6" name="Secondary Motion Band"/>
          <p:cNvGrpSpPr/>
          <p:nvPr userDrawn="1"/>
        </p:nvGrpSpPr>
        <p:grpSpPr>
          <a:xfrm>
            <a:off x="10682127" y="0"/>
            <a:ext cx="1513048" cy="251942"/>
            <a:chOff x="10682127" y="0"/>
            <a:chExt cx="1513048" cy="252000"/>
          </a:xfrm>
        </p:grpSpPr>
        <p:sp>
          <p:nvSpPr>
            <p:cNvPr id="7" name="Rectangle 6"/>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45192519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Copyright german">
    <p:spTree>
      <p:nvGrpSpPr>
        <p:cNvPr id="1" name=""/>
        <p:cNvGrpSpPr/>
        <p:nvPr/>
      </p:nvGrpSpPr>
      <p:grpSpPr>
        <a:xfrm>
          <a:off x="0" y="0"/>
          <a:ext cx="0" cy="0"/>
          <a:chOff x="0" y="0"/>
          <a:chExt cx="0" cy="0"/>
        </a:xfrm>
      </p:grpSpPr>
      <p:sp>
        <p:nvSpPr>
          <p:cNvPr id="4" name="TextBox 3"/>
          <p:cNvSpPr txBox="1"/>
          <p:nvPr userDrawn="1"/>
        </p:nvSpPr>
        <p:spPr bwMode="gray">
          <a:xfrm>
            <a:off x="504000" y="1620000"/>
            <a:ext cx="11185200" cy="3830931"/>
          </a:xfrm>
          <a:prstGeom prst="rect">
            <a:avLst/>
          </a:prstGeom>
          <a:noFill/>
        </p:spPr>
        <p:txBody>
          <a:bodyPr wrap="square" lIns="0" tIns="0" rIns="0" bIns="0" rtlCol="0">
            <a:spAutoFit/>
          </a:bodyPr>
          <a:lstStyle/>
          <a:p>
            <a:pPr>
              <a:spcBef>
                <a:spcPts val="1200"/>
              </a:spcBef>
            </a:pPr>
            <a:r>
              <a:rPr lang="en-US" sz="1100" kern="1200" noProof="0" dirty="0" err="1">
                <a:solidFill>
                  <a:schemeClr val="tx1"/>
                </a:solidFill>
                <a:effectLst/>
                <a:latin typeface="Arial"/>
                <a:ea typeface="+mn-ea"/>
                <a:cs typeface="+mn-cs"/>
              </a:rPr>
              <a:t>Weitergabe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Vervielfältigung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Teilen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daraus</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welchem</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Zweck</a:t>
            </a:r>
            <a:r>
              <a:rPr lang="en-US" sz="1100" kern="1200" noProof="0" dirty="0">
                <a:solidFill>
                  <a:schemeClr val="tx1"/>
                </a:solidFill>
                <a:effectLst/>
                <a:latin typeface="Arial"/>
                <a:ea typeface="+mn-ea"/>
                <a:cs typeface="+mn-cs"/>
              </a:rPr>
              <a:t> und in </a:t>
            </a:r>
            <a:r>
              <a:rPr lang="en-US" sz="1100" kern="1200" noProof="0" dirty="0" err="1">
                <a:solidFill>
                  <a:schemeClr val="tx1"/>
                </a:solidFill>
                <a:effectLst/>
                <a:latin typeface="Arial"/>
                <a:ea typeface="+mn-ea"/>
                <a:cs typeface="+mn-cs"/>
              </a:rPr>
              <a:t>welcher</a:t>
            </a:r>
            <a:r>
              <a:rPr lang="en-US" sz="1100" kern="1200" noProof="0" dirty="0">
                <a:solidFill>
                  <a:schemeClr val="tx1"/>
                </a:solidFill>
                <a:effectLst/>
                <a:latin typeface="Arial"/>
                <a:ea typeface="+mn-ea"/>
                <a:cs typeface="+mn-cs"/>
              </a:rPr>
              <a:t> Form </a:t>
            </a:r>
            <a:r>
              <a:rPr lang="en-US" sz="1100" kern="1200" noProof="0" dirty="0" err="1">
                <a:solidFill>
                  <a:schemeClr val="tx1"/>
                </a:solidFill>
                <a:effectLst/>
                <a:latin typeface="Arial"/>
                <a:ea typeface="+mn-ea"/>
                <a:cs typeface="+mn-cs"/>
              </a:rPr>
              <a:t>auch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immer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ohne</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ausdrückliche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schriftliche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Genehmigung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durch</a:t>
            </a:r>
            <a:r>
              <a:rPr lang="en-US" sz="1100" kern="1200" noProof="0" dirty="0">
                <a:solidFill>
                  <a:schemeClr val="tx1"/>
                </a:solidFill>
                <a:effectLst/>
                <a:latin typeface="Arial"/>
                <a:ea typeface="+mn-ea"/>
                <a:cs typeface="+mn-cs"/>
              </a:rPr>
              <a:t>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nicht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gestattet</a:t>
            </a:r>
            <a:r>
              <a:rPr lang="en-US" sz="1100" kern="1200" noProof="0" dirty="0">
                <a:solidFill>
                  <a:schemeClr val="tx1"/>
                </a:solidFill>
                <a:effectLst/>
                <a:latin typeface="Arial"/>
                <a:ea typeface="+mn-ea"/>
                <a:cs typeface="+mn-cs"/>
              </a:rPr>
              <a:t>.</a:t>
            </a:r>
          </a:p>
          <a:p>
            <a:pPr>
              <a:spcBef>
                <a:spcPts val="1200"/>
              </a:spcBef>
            </a:pPr>
            <a:r>
              <a:rPr lang="en-US" sz="1100" kern="1200" noProof="0" dirty="0">
                <a:solidFill>
                  <a:schemeClr val="tx1"/>
                </a:solidFill>
                <a:effectLst/>
                <a:latin typeface="Arial"/>
                <a:ea typeface="+mn-ea"/>
                <a:cs typeface="+mn-cs"/>
              </a:rPr>
              <a:t>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ohne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vorherige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Ankündigung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geändert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werden</a:t>
            </a:r>
            <a:r>
              <a:rPr lang="en-US" sz="1100" kern="1200" noProof="0" dirty="0">
                <a:solidFill>
                  <a:schemeClr val="tx1"/>
                </a:solidFill>
                <a:effectLst/>
                <a:latin typeface="Arial"/>
                <a:ea typeface="+mn-ea"/>
                <a:cs typeface="+mn-cs"/>
              </a:rPr>
              <a:t>. Die von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deren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Vertriebsfirmen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angebotenen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Softwareprodukte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Softwarekomponenten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anderer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Softwarehersteller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länderspezifische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Unterschiede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aufweisen</a:t>
            </a:r>
            <a:r>
              <a:rPr lang="en-US" sz="1100" kern="1200" noProof="0" dirty="0">
                <a:solidFill>
                  <a:schemeClr val="tx1"/>
                </a:solidFill>
                <a:effectLst/>
                <a:latin typeface="Arial"/>
                <a:ea typeface="+mn-ea"/>
                <a:cs typeface="+mn-cs"/>
              </a:rPr>
              <a:t>.</a:t>
            </a:r>
          </a:p>
          <a:p>
            <a:pPr>
              <a:spcBef>
                <a:spcPts val="1200"/>
              </a:spcBef>
            </a:pPr>
            <a:r>
              <a:rPr lang="en-US" sz="1100" kern="1200" noProof="0" dirty="0">
                <a:solidFill>
                  <a:schemeClr val="tx1"/>
                </a:solidFill>
                <a:effectLst/>
                <a:latin typeface="Arial"/>
                <a:ea typeface="+mn-ea"/>
                <a:cs typeface="+mn-cs"/>
              </a:rPr>
              <a:t>Die </a:t>
            </a:r>
            <a:r>
              <a:rPr lang="en-US" sz="1100" kern="1200" noProof="0" dirty="0" err="1">
                <a:solidFill>
                  <a:schemeClr val="tx1"/>
                </a:solidFill>
                <a:effectLst/>
                <a:latin typeface="Arial"/>
                <a:ea typeface="+mn-ea"/>
                <a:cs typeface="+mn-cs"/>
              </a:rPr>
              <a:t>vorliegenden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Unterlagen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werden</a:t>
            </a:r>
            <a:r>
              <a:rPr lang="en-US" sz="1100" kern="1200" noProof="0" dirty="0">
                <a:solidFill>
                  <a:schemeClr val="tx1"/>
                </a:solidFill>
                <a:effectLst/>
                <a:latin typeface="Arial"/>
                <a:ea typeface="+mn-ea"/>
                <a:cs typeface="+mn-cs"/>
              </a:rPr>
              <a:t> von der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einem</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bereitgestellt</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ausschließlich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Informationszwecken</a:t>
            </a:r>
            <a:r>
              <a:rPr lang="en-US" sz="1100" kern="1200" noProof="0" dirty="0">
                <a:solidFill>
                  <a:schemeClr val="tx1"/>
                </a:solidFill>
                <a:effectLst/>
                <a:latin typeface="Arial"/>
                <a:ea typeface="+mn-ea"/>
                <a:cs typeface="+mn-cs"/>
              </a:rPr>
              <a:t>. </a:t>
            </a:r>
            <a:br>
              <a:rPr lang="en-US" sz="1100" kern="1200" noProof="0" dirty="0">
                <a:solidFill>
                  <a:schemeClr val="tx1"/>
                </a:solidFill>
                <a:effectLst/>
                <a:latin typeface="Arial"/>
                <a:ea typeface="+mn-ea"/>
                <a:cs typeface="+mn-cs"/>
              </a:rPr>
            </a:br>
            <a:r>
              <a:rPr lang="en-US" sz="1100" kern="1200" noProof="0" dirty="0">
                <a:solidFill>
                  <a:schemeClr val="tx1"/>
                </a:solidFill>
                <a:effectLst/>
                <a:latin typeface="Arial"/>
                <a:ea typeface="+mn-ea"/>
                <a:cs typeface="+mn-cs"/>
              </a:rPr>
              <a:t>Die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übernehmen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keinerlei</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Haftung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Gewährleistung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für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Fehler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Unvollständigkeiten</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br>
              <a:rPr lang="en-US" sz="1100" kern="1200" noProof="0" dirty="0">
                <a:solidFill>
                  <a:schemeClr val="tx1"/>
                </a:solidFill>
                <a:effectLst/>
                <a:latin typeface="Arial"/>
                <a:ea typeface="+mn-ea"/>
                <a:cs typeface="+mn-cs"/>
              </a:rPr>
            </a:br>
            <a:r>
              <a:rPr lang="en-US" sz="1100" kern="1200" noProof="0" dirty="0">
                <a:solidFill>
                  <a:schemeClr val="tx1"/>
                </a:solidFill>
                <a:effectLst/>
                <a:latin typeface="Arial"/>
                <a:ea typeface="+mn-ea"/>
                <a:cs typeface="+mn-cs"/>
              </a:rPr>
              <a:t>Die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steht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lediglich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für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nach</a:t>
            </a:r>
            <a:r>
              <a:rPr lang="en-US" sz="1100" kern="1200" noProof="0" dirty="0">
                <a:solidFill>
                  <a:schemeClr val="tx1"/>
                </a:solidFill>
                <a:effectLst/>
                <a:latin typeface="Arial"/>
                <a:ea typeface="+mn-ea"/>
                <a:cs typeface="+mn-cs"/>
              </a:rPr>
              <a:t> der </a:t>
            </a:r>
            <a:r>
              <a:rPr lang="en-US" sz="1100" kern="1200" noProof="0" dirty="0" err="1">
                <a:solidFill>
                  <a:schemeClr val="tx1"/>
                </a:solidFill>
                <a:effectLst/>
                <a:latin typeface="Arial"/>
                <a:ea typeface="+mn-ea"/>
                <a:cs typeface="+mn-cs"/>
              </a:rPr>
              <a:t>Maßgabe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a:t>
            </a:r>
            <a:r>
              <a:rPr lang="en-US" sz="1100" kern="1200" noProof="0" dirty="0">
                <a:solidFill>
                  <a:schemeClr val="tx1"/>
                </a:solidFill>
                <a:effectLst/>
                <a:latin typeface="Arial"/>
                <a:ea typeface="+mn-ea"/>
                <a:cs typeface="+mn-cs"/>
              </a:rPr>
              <a:t>, die in der </a:t>
            </a:r>
            <a:r>
              <a:rPr lang="en-US" sz="1100" kern="1200" noProof="0" dirty="0" err="1">
                <a:solidFill>
                  <a:schemeClr val="tx1"/>
                </a:solidFill>
                <a:effectLst/>
                <a:latin typeface="Arial"/>
                <a:ea typeface="+mn-ea"/>
                <a:cs typeface="+mn-cs"/>
              </a:rPr>
              <a:t>Vereinbarung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über</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jeweiligen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ausdrücklich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geregelt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ist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Keine</a:t>
            </a:r>
            <a:r>
              <a:rPr lang="en-US" sz="1100" kern="1200" noProof="0" dirty="0">
                <a:solidFill>
                  <a:schemeClr val="tx1"/>
                </a:solidFill>
                <a:effectLst/>
                <a:latin typeface="Arial"/>
                <a:ea typeface="+mn-ea"/>
                <a:cs typeface="+mn-cs"/>
              </a:rPr>
              <a:t> der </a:t>
            </a:r>
            <a:r>
              <a:rPr lang="en-US" sz="1100" kern="1200" noProof="0" dirty="0" err="1">
                <a:solidFill>
                  <a:schemeClr val="tx1"/>
                </a:solidFill>
                <a:effectLst/>
                <a:latin typeface="Arial"/>
                <a:ea typeface="+mn-ea"/>
                <a:cs typeface="+mn-cs"/>
              </a:rPr>
              <a:t>hierin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ist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als</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zusätzliche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Garantie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interpretieren</a:t>
            </a:r>
            <a:r>
              <a:rPr lang="en-US" sz="1100" kern="1200" noProof="0" dirty="0">
                <a:solidFill>
                  <a:schemeClr val="tx1"/>
                </a:solidFill>
                <a:effectLst/>
                <a:latin typeface="Arial"/>
                <a:ea typeface="+mn-ea"/>
                <a:cs typeface="+mn-cs"/>
              </a:rPr>
              <a:t>. </a:t>
            </a:r>
          </a:p>
          <a:p>
            <a:pPr>
              <a:spcBef>
                <a:spcPts val="1200"/>
              </a:spcBef>
            </a:pPr>
            <a:r>
              <a:rPr lang="en-US" sz="1100" kern="1200" noProof="0" dirty="0" err="1">
                <a:solidFill>
                  <a:schemeClr val="tx1"/>
                </a:solidFill>
                <a:effectLst/>
                <a:latin typeface="Arial"/>
                <a:ea typeface="+mn-ea"/>
                <a:cs typeface="+mn-cs"/>
              </a:rPr>
              <a:t>Insbesondere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die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keiner</a:t>
            </a:r>
            <a:r>
              <a:rPr lang="en-US" sz="1100" kern="1200" noProof="0" dirty="0">
                <a:solidFill>
                  <a:schemeClr val="tx1"/>
                </a:solidFill>
                <a:effectLst/>
                <a:latin typeface="Arial"/>
                <a:ea typeface="+mn-ea"/>
                <a:cs typeface="+mn-cs"/>
              </a:rPr>
              <a:t> Weise </a:t>
            </a:r>
            <a:r>
              <a:rPr lang="en-US" sz="1100" kern="1200" noProof="0" dirty="0" err="1">
                <a:solidFill>
                  <a:schemeClr val="tx1"/>
                </a:solidFill>
                <a:effectLst/>
                <a:latin typeface="Arial"/>
                <a:ea typeface="+mn-ea"/>
                <a:cs typeface="+mn-cs"/>
              </a:rPr>
              <a:t>verpflichtet</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zugehörigen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Präsentation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dargestellte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Geschäftsabläufe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verfolgen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hierin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wiedergegebene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Funktionen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entwickeln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veröffentlichen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Diese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zugehörige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Präsentation</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Strategie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etwaige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künftige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Entwicklungen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Plattformen</a:t>
            </a:r>
            <a:r>
              <a:rPr lang="en-US" sz="1100" kern="1200" noProof="0" dirty="0">
                <a:solidFill>
                  <a:schemeClr val="tx1"/>
                </a:solidFill>
                <a:effectLst/>
                <a:latin typeface="Arial"/>
                <a:ea typeface="+mn-ea"/>
                <a:cs typeface="+mn-cs"/>
              </a:rPr>
              <a:t> der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von der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jederzeit</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ohne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Angabe</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Gründen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unangekündigt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geändert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werden</a:t>
            </a:r>
            <a:r>
              <a:rPr lang="en-US" sz="1100" kern="1200" noProof="0" dirty="0">
                <a:solidFill>
                  <a:schemeClr val="tx1"/>
                </a:solidFill>
                <a:effectLst/>
                <a:latin typeface="Arial"/>
                <a:ea typeface="+mn-ea"/>
                <a:cs typeface="+mn-cs"/>
              </a:rPr>
              <a:t>. Die 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stellen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Zusage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Versprechen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keine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rechtliche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Verpflichtung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Lieferung</a:t>
            </a:r>
            <a:r>
              <a:rPr lang="en-US" sz="1100" kern="1200" noProof="0" dirty="0">
                <a:solidFill>
                  <a:schemeClr val="tx1"/>
                </a:solidFill>
                <a:effectLst/>
                <a:latin typeface="Arial"/>
                <a:ea typeface="+mn-ea"/>
                <a:cs typeface="+mn-cs"/>
              </a:rPr>
              <a:t> von Material, Code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Funktionen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dar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Sämtliche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vorausschauenden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Aussagen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unterliegen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unterschiedlichen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Risiken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Unsicherheiten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durch</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die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tatsächlichen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Ergebnisse</a:t>
            </a:r>
            <a:r>
              <a:rPr lang="en-US" sz="1100" kern="1200" noProof="0" dirty="0">
                <a:solidFill>
                  <a:schemeClr val="tx1"/>
                </a:solidFill>
                <a:effectLst/>
                <a:latin typeface="Arial"/>
                <a:ea typeface="+mn-ea"/>
                <a:cs typeface="+mn-cs"/>
              </a:rPr>
              <a:t> von den </a:t>
            </a:r>
            <a:r>
              <a:rPr lang="en-US" sz="1100" kern="1200" noProof="0" dirty="0" err="1">
                <a:solidFill>
                  <a:schemeClr val="tx1"/>
                </a:solidFill>
                <a:effectLst/>
                <a:latin typeface="Arial"/>
                <a:ea typeface="+mn-ea"/>
                <a:cs typeface="+mn-cs"/>
              </a:rPr>
              <a:t>Erwartungen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abweichen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Dem </a:t>
            </a:r>
            <a:r>
              <a:rPr lang="en-US" sz="1100" kern="1200" noProof="0" dirty="0" err="1">
                <a:solidFill>
                  <a:schemeClr val="tx1"/>
                </a:solidFill>
                <a:effectLst/>
                <a:latin typeface="Arial"/>
                <a:ea typeface="+mn-ea"/>
                <a:cs typeface="+mn-cs"/>
              </a:rPr>
              <a:t>Leser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wird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empfohlen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diesen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vorausschauenden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Aussagen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übertriebenes</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Vertrauen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schenken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sich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bei</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Kaufentscheidungen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nicht</a:t>
            </a:r>
            <a:r>
              <a:rPr lang="en-US" sz="1100" kern="1200" noProof="0" dirty="0">
                <a:solidFill>
                  <a:schemeClr val="tx1"/>
                </a:solidFill>
                <a:effectLst/>
                <a:latin typeface="Arial"/>
                <a:ea typeface="+mn-ea"/>
                <a:cs typeface="+mn-cs"/>
              </a:rPr>
              <a:t> auf </a:t>
            </a:r>
            <a:r>
              <a:rPr lang="en-US" sz="1100" kern="1200" noProof="0" dirty="0" err="1">
                <a:solidFill>
                  <a:schemeClr val="tx1"/>
                </a:solidFill>
                <a:effectLst/>
                <a:latin typeface="Arial"/>
                <a:ea typeface="+mn-ea"/>
                <a:cs typeface="+mn-cs"/>
              </a:rPr>
              <a:t>sie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stützen</a:t>
            </a:r>
            <a:r>
              <a:rPr lang="en-US" sz="1100" kern="1200" noProof="0" dirty="0">
                <a:solidFill>
                  <a:schemeClr val="tx1"/>
                </a:solidFill>
                <a:effectLst/>
                <a:latin typeface="Arial"/>
                <a:ea typeface="+mn-ea"/>
                <a:cs typeface="+mn-cs"/>
              </a:rPr>
              <a:t>.</a:t>
            </a:r>
          </a:p>
          <a:p>
            <a:pPr>
              <a:spcBef>
                <a:spcPts val="1200"/>
              </a:spcBef>
            </a:pPr>
            <a:r>
              <a:rPr lang="en-US" sz="1100" kern="1200" noProof="0" dirty="0">
                <a:solidFill>
                  <a:schemeClr val="tx1"/>
                </a:solidFill>
                <a:effectLst/>
                <a:latin typeface="Arial"/>
                <a:ea typeface="+mn-ea"/>
                <a:cs typeface="+mn-cs"/>
              </a:rPr>
              <a:t>SAP und </a:t>
            </a:r>
            <a:r>
              <a:rPr lang="en-US" sz="1100" kern="1200" noProof="0" dirty="0" err="1">
                <a:solidFill>
                  <a:schemeClr val="tx1"/>
                </a:solidFill>
                <a:effectLst/>
                <a:latin typeface="Arial"/>
                <a:ea typeface="+mn-ea"/>
                <a:cs typeface="+mn-cs"/>
              </a:rPr>
              <a:t>andere</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diesem</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Dokument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erwähnte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von SAP </a:t>
            </a:r>
            <a:r>
              <a:rPr lang="en-US" sz="1100" kern="1200" noProof="0" dirty="0" err="1">
                <a:solidFill>
                  <a:schemeClr val="tx1"/>
                </a:solidFill>
                <a:effectLst/>
                <a:latin typeface="Arial"/>
                <a:ea typeface="+mn-ea"/>
                <a:cs typeface="+mn-cs"/>
              </a:rPr>
              <a:t>sowie</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dazugehörigen</a:t>
            </a:r>
            <a:r>
              <a:rPr lang="en-US" sz="1100" kern="1200" noProof="0" dirty="0">
                <a:solidFill>
                  <a:schemeClr val="tx1"/>
                </a:solidFill>
                <a:effectLst/>
                <a:latin typeface="Arial"/>
                <a:ea typeface="+mn-ea"/>
                <a:cs typeface="+mn-cs"/>
              </a:rPr>
              <a:t> Logos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eingetragene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Marken</a:t>
            </a:r>
            <a:r>
              <a:rPr lang="en-US" sz="1100" kern="1200" noProof="0" dirty="0">
                <a:solidFill>
                  <a:schemeClr val="tx1"/>
                </a:solidFill>
                <a:effectLst/>
                <a:latin typeface="Arial"/>
                <a:ea typeface="+mn-ea"/>
                <a:cs typeface="+mn-cs"/>
              </a:rPr>
              <a:t> der SAP SE </a:t>
            </a:r>
            <a:br>
              <a:rPr lang="en-US" sz="1100" kern="1200" noProof="0" dirty="0">
                <a:solidFill>
                  <a:schemeClr val="tx1"/>
                </a:solidFill>
                <a:effectLst/>
                <a:latin typeface="Arial"/>
                <a:ea typeface="+mn-ea"/>
                <a:cs typeface="+mn-cs"/>
              </a:rPr>
            </a:br>
            <a:r>
              <a:rPr lang="en-US" sz="1100" kern="1200" noProof="0" dirty="0">
                <a:solidFill>
                  <a:schemeClr val="tx1"/>
                </a:solidFill>
                <a:effectLst/>
                <a:latin typeface="Arial"/>
                <a:ea typeface="+mn-ea"/>
                <a:cs typeface="+mn-cs"/>
              </a:rPr>
              <a:t>(</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einem</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in Deutschland und </a:t>
            </a:r>
            <a:r>
              <a:rPr lang="en-US" sz="1100" kern="1200" noProof="0" dirty="0" err="1">
                <a:solidFill>
                  <a:schemeClr val="tx1"/>
                </a:solidFill>
                <a:effectLst/>
                <a:latin typeface="Arial"/>
                <a:ea typeface="+mn-ea"/>
                <a:cs typeface="+mn-cs"/>
              </a:rPr>
              <a:t>verschiedenen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anderen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Ländern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weltweit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Alle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anderen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Namen</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Produkten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Marken</a:t>
            </a:r>
            <a:r>
              <a:rPr lang="en-US" sz="1100" kern="1200" noProof="0" dirty="0">
                <a:solidFill>
                  <a:schemeClr val="tx1"/>
                </a:solidFill>
                <a:effectLst/>
                <a:latin typeface="Arial"/>
                <a:ea typeface="+mn-ea"/>
                <a:cs typeface="+mn-cs"/>
              </a:rPr>
              <a:t> der </a:t>
            </a:r>
            <a:r>
              <a:rPr lang="en-US" sz="1100" kern="1200" noProof="0" dirty="0" err="1">
                <a:solidFill>
                  <a:schemeClr val="tx1"/>
                </a:solidFill>
                <a:effectLst/>
                <a:latin typeface="Arial"/>
                <a:ea typeface="+mn-ea"/>
                <a:cs typeface="+mn-cs"/>
              </a:rPr>
              <a:t>jeweiligen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Firmen</a:t>
            </a:r>
            <a:r>
              <a:rPr lang="en-US" sz="1100" kern="1200" noProof="0" dirty="0">
                <a:solidFill>
                  <a:schemeClr val="tx1"/>
                </a:solidFill>
                <a:effectLst/>
                <a:latin typeface="Arial"/>
                <a:ea typeface="+mn-ea"/>
                <a:cs typeface="+mn-cs"/>
              </a:rPr>
              <a:t>. </a:t>
            </a:r>
            <a:br>
              <a:rPr lang="en-US" sz="1100" kern="1200" noProof="0" dirty="0">
                <a:solidFill>
                  <a:schemeClr val="tx1"/>
                </a:solidFill>
                <a:effectLst/>
                <a:latin typeface="Arial"/>
                <a:ea typeface="+mn-ea"/>
                <a:cs typeface="+mn-cs"/>
              </a:rPr>
            </a:br>
            <a:r>
              <a:rPr lang="en-US" sz="1100" kern="1200" noProof="0" dirty="0" err="1">
                <a:solidFill>
                  <a:schemeClr val="tx1"/>
                </a:solidFill>
                <a:effectLst/>
                <a:latin typeface="Arial"/>
                <a:ea typeface="+mn-ea"/>
                <a:cs typeface="+mn-cs"/>
              </a:rPr>
              <a:t>Zusätzliche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Vermerke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finden</a:t>
            </a:r>
            <a:r>
              <a:rPr lang="en-US" sz="1100" kern="1200" noProof="0" dirty="0">
                <a:solidFill>
                  <a:schemeClr val="tx1"/>
                </a:solidFill>
                <a:effectLst/>
                <a:latin typeface="Arial"/>
                <a:ea typeface="+mn-ea"/>
                <a:cs typeface="+mn-cs"/>
              </a:rPr>
              <a:t> Sie auf der </a:t>
            </a:r>
            <a:r>
              <a:rPr lang="en-US" sz="1100" kern="1200" noProof="0" dirty="0" err="1">
                <a:solidFill>
                  <a:schemeClr val="tx1"/>
                </a:solidFill>
                <a:effectLst/>
                <a:latin typeface="Arial"/>
                <a:ea typeface="+mn-ea"/>
                <a:cs typeface="+mn-cs"/>
              </a:rPr>
              <a:t>Seite</a:t>
            </a:r>
            <a:r>
              <a:rPr lang="en-US" sz="1100" kern="1200" noProof="0" dirty="0">
                <a:solidFill>
                  <a:schemeClr val="tx1"/>
                </a:solidFill>
                <a:effectLst/>
                <a:latin typeface="Arial"/>
                <a:ea typeface="+mn-ea"/>
                <a:cs typeface="+mn-cs"/>
              </a:rPr>
              <a:t> </a:t>
            </a:r>
            <a:r>
              <a:rPr lang="en-US" sz="1100" kern="1200" noProof="0" dirty="0">
                <a:solidFill>
                  <a:schemeClr val="tx1"/>
                </a:solidFill>
                <a:effectLst/>
                <a:latin typeface="Arial"/>
                <a:ea typeface="+mn-ea"/>
                <a:cs typeface="+mn-cs"/>
                <a:hlinkClick r:id="rId2"/>
              </a:rPr>
              <a:t>http://www.sap.com/corporate-de/legal/copyright/index.epx</a:t>
            </a:r>
            <a:endParaRPr lang="en-US" sz="1100" kern="1200" noProof="0" dirty="0">
              <a:solidFill>
                <a:schemeClr val="tx1"/>
              </a:solidFill>
              <a:effectLst/>
              <a:latin typeface="Arial"/>
              <a:ea typeface="+mn-ea"/>
              <a:cs typeface="+mn-cs"/>
            </a:endParaRPr>
          </a:p>
        </p:txBody>
      </p:sp>
      <p:sp>
        <p:nvSpPr>
          <p:cNvPr id="5" name="TextBox 4"/>
          <p:cNvSpPr txBox="1"/>
          <p:nvPr userDrawn="1"/>
        </p:nvSpPr>
        <p:spPr bwMode="gray">
          <a:xfrm>
            <a:off x="504000" y="719834"/>
            <a:ext cx="11185200"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2017 SAP SE </a:t>
            </a:r>
            <a:r>
              <a:rPr lang="en-US" sz="2400" b="0" noProof="0" dirty="0" err="1"/>
              <a:t>oder</a:t>
            </a:r>
            <a:r>
              <a:rPr lang="en-US" sz="2400" b="0" noProof="0" dirty="0"/>
              <a:t> </a:t>
            </a:r>
            <a:r>
              <a:rPr lang="en-US" sz="2400" b="0" noProof="0" dirty="0" err="1"/>
              <a:t>ein</a:t>
            </a:r>
            <a:r>
              <a:rPr lang="en-US" sz="2400" b="0" noProof="0" dirty="0"/>
              <a:t> SAP-</a:t>
            </a:r>
            <a:r>
              <a:rPr lang="en-US" sz="2400" b="0" noProof="0" dirty="0" err="1"/>
              <a:t>Konzernunternehmen</a:t>
            </a:r>
            <a:r>
              <a:rPr lang="en-US" sz="2400" b="0" noProof="0" dirty="0"/>
              <a:t>. </a:t>
            </a:r>
            <a:r>
              <a:rPr lang="en-US" sz="2400" b="0" noProof="0" dirty="0" err="1"/>
              <a:t>Alle</a:t>
            </a:r>
            <a:r>
              <a:rPr lang="en-US" sz="2400" b="0" noProof="0" dirty="0"/>
              <a:t> </a:t>
            </a:r>
            <a:r>
              <a:rPr lang="en-US" sz="2400" b="0" noProof="0" dirty="0" err="1"/>
              <a:t>Rechte</a:t>
            </a:r>
            <a:r>
              <a:rPr lang="en-US" sz="2400" b="0" noProof="0" dirty="0"/>
              <a:t> </a:t>
            </a:r>
            <a:r>
              <a:rPr lang="en-US" sz="2400" b="0" noProof="0" dirty="0" err="1"/>
              <a:t>vorbehalten</a:t>
            </a:r>
            <a:r>
              <a:rPr lang="en-US" sz="2400" b="0" noProof="0" dirty="0"/>
              <a:t>.</a:t>
            </a:r>
          </a:p>
        </p:txBody>
      </p:sp>
      <p:grpSp>
        <p:nvGrpSpPr>
          <p:cNvPr id="6" name="Secondary Motion Band"/>
          <p:cNvGrpSpPr/>
          <p:nvPr userDrawn="1"/>
        </p:nvGrpSpPr>
        <p:grpSpPr>
          <a:xfrm>
            <a:off x="10682127" y="0"/>
            <a:ext cx="1513048" cy="251942"/>
            <a:chOff x="10682127" y="0"/>
            <a:chExt cx="1513048" cy="252000"/>
          </a:xfrm>
        </p:grpSpPr>
        <p:sp>
          <p:nvSpPr>
            <p:cNvPr id="7" name="Rectangle 6"/>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1911862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black">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6" name="Speaker"/>
          <p:cNvSpPr>
            <a:spLocks noGrp="1"/>
          </p:cNvSpPr>
          <p:nvPr userDrawn="1">
            <p:ph type="subTitle" idx="1" hasCustomPrompt="1"/>
          </p:nvPr>
        </p:nvSpPr>
        <p:spPr bwMode="gray">
          <a:xfrm>
            <a:off x="288000" y="4268503"/>
            <a:ext cx="8595171"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0" y="2706317"/>
            <a:ext cx="8595171"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grpSp>
        <p:nvGrpSpPr>
          <p:cNvPr id="2" name="Group 1"/>
          <p:cNvGrpSpPr/>
          <p:nvPr userDrawn="1"/>
        </p:nvGrpSpPr>
        <p:grpSpPr>
          <a:xfrm>
            <a:off x="9171173" y="0"/>
            <a:ext cx="3024002" cy="6858000"/>
            <a:chOff x="9171173" y="0"/>
            <a:chExt cx="3024002" cy="6855990"/>
          </a:xfrm>
        </p:grpSpPr>
        <p:sp>
          <p:nvSpPr>
            <p:cNvPr id="17" name="Rectangle 16"/>
            <p:cNvSpPr/>
            <p:nvPr userDrawn="1"/>
          </p:nvSpPr>
          <p:spPr bwMode="gray">
            <a:xfrm>
              <a:off x="11187175" y="0"/>
              <a:ext cx="1008000" cy="6855990"/>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685599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685599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Tree>
    <p:extLst>
      <p:ext uri="{BB962C8B-B14F-4D97-AF65-F5344CB8AC3E}">
        <p14:creationId xmlns:p14="http://schemas.microsoft.com/office/powerpoint/2010/main" val="1982410628"/>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6" name="Speaker"/>
          <p:cNvSpPr>
            <a:spLocks noGrp="1"/>
          </p:cNvSpPr>
          <p:nvPr userDrawn="1">
            <p:ph type="subTitle" idx="1" hasCustomPrompt="1"/>
          </p:nvPr>
        </p:nvSpPr>
        <p:spPr bwMode="gray">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1" y="2706317"/>
            <a:ext cx="6373430"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7" name="Picture Placeholder 6"/>
          <p:cNvSpPr>
            <a:spLocks noGrp="1"/>
          </p:cNvSpPr>
          <p:nvPr>
            <p:ph type="pic" sz="quarter" idx="16"/>
          </p:nvPr>
        </p:nvSpPr>
        <p:spPr>
          <a:xfrm>
            <a:off x="6954855" y="963000"/>
            <a:ext cx="4932000" cy="4932000"/>
          </a:xfrm>
        </p:spPr>
        <p:txBody>
          <a:bodyPr/>
          <a:lstStyle/>
          <a:p>
            <a:endParaRPr lang="en-US" dirty="0"/>
          </a:p>
        </p:txBody>
      </p:sp>
    </p:spTree>
    <p:extLst>
      <p:ext uri="{BB962C8B-B14F-4D97-AF65-F5344CB8AC3E}">
        <p14:creationId xmlns:p14="http://schemas.microsoft.com/office/powerpoint/2010/main" val="3048046299"/>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230000"/>
          </a:xfrm>
        </p:spPr>
        <p:txBody>
          <a:bodyPr>
            <a:no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p:txBody>
      </p:sp>
      <p:sp>
        <p:nvSpPr>
          <p:cNvPr id="3" name="Agenda title"/>
          <p:cNvSpPr>
            <a:spLocks noGrp="1"/>
          </p:cNvSpPr>
          <p:nvPr>
            <p:ph type="title" hasCustomPrompt="1"/>
          </p:nvPr>
        </p:nvSpPr>
        <p:spPr/>
        <p:txBody>
          <a:bodyPr/>
          <a:lstStyle>
            <a:lvl1pPr>
              <a:defRPr/>
            </a:lvl1pPr>
          </a:lstStyle>
          <a:p>
            <a:r>
              <a:rPr lang="en-US" dirty="0"/>
              <a:t>Agenda</a:t>
            </a:r>
          </a:p>
        </p:txBody>
      </p:sp>
    </p:spTree>
    <p:extLst>
      <p:ext uri="{BB962C8B-B14F-4D97-AF65-F5344CB8AC3E}">
        <p14:creationId xmlns:p14="http://schemas.microsoft.com/office/powerpoint/2010/main" val="18593606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gray">
          <a:xfrm>
            <a:off x="504000" y="3090446"/>
            <a:ext cx="11185200" cy="677108"/>
          </a:xfrm>
        </p:spPr>
        <p:txBody>
          <a:bodyPr anchor="ctr" anchorCtr="0">
            <a:noAutofit/>
          </a:bodyPr>
          <a:lstStyle>
            <a:lvl1pPr>
              <a:defRPr sz="4400">
                <a:solidFill>
                  <a:schemeClr val="tx1"/>
                </a:solidFill>
                <a:latin typeface="+mj-lt"/>
              </a:defRPr>
            </a:lvl1pPr>
          </a:lstStyle>
          <a:p>
            <a:r>
              <a:rPr lang="en-US" dirty="0"/>
              <a:t>Divider page</a:t>
            </a:r>
          </a:p>
        </p:txBody>
      </p:sp>
    </p:spTree>
    <p:extLst>
      <p:ext uri="{BB962C8B-B14F-4D97-AF65-F5344CB8AC3E}">
        <p14:creationId xmlns:p14="http://schemas.microsoft.com/office/powerpoint/2010/main" val="4109527874"/>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dirty="0"/>
              <a:t>Placeholder for image and illustration scene art</a:t>
            </a:r>
          </a:p>
        </p:txBody>
      </p:sp>
      <p:sp>
        <p:nvSpPr>
          <p:cNvPr id="2" name="Divider text"/>
          <p:cNvSpPr>
            <a:spLocks noGrp="1"/>
          </p:cNvSpPr>
          <p:nvPr>
            <p:ph type="ctrTitle" hasCustomPrompt="1"/>
          </p:nvPr>
        </p:nvSpPr>
        <p:spPr bwMode="gray">
          <a:xfrm>
            <a:off x="504000" y="1375046"/>
            <a:ext cx="11185200" cy="677108"/>
          </a:xfrm>
        </p:spPr>
        <p:txBody>
          <a:bodyPr anchor="t" anchorCtr="0">
            <a:noAutofit/>
          </a:bodyPr>
          <a:lstStyle>
            <a:lvl1pPr>
              <a:defRPr sz="4400">
                <a:solidFill>
                  <a:schemeClr val="tx1"/>
                </a:solidFill>
                <a:latin typeface="+mj-lt"/>
              </a:defRPr>
            </a:lvl1pPr>
          </a:lstStyle>
          <a:p>
            <a:r>
              <a:rPr lang="en-US" dirty="0"/>
              <a:t>Divider page</a:t>
            </a:r>
          </a:p>
        </p:txBody>
      </p:sp>
    </p:spTree>
    <p:extLst>
      <p:ext uri="{BB962C8B-B14F-4D97-AF65-F5344CB8AC3E}">
        <p14:creationId xmlns:p14="http://schemas.microsoft.com/office/powerpoint/2010/main" val="1008985274"/>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4667436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3999" y="1620000"/>
            <a:ext cx="11186477"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129332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1" name="Classification"/>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INTERNAL</a:t>
            </a:r>
            <a:endParaRPr kumimoji="0" lang="en-US" sz="600" b="0" i="0" u="none" kern="0" baseline="0" dirty="0">
              <a:solidFill>
                <a:schemeClr val="tx1"/>
              </a:solidFill>
              <a:latin typeface="Arial"/>
              <a:ea typeface="Arial Unicode MS"/>
              <a:cs typeface="Arial Unicode MS" pitchFamily="34" charset="-128"/>
              <a:sym typeface="Arial"/>
            </a:endParaRPr>
          </a:p>
        </p:txBody>
      </p:sp>
      <p:sp>
        <p:nvSpPr>
          <p:cNvPr id="10"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2017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3" name="Text Placeholder 2"/>
          <p:cNvSpPr>
            <a:spLocks noGrp="1"/>
          </p:cNvSpPr>
          <p:nvPr userDrawn="1">
            <p:ph type="body" idx="1"/>
          </p:nvPr>
        </p:nvSpPr>
        <p:spPr bwMode="gray">
          <a:xfrm>
            <a:off x="504001" y="1620000"/>
            <a:ext cx="11186476" cy="4230235"/>
          </a:xfrm>
          <a:prstGeom prst="rect">
            <a:avLst/>
          </a:prstGeom>
        </p:spPr>
        <p:txBody>
          <a:bodyPr vert="horz" lIns="0" tIns="0" rIns="0" bIns="0" rtlCol="0">
            <a:no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1"/>
          <p:cNvSpPr>
            <a:spLocks noGrp="1"/>
          </p:cNvSpPr>
          <p:nvPr userDrawn="1">
            <p:ph type="title"/>
          </p:nvPr>
        </p:nvSpPr>
        <p:spPr bwMode="gray">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grpSp>
        <p:nvGrpSpPr>
          <p:cNvPr id="9" name="Secondary Motion Band"/>
          <p:cNvGrpSpPr/>
          <p:nvPr userDrawn="1"/>
        </p:nvGrpSpPr>
        <p:grpSpPr>
          <a:xfrm>
            <a:off x="10682127" y="0"/>
            <a:ext cx="1513048" cy="251942"/>
            <a:chOff x="10682127" y="0"/>
            <a:chExt cx="1513048" cy="252000"/>
          </a:xfrm>
        </p:grpSpPr>
        <p:sp>
          <p:nvSpPr>
            <p:cNvPr id="16" name="Rectangle 15"/>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7" name="Rectangle 16"/>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3408294523"/>
      </p:ext>
    </p:extLst>
  </p:cSld>
  <p:clrMap bg1="lt1" tx1="dk1" bg2="lt2" tx2="dk2" accent1="accent1" accent2="accent2" accent3="accent3" accent4="accent4" accent5="accent5" accent6="accent6" hlink="hlink" folHlink="folHlink"/>
  <p:sldLayoutIdLst>
    <p:sldLayoutId id="2147483772" r:id="rId1"/>
    <p:sldLayoutId id="2147483776" r:id="rId2"/>
    <p:sldLayoutId id="2147483773" r:id="rId3"/>
    <p:sldLayoutId id="2147483775" r:id="rId4"/>
    <p:sldLayoutId id="2147483741" r:id="rId5"/>
    <p:sldLayoutId id="2147483765" r:id="rId6"/>
    <p:sldLayoutId id="2147483767" r:id="rId7"/>
    <p:sldLayoutId id="2147483743" r:id="rId8"/>
    <p:sldLayoutId id="2147483774" r:id="rId9"/>
    <p:sldLayoutId id="2147483745" r:id="rId10"/>
    <p:sldLayoutId id="2147483760" r:id="rId11"/>
    <p:sldLayoutId id="2147483768" r:id="rId12"/>
    <p:sldLayoutId id="2147483769" r:id="rId13"/>
    <p:sldLayoutId id="2147483770" r:id="rId14"/>
    <p:sldLayoutId id="2147483744" r:id="rId15"/>
    <p:sldLayoutId id="2147483757" r:id="rId16"/>
    <p:sldLayoutId id="2147483748" r:id="rId17"/>
    <p:sldLayoutId id="2147483762" r:id="rId18"/>
    <p:sldLayoutId id="2147483771" r:id="rId19"/>
    <p:sldLayoutId id="2147483763" r:id="rId20"/>
    <p:sldLayoutId id="2147483751" r:id="rId21"/>
    <p:sldLayoutId id="2147483753" r:id="rId22"/>
    <p:sldLayoutId id="2147483756" r:id="rId23"/>
    <p:sldLayoutId id="2147483740" r:id="rId24"/>
    <p:sldLayoutId id="2147483754" r:id="rId25"/>
    <p:sldLayoutId id="2147483755" r:id="rId26"/>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hyperlink" Target="https://green.koopa/" TargetMode="External"/><Relationship Id="rId7" Type="http://schemas.openxmlformats.org/officeDocument/2006/relationships/hyperlink" Target="https://your-app.ingress.com/" TargetMode="External"/><Relationship Id="rId2" Type="http://schemas.openxmlformats.org/officeDocument/2006/relationships/notesSlide" Target="../notesSlides/notesSlide12.xml"/><Relationship Id="rId1" Type="http://schemas.openxmlformats.org/officeDocument/2006/relationships/slideLayout" Target="../slideLayouts/slideLayout8.xml"/><Relationship Id="rId6" Type="http://schemas.openxmlformats.org/officeDocument/2006/relationships/hyperlink" Target="https://red.koopa/" TargetMode="External"/><Relationship Id="rId11" Type="http://schemas.openxmlformats.org/officeDocument/2006/relationships/image" Target="../media/image13.png"/><Relationship Id="rId5" Type="http://schemas.openxmlformats.org/officeDocument/2006/relationships/hyperlink" Target="https://my-app.ingress.com/" TargetMode="External"/><Relationship Id="rId10" Type="http://schemas.openxmlformats.org/officeDocument/2006/relationships/image" Target="../media/image10.png"/><Relationship Id="rId4" Type="http://schemas.openxmlformats.org/officeDocument/2006/relationships/hyperlink" Target="https://koopa.ondemand.com/green" TargetMode="External"/><Relationship Id="rId9" Type="http://schemas.openxmlformats.org/officeDocument/2006/relationships/image" Target="../media/image5.svg"/></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hyperlink" Target="https://github.wdf.sap.corp/pages/kubernetes/gardener/doc/2017/01/16/howto-service-access.html" TargetMode="External"/><Relationship Id="rId2" Type="http://schemas.openxmlformats.org/officeDocument/2006/relationships/notesSlide" Target="../notesSlides/notesSlide15.xml"/><Relationship Id="rId1" Type="http://schemas.openxmlformats.org/officeDocument/2006/relationships/slideLayout" Target="../slideLayouts/slideLayout8.xml"/><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8.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8.xml"/><Relationship Id="rId4" Type="http://schemas.openxmlformats.org/officeDocument/2006/relationships/image" Target="../media/image5.sv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hyperlink" Target="https://app.ingress.com/" TargetMode="External"/><Relationship Id="rId2" Type="http://schemas.openxmlformats.org/officeDocument/2006/relationships/notesSlide" Target="../notesSlides/notesSlide4.xml"/><Relationship Id="rId1" Type="http://schemas.openxmlformats.org/officeDocument/2006/relationships/slideLayout" Target="../slideLayouts/slideLayout8.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9.svg"/></Relationships>
</file>

<file path=ppt/slides/_rels/slide5.xml.rels><?xml version="1.0" encoding="UTF-8" standalone="yes"?>
<Relationships xmlns="http://schemas.openxmlformats.org/package/2006/relationships"><Relationship Id="rId3" Type="http://schemas.openxmlformats.org/officeDocument/2006/relationships/hyperlink" Target="https://kubernetes.io/docs/concepts/services-networking/ingress/" TargetMode="External"/><Relationship Id="rId2" Type="http://schemas.openxmlformats.org/officeDocument/2006/relationships/notesSlide" Target="../notesSlides/notesSlide5.xml"/><Relationship Id="rId1" Type="http://schemas.openxmlformats.org/officeDocument/2006/relationships/slideLayout" Target="../slideLayouts/slideLayout8.xml"/><Relationship Id="rId4" Type="http://schemas.openxmlformats.org/officeDocument/2006/relationships/hyperlink" Target="https://github.com/kubernetes/ingress-nginx"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koopa.ondemand.com/" TargetMode="External"/><Relationship Id="rId7"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8.xml"/><Relationship Id="rId6" Type="http://schemas.openxmlformats.org/officeDocument/2006/relationships/hyperlink" Target="https://myapp.com/" TargetMode="External"/><Relationship Id="rId5" Type="http://schemas.openxmlformats.org/officeDocument/2006/relationships/image" Target="../media/image5.sv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hyperlink" Target="https://koopa.ondemand.com/green" TargetMode="External"/><Relationship Id="rId7"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8.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hyperlink" Target="https://koopa.ondemand.com/red"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4"/>
          </p:nvPr>
        </p:nvSpPr>
        <p:spPr/>
        <p:txBody>
          <a:bodyPr/>
          <a:lstStyle/>
          <a:p>
            <a:r>
              <a:rPr lang="en-US" dirty="0"/>
              <a:t>Kubernetes</a:t>
            </a:r>
            <a:br>
              <a:rPr lang="en-US" dirty="0"/>
            </a:br>
            <a:r>
              <a:rPr lang="en-US" dirty="0">
                <a:solidFill>
                  <a:schemeClr val="accent1"/>
                </a:solidFill>
              </a:rPr>
              <a:t>Ingress</a:t>
            </a:r>
          </a:p>
        </p:txBody>
      </p:sp>
      <p:pic>
        <p:nvPicPr>
          <p:cNvPr id="4" name="Picture 3" descr="cid:image003.png@01D31CC6.A08B1C50">
            <a:extLst>
              <a:ext uri="{FF2B5EF4-FFF2-40B4-BE49-F238E27FC236}">
                <a16:creationId xmlns:a16="http://schemas.microsoft.com/office/drawing/2014/main" id="{CE860390-F50F-48A8-AA1A-AE0217946FC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80713" y="5721975"/>
            <a:ext cx="1414463" cy="113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Illustration" descr="Example of an illustration" title="Illustration for title slide">
            <a:extLst>
              <a:ext uri="{FF2B5EF4-FFF2-40B4-BE49-F238E27FC236}">
                <a16:creationId xmlns:a16="http://schemas.microsoft.com/office/drawing/2014/main" id="{B8785616-86FC-433F-9007-5FF7AE199DDA}"/>
              </a:ext>
            </a:extLst>
          </p:cNvPr>
          <p:cNvPicPr>
            <a:picLocks noGrp="1" noChangeAspect="1"/>
          </p:cNvPicPr>
          <p:nvPr>
            <p:ph type="pic" sz="quarter" idx="12"/>
          </p:nvPr>
        </p:nvPicPr>
        <p:blipFill>
          <a:blip r:embed="rId4"/>
          <a:srcRect t="3112" b="3112"/>
          <a:stretch>
            <a:fillRect/>
          </a:stretch>
        </p:blipFill>
        <p:spPr bwMode="gray">
          <a:xfrm>
            <a:off x="0" y="0"/>
            <a:ext cx="12195174" cy="3430006"/>
          </a:xfrm>
        </p:spPr>
      </p:pic>
    </p:spTree>
    <p:extLst>
      <p:ext uri="{BB962C8B-B14F-4D97-AF65-F5344CB8AC3E}">
        <p14:creationId xmlns:p14="http://schemas.microsoft.com/office/powerpoint/2010/main" val="18192059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8CAC47D-D6C8-41F3-9DEC-9D25F9D43C92}"/>
              </a:ext>
            </a:extLst>
          </p:cNvPr>
          <p:cNvPicPr>
            <a:picLocks noChangeAspect="1"/>
          </p:cNvPicPr>
          <p:nvPr/>
        </p:nvPicPr>
        <p:blipFill>
          <a:blip r:embed="rId3"/>
          <a:stretch>
            <a:fillRect/>
          </a:stretch>
        </p:blipFill>
        <p:spPr>
          <a:xfrm>
            <a:off x="504001" y="1134348"/>
            <a:ext cx="7047619" cy="4990476"/>
          </a:xfrm>
          <a:prstGeom prst="rect">
            <a:avLst/>
          </a:prstGeom>
          <a:ln>
            <a:solidFill>
              <a:schemeClr val="tx1"/>
            </a:solidFill>
          </a:ln>
        </p:spPr>
      </p:pic>
      <p:sp>
        <p:nvSpPr>
          <p:cNvPr id="2" name="Title 1">
            <a:extLst>
              <a:ext uri="{FF2B5EF4-FFF2-40B4-BE49-F238E27FC236}">
                <a16:creationId xmlns:a16="http://schemas.microsoft.com/office/drawing/2014/main" id="{C4075F74-C4BE-475F-90D1-3AD64BAAF7E0}"/>
              </a:ext>
            </a:extLst>
          </p:cNvPr>
          <p:cNvSpPr>
            <a:spLocks noGrp="1"/>
          </p:cNvSpPr>
          <p:nvPr>
            <p:ph type="title"/>
          </p:nvPr>
        </p:nvSpPr>
        <p:spPr/>
        <p:txBody>
          <a:bodyPr/>
          <a:lstStyle/>
          <a:p>
            <a:r>
              <a:rPr lang="en-US" dirty="0"/>
              <a:t>Ingress resource with fanout</a:t>
            </a:r>
          </a:p>
        </p:txBody>
      </p:sp>
      <p:sp>
        <p:nvSpPr>
          <p:cNvPr id="4" name="Speech Bubble: Rectangle 3">
            <a:extLst>
              <a:ext uri="{FF2B5EF4-FFF2-40B4-BE49-F238E27FC236}">
                <a16:creationId xmlns:a16="http://schemas.microsoft.com/office/drawing/2014/main" id="{91A799BB-963F-47BC-97A7-1EBE8A747FA9}"/>
              </a:ext>
            </a:extLst>
          </p:cNvPr>
          <p:cNvSpPr/>
          <p:nvPr/>
        </p:nvSpPr>
        <p:spPr bwMode="gray">
          <a:xfrm>
            <a:off x="8012317" y="2756491"/>
            <a:ext cx="3678160" cy="677425"/>
          </a:xfrm>
          <a:prstGeom prst="wedgeRectCallout">
            <a:avLst>
              <a:gd name="adj1" fmla="val -84814"/>
              <a:gd name="adj2" fmla="val -1164"/>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spec with rules &amp; managed host</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6" name="Speech Bubble: Rectangle 5">
            <a:extLst>
              <a:ext uri="{FF2B5EF4-FFF2-40B4-BE49-F238E27FC236}">
                <a16:creationId xmlns:a16="http://schemas.microsoft.com/office/drawing/2014/main" id="{2A2CFC32-B275-495E-8ED6-11D7A98B67A4}"/>
              </a:ext>
            </a:extLst>
          </p:cNvPr>
          <p:cNvSpPr/>
          <p:nvPr/>
        </p:nvSpPr>
        <p:spPr bwMode="gray">
          <a:xfrm>
            <a:off x="7190633" y="4428919"/>
            <a:ext cx="4505724" cy="677425"/>
          </a:xfrm>
          <a:prstGeom prst="wedgeRectCallout">
            <a:avLst>
              <a:gd name="adj1" fmla="val -78085"/>
              <a:gd name="adj2" fmla="val 2845"/>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Traffic to /</a:t>
            </a:r>
            <a:r>
              <a:rPr lang="en-US" sz="1800" b="1" kern="0" dirty="0">
                <a:ea typeface="Arial Unicode MS" pitchFamily="34" charset="-128"/>
                <a:cs typeface="Arial Unicode MS" pitchFamily="34" charset="-128"/>
              </a:rPr>
              <a:t>my </a:t>
            </a:r>
            <a:r>
              <a:rPr lang="en-US" sz="1800" kern="0" dirty="0">
                <a:ea typeface="Arial Unicode MS" pitchFamily="34" charset="-128"/>
                <a:cs typeface="Arial Unicode MS" pitchFamily="34" charset="-128"/>
              </a:rPr>
              <a:t>is forwarded to service </a:t>
            </a:r>
            <a:r>
              <a:rPr lang="en-US" sz="1800" b="1" kern="0" dirty="0" err="1">
                <a:ea typeface="Arial Unicode MS" pitchFamily="34" charset="-128"/>
                <a:cs typeface="Arial Unicode MS" pitchFamily="34" charset="-128"/>
              </a:rPr>
              <a:t>mynginx</a:t>
            </a:r>
            <a:r>
              <a:rPr lang="en-US" sz="1800" b="1" kern="0" dirty="0">
                <a:ea typeface="Arial Unicode MS" pitchFamily="34" charset="-128"/>
                <a:cs typeface="Arial Unicode MS" pitchFamily="34" charset="-128"/>
              </a:rPr>
              <a:t>-service </a:t>
            </a:r>
            <a:r>
              <a:rPr lang="en-US" sz="1800" kern="0" dirty="0">
                <a:ea typeface="Arial Unicode MS" pitchFamily="34" charset="-128"/>
                <a:cs typeface="Arial Unicode MS" pitchFamily="34" charset="-128"/>
              </a:rPr>
              <a:t>on port 80</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7" name="Speech Bubble: Rectangle 6">
            <a:extLst>
              <a:ext uri="{FF2B5EF4-FFF2-40B4-BE49-F238E27FC236}">
                <a16:creationId xmlns:a16="http://schemas.microsoft.com/office/drawing/2014/main" id="{D3252AD2-8613-4747-BF6B-F602CCDD2B12}"/>
              </a:ext>
            </a:extLst>
          </p:cNvPr>
          <p:cNvSpPr/>
          <p:nvPr/>
        </p:nvSpPr>
        <p:spPr bwMode="gray">
          <a:xfrm>
            <a:off x="7184753" y="5786111"/>
            <a:ext cx="4505724" cy="677425"/>
          </a:xfrm>
          <a:prstGeom prst="wedgeRectCallout">
            <a:avLst>
              <a:gd name="adj1" fmla="val -76679"/>
              <a:gd name="adj2" fmla="val -43931"/>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Traffic to /</a:t>
            </a:r>
            <a:r>
              <a:rPr lang="en-US" sz="1800" b="1" kern="0" dirty="0">
                <a:ea typeface="Arial Unicode MS" pitchFamily="34" charset="-128"/>
                <a:cs typeface="Arial Unicode MS" pitchFamily="34" charset="-128"/>
              </a:rPr>
              <a:t>your </a:t>
            </a:r>
            <a:r>
              <a:rPr lang="en-US" sz="1800" kern="0" dirty="0">
                <a:ea typeface="Arial Unicode MS" pitchFamily="34" charset="-128"/>
                <a:cs typeface="Arial Unicode MS" pitchFamily="34" charset="-128"/>
              </a:rPr>
              <a:t>is forwarded to service </a:t>
            </a:r>
            <a:r>
              <a:rPr lang="en-US" sz="1800" b="1" kern="0" dirty="0" err="1">
                <a:ea typeface="Arial Unicode MS" pitchFamily="34" charset="-128"/>
                <a:cs typeface="Arial Unicode MS" pitchFamily="34" charset="-128"/>
              </a:rPr>
              <a:t>yournginx</a:t>
            </a:r>
            <a:r>
              <a:rPr lang="en-US" sz="1800" b="1" kern="0" dirty="0">
                <a:ea typeface="Arial Unicode MS" pitchFamily="34" charset="-128"/>
                <a:cs typeface="Arial Unicode MS" pitchFamily="34" charset="-128"/>
              </a:rPr>
              <a:t>-service</a:t>
            </a:r>
            <a:r>
              <a:rPr lang="en-US" sz="1800" kern="0" dirty="0">
                <a:ea typeface="Arial Unicode MS" pitchFamily="34" charset="-128"/>
                <a:cs typeface="Arial Unicode MS" pitchFamily="34" charset="-128"/>
              </a:rPr>
              <a:t> on port 80</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9" name="Speech Bubble: Rectangle 8">
            <a:extLst>
              <a:ext uri="{FF2B5EF4-FFF2-40B4-BE49-F238E27FC236}">
                <a16:creationId xmlns:a16="http://schemas.microsoft.com/office/drawing/2014/main" id="{7B87B546-ECB0-49D7-A71D-665AC122632A}"/>
              </a:ext>
            </a:extLst>
          </p:cNvPr>
          <p:cNvSpPr/>
          <p:nvPr/>
        </p:nvSpPr>
        <p:spPr bwMode="gray">
          <a:xfrm>
            <a:off x="7184753" y="1595111"/>
            <a:ext cx="4505724" cy="677425"/>
          </a:xfrm>
          <a:prstGeom prst="wedgeRectCallout">
            <a:avLst>
              <a:gd name="adj1" fmla="val -73263"/>
              <a:gd name="adj2" fmla="val 64322"/>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Annotation is required to route traffic to </a:t>
            </a:r>
            <a:r>
              <a:rPr lang="en-US" sz="1800" b="1" kern="0" dirty="0">
                <a:ea typeface="Arial Unicode MS" pitchFamily="34" charset="-128"/>
                <a:cs typeface="Arial Unicode MS" pitchFamily="34" charset="-128"/>
              </a:rPr>
              <a:t>/index.html </a:t>
            </a:r>
            <a:r>
              <a:rPr lang="en-US" sz="1800" kern="0" dirty="0">
                <a:ea typeface="Arial Unicode MS" pitchFamily="34" charset="-128"/>
                <a:cs typeface="Arial Unicode MS" pitchFamily="34" charset="-128"/>
              </a:rPr>
              <a:t>and not </a:t>
            </a:r>
            <a:r>
              <a:rPr lang="en-US" sz="1800" b="1" kern="0" dirty="0">
                <a:ea typeface="Arial Unicode MS" pitchFamily="34" charset="-128"/>
                <a:cs typeface="Arial Unicode MS" pitchFamily="34" charset="-128"/>
              </a:rPr>
              <a:t>/my/index.html</a:t>
            </a:r>
            <a:endParaRPr kumimoji="0" lang="en-US" sz="1800" b="1"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0736566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Demo</a:t>
            </a:r>
          </a:p>
        </p:txBody>
      </p:sp>
      <p:pic>
        <p:nvPicPr>
          <p:cNvPr id="5" name="Picture 4">
            <a:extLst>
              <a:ext uri="{FF2B5EF4-FFF2-40B4-BE49-F238E27FC236}">
                <a16:creationId xmlns:a16="http://schemas.microsoft.com/office/drawing/2014/main" id="{FBD4474D-4162-4FAE-8FB4-778255A25FE4}"/>
              </a:ext>
            </a:extLst>
          </p:cNvPr>
          <p:cNvPicPr>
            <a:picLocks noChangeAspect="1"/>
          </p:cNvPicPr>
          <p:nvPr/>
        </p:nvPicPr>
        <p:blipFill>
          <a:blip r:embed="rId3"/>
          <a:stretch>
            <a:fillRect/>
          </a:stretch>
        </p:blipFill>
        <p:spPr>
          <a:xfrm>
            <a:off x="3645157" y="976918"/>
            <a:ext cx="4904163" cy="4904163"/>
          </a:xfrm>
          <a:prstGeom prst="rect">
            <a:avLst/>
          </a:prstGeom>
        </p:spPr>
      </p:pic>
    </p:spTree>
    <p:extLst>
      <p:ext uri="{BB962C8B-B14F-4D97-AF65-F5344CB8AC3E}">
        <p14:creationId xmlns:p14="http://schemas.microsoft.com/office/powerpoint/2010/main" val="9943245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Rounded Corners 13">
            <a:extLst>
              <a:ext uri="{FF2B5EF4-FFF2-40B4-BE49-F238E27FC236}">
                <a16:creationId xmlns:a16="http://schemas.microsoft.com/office/drawing/2014/main" id="{4DF03BB3-7969-41F8-BB01-B24EF0F775A1}"/>
              </a:ext>
            </a:extLst>
          </p:cNvPr>
          <p:cNvSpPr/>
          <p:nvPr/>
        </p:nvSpPr>
        <p:spPr bwMode="gray">
          <a:xfrm>
            <a:off x="5301466" y="1206858"/>
            <a:ext cx="6347990" cy="5093357"/>
          </a:xfrm>
          <a:prstGeom prst="round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0" u="none" strike="noStrike" kern="0" cap="none" spc="0" normalizeH="0" baseline="0" noProof="0" dirty="0">
                <a:ln>
                  <a:noFill/>
                </a:ln>
                <a:effectLst/>
                <a:uLnTx/>
                <a:uFillTx/>
                <a:ea typeface="Arial Unicode MS" pitchFamily="34" charset="-128"/>
                <a:cs typeface="Arial Unicode MS" pitchFamily="34" charset="-128"/>
              </a:rPr>
              <a:t>Inside K8s</a:t>
            </a:r>
          </a:p>
        </p:txBody>
      </p:sp>
      <p:sp>
        <p:nvSpPr>
          <p:cNvPr id="2" name="Title 1">
            <a:extLst>
              <a:ext uri="{FF2B5EF4-FFF2-40B4-BE49-F238E27FC236}">
                <a16:creationId xmlns:a16="http://schemas.microsoft.com/office/drawing/2014/main" id="{5A81982A-92E0-45C7-BD26-824B847D1E7C}"/>
              </a:ext>
            </a:extLst>
          </p:cNvPr>
          <p:cNvSpPr>
            <a:spLocks noGrp="1"/>
          </p:cNvSpPr>
          <p:nvPr>
            <p:ph type="title"/>
          </p:nvPr>
        </p:nvSpPr>
        <p:spPr/>
        <p:txBody>
          <a:bodyPr/>
          <a:lstStyle/>
          <a:p>
            <a:r>
              <a:rPr lang="en-US" dirty="0"/>
              <a:t>Name based virtual hosting</a:t>
            </a:r>
          </a:p>
        </p:txBody>
      </p:sp>
      <p:grpSp>
        <p:nvGrpSpPr>
          <p:cNvPr id="8" name="Group 7">
            <a:extLst>
              <a:ext uri="{FF2B5EF4-FFF2-40B4-BE49-F238E27FC236}">
                <a16:creationId xmlns:a16="http://schemas.microsoft.com/office/drawing/2014/main" id="{358CDFFD-2085-488C-BBB2-C4A1E71F2454}"/>
              </a:ext>
            </a:extLst>
          </p:cNvPr>
          <p:cNvGrpSpPr/>
          <p:nvPr/>
        </p:nvGrpSpPr>
        <p:grpSpPr>
          <a:xfrm>
            <a:off x="7772400" y="2035240"/>
            <a:ext cx="3573677" cy="1778068"/>
            <a:chOff x="7814563" y="2523339"/>
            <a:chExt cx="3266338" cy="1778068"/>
          </a:xfrm>
        </p:grpSpPr>
        <p:sp>
          <p:nvSpPr>
            <p:cNvPr id="3" name="Rectangle 2">
              <a:extLst>
                <a:ext uri="{FF2B5EF4-FFF2-40B4-BE49-F238E27FC236}">
                  <a16:creationId xmlns:a16="http://schemas.microsoft.com/office/drawing/2014/main" id="{B4457830-39F9-4350-B509-B924BFD1AFE9}"/>
                </a:ext>
              </a:extLst>
            </p:cNvPr>
            <p:cNvSpPr/>
            <p:nvPr/>
          </p:nvSpPr>
          <p:spPr bwMode="gray">
            <a:xfrm>
              <a:off x="7814563" y="3016033"/>
              <a:ext cx="1117498" cy="795956"/>
            </a:xfrm>
            <a:prstGeom prst="rect">
              <a:avLst/>
            </a:prstGeom>
            <a:solidFill>
              <a:schemeClr val="accent4">
                <a:lumMod val="60000"/>
                <a:lumOff val="40000"/>
              </a:schemeClr>
            </a:solidFill>
            <a:ln>
              <a:solidFill>
                <a:schemeClr val="accent4">
                  <a:lumMod val="60000"/>
                  <a:lumOff val="40000"/>
                </a:schemeClr>
              </a:solidFill>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b="1" kern="0" dirty="0">
                  <a:ea typeface="Arial Unicode MS" pitchFamily="34" charset="-128"/>
                  <a:cs typeface="Arial Unicode MS" pitchFamily="34" charset="-128"/>
                </a:rPr>
                <a:t>Service</a:t>
              </a:r>
            </a:p>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Port </a:t>
              </a:r>
              <a:r>
                <a:rPr lang="de-DE" sz="1800" kern="0" dirty="0">
                  <a:ea typeface="Arial Unicode MS" pitchFamily="34" charset="-128"/>
                  <a:cs typeface="Arial Unicode MS" pitchFamily="34" charset="-128"/>
                </a:rPr>
                <a:t>8081</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4" name="Rectangle 3">
              <a:extLst>
                <a:ext uri="{FF2B5EF4-FFF2-40B4-BE49-F238E27FC236}">
                  <a16:creationId xmlns:a16="http://schemas.microsoft.com/office/drawing/2014/main" id="{08D608E2-0C6A-4963-B4A7-7686ABF7E70E}"/>
                </a:ext>
              </a:extLst>
            </p:cNvPr>
            <p:cNvSpPr/>
            <p:nvPr/>
          </p:nvSpPr>
          <p:spPr bwMode="gray">
            <a:xfrm>
              <a:off x="9963403" y="2523339"/>
              <a:ext cx="1117498" cy="795956"/>
            </a:xfrm>
            <a:prstGeom prst="rect">
              <a:avLst/>
            </a:prstGeom>
            <a:solidFill>
              <a:schemeClr val="accent4">
                <a:lumMod val="60000"/>
                <a:lumOff val="40000"/>
              </a:schemeClr>
            </a:solidFill>
            <a:ln>
              <a:solidFill>
                <a:schemeClr val="accent4">
                  <a:lumMod val="60000"/>
                  <a:lumOff val="40000"/>
                </a:schemeClr>
              </a:solidFill>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800" b="1" kern="0" dirty="0" err="1">
                  <a:ea typeface="Arial Unicode MS" pitchFamily="34" charset="-128"/>
                  <a:cs typeface="Arial Unicode MS" pitchFamily="34" charset="-128"/>
                </a:rPr>
                <a:t>Pod</a:t>
              </a:r>
              <a:endParaRPr lang="de-DE" sz="1800" b="1" kern="0" dirty="0">
                <a:ea typeface="Arial Unicode MS" pitchFamily="34" charset="-128"/>
                <a:cs typeface="Arial Unicode MS" pitchFamily="34" charset="-128"/>
              </a:endParaRPr>
            </a:p>
            <a:p>
              <a:pPr algn="ctr" defTabSz="914400" fontAlgn="base">
                <a:spcBef>
                  <a:spcPct val="50000"/>
                </a:spcBef>
                <a:spcAft>
                  <a:spcPct val="0"/>
                </a:spcAft>
                <a:buClr>
                  <a:srgbClr val="F0AB00"/>
                </a:buClr>
                <a:buSzPct val="80000"/>
              </a:pPr>
              <a:r>
                <a:rPr lang="de-DE" sz="1800" kern="0" dirty="0">
                  <a:ea typeface="Arial Unicode MS" pitchFamily="34" charset="-128"/>
                  <a:cs typeface="Arial Unicode MS" pitchFamily="34" charset="-128"/>
                </a:rPr>
                <a:t>Port 80</a:t>
              </a:r>
            </a:p>
          </p:txBody>
        </p:sp>
        <p:sp>
          <p:nvSpPr>
            <p:cNvPr id="5" name="Rectangle 4">
              <a:extLst>
                <a:ext uri="{FF2B5EF4-FFF2-40B4-BE49-F238E27FC236}">
                  <a16:creationId xmlns:a16="http://schemas.microsoft.com/office/drawing/2014/main" id="{0D18E228-9082-4236-885A-0F4636E68086}"/>
                </a:ext>
              </a:extLst>
            </p:cNvPr>
            <p:cNvSpPr/>
            <p:nvPr/>
          </p:nvSpPr>
          <p:spPr bwMode="gray">
            <a:xfrm>
              <a:off x="9963403" y="3505451"/>
              <a:ext cx="1117498" cy="795956"/>
            </a:xfrm>
            <a:prstGeom prst="rect">
              <a:avLst/>
            </a:prstGeom>
            <a:solidFill>
              <a:schemeClr val="accent4">
                <a:lumMod val="60000"/>
                <a:lumOff val="40000"/>
              </a:schemeClr>
            </a:solidFill>
            <a:ln>
              <a:solidFill>
                <a:schemeClr val="accent4">
                  <a:lumMod val="60000"/>
                  <a:lumOff val="40000"/>
                </a:schemeClr>
              </a:solidFill>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800" b="1" kern="0" dirty="0" err="1">
                  <a:ea typeface="Arial Unicode MS" pitchFamily="34" charset="-128"/>
                  <a:cs typeface="Arial Unicode MS" pitchFamily="34" charset="-128"/>
                </a:rPr>
                <a:t>Pod</a:t>
              </a:r>
              <a:endParaRPr lang="de-DE" sz="1800" b="1" kern="0" dirty="0">
                <a:ea typeface="Arial Unicode MS" pitchFamily="34" charset="-128"/>
                <a:cs typeface="Arial Unicode MS" pitchFamily="34" charset="-128"/>
              </a:endParaRPr>
            </a:p>
            <a:p>
              <a:pPr algn="ctr" defTabSz="914400" fontAlgn="base">
                <a:spcBef>
                  <a:spcPct val="50000"/>
                </a:spcBef>
                <a:spcAft>
                  <a:spcPct val="0"/>
                </a:spcAft>
                <a:buClr>
                  <a:srgbClr val="F0AB00"/>
                </a:buClr>
                <a:buSzPct val="80000"/>
              </a:pPr>
              <a:r>
                <a:rPr lang="de-DE" sz="1800" kern="0" dirty="0">
                  <a:ea typeface="Arial Unicode MS" pitchFamily="34" charset="-128"/>
                  <a:cs typeface="Arial Unicode MS" pitchFamily="34" charset="-128"/>
                </a:rPr>
                <a:t>Port 80</a:t>
              </a:r>
            </a:p>
          </p:txBody>
        </p:sp>
        <p:cxnSp>
          <p:nvCxnSpPr>
            <p:cNvPr id="6" name="Connector: Elbow 5">
              <a:extLst>
                <a:ext uri="{FF2B5EF4-FFF2-40B4-BE49-F238E27FC236}">
                  <a16:creationId xmlns:a16="http://schemas.microsoft.com/office/drawing/2014/main" id="{B1B508C1-CE67-4683-8539-9ED63738D7AF}"/>
                </a:ext>
              </a:extLst>
            </p:cNvPr>
            <p:cNvCxnSpPr>
              <a:cxnSpLocks/>
              <a:stCxn id="3" idx="3"/>
              <a:endCxn id="4" idx="1"/>
            </p:cNvCxnSpPr>
            <p:nvPr/>
          </p:nvCxnSpPr>
          <p:spPr>
            <a:xfrm flipV="1">
              <a:off x="8932061" y="2921317"/>
              <a:ext cx="1031342" cy="492694"/>
            </a:xfrm>
            <a:prstGeom prst="bentConnector3">
              <a:avLst/>
            </a:prstGeom>
            <a:ln w="57150">
              <a:solidFill>
                <a:schemeClr val="accent4">
                  <a:lumMod val="60000"/>
                  <a:lumOff val="4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 name="Connector: Elbow 6">
              <a:extLst>
                <a:ext uri="{FF2B5EF4-FFF2-40B4-BE49-F238E27FC236}">
                  <a16:creationId xmlns:a16="http://schemas.microsoft.com/office/drawing/2014/main" id="{0B8E918E-7337-4DDD-A077-2D130786BAFE}"/>
                </a:ext>
              </a:extLst>
            </p:cNvPr>
            <p:cNvCxnSpPr>
              <a:cxnSpLocks/>
              <a:stCxn id="3" idx="3"/>
              <a:endCxn id="5" idx="1"/>
            </p:cNvCxnSpPr>
            <p:nvPr/>
          </p:nvCxnSpPr>
          <p:spPr>
            <a:xfrm>
              <a:off x="8932061" y="3414011"/>
              <a:ext cx="1031342" cy="489418"/>
            </a:xfrm>
            <a:prstGeom prst="bentConnector3">
              <a:avLst/>
            </a:prstGeom>
            <a:ln w="57150">
              <a:solidFill>
                <a:schemeClr val="accent4">
                  <a:lumMod val="60000"/>
                  <a:lumOff val="4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9" name="Rectangle 8">
            <a:extLst>
              <a:ext uri="{FF2B5EF4-FFF2-40B4-BE49-F238E27FC236}">
                <a16:creationId xmlns:a16="http://schemas.microsoft.com/office/drawing/2014/main" id="{099CA93B-821C-49D8-A92A-02926E93612E}"/>
              </a:ext>
            </a:extLst>
          </p:cNvPr>
          <p:cNvSpPr/>
          <p:nvPr/>
        </p:nvSpPr>
        <p:spPr bwMode="gray">
          <a:xfrm>
            <a:off x="3017662" y="2322576"/>
            <a:ext cx="4028467" cy="1982018"/>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b="1" kern="0" dirty="0">
                <a:ea typeface="Arial Unicode MS" pitchFamily="34" charset="-128"/>
                <a:cs typeface="Arial Unicode MS" pitchFamily="34" charset="-128"/>
              </a:rPr>
              <a:t>Ingress</a:t>
            </a:r>
          </a:p>
          <a:p>
            <a:pPr algn="ctr" defTabSz="914400" fontAlgn="base">
              <a:spcBef>
                <a:spcPct val="50000"/>
              </a:spcBef>
              <a:spcAft>
                <a:spcPct val="0"/>
              </a:spcAft>
              <a:buClr>
                <a:srgbClr val="F0AB00"/>
              </a:buClr>
              <a:buSzPct val="80000"/>
            </a:pPr>
            <a:r>
              <a:rPr lang="de-DE" sz="1800" kern="0" dirty="0">
                <a:ea typeface="Arial Unicode MS" pitchFamily="34" charset="-128"/>
                <a:cs typeface="Arial Unicode MS" pitchFamily="34" charset="-128"/>
                <a:hlinkClick r:id="rId3"/>
              </a:rPr>
              <a:t>https://</a:t>
            </a:r>
            <a:r>
              <a:rPr lang="de-DE" sz="1800" b="1" kern="0" dirty="0">
                <a:ea typeface="Arial Unicode MS" pitchFamily="34" charset="-128"/>
                <a:cs typeface="Arial Unicode MS" pitchFamily="34" charset="-128"/>
                <a:hlinkClick r:id="rId3"/>
              </a:rPr>
              <a:t>green</a:t>
            </a:r>
            <a:r>
              <a:rPr lang="de-DE" sz="1800" kern="0" dirty="0">
                <a:ea typeface="Arial Unicode MS" pitchFamily="34" charset="-128"/>
                <a:cs typeface="Arial Unicode MS" pitchFamily="34" charset="-128"/>
                <a:hlinkClick r:id="rId3"/>
              </a:rPr>
              <a:t>.koopa</a:t>
            </a:r>
            <a:r>
              <a:rPr lang="de-DE" sz="1800" kern="0" dirty="0">
                <a:ea typeface="Arial Unicode MS" pitchFamily="34" charset="-128"/>
                <a:cs typeface="Arial Unicode MS" pitchFamily="34" charset="-128"/>
                <a:hlinkClick r:id="rId4"/>
              </a:rPr>
              <a:t>.ondemand</a:t>
            </a:r>
            <a:r>
              <a:rPr lang="de-DE" sz="1800" kern="0" dirty="0">
                <a:ea typeface="Arial Unicode MS" pitchFamily="34" charset="-128"/>
                <a:cs typeface="Arial Unicode MS" pitchFamily="34" charset="-128"/>
                <a:hlinkClick r:id="rId5"/>
              </a:rPr>
              <a:t>. </a:t>
            </a:r>
            <a:r>
              <a:rPr lang="de-DE" sz="1800" kern="0" dirty="0" err="1">
                <a:ea typeface="Arial Unicode MS" pitchFamily="34" charset="-128"/>
                <a:cs typeface="Arial Unicode MS" pitchFamily="34" charset="-128"/>
                <a:hlinkClick r:id="rId5"/>
              </a:rPr>
              <a:t>com</a:t>
            </a:r>
            <a:endParaRPr lang="de-DE" sz="1800" kern="0" dirty="0">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r>
              <a:rPr lang="de-DE" sz="600" kern="0" dirty="0">
                <a:ea typeface="Arial Unicode MS" pitchFamily="34" charset="-128"/>
                <a:cs typeface="Arial Unicode MS" pitchFamily="34" charset="-128"/>
              </a:rPr>
              <a:t> </a:t>
            </a:r>
            <a:endParaRPr lang="de-DE" sz="100" kern="0" dirty="0">
              <a:ea typeface="Arial Unicode MS" pitchFamily="34" charset="-128"/>
              <a:cs typeface="Arial Unicode MS" pitchFamily="34" charset="-128"/>
            </a:endParaRPr>
          </a:p>
          <a:p>
            <a:pPr algn="ctr" defTabSz="914400" fontAlgn="base">
              <a:spcBef>
                <a:spcPct val="50000"/>
              </a:spcBef>
              <a:spcAft>
                <a:spcPct val="0"/>
              </a:spcAft>
              <a:buClr>
                <a:srgbClr val="F0AB00"/>
              </a:buClr>
              <a:buSzPct val="80000"/>
            </a:pPr>
            <a:r>
              <a:rPr lang="de-DE" sz="1800" kern="0" dirty="0">
                <a:ea typeface="Arial Unicode MS" pitchFamily="34" charset="-128"/>
                <a:cs typeface="Arial Unicode MS" pitchFamily="34" charset="-128"/>
                <a:hlinkClick r:id="rId6"/>
              </a:rPr>
              <a:t>https://</a:t>
            </a:r>
            <a:r>
              <a:rPr lang="de-DE" sz="1800" b="1" kern="0" dirty="0">
                <a:ea typeface="Arial Unicode MS" pitchFamily="34" charset="-128"/>
                <a:cs typeface="Arial Unicode MS" pitchFamily="34" charset="-128"/>
                <a:hlinkClick r:id="rId6"/>
              </a:rPr>
              <a:t>red</a:t>
            </a:r>
            <a:r>
              <a:rPr lang="de-DE" sz="1800" kern="0" dirty="0">
                <a:ea typeface="Arial Unicode MS" pitchFamily="34" charset="-128"/>
                <a:cs typeface="Arial Unicode MS" pitchFamily="34" charset="-128"/>
                <a:hlinkClick r:id="rId6"/>
              </a:rPr>
              <a:t>.koopa</a:t>
            </a:r>
            <a:r>
              <a:rPr lang="de-DE" sz="1800" kern="0" dirty="0">
                <a:ea typeface="Arial Unicode MS" pitchFamily="34" charset="-128"/>
                <a:cs typeface="Arial Unicode MS" pitchFamily="34" charset="-128"/>
                <a:hlinkClick r:id="rId4"/>
              </a:rPr>
              <a:t>.ondemand</a:t>
            </a:r>
            <a:r>
              <a:rPr lang="de-DE" sz="1800" kern="0" dirty="0">
                <a:ea typeface="Arial Unicode MS" pitchFamily="34" charset="-128"/>
                <a:cs typeface="Arial Unicode MS" pitchFamily="34" charset="-128"/>
                <a:hlinkClick r:id="rId7"/>
              </a:rPr>
              <a:t>.com/</a:t>
            </a:r>
            <a:r>
              <a:rPr lang="de-DE" sz="1800" kern="0" dirty="0">
                <a:ea typeface="Arial Unicode MS" pitchFamily="34" charset="-128"/>
                <a:cs typeface="Arial Unicode MS" pitchFamily="34" charset="-128"/>
              </a:rPr>
              <a:t>   </a:t>
            </a:r>
          </a:p>
          <a:p>
            <a:pPr algn="ctr" defTabSz="914400" fontAlgn="base">
              <a:spcBef>
                <a:spcPct val="50000"/>
              </a:spcBef>
              <a:spcAft>
                <a:spcPct val="0"/>
              </a:spcAft>
              <a:buClr>
                <a:srgbClr val="F0AB00"/>
              </a:buClr>
              <a:buSzPct val="80000"/>
            </a:pPr>
            <a:r>
              <a:rPr lang="de-DE" sz="1800" kern="0" dirty="0">
                <a:ea typeface="Arial Unicode MS" pitchFamily="34" charset="-128"/>
                <a:cs typeface="Arial Unicode MS" pitchFamily="34" charset="-128"/>
              </a:rPr>
              <a:t>35.205.166.164</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grpSp>
        <p:nvGrpSpPr>
          <p:cNvPr id="11" name="Group 10">
            <a:extLst>
              <a:ext uri="{FF2B5EF4-FFF2-40B4-BE49-F238E27FC236}">
                <a16:creationId xmlns:a16="http://schemas.microsoft.com/office/drawing/2014/main" id="{F95913DA-CA66-4D4B-9DE6-B4301A7131DB}"/>
              </a:ext>
            </a:extLst>
          </p:cNvPr>
          <p:cNvGrpSpPr/>
          <p:nvPr/>
        </p:nvGrpSpPr>
        <p:grpSpPr>
          <a:xfrm>
            <a:off x="320690" y="2760382"/>
            <a:ext cx="2249770" cy="1106406"/>
            <a:chOff x="1122252" y="3219863"/>
            <a:chExt cx="2249770" cy="1106406"/>
          </a:xfrm>
        </p:grpSpPr>
        <p:sp>
          <p:nvSpPr>
            <p:cNvPr id="12" name="Cloud 11">
              <a:extLst>
                <a:ext uri="{FF2B5EF4-FFF2-40B4-BE49-F238E27FC236}">
                  <a16:creationId xmlns:a16="http://schemas.microsoft.com/office/drawing/2014/main" id="{1743D8BF-8F3B-443E-ABD5-8A254B403503}"/>
                </a:ext>
              </a:extLst>
            </p:cNvPr>
            <p:cNvSpPr/>
            <p:nvPr/>
          </p:nvSpPr>
          <p:spPr bwMode="gray">
            <a:xfrm>
              <a:off x="1122252" y="3219863"/>
              <a:ext cx="2249770" cy="1106406"/>
            </a:xfrm>
            <a:prstGeom prst="cloud">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13" name="Graphic 12" descr="User">
              <a:extLst>
                <a:ext uri="{FF2B5EF4-FFF2-40B4-BE49-F238E27FC236}">
                  <a16:creationId xmlns:a16="http://schemas.microsoft.com/office/drawing/2014/main" id="{59D580DD-E40F-4993-B360-B0AD4EB046D0}"/>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789937" y="3335277"/>
              <a:ext cx="914400" cy="914400"/>
            </a:xfrm>
            <a:prstGeom prst="rect">
              <a:avLst/>
            </a:prstGeom>
          </p:spPr>
        </p:pic>
      </p:grpSp>
      <p:grpSp>
        <p:nvGrpSpPr>
          <p:cNvPr id="45" name="Group 44">
            <a:extLst>
              <a:ext uri="{FF2B5EF4-FFF2-40B4-BE49-F238E27FC236}">
                <a16:creationId xmlns:a16="http://schemas.microsoft.com/office/drawing/2014/main" id="{D9E39F9B-D558-4B40-B770-65B1E36C58AE}"/>
              </a:ext>
            </a:extLst>
          </p:cNvPr>
          <p:cNvGrpSpPr/>
          <p:nvPr/>
        </p:nvGrpSpPr>
        <p:grpSpPr>
          <a:xfrm>
            <a:off x="7772400" y="4304593"/>
            <a:ext cx="3573677" cy="1778068"/>
            <a:chOff x="7814563" y="2523339"/>
            <a:chExt cx="3266338" cy="1778068"/>
          </a:xfrm>
        </p:grpSpPr>
        <p:sp>
          <p:nvSpPr>
            <p:cNvPr id="46" name="Rectangle 45">
              <a:extLst>
                <a:ext uri="{FF2B5EF4-FFF2-40B4-BE49-F238E27FC236}">
                  <a16:creationId xmlns:a16="http://schemas.microsoft.com/office/drawing/2014/main" id="{CEEAF3AB-2B14-422E-BE74-A813BE5ADFF9}"/>
                </a:ext>
              </a:extLst>
            </p:cNvPr>
            <p:cNvSpPr/>
            <p:nvPr/>
          </p:nvSpPr>
          <p:spPr bwMode="gray">
            <a:xfrm>
              <a:off x="7814563" y="3016033"/>
              <a:ext cx="1117498" cy="795956"/>
            </a:xfrm>
            <a:prstGeom prst="rect">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b="1" kern="0" dirty="0">
                  <a:ea typeface="Arial Unicode MS" pitchFamily="34" charset="-128"/>
                  <a:cs typeface="Arial Unicode MS" pitchFamily="34" charset="-128"/>
                </a:rPr>
                <a:t>Service</a:t>
              </a:r>
            </a:p>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Port </a:t>
              </a:r>
              <a:r>
                <a:rPr lang="de-DE" sz="1800" kern="0" dirty="0">
                  <a:ea typeface="Arial Unicode MS" pitchFamily="34" charset="-128"/>
                  <a:cs typeface="Arial Unicode MS" pitchFamily="34" charset="-128"/>
                </a:rPr>
                <a:t>8081</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47" name="Rectangle 46">
              <a:extLst>
                <a:ext uri="{FF2B5EF4-FFF2-40B4-BE49-F238E27FC236}">
                  <a16:creationId xmlns:a16="http://schemas.microsoft.com/office/drawing/2014/main" id="{4E86DE12-4246-4DA8-BEB6-AACA302A24EC}"/>
                </a:ext>
              </a:extLst>
            </p:cNvPr>
            <p:cNvSpPr/>
            <p:nvPr/>
          </p:nvSpPr>
          <p:spPr bwMode="gray">
            <a:xfrm>
              <a:off x="9963403" y="2523339"/>
              <a:ext cx="1117498" cy="795956"/>
            </a:xfrm>
            <a:prstGeom prst="rect">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800" b="1" kern="0" dirty="0" err="1">
                  <a:ea typeface="Arial Unicode MS" pitchFamily="34" charset="-128"/>
                  <a:cs typeface="Arial Unicode MS" pitchFamily="34" charset="-128"/>
                </a:rPr>
                <a:t>Pod</a:t>
              </a:r>
              <a:endParaRPr lang="de-DE" sz="1800" b="1" kern="0" dirty="0">
                <a:ea typeface="Arial Unicode MS" pitchFamily="34" charset="-128"/>
                <a:cs typeface="Arial Unicode MS" pitchFamily="34" charset="-128"/>
              </a:endParaRPr>
            </a:p>
            <a:p>
              <a:pPr algn="ctr" defTabSz="914400" fontAlgn="base">
                <a:spcBef>
                  <a:spcPct val="50000"/>
                </a:spcBef>
                <a:spcAft>
                  <a:spcPct val="0"/>
                </a:spcAft>
                <a:buClr>
                  <a:srgbClr val="F0AB00"/>
                </a:buClr>
                <a:buSzPct val="80000"/>
              </a:pPr>
              <a:r>
                <a:rPr lang="de-DE" sz="1800" kern="0" dirty="0">
                  <a:ea typeface="Arial Unicode MS" pitchFamily="34" charset="-128"/>
                  <a:cs typeface="Arial Unicode MS" pitchFamily="34" charset="-128"/>
                </a:rPr>
                <a:t>Port 80</a:t>
              </a:r>
            </a:p>
          </p:txBody>
        </p:sp>
        <p:sp>
          <p:nvSpPr>
            <p:cNvPr id="48" name="Rectangle 47">
              <a:extLst>
                <a:ext uri="{FF2B5EF4-FFF2-40B4-BE49-F238E27FC236}">
                  <a16:creationId xmlns:a16="http://schemas.microsoft.com/office/drawing/2014/main" id="{4122934F-5543-403B-8578-B738A0FA9A96}"/>
                </a:ext>
              </a:extLst>
            </p:cNvPr>
            <p:cNvSpPr/>
            <p:nvPr/>
          </p:nvSpPr>
          <p:spPr bwMode="gray">
            <a:xfrm>
              <a:off x="9963403" y="3505451"/>
              <a:ext cx="1117498" cy="795956"/>
            </a:xfrm>
            <a:prstGeom prst="rect">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800" b="1" kern="0" dirty="0" err="1">
                  <a:ea typeface="Arial Unicode MS" pitchFamily="34" charset="-128"/>
                  <a:cs typeface="Arial Unicode MS" pitchFamily="34" charset="-128"/>
                </a:rPr>
                <a:t>Pod</a:t>
              </a:r>
              <a:endParaRPr lang="de-DE" sz="1800" b="1" kern="0" dirty="0">
                <a:ea typeface="Arial Unicode MS" pitchFamily="34" charset="-128"/>
                <a:cs typeface="Arial Unicode MS" pitchFamily="34" charset="-128"/>
              </a:endParaRPr>
            </a:p>
            <a:p>
              <a:pPr algn="ctr" defTabSz="914400" fontAlgn="base">
                <a:spcBef>
                  <a:spcPct val="50000"/>
                </a:spcBef>
                <a:spcAft>
                  <a:spcPct val="0"/>
                </a:spcAft>
                <a:buClr>
                  <a:srgbClr val="F0AB00"/>
                </a:buClr>
                <a:buSzPct val="80000"/>
              </a:pPr>
              <a:r>
                <a:rPr lang="de-DE" sz="1800" kern="0" dirty="0">
                  <a:ea typeface="Arial Unicode MS" pitchFamily="34" charset="-128"/>
                  <a:cs typeface="Arial Unicode MS" pitchFamily="34" charset="-128"/>
                </a:rPr>
                <a:t>Port 80</a:t>
              </a:r>
            </a:p>
          </p:txBody>
        </p:sp>
        <p:cxnSp>
          <p:nvCxnSpPr>
            <p:cNvPr id="49" name="Connector: Elbow 48">
              <a:extLst>
                <a:ext uri="{FF2B5EF4-FFF2-40B4-BE49-F238E27FC236}">
                  <a16:creationId xmlns:a16="http://schemas.microsoft.com/office/drawing/2014/main" id="{B359FC99-1C4A-4619-A466-64CCFC7A7B3A}"/>
                </a:ext>
              </a:extLst>
            </p:cNvPr>
            <p:cNvCxnSpPr>
              <a:cxnSpLocks/>
              <a:stCxn id="46" idx="3"/>
              <a:endCxn id="47" idx="1"/>
            </p:cNvCxnSpPr>
            <p:nvPr/>
          </p:nvCxnSpPr>
          <p:spPr>
            <a:xfrm flipV="1">
              <a:off x="8932061" y="2921317"/>
              <a:ext cx="1031342" cy="492694"/>
            </a:xfrm>
            <a:prstGeom prst="bentConnector3">
              <a:avLst/>
            </a:prstGeom>
            <a:ln w="57150">
              <a:solidFill>
                <a:schemeClr val="accent5"/>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0" name="Connector: Elbow 49">
              <a:extLst>
                <a:ext uri="{FF2B5EF4-FFF2-40B4-BE49-F238E27FC236}">
                  <a16:creationId xmlns:a16="http://schemas.microsoft.com/office/drawing/2014/main" id="{E03C267F-AC82-4CAE-92DE-678DD4DF9F43}"/>
                </a:ext>
              </a:extLst>
            </p:cNvPr>
            <p:cNvCxnSpPr>
              <a:cxnSpLocks/>
              <a:stCxn id="46" idx="3"/>
              <a:endCxn id="48" idx="1"/>
            </p:cNvCxnSpPr>
            <p:nvPr/>
          </p:nvCxnSpPr>
          <p:spPr>
            <a:xfrm>
              <a:off x="8932061" y="3414011"/>
              <a:ext cx="1031342" cy="489418"/>
            </a:xfrm>
            <a:prstGeom prst="bentConnector3">
              <a:avLst/>
            </a:prstGeom>
            <a:ln w="57150">
              <a:solidFill>
                <a:schemeClr val="accent5"/>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27" name="Speech Bubble: Rectangle 26">
            <a:extLst>
              <a:ext uri="{FF2B5EF4-FFF2-40B4-BE49-F238E27FC236}">
                <a16:creationId xmlns:a16="http://schemas.microsoft.com/office/drawing/2014/main" id="{0F236CB7-CA6B-4794-9712-59C6B683A49E}"/>
              </a:ext>
            </a:extLst>
          </p:cNvPr>
          <p:cNvSpPr/>
          <p:nvPr/>
        </p:nvSpPr>
        <p:spPr bwMode="gray">
          <a:xfrm>
            <a:off x="1311434" y="4905624"/>
            <a:ext cx="3158101" cy="1029376"/>
          </a:xfrm>
          <a:prstGeom prst="wedgeRectCallout">
            <a:avLst>
              <a:gd name="adj1" fmla="val 28485"/>
              <a:gd name="adj2" fmla="val -127060"/>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Users access different backends via different URLs</a:t>
            </a:r>
            <a:endParaRPr lang="de-DE" sz="1800" kern="0" dirty="0">
              <a:ea typeface="Arial Unicode MS" pitchFamily="34" charset="-128"/>
              <a:cs typeface="Arial Unicode MS" pitchFamily="34" charset="-128"/>
            </a:endParaRPr>
          </a:p>
        </p:txBody>
      </p:sp>
      <p:cxnSp>
        <p:nvCxnSpPr>
          <p:cNvPr id="31" name="Connector: Elbow 30">
            <a:extLst>
              <a:ext uri="{FF2B5EF4-FFF2-40B4-BE49-F238E27FC236}">
                <a16:creationId xmlns:a16="http://schemas.microsoft.com/office/drawing/2014/main" id="{2739D898-ED70-45A5-9A26-67B71EB89EDC}"/>
              </a:ext>
            </a:extLst>
          </p:cNvPr>
          <p:cNvCxnSpPr>
            <a:cxnSpLocks/>
            <a:stCxn id="3" idx="1"/>
            <a:endCxn id="9" idx="3"/>
          </p:cNvCxnSpPr>
          <p:nvPr/>
        </p:nvCxnSpPr>
        <p:spPr>
          <a:xfrm rot="10800000" flipV="1">
            <a:off x="7046130" y="2925911"/>
            <a:ext cx="726271" cy="387673"/>
          </a:xfrm>
          <a:prstGeom prst="bentConnector3">
            <a:avLst>
              <a:gd name="adj1" fmla="val 50000"/>
            </a:avLst>
          </a:prstGeom>
          <a:ln w="57150">
            <a:solidFill>
              <a:schemeClr val="accent4">
                <a:lumMod val="60000"/>
                <a:lumOff val="4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2" name="Connector: Elbow 31">
            <a:extLst>
              <a:ext uri="{FF2B5EF4-FFF2-40B4-BE49-F238E27FC236}">
                <a16:creationId xmlns:a16="http://schemas.microsoft.com/office/drawing/2014/main" id="{5833B92F-ADAE-4A4E-A047-675855703C65}"/>
              </a:ext>
            </a:extLst>
          </p:cNvPr>
          <p:cNvCxnSpPr>
            <a:cxnSpLocks/>
            <a:stCxn id="9" idx="3"/>
            <a:endCxn id="46" idx="1"/>
          </p:cNvCxnSpPr>
          <p:nvPr/>
        </p:nvCxnSpPr>
        <p:spPr>
          <a:xfrm>
            <a:off x="7046129" y="3313585"/>
            <a:ext cx="726271" cy="1881680"/>
          </a:xfrm>
          <a:prstGeom prst="bentConnector3">
            <a:avLst>
              <a:gd name="adj1" fmla="val 31187"/>
            </a:avLst>
          </a:prstGeom>
          <a:ln w="57150">
            <a:solidFill>
              <a:schemeClr val="accent5"/>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E9DFA2F-7A4A-4782-A513-725870D0DBDD}"/>
              </a:ext>
            </a:extLst>
          </p:cNvPr>
          <p:cNvCxnSpPr>
            <a:cxnSpLocks/>
          </p:cNvCxnSpPr>
          <p:nvPr/>
        </p:nvCxnSpPr>
        <p:spPr>
          <a:xfrm>
            <a:off x="1818290" y="3181110"/>
            <a:ext cx="1381838" cy="6351"/>
          </a:xfrm>
          <a:prstGeom prst="line">
            <a:avLst/>
          </a:prstGeom>
          <a:ln w="57150">
            <a:solidFill>
              <a:schemeClr val="accent4">
                <a:lumMod val="60000"/>
                <a:lumOff val="4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4987A769-5BC6-4117-AA69-3AA10279F8EE}"/>
              </a:ext>
            </a:extLst>
          </p:cNvPr>
          <p:cNvCxnSpPr>
            <a:cxnSpLocks/>
          </p:cNvCxnSpPr>
          <p:nvPr/>
        </p:nvCxnSpPr>
        <p:spPr>
          <a:xfrm>
            <a:off x="1818290" y="3387160"/>
            <a:ext cx="1381838" cy="0"/>
          </a:xfrm>
          <a:prstGeom prst="line">
            <a:avLst/>
          </a:prstGeom>
          <a:ln w="57150">
            <a:solidFill>
              <a:schemeClr val="accent5"/>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29" name="Picture 2" descr="https://vignette.wikia.nocookie.net/nintendo/images/8/83/KoopaNSMB.png/revision/latest?cb=20110724132501&amp;path-prefix=en">
            <a:extLst>
              <a:ext uri="{FF2B5EF4-FFF2-40B4-BE49-F238E27FC236}">
                <a16:creationId xmlns:a16="http://schemas.microsoft.com/office/drawing/2014/main" id="{B93ACE34-1BD3-4E5E-9128-8FFAA75BD948}"/>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441660" y="1908914"/>
            <a:ext cx="519950" cy="827324"/>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10" descr="Image result for nintendo koopa troopa">
            <a:extLst>
              <a:ext uri="{FF2B5EF4-FFF2-40B4-BE49-F238E27FC236}">
                <a16:creationId xmlns:a16="http://schemas.microsoft.com/office/drawing/2014/main" id="{D64EE48D-C506-49B6-B5E5-9A4CCEEABC4A}"/>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381994" y="3825518"/>
            <a:ext cx="647257" cy="8267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48287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B20B5A0-3E17-4121-8EA5-4A0F4A768AB1}"/>
              </a:ext>
            </a:extLst>
          </p:cNvPr>
          <p:cNvPicPr>
            <a:picLocks noChangeAspect="1"/>
          </p:cNvPicPr>
          <p:nvPr/>
        </p:nvPicPr>
        <p:blipFill>
          <a:blip r:embed="rId3"/>
          <a:stretch>
            <a:fillRect/>
          </a:stretch>
        </p:blipFill>
        <p:spPr>
          <a:xfrm>
            <a:off x="504001" y="1087333"/>
            <a:ext cx="6685714" cy="5266667"/>
          </a:xfrm>
          <a:prstGeom prst="rect">
            <a:avLst/>
          </a:prstGeom>
          <a:ln>
            <a:solidFill>
              <a:schemeClr val="tx1"/>
            </a:solidFill>
          </a:ln>
        </p:spPr>
      </p:pic>
      <p:sp>
        <p:nvSpPr>
          <p:cNvPr id="2" name="Title 1">
            <a:extLst>
              <a:ext uri="{FF2B5EF4-FFF2-40B4-BE49-F238E27FC236}">
                <a16:creationId xmlns:a16="http://schemas.microsoft.com/office/drawing/2014/main" id="{C4075F74-C4BE-475F-90D1-3AD64BAAF7E0}"/>
              </a:ext>
            </a:extLst>
          </p:cNvPr>
          <p:cNvSpPr>
            <a:spLocks noGrp="1"/>
          </p:cNvSpPr>
          <p:nvPr>
            <p:ph type="title"/>
          </p:nvPr>
        </p:nvSpPr>
        <p:spPr/>
        <p:txBody>
          <a:bodyPr/>
          <a:lstStyle/>
          <a:p>
            <a:r>
              <a:rPr lang="en-US" dirty="0"/>
              <a:t>Ingress resource with name based virtual hosting </a:t>
            </a:r>
          </a:p>
        </p:txBody>
      </p:sp>
      <p:sp>
        <p:nvSpPr>
          <p:cNvPr id="4" name="Speech Bubble: Rectangle 3">
            <a:extLst>
              <a:ext uri="{FF2B5EF4-FFF2-40B4-BE49-F238E27FC236}">
                <a16:creationId xmlns:a16="http://schemas.microsoft.com/office/drawing/2014/main" id="{91A799BB-963F-47BC-97A7-1EBE8A747FA9}"/>
              </a:ext>
            </a:extLst>
          </p:cNvPr>
          <p:cNvSpPr/>
          <p:nvPr/>
        </p:nvSpPr>
        <p:spPr bwMode="gray">
          <a:xfrm>
            <a:off x="7588740" y="1757359"/>
            <a:ext cx="4101737" cy="677425"/>
          </a:xfrm>
          <a:prstGeom prst="wedgeRectCallout">
            <a:avLst>
              <a:gd name="adj1" fmla="val -73263"/>
              <a:gd name="adj2" fmla="val 64322"/>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1</a:t>
            </a:r>
            <a:r>
              <a:rPr lang="en-US" sz="1800" kern="0" baseline="30000" dirty="0">
                <a:ea typeface="Arial Unicode MS" pitchFamily="34" charset="-128"/>
                <a:cs typeface="Arial Unicode MS" pitchFamily="34" charset="-128"/>
              </a:rPr>
              <a:t>st</a:t>
            </a:r>
            <a:r>
              <a:rPr lang="en-US" sz="1800" kern="0" dirty="0">
                <a:ea typeface="Arial Unicode MS" pitchFamily="34" charset="-128"/>
                <a:cs typeface="Arial Unicode MS" pitchFamily="34" charset="-128"/>
              </a:rPr>
              <a:t> host &amp; forwarding rules</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9" name="Speech Bubble: Rectangle 8">
            <a:extLst>
              <a:ext uri="{FF2B5EF4-FFF2-40B4-BE49-F238E27FC236}">
                <a16:creationId xmlns:a16="http://schemas.microsoft.com/office/drawing/2014/main" id="{18E2A6A0-B4B2-4B47-A153-B2DA1805994B}"/>
              </a:ext>
            </a:extLst>
          </p:cNvPr>
          <p:cNvSpPr/>
          <p:nvPr/>
        </p:nvSpPr>
        <p:spPr bwMode="gray">
          <a:xfrm>
            <a:off x="7588740" y="3536095"/>
            <a:ext cx="4101737" cy="677425"/>
          </a:xfrm>
          <a:prstGeom prst="wedgeRectCallout">
            <a:avLst>
              <a:gd name="adj1" fmla="val -73263"/>
              <a:gd name="adj2" fmla="val 64322"/>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2</a:t>
            </a:r>
            <a:r>
              <a:rPr lang="en-US" sz="1800" kern="0" baseline="30000" dirty="0">
                <a:ea typeface="Arial Unicode MS" pitchFamily="34" charset="-128"/>
                <a:cs typeface="Arial Unicode MS" pitchFamily="34" charset="-128"/>
              </a:rPr>
              <a:t>nd</a:t>
            </a:r>
            <a:r>
              <a:rPr lang="en-US" sz="1800" kern="0" dirty="0">
                <a:ea typeface="Arial Unicode MS" pitchFamily="34" charset="-128"/>
                <a:cs typeface="Arial Unicode MS" pitchFamily="34" charset="-128"/>
              </a:rPr>
              <a:t> host &amp; forwarding rules</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17479026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Demo</a:t>
            </a:r>
          </a:p>
        </p:txBody>
      </p:sp>
      <p:pic>
        <p:nvPicPr>
          <p:cNvPr id="5" name="Picture 4">
            <a:extLst>
              <a:ext uri="{FF2B5EF4-FFF2-40B4-BE49-F238E27FC236}">
                <a16:creationId xmlns:a16="http://schemas.microsoft.com/office/drawing/2014/main" id="{85D2E49F-0CFC-4461-931C-ABDD3F259991}"/>
              </a:ext>
            </a:extLst>
          </p:cNvPr>
          <p:cNvPicPr>
            <a:picLocks noChangeAspect="1"/>
          </p:cNvPicPr>
          <p:nvPr/>
        </p:nvPicPr>
        <p:blipFill>
          <a:blip r:embed="rId3"/>
          <a:stretch>
            <a:fillRect/>
          </a:stretch>
        </p:blipFill>
        <p:spPr>
          <a:xfrm>
            <a:off x="3645157" y="976918"/>
            <a:ext cx="4904163" cy="4904163"/>
          </a:xfrm>
          <a:prstGeom prst="rect">
            <a:avLst/>
          </a:prstGeom>
        </p:spPr>
      </p:pic>
    </p:spTree>
    <p:extLst>
      <p:ext uri="{BB962C8B-B14F-4D97-AF65-F5344CB8AC3E}">
        <p14:creationId xmlns:p14="http://schemas.microsoft.com/office/powerpoint/2010/main" val="17504483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6AFD4-2B19-463E-80AC-0CFF9441C6DD}"/>
              </a:ext>
            </a:extLst>
          </p:cNvPr>
          <p:cNvSpPr>
            <a:spLocks noGrp="1"/>
          </p:cNvSpPr>
          <p:nvPr>
            <p:ph type="title"/>
          </p:nvPr>
        </p:nvSpPr>
        <p:spPr/>
        <p:txBody>
          <a:bodyPr/>
          <a:lstStyle/>
          <a:p>
            <a:r>
              <a:rPr lang="en-US" dirty="0"/>
              <a:t>Ingress on Gardener</a:t>
            </a:r>
          </a:p>
        </p:txBody>
      </p:sp>
      <p:sp>
        <p:nvSpPr>
          <p:cNvPr id="3" name="Rectangle 2">
            <a:extLst>
              <a:ext uri="{FF2B5EF4-FFF2-40B4-BE49-F238E27FC236}">
                <a16:creationId xmlns:a16="http://schemas.microsoft.com/office/drawing/2014/main" id="{E3EA302C-7C5C-4EA1-B07D-C5E3F2E702DC}"/>
              </a:ext>
            </a:extLst>
          </p:cNvPr>
          <p:cNvSpPr/>
          <p:nvPr/>
        </p:nvSpPr>
        <p:spPr>
          <a:xfrm>
            <a:off x="504001" y="5912596"/>
            <a:ext cx="10565828" cy="369332"/>
          </a:xfrm>
          <a:prstGeom prst="rect">
            <a:avLst/>
          </a:prstGeom>
        </p:spPr>
        <p:txBody>
          <a:bodyPr wrap="square">
            <a:spAutoFit/>
          </a:bodyPr>
          <a:lstStyle/>
          <a:p>
            <a:r>
              <a:rPr lang="en-US" sz="1800" dirty="0">
                <a:hlinkClick r:id="rId3"/>
              </a:rPr>
              <a:t>https://github.wdf.sap.corp/pages/kubernetes/gardener/doc/2017/01/16/howto-service-access.html</a:t>
            </a:r>
            <a:r>
              <a:rPr lang="en-US" sz="1800" dirty="0"/>
              <a:t> </a:t>
            </a:r>
          </a:p>
        </p:txBody>
      </p:sp>
      <p:pic>
        <p:nvPicPr>
          <p:cNvPr id="5" name="Picture 4">
            <a:extLst>
              <a:ext uri="{FF2B5EF4-FFF2-40B4-BE49-F238E27FC236}">
                <a16:creationId xmlns:a16="http://schemas.microsoft.com/office/drawing/2014/main" id="{41898D19-20AB-4D49-9531-92309164D9C9}"/>
              </a:ext>
            </a:extLst>
          </p:cNvPr>
          <p:cNvPicPr>
            <a:picLocks noChangeAspect="1"/>
          </p:cNvPicPr>
          <p:nvPr/>
        </p:nvPicPr>
        <p:blipFill>
          <a:blip r:embed="rId4"/>
          <a:stretch>
            <a:fillRect/>
          </a:stretch>
        </p:blipFill>
        <p:spPr>
          <a:xfrm>
            <a:off x="504001" y="992308"/>
            <a:ext cx="8710274" cy="4801311"/>
          </a:xfrm>
          <a:prstGeom prst="rect">
            <a:avLst/>
          </a:prstGeom>
        </p:spPr>
      </p:pic>
    </p:spTree>
    <p:extLst>
      <p:ext uri="{BB962C8B-B14F-4D97-AF65-F5344CB8AC3E}">
        <p14:creationId xmlns:p14="http://schemas.microsoft.com/office/powerpoint/2010/main" val="20180953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Group 22">
            <a:extLst>
              <a:ext uri="{FF2B5EF4-FFF2-40B4-BE49-F238E27FC236}">
                <a16:creationId xmlns:a16="http://schemas.microsoft.com/office/drawing/2014/main" id="{537704A5-AD6E-495C-B693-CDB27091B4A6}"/>
              </a:ext>
            </a:extLst>
          </p:cNvPr>
          <p:cNvGrpSpPr/>
          <p:nvPr/>
        </p:nvGrpSpPr>
        <p:grpSpPr>
          <a:xfrm>
            <a:off x="4037687" y="2058632"/>
            <a:ext cx="3204830" cy="681069"/>
            <a:chOff x="2697480" y="2743200"/>
            <a:chExt cx="6187440" cy="2034540"/>
          </a:xfrm>
        </p:grpSpPr>
        <p:sp>
          <p:nvSpPr>
            <p:cNvPr id="24" name="Rectangle: Rounded Corners 23">
              <a:extLst>
                <a:ext uri="{FF2B5EF4-FFF2-40B4-BE49-F238E27FC236}">
                  <a16:creationId xmlns:a16="http://schemas.microsoft.com/office/drawing/2014/main" id="{05E8C5E2-5BB4-4FAC-900B-2C83D651B2FB}"/>
                </a:ext>
              </a:extLst>
            </p:cNvPr>
            <p:cNvSpPr/>
            <p:nvPr/>
          </p:nvSpPr>
          <p:spPr bwMode="gray">
            <a:xfrm>
              <a:off x="2697480" y="2743200"/>
              <a:ext cx="6187440" cy="2034540"/>
            </a:xfrm>
            <a:prstGeom prst="roundRect">
              <a:avLst/>
            </a:prstGeom>
            <a:ln>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5" name="Rectangle 24">
              <a:extLst>
                <a:ext uri="{FF2B5EF4-FFF2-40B4-BE49-F238E27FC236}">
                  <a16:creationId xmlns:a16="http://schemas.microsoft.com/office/drawing/2014/main" id="{0BFD41BC-CBE2-408D-87EB-E611A2C832FD}"/>
                </a:ext>
              </a:extLst>
            </p:cNvPr>
            <p:cNvSpPr/>
            <p:nvPr/>
          </p:nvSpPr>
          <p:spPr bwMode="gray">
            <a:xfrm>
              <a:off x="3493771" y="3130180"/>
              <a:ext cx="4594857" cy="1156257"/>
            </a:xfrm>
            <a:prstGeom prst="rect">
              <a:avLst/>
            </a:prstGeom>
            <a:ln>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ingress</a:t>
              </a:r>
              <a:r>
                <a:rPr lang="de-DE" sz="1800" kern="0" dirty="0">
                  <a:ea typeface="Arial Unicode MS" pitchFamily="34" charset="-128"/>
                  <a:cs typeface="Arial Unicode MS" pitchFamily="34" charset="-128"/>
                </a:rPr>
                <a:t> https</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grpSp>
      <p:sp>
        <p:nvSpPr>
          <p:cNvPr id="3" name="Title 2"/>
          <p:cNvSpPr>
            <a:spLocks noGrp="1"/>
          </p:cNvSpPr>
          <p:nvPr>
            <p:ph type="title"/>
          </p:nvPr>
        </p:nvSpPr>
        <p:spPr/>
        <p:txBody>
          <a:bodyPr/>
          <a:lstStyle/>
          <a:p>
            <a:r>
              <a:rPr lang="en-US" dirty="0"/>
              <a:t>Desired target state – exercise #07</a:t>
            </a:r>
          </a:p>
        </p:txBody>
      </p:sp>
      <p:grpSp>
        <p:nvGrpSpPr>
          <p:cNvPr id="13" name="Group 12"/>
          <p:cNvGrpSpPr/>
          <p:nvPr/>
        </p:nvGrpSpPr>
        <p:grpSpPr>
          <a:xfrm>
            <a:off x="3290150" y="3946055"/>
            <a:ext cx="4784740" cy="1063258"/>
            <a:chOff x="2697480" y="2743200"/>
            <a:chExt cx="6187440" cy="2034540"/>
          </a:xfrm>
        </p:grpSpPr>
        <p:sp>
          <p:nvSpPr>
            <p:cNvPr id="12" name="Rectangle: Rounded Corners 11"/>
            <p:cNvSpPr/>
            <p:nvPr/>
          </p:nvSpPr>
          <p:spPr bwMode="gray">
            <a:xfrm>
              <a:off x="2697480" y="2743200"/>
              <a:ext cx="6187440" cy="2034540"/>
            </a:xfrm>
            <a:prstGeom prst="roundRect">
              <a:avLst/>
            </a:prstGeom>
            <a:ln>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4" name="Rectangle 3"/>
            <p:cNvSpPr/>
            <p:nvPr/>
          </p:nvSpPr>
          <p:spPr bwMode="gray">
            <a:xfrm>
              <a:off x="2989653" y="3164976"/>
              <a:ext cx="1627931" cy="1156258"/>
            </a:xfrm>
            <a:prstGeom prst="rect">
              <a:avLst/>
            </a:prstGeom>
            <a:ln>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6" name="Rectangle 5"/>
            <p:cNvSpPr/>
            <p:nvPr/>
          </p:nvSpPr>
          <p:spPr bwMode="gray">
            <a:xfrm>
              <a:off x="6855115" y="3164976"/>
              <a:ext cx="1627931" cy="1156258"/>
            </a:xfrm>
            <a:prstGeom prst="rect">
              <a:avLst/>
            </a:prstGeom>
            <a:ln>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7" name="Rectangle 6"/>
            <p:cNvSpPr/>
            <p:nvPr/>
          </p:nvSpPr>
          <p:spPr bwMode="gray">
            <a:xfrm>
              <a:off x="4922384" y="3164976"/>
              <a:ext cx="1627931" cy="1156258"/>
            </a:xfrm>
            <a:prstGeom prst="rect">
              <a:avLst/>
            </a:prstGeom>
            <a:ln>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grpSp>
      <p:grpSp>
        <p:nvGrpSpPr>
          <p:cNvPr id="11" name="Group 10">
            <a:extLst>
              <a:ext uri="{FF2B5EF4-FFF2-40B4-BE49-F238E27FC236}">
                <a16:creationId xmlns:a16="http://schemas.microsoft.com/office/drawing/2014/main" id="{EFA92259-685E-4269-8B4A-1237D4E8A830}"/>
              </a:ext>
            </a:extLst>
          </p:cNvPr>
          <p:cNvGrpSpPr/>
          <p:nvPr/>
        </p:nvGrpSpPr>
        <p:grpSpPr>
          <a:xfrm>
            <a:off x="4093382" y="5272162"/>
            <a:ext cx="3178276" cy="1331355"/>
            <a:chOff x="3482340" y="5191896"/>
            <a:chExt cx="3349915" cy="1363980"/>
          </a:xfrm>
        </p:grpSpPr>
        <p:sp>
          <p:nvSpPr>
            <p:cNvPr id="14" name="Rectangle: Rounded Corners 13"/>
            <p:cNvSpPr/>
            <p:nvPr/>
          </p:nvSpPr>
          <p:spPr bwMode="gray">
            <a:xfrm>
              <a:off x="3482340" y="5191896"/>
              <a:ext cx="3349915" cy="1363980"/>
            </a:xfrm>
            <a:prstGeom prst="roundRect">
              <a:avLst/>
            </a:prstGeom>
            <a:ln>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Cylinder 7"/>
            <p:cNvSpPr/>
            <p:nvPr/>
          </p:nvSpPr>
          <p:spPr bwMode="gray">
            <a:xfrm>
              <a:off x="4007848" y="5373159"/>
              <a:ext cx="998220" cy="1004248"/>
            </a:xfrm>
            <a:prstGeom prst="can">
              <a:avLst/>
            </a:prstGeom>
            <a:ln>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custom</a:t>
              </a:r>
              <a:r>
                <a:rPr lang="de-DE" sz="1800" kern="0" dirty="0">
                  <a:ea typeface="Arial Unicode MS" pitchFamily="34" charset="-128"/>
                  <a:cs typeface="Arial Unicode MS" pitchFamily="34" charset="-128"/>
                </a:rPr>
                <a:t> </a:t>
              </a: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content</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9" name="Cylinder 8"/>
            <p:cNvSpPr/>
            <p:nvPr/>
          </p:nvSpPr>
          <p:spPr bwMode="gray">
            <a:xfrm>
              <a:off x="5275339" y="5373159"/>
              <a:ext cx="998220" cy="1004248"/>
            </a:xfrm>
            <a:prstGeom prst="can">
              <a:avLst/>
            </a:prstGeom>
            <a:ln>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config</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grpSp>
      <p:sp>
        <p:nvSpPr>
          <p:cNvPr id="17" name="Cloud 16"/>
          <p:cNvSpPr/>
          <p:nvPr/>
        </p:nvSpPr>
        <p:spPr bwMode="gray">
          <a:xfrm>
            <a:off x="3991499" y="997717"/>
            <a:ext cx="3382042" cy="807791"/>
          </a:xfrm>
          <a:prstGeom prst="cloud">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27" name="Group 26"/>
          <p:cNvGrpSpPr/>
          <p:nvPr/>
        </p:nvGrpSpPr>
        <p:grpSpPr>
          <a:xfrm>
            <a:off x="4037687" y="3000658"/>
            <a:ext cx="3204830" cy="681069"/>
            <a:chOff x="2697480" y="2743200"/>
            <a:chExt cx="6187440" cy="2034540"/>
          </a:xfrm>
        </p:grpSpPr>
        <p:sp>
          <p:nvSpPr>
            <p:cNvPr id="28" name="Rectangle: Rounded Corners 27"/>
            <p:cNvSpPr/>
            <p:nvPr/>
          </p:nvSpPr>
          <p:spPr bwMode="gray">
            <a:xfrm>
              <a:off x="2697480" y="2743200"/>
              <a:ext cx="6187440" cy="2034540"/>
            </a:xfrm>
            <a:prstGeom prst="roundRect">
              <a:avLst/>
            </a:prstGeom>
            <a:ln>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9" name="Rectangle 28"/>
            <p:cNvSpPr/>
            <p:nvPr/>
          </p:nvSpPr>
          <p:spPr bwMode="gray">
            <a:xfrm>
              <a:off x="3493771" y="3130180"/>
              <a:ext cx="4594857" cy="1156257"/>
            </a:xfrm>
            <a:prstGeom prst="rect">
              <a:avLst/>
            </a:prstGeom>
            <a:ln>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service</a:t>
              </a:r>
              <a:r>
                <a:rPr lang="de-DE" sz="1800" kern="0" dirty="0">
                  <a:ea typeface="Arial Unicode MS" pitchFamily="34" charset="-128"/>
                  <a:cs typeface="Arial Unicode MS" pitchFamily="34" charset="-128"/>
                </a:rPr>
                <a:t> http</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grpSp>
      <p:grpSp>
        <p:nvGrpSpPr>
          <p:cNvPr id="5" name="Group 4">
            <a:extLst>
              <a:ext uri="{FF2B5EF4-FFF2-40B4-BE49-F238E27FC236}">
                <a16:creationId xmlns:a16="http://schemas.microsoft.com/office/drawing/2014/main" id="{F32124D6-E1B9-49E7-B6BA-2A5FF7218FFD}"/>
              </a:ext>
            </a:extLst>
          </p:cNvPr>
          <p:cNvGrpSpPr/>
          <p:nvPr/>
        </p:nvGrpSpPr>
        <p:grpSpPr>
          <a:xfrm>
            <a:off x="7816915" y="5272162"/>
            <a:ext cx="1513115" cy="1363980"/>
            <a:chOff x="146302" y="5125599"/>
            <a:chExt cx="1513115" cy="1363980"/>
          </a:xfrm>
        </p:grpSpPr>
        <p:sp>
          <p:nvSpPr>
            <p:cNvPr id="30" name="Rectangle: Rounded Corners 29">
              <a:extLst>
                <a:ext uri="{FF2B5EF4-FFF2-40B4-BE49-F238E27FC236}">
                  <a16:creationId xmlns:a16="http://schemas.microsoft.com/office/drawing/2014/main" id="{73BB4947-C31D-4339-8ED7-777A1A0AFC07}"/>
                </a:ext>
              </a:extLst>
            </p:cNvPr>
            <p:cNvSpPr/>
            <p:nvPr/>
          </p:nvSpPr>
          <p:spPr bwMode="gray">
            <a:xfrm>
              <a:off x="146302" y="5125599"/>
              <a:ext cx="1513115" cy="1363980"/>
            </a:xfrm>
            <a:prstGeom prst="roundRect">
              <a:avLst/>
            </a:prstGeom>
            <a:ln>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34" name="Cylinder 33">
              <a:extLst>
                <a:ext uri="{FF2B5EF4-FFF2-40B4-BE49-F238E27FC236}">
                  <a16:creationId xmlns:a16="http://schemas.microsoft.com/office/drawing/2014/main" id="{43E6B8DD-2872-4E69-9F28-D6D04BBBF190}"/>
                </a:ext>
              </a:extLst>
            </p:cNvPr>
            <p:cNvSpPr/>
            <p:nvPr/>
          </p:nvSpPr>
          <p:spPr bwMode="gray">
            <a:xfrm>
              <a:off x="436341" y="5305465"/>
              <a:ext cx="933038" cy="1004248"/>
            </a:xfrm>
            <a:prstGeom prst="can">
              <a:avLst/>
            </a:prstGeom>
            <a:ln>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tls</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certs</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grpSp>
      <p:sp>
        <p:nvSpPr>
          <p:cNvPr id="20" name="Speech Bubble: Rectangle 19">
            <a:extLst>
              <a:ext uri="{FF2B5EF4-FFF2-40B4-BE49-F238E27FC236}">
                <a16:creationId xmlns:a16="http://schemas.microsoft.com/office/drawing/2014/main" id="{7711302D-71E3-4BB4-867C-5D0045EC3D9E}"/>
              </a:ext>
            </a:extLst>
          </p:cNvPr>
          <p:cNvSpPr/>
          <p:nvPr/>
        </p:nvSpPr>
        <p:spPr bwMode="gray">
          <a:xfrm>
            <a:off x="9476592" y="4844778"/>
            <a:ext cx="2535294" cy="915844"/>
          </a:xfrm>
          <a:prstGeom prst="wedgeRectCallout">
            <a:avLst>
              <a:gd name="adj1" fmla="val -81283"/>
              <a:gd name="adj2" fmla="val 33089"/>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err="1">
                <a:ln>
                  <a:noFill/>
                </a:ln>
                <a:effectLst/>
                <a:uLnTx/>
                <a:uFillTx/>
                <a:ea typeface="Arial Unicode MS" pitchFamily="34" charset="-128"/>
                <a:cs typeface="Arial Unicode MS" pitchFamily="34" charset="-128"/>
              </a:rPr>
              <a:t>tls</a:t>
            </a:r>
            <a:r>
              <a:rPr kumimoji="0" lang="en-US" sz="1800" b="0" i="0" u="none" strike="noStrike" kern="0" cap="none" spc="0" normalizeH="0" baseline="0" noProof="0" dirty="0">
                <a:ln>
                  <a:noFill/>
                </a:ln>
                <a:effectLst/>
                <a:uLnTx/>
                <a:uFillTx/>
                <a:ea typeface="Arial Unicode MS" pitchFamily="34" charset="-128"/>
                <a:cs typeface="Arial Unicode MS" pitchFamily="34" charset="-128"/>
              </a:rPr>
              <a:t> secrets for ingress</a:t>
            </a:r>
          </a:p>
        </p:txBody>
      </p:sp>
      <p:cxnSp>
        <p:nvCxnSpPr>
          <p:cNvPr id="39" name="Connector: Elbow 38">
            <a:extLst>
              <a:ext uri="{FF2B5EF4-FFF2-40B4-BE49-F238E27FC236}">
                <a16:creationId xmlns:a16="http://schemas.microsoft.com/office/drawing/2014/main" id="{4017628C-E063-450D-A08D-0D789468B3A8}"/>
              </a:ext>
            </a:extLst>
          </p:cNvPr>
          <p:cNvCxnSpPr>
            <a:stCxn id="24" idx="3"/>
            <a:endCxn id="30" idx="0"/>
          </p:cNvCxnSpPr>
          <p:nvPr/>
        </p:nvCxnSpPr>
        <p:spPr>
          <a:xfrm>
            <a:off x="7242517" y="2399167"/>
            <a:ext cx="1330956" cy="2872995"/>
          </a:xfrm>
          <a:prstGeom prst="bentConnector2">
            <a:avLst/>
          </a:prstGeom>
          <a:ln w="95250">
            <a:solidFill>
              <a:srgbClr val="4FB81C"/>
            </a:solidFill>
            <a:headEnd type="triangle"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2C5DF80D-7E3E-4500-A88C-2AAC46BBD4DD}"/>
              </a:ext>
            </a:extLst>
          </p:cNvPr>
          <p:cNvCxnSpPr/>
          <p:nvPr/>
        </p:nvCxnSpPr>
        <p:spPr>
          <a:xfrm>
            <a:off x="5682520" y="4844778"/>
            <a:ext cx="0" cy="603177"/>
          </a:xfrm>
          <a:prstGeom prst="straightConnector1">
            <a:avLst/>
          </a:prstGeom>
          <a:ln w="95250">
            <a:solidFill>
              <a:srgbClr val="4FB81C"/>
            </a:solidFill>
            <a:headEnd type="triangle"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3111107B-48C5-42BC-AAB9-676E7426FE40}"/>
              </a:ext>
            </a:extLst>
          </p:cNvPr>
          <p:cNvCxnSpPr/>
          <p:nvPr/>
        </p:nvCxnSpPr>
        <p:spPr>
          <a:xfrm>
            <a:off x="5682520" y="3509728"/>
            <a:ext cx="0" cy="603177"/>
          </a:xfrm>
          <a:prstGeom prst="straightConnector1">
            <a:avLst/>
          </a:prstGeom>
          <a:ln w="95250">
            <a:solidFill>
              <a:srgbClr val="4FB81C"/>
            </a:solidFill>
            <a:headEnd type="triangle"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8E447B5A-B629-4DAD-A4A6-6A08B0ADE588}"/>
              </a:ext>
            </a:extLst>
          </p:cNvPr>
          <p:cNvCxnSpPr/>
          <p:nvPr/>
        </p:nvCxnSpPr>
        <p:spPr>
          <a:xfrm>
            <a:off x="5682520" y="2527024"/>
            <a:ext cx="0" cy="603177"/>
          </a:xfrm>
          <a:prstGeom prst="straightConnector1">
            <a:avLst/>
          </a:prstGeom>
          <a:ln w="95250">
            <a:solidFill>
              <a:srgbClr val="4FB81C"/>
            </a:solidFill>
            <a:headEnd type="triangle"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0A63C9A3-3BE5-4DCE-8DBD-D76819815FD5}"/>
              </a:ext>
            </a:extLst>
          </p:cNvPr>
          <p:cNvCxnSpPr/>
          <p:nvPr/>
        </p:nvCxnSpPr>
        <p:spPr>
          <a:xfrm>
            <a:off x="5682520" y="1584998"/>
            <a:ext cx="0" cy="603177"/>
          </a:xfrm>
          <a:prstGeom prst="straightConnector1">
            <a:avLst/>
          </a:prstGeom>
          <a:ln w="95250">
            <a:solidFill>
              <a:srgbClr val="4FB81C"/>
            </a:solidFill>
            <a:headEnd type="triangle" w="sm" len="sm"/>
            <a:tailEnd type="triangle" w="sm" len="sm"/>
          </a:ln>
        </p:spPr>
        <p:style>
          <a:lnRef idx="1">
            <a:schemeClr val="accent1"/>
          </a:lnRef>
          <a:fillRef idx="0">
            <a:schemeClr val="accent1"/>
          </a:fillRef>
          <a:effectRef idx="0">
            <a:schemeClr val="accent1"/>
          </a:effectRef>
          <a:fontRef idx="minor">
            <a:schemeClr val="tx1"/>
          </a:fontRef>
        </p:style>
      </p:cxnSp>
      <p:sp>
        <p:nvSpPr>
          <p:cNvPr id="38" name="Speech Bubble: Rectangle 37">
            <a:extLst>
              <a:ext uri="{FF2B5EF4-FFF2-40B4-BE49-F238E27FC236}">
                <a16:creationId xmlns:a16="http://schemas.microsoft.com/office/drawing/2014/main" id="{4DEE0B1F-605D-4458-A2D3-5CE9DF04AC87}"/>
              </a:ext>
            </a:extLst>
          </p:cNvPr>
          <p:cNvSpPr/>
          <p:nvPr/>
        </p:nvSpPr>
        <p:spPr bwMode="gray">
          <a:xfrm>
            <a:off x="7654962" y="1504376"/>
            <a:ext cx="2535294" cy="915844"/>
          </a:xfrm>
          <a:prstGeom prst="wedgeRectCallout">
            <a:avLst>
              <a:gd name="adj1" fmla="val -81283"/>
              <a:gd name="adj2" fmla="val 33089"/>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Ingress as central entry point to cluster</a:t>
            </a:r>
          </a:p>
        </p:txBody>
      </p:sp>
      <p:sp>
        <p:nvSpPr>
          <p:cNvPr id="66" name="Speech Bubble: Rectangle 65">
            <a:extLst>
              <a:ext uri="{FF2B5EF4-FFF2-40B4-BE49-F238E27FC236}">
                <a16:creationId xmlns:a16="http://schemas.microsoft.com/office/drawing/2014/main" id="{9E7D1D7D-E7F6-4298-82FF-3C26840C53C1}"/>
              </a:ext>
            </a:extLst>
          </p:cNvPr>
          <p:cNvSpPr/>
          <p:nvPr/>
        </p:nvSpPr>
        <p:spPr bwMode="gray">
          <a:xfrm>
            <a:off x="7654962" y="2683300"/>
            <a:ext cx="2535294" cy="915844"/>
          </a:xfrm>
          <a:prstGeom prst="wedgeRectCallout">
            <a:avLst>
              <a:gd name="adj1" fmla="val -81283"/>
              <a:gd name="adj2" fmla="val 33089"/>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err="1">
                <a:ln>
                  <a:noFill/>
                </a:ln>
                <a:effectLst/>
                <a:uLnTx/>
                <a:uFillTx/>
                <a:ea typeface="Arial Unicode MS" pitchFamily="34" charset="-128"/>
                <a:cs typeface="Arial Unicode MS" pitchFamily="34" charset="-128"/>
              </a:rPr>
              <a:t>ClusterIP</a:t>
            </a:r>
            <a:r>
              <a:rPr kumimoji="0" lang="en-US" sz="1800" b="0" i="0" u="none" strike="noStrike" kern="0" cap="none" spc="0" normalizeH="0" baseline="0" noProof="0" dirty="0">
                <a:ln>
                  <a:noFill/>
                </a:ln>
                <a:effectLst/>
                <a:uLnTx/>
                <a:uFillTx/>
                <a:ea typeface="Arial Unicode MS" pitchFamily="34" charset="-128"/>
                <a:cs typeface="Arial Unicode MS" pitchFamily="34" charset="-128"/>
              </a:rPr>
              <a:t> service for inter cluster com.</a:t>
            </a:r>
          </a:p>
        </p:txBody>
      </p:sp>
    </p:spTree>
    <p:extLst>
      <p:ext uri="{BB962C8B-B14F-4D97-AF65-F5344CB8AC3E}">
        <p14:creationId xmlns:p14="http://schemas.microsoft.com/office/powerpoint/2010/main" val="40855814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Rectangle: Rounded Corners 43">
            <a:extLst>
              <a:ext uri="{FF2B5EF4-FFF2-40B4-BE49-F238E27FC236}">
                <a16:creationId xmlns:a16="http://schemas.microsoft.com/office/drawing/2014/main" id="{D6DA6055-EC38-448D-B478-8D739D039765}"/>
              </a:ext>
            </a:extLst>
          </p:cNvPr>
          <p:cNvSpPr/>
          <p:nvPr/>
        </p:nvSpPr>
        <p:spPr bwMode="gray">
          <a:xfrm>
            <a:off x="6505954" y="1116734"/>
            <a:ext cx="4750309" cy="5312663"/>
          </a:xfrm>
          <a:prstGeom prst="round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0" u="none" strike="noStrike" kern="0" cap="none" spc="0" normalizeH="0" baseline="0" noProof="0" dirty="0">
                <a:ln>
                  <a:noFill/>
                </a:ln>
                <a:effectLst/>
                <a:uLnTx/>
                <a:uFillTx/>
                <a:ea typeface="Arial Unicode MS" pitchFamily="34" charset="-128"/>
                <a:cs typeface="Arial Unicode MS" pitchFamily="34" charset="-128"/>
              </a:rPr>
              <a:t>Inside K8s</a:t>
            </a:r>
          </a:p>
        </p:txBody>
      </p:sp>
      <p:grpSp>
        <p:nvGrpSpPr>
          <p:cNvPr id="80" name="Group 79">
            <a:extLst>
              <a:ext uri="{FF2B5EF4-FFF2-40B4-BE49-F238E27FC236}">
                <a16:creationId xmlns:a16="http://schemas.microsoft.com/office/drawing/2014/main" id="{CCB7FACF-55FF-4899-AB3A-6E7E405D2D74}"/>
              </a:ext>
            </a:extLst>
          </p:cNvPr>
          <p:cNvGrpSpPr/>
          <p:nvPr/>
        </p:nvGrpSpPr>
        <p:grpSpPr>
          <a:xfrm>
            <a:off x="2626790" y="1581407"/>
            <a:ext cx="8138821" cy="1330022"/>
            <a:chOff x="2472688" y="1810847"/>
            <a:chExt cx="8138821" cy="1330022"/>
          </a:xfrm>
        </p:grpSpPr>
        <p:sp>
          <p:nvSpPr>
            <p:cNvPr id="81" name="Rectangle 80">
              <a:extLst>
                <a:ext uri="{FF2B5EF4-FFF2-40B4-BE49-F238E27FC236}">
                  <a16:creationId xmlns:a16="http://schemas.microsoft.com/office/drawing/2014/main" id="{B872A7B9-6472-47E8-A845-08A06456627D}"/>
                </a:ext>
              </a:extLst>
            </p:cNvPr>
            <p:cNvSpPr/>
            <p:nvPr/>
          </p:nvSpPr>
          <p:spPr bwMode="gray">
            <a:xfrm>
              <a:off x="7345171" y="2035174"/>
              <a:ext cx="1117498" cy="79595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Service</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82" name="Rectangle 81">
              <a:extLst>
                <a:ext uri="{FF2B5EF4-FFF2-40B4-BE49-F238E27FC236}">
                  <a16:creationId xmlns:a16="http://schemas.microsoft.com/office/drawing/2014/main" id="{E9E4DEC3-439D-4F8F-82AE-A7AA66A36CC0}"/>
                </a:ext>
              </a:extLst>
            </p:cNvPr>
            <p:cNvSpPr/>
            <p:nvPr/>
          </p:nvSpPr>
          <p:spPr bwMode="gray">
            <a:xfrm>
              <a:off x="9494011" y="2035174"/>
              <a:ext cx="1117498" cy="79595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800" kern="0" dirty="0" err="1">
                  <a:ea typeface="Arial Unicode MS" pitchFamily="34" charset="-128"/>
                  <a:cs typeface="Arial Unicode MS" pitchFamily="34" charset="-128"/>
                </a:rPr>
                <a:t>Pod</a:t>
              </a:r>
              <a:endParaRPr lang="de-DE" sz="1800" kern="0" dirty="0">
                <a:ea typeface="Arial Unicode MS" pitchFamily="34" charset="-128"/>
                <a:cs typeface="Arial Unicode MS" pitchFamily="34" charset="-128"/>
              </a:endParaRPr>
            </a:p>
          </p:txBody>
        </p:sp>
        <p:sp>
          <p:nvSpPr>
            <p:cNvPr id="83" name="Rectangle 82">
              <a:extLst>
                <a:ext uri="{FF2B5EF4-FFF2-40B4-BE49-F238E27FC236}">
                  <a16:creationId xmlns:a16="http://schemas.microsoft.com/office/drawing/2014/main" id="{F4CCB5AB-FA05-4E97-B0E4-E23A65211FB3}"/>
                </a:ext>
              </a:extLst>
            </p:cNvPr>
            <p:cNvSpPr/>
            <p:nvPr/>
          </p:nvSpPr>
          <p:spPr bwMode="gray">
            <a:xfrm>
              <a:off x="4507218" y="1810847"/>
              <a:ext cx="1383518" cy="124461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Load Balancer</a:t>
              </a:r>
            </a:p>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External IP</a:t>
              </a:r>
            </a:p>
          </p:txBody>
        </p:sp>
        <p:cxnSp>
          <p:nvCxnSpPr>
            <p:cNvPr id="84" name="Straight Connector 83">
              <a:extLst>
                <a:ext uri="{FF2B5EF4-FFF2-40B4-BE49-F238E27FC236}">
                  <a16:creationId xmlns:a16="http://schemas.microsoft.com/office/drawing/2014/main" id="{435B7A9A-0EA0-4C3D-AB8B-3478331F9CD4}"/>
                </a:ext>
              </a:extLst>
            </p:cNvPr>
            <p:cNvCxnSpPr>
              <a:stCxn id="83" idx="3"/>
              <a:endCxn id="81" idx="1"/>
            </p:cNvCxnSpPr>
            <p:nvPr/>
          </p:nvCxnSpPr>
          <p:spPr>
            <a:xfrm>
              <a:off x="5890736" y="2433152"/>
              <a:ext cx="1454435" cy="0"/>
            </a:xfrm>
            <a:prstGeom prst="line">
              <a:avLst/>
            </a:prstGeom>
            <a:ln w="57150">
              <a:solidFill>
                <a:schemeClr val="accent1">
                  <a:lumMod val="40000"/>
                  <a:lumOff val="6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8ABF1036-7D68-4265-8FC3-823B2BEBE3C9}"/>
                </a:ext>
              </a:extLst>
            </p:cNvPr>
            <p:cNvCxnSpPr>
              <a:stCxn id="81" idx="3"/>
              <a:endCxn id="82" idx="1"/>
            </p:cNvCxnSpPr>
            <p:nvPr/>
          </p:nvCxnSpPr>
          <p:spPr>
            <a:xfrm>
              <a:off x="8462669" y="2433152"/>
              <a:ext cx="1031342" cy="0"/>
            </a:xfrm>
            <a:prstGeom prst="line">
              <a:avLst/>
            </a:prstGeom>
            <a:ln w="57150">
              <a:solidFill>
                <a:schemeClr val="accent1">
                  <a:lumMod val="40000"/>
                  <a:lumOff val="6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6" name="Connector: Elbow 85">
              <a:extLst>
                <a:ext uri="{FF2B5EF4-FFF2-40B4-BE49-F238E27FC236}">
                  <a16:creationId xmlns:a16="http://schemas.microsoft.com/office/drawing/2014/main" id="{AF23E36E-80AF-46A7-9A88-2E989072B000}"/>
                </a:ext>
              </a:extLst>
            </p:cNvPr>
            <p:cNvCxnSpPr>
              <a:endCxn id="83" idx="1"/>
            </p:cNvCxnSpPr>
            <p:nvPr/>
          </p:nvCxnSpPr>
          <p:spPr>
            <a:xfrm rot="5400000" flipH="1" flipV="1">
              <a:off x="3136095" y="1769746"/>
              <a:ext cx="707716" cy="2034529"/>
            </a:xfrm>
            <a:prstGeom prst="bentConnector2">
              <a:avLst/>
            </a:prstGeom>
            <a:ln w="57150">
              <a:solidFill>
                <a:schemeClr val="accent1">
                  <a:lumMod val="40000"/>
                  <a:lumOff val="6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79" name="Group 78">
            <a:extLst>
              <a:ext uri="{FF2B5EF4-FFF2-40B4-BE49-F238E27FC236}">
                <a16:creationId xmlns:a16="http://schemas.microsoft.com/office/drawing/2014/main" id="{D05B8BDC-8BA6-4C5A-939B-0837BD145FC9}"/>
              </a:ext>
            </a:extLst>
          </p:cNvPr>
          <p:cNvGrpSpPr/>
          <p:nvPr/>
        </p:nvGrpSpPr>
        <p:grpSpPr>
          <a:xfrm>
            <a:off x="2472688" y="1810847"/>
            <a:ext cx="8138821" cy="1330022"/>
            <a:chOff x="2472688" y="1810847"/>
            <a:chExt cx="8138821" cy="1330022"/>
          </a:xfrm>
        </p:grpSpPr>
        <p:sp>
          <p:nvSpPr>
            <p:cNvPr id="72" name="Rectangle 71">
              <a:extLst>
                <a:ext uri="{FF2B5EF4-FFF2-40B4-BE49-F238E27FC236}">
                  <a16:creationId xmlns:a16="http://schemas.microsoft.com/office/drawing/2014/main" id="{D04B0081-C890-4962-A789-9D3F79C5528A}"/>
                </a:ext>
              </a:extLst>
            </p:cNvPr>
            <p:cNvSpPr/>
            <p:nvPr/>
          </p:nvSpPr>
          <p:spPr bwMode="gray">
            <a:xfrm>
              <a:off x="7345171" y="2035174"/>
              <a:ext cx="1117498" cy="79595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Service</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73" name="Rectangle 72">
              <a:extLst>
                <a:ext uri="{FF2B5EF4-FFF2-40B4-BE49-F238E27FC236}">
                  <a16:creationId xmlns:a16="http://schemas.microsoft.com/office/drawing/2014/main" id="{ECC8076E-81CB-4232-A483-E155493C2483}"/>
                </a:ext>
              </a:extLst>
            </p:cNvPr>
            <p:cNvSpPr/>
            <p:nvPr/>
          </p:nvSpPr>
          <p:spPr bwMode="gray">
            <a:xfrm>
              <a:off x="9494011" y="2035174"/>
              <a:ext cx="1117498" cy="79595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800" kern="0" dirty="0" err="1">
                  <a:ea typeface="Arial Unicode MS" pitchFamily="34" charset="-128"/>
                  <a:cs typeface="Arial Unicode MS" pitchFamily="34" charset="-128"/>
                </a:rPr>
                <a:t>Pod</a:t>
              </a:r>
              <a:endParaRPr lang="de-DE" sz="1800" kern="0" dirty="0">
                <a:ea typeface="Arial Unicode MS" pitchFamily="34" charset="-128"/>
                <a:cs typeface="Arial Unicode MS" pitchFamily="34" charset="-128"/>
              </a:endParaRPr>
            </a:p>
          </p:txBody>
        </p:sp>
        <p:sp>
          <p:nvSpPr>
            <p:cNvPr id="74" name="Rectangle 73">
              <a:extLst>
                <a:ext uri="{FF2B5EF4-FFF2-40B4-BE49-F238E27FC236}">
                  <a16:creationId xmlns:a16="http://schemas.microsoft.com/office/drawing/2014/main" id="{D9BD380E-BF9F-41BA-B209-2020C9602261}"/>
                </a:ext>
              </a:extLst>
            </p:cNvPr>
            <p:cNvSpPr/>
            <p:nvPr/>
          </p:nvSpPr>
          <p:spPr bwMode="gray">
            <a:xfrm>
              <a:off x="4507218" y="1810847"/>
              <a:ext cx="1383518" cy="124461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Load Balancer</a:t>
              </a:r>
            </a:p>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External IP</a:t>
              </a:r>
            </a:p>
          </p:txBody>
        </p:sp>
        <p:cxnSp>
          <p:nvCxnSpPr>
            <p:cNvPr id="75" name="Straight Connector 74">
              <a:extLst>
                <a:ext uri="{FF2B5EF4-FFF2-40B4-BE49-F238E27FC236}">
                  <a16:creationId xmlns:a16="http://schemas.microsoft.com/office/drawing/2014/main" id="{DD488E71-428A-4E3B-8A76-13E00902E957}"/>
                </a:ext>
              </a:extLst>
            </p:cNvPr>
            <p:cNvCxnSpPr>
              <a:stCxn id="74" idx="3"/>
              <a:endCxn id="72" idx="1"/>
            </p:cNvCxnSpPr>
            <p:nvPr/>
          </p:nvCxnSpPr>
          <p:spPr>
            <a:xfrm>
              <a:off x="5890736" y="2433152"/>
              <a:ext cx="1454435" cy="0"/>
            </a:xfrm>
            <a:prstGeom prst="line">
              <a:avLst/>
            </a:prstGeom>
            <a:ln w="57150">
              <a:solidFill>
                <a:schemeClr val="accent1">
                  <a:lumMod val="40000"/>
                  <a:lumOff val="6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1BD941D8-F366-4ABD-A059-E10C063F7401}"/>
                </a:ext>
              </a:extLst>
            </p:cNvPr>
            <p:cNvCxnSpPr>
              <a:stCxn id="72" idx="3"/>
              <a:endCxn id="73" idx="1"/>
            </p:cNvCxnSpPr>
            <p:nvPr/>
          </p:nvCxnSpPr>
          <p:spPr>
            <a:xfrm>
              <a:off x="8462669" y="2433152"/>
              <a:ext cx="1031342" cy="0"/>
            </a:xfrm>
            <a:prstGeom prst="line">
              <a:avLst/>
            </a:prstGeom>
            <a:ln w="57150">
              <a:solidFill>
                <a:schemeClr val="accent1">
                  <a:lumMod val="40000"/>
                  <a:lumOff val="6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7" name="Connector: Elbow 76">
              <a:extLst>
                <a:ext uri="{FF2B5EF4-FFF2-40B4-BE49-F238E27FC236}">
                  <a16:creationId xmlns:a16="http://schemas.microsoft.com/office/drawing/2014/main" id="{8A20B284-EA41-4D29-A0CE-AFFDD7A802F3}"/>
                </a:ext>
              </a:extLst>
            </p:cNvPr>
            <p:cNvCxnSpPr>
              <a:endCxn id="74" idx="1"/>
            </p:cNvCxnSpPr>
            <p:nvPr/>
          </p:nvCxnSpPr>
          <p:spPr>
            <a:xfrm rot="5400000" flipH="1" flipV="1">
              <a:off x="3136095" y="1769746"/>
              <a:ext cx="707716" cy="2034529"/>
            </a:xfrm>
            <a:prstGeom prst="bentConnector2">
              <a:avLst/>
            </a:prstGeom>
            <a:ln w="57150">
              <a:solidFill>
                <a:schemeClr val="accent1">
                  <a:lumMod val="40000"/>
                  <a:lumOff val="6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504001" y="504000"/>
            <a:ext cx="11186476" cy="369332"/>
          </a:xfrm>
        </p:spPr>
        <p:txBody>
          <a:bodyPr/>
          <a:lstStyle/>
          <a:p>
            <a:r>
              <a:rPr lang="en-US" dirty="0"/>
              <a:t>External availability of services – how did it work, so far?</a:t>
            </a:r>
          </a:p>
        </p:txBody>
      </p:sp>
      <p:grpSp>
        <p:nvGrpSpPr>
          <p:cNvPr id="36" name="Group 35">
            <a:extLst>
              <a:ext uri="{FF2B5EF4-FFF2-40B4-BE49-F238E27FC236}">
                <a16:creationId xmlns:a16="http://schemas.microsoft.com/office/drawing/2014/main" id="{26737AF4-8E80-488C-ADBE-61B888C87DA6}"/>
              </a:ext>
            </a:extLst>
          </p:cNvPr>
          <p:cNvGrpSpPr/>
          <p:nvPr/>
        </p:nvGrpSpPr>
        <p:grpSpPr>
          <a:xfrm>
            <a:off x="1122252" y="3219863"/>
            <a:ext cx="2249770" cy="1106406"/>
            <a:chOff x="1122252" y="3219863"/>
            <a:chExt cx="2249770" cy="1106406"/>
          </a:xfrm>
        </p:grpSpPr>
        <p:sp>
          <p:nvSpPr>
            <p:cNvPr id="5" name="Cloud 4">
              <a:extLst>
                <a:ext uri="{FF2B5EF4-FFF2-40B4-BE49-F238E27FC236}">
                  <a16:creationId xmlns:a16="http://schemas.microsoft.com/office/drawing/2014/main" id="{86C18CD3-FEC3-4AB2-A3D0-B15AF3E5D53C}"/>
                </a:ext>
              </a:extLst>
            </p:cNvPr>
            <p:cNvSpPr/>
            <p:nvPr/>
          </p:nvSpPr>
          <p:spPr bwMode="gray">
            <a:xfrm>
              <a:off x="1122252" y="3219863"/>
              <a:ext cx="2249770" cy="1106406"/>
            </a:xfrm>
            <a:prstGeom prst="cloud">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6" name="Graphic 5" descr="User">
              <a:extLst>
                <a:ext uri="{FF2B5EF4-FFF2-40B4-BE49-F238E27FC236}">
                  <a16:creationId xmlns:a16="http://schemas.microsoft.com/office/drawing/2014/main" id="{DA6C5DDC-F885-4EFC-B0D7-3E2FD8AB45E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789937" y="3335277"/>
              <a:ext cx="914400" cy="914400"/>
            </a:xfrm>
            <a:prstGeom prst="rect">
              <a:avLst/>
            </a:prstGeom>
          </p:spPr>
        </p:pic>
      </p:grpSp>
      <p:sp>
        <p:nvSpPr>
          <p:cNvPr id="9" name="Rectangle 8">
            <a:extLst>
              <a:ext uri="{FF2B5EF4-FFF2-40B4-BE49-F238E27FC236}">
                <a16:creationId xmlns:a16="http://schemas.microsoft.com/office/drawing/2014/main" id="{83520B93-D941-4FBA-9B69-226561E4D3F7}"/>
              </a:ext>
            </a:extLst>
          </p:cNvPr>
          <p:cNvSpPr/>
          <p:nvPr/>
        </p:nvSpPr>
        <p:spPr bwMode="gray">
          <a:xfrm>
            <a:off x="7119619" y="4652809"/>
            <a:ext cx="1117498" cy="79595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Service </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2" name="Rectangle 11">
            <a:extLst>
              <a:ext uri="{FF2B5EF4-FFF2-40B4-BE49-F238E27FC236}">
                <a16:creationId xmlns:a16="http://schemas.microsoft.com/office/drawing/2014/main" id="{321F9AF8-EB5C-4541-AF5D-BD60755C3623}"/>
              </a:ext>
            </a:extLst>
          </p:cNvPr>
          <p:cNvSpPr/>
          <p:nvPr/>
        </p:nvSpPr>
        <p:spPr bwMode="gray">
          <a:xfrm>
            <a:off x="9268459" y="4160115"/>
            <a:ext cx="1117498" cy="79595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800" kern="0" dirty="0" err="1">
                <a:ea typeface="Arial Unicode MS" pitchFamily="34" charset="-128"/>
                <a:cs typeface="Arial Unicode MS" pitchFamily="34" charset="-128"/>
              </a:rPr>
              <a:t>Pod</a:t>
            </a:r>
            <a:endParaRPr lang="de-DE" sz="1800" kern="0" dirty="0">
              <a:ea typeface="Arial Unicode MS" pitchFamily="34" charset="-128"/>
              <a:cs typeface="Arial Unicode MS" pitchFamily="34" charset="-128"/>
            </a:endParaRPr>
          </a:p>
        </p:txBody>
      </p:sp>
      <p:sp>
        <p:nvSpPr>
          <p:cNvPr id="24" name="Rectangle 23">
            <a:extLst>
              <a:ext uri="{FF2B5EF4-FFF2-40B4-BE49-F238E27FC236}">
                <a16:creationId xmlns:a16="http://schemas.microsoft.com/office/drawing/2014/main" id="{108B3D00-9507-46B3-B091-EA21F59BEAC0}"/>
              </a:ext>
            </a:extLst>
          </p:cNvPr>
          <p:cNvSpPr/>
          <p:nvPr/>
        </p:nvSpPr>
        <p:spPr bwMode="gray">
          <a:xfrm>
            <a:off x="9268459" y="5142227"/>
            <a:ext cx="1117498" cy="79595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800" kern="0" dirty="0" err="1">
                <a:ea typeface="Arial Unicode MS" pitchFamily="34" charset="-128"/>
                <a:cs typeface="Arial Unicode MS" pitchFamily="34" charset="-128"/>
              </a:rPr>
              <a:t>Pod</a:t>
            </a:r>
            <a:endParaRPr lang="de-DE" sz="1800" kern="0" dirty="0">
              <a:ea typeface="Arial Unicode MS" pitchFamily="34" charset="-128"/>
              <a:cs typeface="Arial Unicode MS" pitchFamily="34" charset="-128"/>
            </a:endParaRPr>
          </a:p>
        </p:txBody>
      </p:sp>
      <p:sp>
        <p:nvSpPr>
          <p:cNvPr id="26" name="Rectangle 25">
            <a:extLst>
              <a:ext uri="{FF2B5EF4-FFF2-40B4-BE49-F238E27FC236}">
                <a16:creationId xmlns:a16="http://schemas.microsoft.com/office/drawing/2014/main" id="{B297753D-598F-49E9-B587-881970CAA76E}"/>
              </a:ext>
            </a:extLst>
          </p:cNvPr>
          <p:cNvSpPr/>
          <p:nvPr/>
        </p:nvSpPr>
        <p:spPr bwMode="gray">
          <a:xfrm>
            <a:off x="7119619" y="2177429"/>
            <a:ext cx="1117498" cy="79595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Service</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7" name="Rectangle 26">
            <a:extLst>
              <a:ext uri="{FF2B5EF4-FFF2-40B4-BE49-F238E27FC236}">
                <a16:creationId xmlns:a16="http://schemas.microsoft.com/office/drawing/2014/main" id="{6A71F545-8377-4698-8C14-02DB765487A2}"/>
              </a:ext>
            </a:extLst>
          </p:cNvPr>
          <p:cNvSpPr/>
          <p:nvPr/>
        </p:nvSpPr>
        <p:spPr bwMode="gray">
          <a:xfrm>
            <a:off x="9268459" y="2177429"/>
            <a:ext cx="1117498" cy="79595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800" kern="0" dirty="0" err="1">
                <a:ea typeface="Arial Unicode MS" pitchFamily="34" charset="-128"/>
                <a:cs typeface="Arial Unicode MS" pitchFamily="34" charset="-128"/>
              </a:rPr>
              <a:t>Pod</a:t>
            </a:r>
            <a:endParaRPr lang="de-DE" sz="1800" kern="0" dirty="0">
              <a:ea typeface="Arial Unicode MS" pitchFamily="34" charset="-128"/>
              <a:cs typeface="Arial Unicode MS" pitchFamily="34" charset="-128"/>
            </a:endParaRPr>
          </a:p>
        </p:txBody>
      </p:sp>
      <p:sp>
        <p:nvSpPr>
          <p:cNvPr id="42" name="Rectangle 41">
            <a:extLst>
              <a:ext uri="{FF2B5EF4-FFF2-40B4-BE49-F238E27FC236}">
                <a16:creationId xmlns:a16="http://schemas.microsoft.com/office/drawing/2014/main" id="{38404984-85BF-4911-BF64-0F515ABA423F}"/>
              </a:ext>
            </a:extLst>
          </p:cNvPr>
          <p:cNvSpPr/>
          <p:nvPr/>
        </p:nvSpPr>
        <p:spPr bwMode="gray">
          <a:xfrm>
            <a:off x="4281666" y="1953102"/>
            <a:ext cx="1383518" cy="124461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Load Balancer</a:t>
            </a:r>
          </a:p>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External IP</a:t>
            </a:r>
          </a:p>
        </p:txBody>
      </p:sp>
      <p:grpSp>
        <p:nvGrpSpPr>
          <p:cNvPr id="69" name="Group 68">
            <a:extLst>
              <a:ext uri="{FF2B5EF4-FFF2-40B4-BE49-F238E27FC236}">
                <a16:creationId xmlns:a16="http://schemas.microsoft.com/office/drawing/2014/main" id="{02C0A454-A0C4-467E-AE06-4E8E4EA3AFCE}"/>
              </a:ext>
            </a:extLst>
          </p:cNvPr>
          <p:cNvGrpSpPr/>
          <p:nvPr/>
        </p:nvGrpSpPr>
        <p:grpSpPr>
          <a:xfrm>
            <a:off x="3685032" y="4160115"/>
            <a:ext cx="2587752" cy="1778068"/>
            <a:chOff x="3685032" y="4160115"/>
            <a:chExt cx="2587752" cy="1778068"/>
          </a:xfrm>
        </p:grpSpPr>
        <p:sp>
          <p:nvSpPr>
            <p:cNvPr id="38" name="Cube 37">
              <a:extLst>
                <a:ext uri="{FF2B5EF4-FFF2-40B4-BE49-F238E27FC236}">
                  <a16:creationId xmlns:a16="http://schemas.microsoft.com/office/drawing/2014/main" id="{FF1E85D4-DDFD-4566-8653-FC55C3FB2591}"/>
                </a:ext>
              </a:extLst>
            </p:cNvPr>
            <p:cNvSpPr/>
            <p:nvPr/>
          </p:nvSpPr>
          <p:spPr bwMode="gray">
            <a:xfrm>
              <a:off x="3881017" y="4616244"/>
              <a:ext cx="706862" cy="1216557"/>
            </a:xfrm>
            <a:prstGeom prst="cube">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No</a:t>
              </a:r>
            </a:p>
          </p:txBody>
        </p:sp>
        <p:sp>
          <p:nvSpPr>
            <p:cNvPr id="47" name="Cube 46">
              <a:extLst>
                <a:ext uri="{FF2B5EF4-FFF2-40B4-BE49-F238E27FC236}">
                  <a16:creationId xmlns:a16="http://schemas.microsoft.com/office/drawing/2014/main" id="{3B9A866B-3DF5-4F2B-8082-5CA826424253}"/>
                </a:ext>
              </a:extLst>
            </p:cNvPr>
            <p:cNvSpPr/>
            <p:nvPr/>
          </p:nvSpPr>
          <p:spPr bwMode="gray">
            <a:xfrm>
              <a:off x="4619994" y="4616243"/>
              <a:ext cx="706862" cy="1216557"/>
            </a:xfrm>
            <a:prstGeom prst="cube">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de</a:t>
              </a:r>
            </a:p>
          </p:txBody>
        </p:sp>
        <p:sp>
          <p:nvSpPr>
            <p:cNvPr id="48" name="Cube 47">
              <a:extLst>
                <a:ext uri="{FF2B5EF4-FFF2-40B4-BE49-F238E27FC236}">
                  <a16:creationId xmlns:a16="http://schemas.microsoft.com/office/drawing/2014/main" id="{7DB848E1-FE89-49B5-83AA-8E69CBE5F9D5}"/>
                </a:ext>
              </a:extLst>
            </p:cNvPr>
            <p:cNvSpPr/>
            <p:nvPr/>
          </p:nvSpPr>
          <p:spPr bwMode="gray">
            <a:xfrm>
              <a:off x="5358971" y="4616242"/>
              <a:ext cx="706862" cy="1216557"/>
            </a:xfrm>
            <a:prstGeom prst="cube">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s</a:t>
              </a:r>
            </a:p>
          </p:txBody>
        </p:sp>
        <p:sp>
          <p:nvSpPr>
            <p:cNvPr id="39" name="Rectangle: Rounded Corners 38">
              <a:extLst>
                <a:ext uri="{FF2B5EF4-FFF2-40B4-BE49-F238E27FC236}">
                  <a16:creationId xmlns:a16="http://schemas.microsoft.com/office/drawing/2014/main" id="{977131CD-E0E0-4962-88C7-E3B4B07A7A05}"/>
                </a:ext>
              </a:extLst>
            </p:cNvPr>
            <p:cNvSpPr/>
            <p:nvPr/>
          </p:nvSpPr>
          <p:spPr bwMode="gray">
            <a:xfrm>
              <a:off x="3685032" y="4160115"/>
              <a:ext cx="2587752" cy="1778068"/>
            </a:xfrm>
            <a:prstGeom prst="round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solidFill>
                    <a:schemeClr val="tx1"/>
                  </a:solidFill>
                  <a:effectLst/>
                  <a:uLnTx/>
                  <a:uFillTx/>
                  <a:ea typeface="Arial Unicode MS" pitchFamily="34" charset="-128"/>
                  <a:cs typeface="Arial Unicode MS" pitchFamily="34" charset="-128"/>
                </a:rPr>
                <a:t>NodePort:30123</a:t>
              </a:r>
            </a:p>
          </p:txBody>
        </p:sp>
      </p:grpSp>
      <p:cxnSp>
        <p:nvCxnSpPr>
          <p:cNvPr id="43" name="Straight Connector 42">
            <a:extLst>
              <a:ext uri="{FF2B5EF4-FFF2-40B4-BE49-F238E27FC236}">
                <a16:creationId xmlns:a16="http://schemas.microsoft.com/office/drawing/2014/main" id="{50D424CF-512A-48EF-BA23-F6E284F9E701}"/>
              </a:ext>
            </a:extLst>
          </p:cNvPr>
          <p:cNvCxnSpPr>
            <a:stCxn id="42" idx="3"/>
            <a:endCxn id="26" idx="1"/>
          </p:cNvCxnSpPr>
          <p:nvPr/>
        </p:nvCxnSpPr>
        <p:spPr>
          <a:xfrm>
            <a:off x="5665184" y="2575407"/>
            <a:ext cx="1454435" cy="0"/>
          </a:xfrm>
          <a:prstGeom prst="line">
            <a:avLst/>
          </a:prstGeom>
          <a:ln w="57150">
            <a:solidFill>
              <a:schemeClr val="accent1">
                <a:lumMod val="40000"/>
                <a:lumOff val="6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55574331-91EC-4379-A7A6-B15CAB64753F}"/>
              </a:ext>
            </a:extLst>
          </p:cNvPr>
          <p:cNvCxnSpPr>
            <a:stCxn id="26" idx="3"/>
            <a:endCxn id="27" idx="1"/>
          </p:cNvCxnSpPr>
          <p:nvPr/>
        </p:nvCxnSpPr>
        <p:spPr>
          <a:xfrm>
            <a:off x="8237117" y="2575407"/>
            <a:ext cx="1031342" cy="0"/>
          </a:xfrm>
          <a:prstGeom prst="line">
            <a:avLst/>
          </a:prstGeom>
          <a:ln w="57150">
            <a:solidFill>
              <a:schemeClr val="accent1">
                <a:lumMod val="40000"/>
                <a:lumOff val="6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233F85CA-14A2-46B1-9EE4-0B080E2809A2}"/>
              </a:ext>
            </a:extLst>
          </p:cNvPr>
          <p:cNvCxnSpPr>
            <a:stCxn id="39" idx="3"/>
            <a:endCxn id="9" idx="1"/>
          </p:cNvCxnSpPr>
          <p:nvPr/>
        </p:nvCxnSpPr>
        <p:spPr>
          <a:xfrm>
            <a:off x="6272784" y="5049149"/>
            <a:ext cx="846835" cy="1638"/>
          </a:xfrm>
          <a:prstGeom prst="line">
            <a:avLst/>
          </a:prstGeom>
          <a:ln w="57150">
            <a:solidFill>
              <a:schemeClr val="accent1">
                <a:lumMod val="40000"/>
                <a:lumOff val="6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9" name="Connector: Elbow 58">
            <a:extLst>
              <a:ext uri="{FF2B5EF4-FFF2-40B4-BE49-F238E27FC236}">
                <a16:creationId xmlns:a16="http://schemas.microsoft.com/office/drawing/2014/main" id="{162AD229-62A9-4214-8515-9F7C84DD5FBF}"/>
              </a:ext>
            </a:extLst>
          </p:cNvPr>
          <p:cNvCxnSpPr>
            <a:stCxn id="5" idx="3"/>
            <a:endCxn id="42" idx="1"/>
          </p:cNvCxnSpPr>
          <p:nvPr/>
        </p:nvCxnSpPr>
        <p:spPr>
          <a:xfrm rot="5400000" flipH="1" flipV="1">
            <a:off x="2910543" y="1912001"/>
            <a:ext cx="707716" cy="2034529"/>
          </a:xfrm>
          <a:prstGeom prst="bentConnector2">
            <a:avLst/>
          </a:prstGeom>
          <a:ln w="57150">
            <a:solidFill>
              <a:schemeClr val="accent1">
                <a:lumMod val="40000"/>
                <a:lumOff val="6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1" name="Connector: Elbow 60">
            <a:extLst>
              <a:ext uri="{FF2B5EF4-FFF2-40B4-BE49-F238E27FC236}">
                <a16:creationId xmlns:a16="http://schemas.microsoft.com/office/drawing/2014/main" id="{59CC14F1-91E2-43DD-A70F-F2A5FADEBB3F}"/>
              </a:ext>
            </a:extLst>
          </p:cNvPr>
          <p:cNvCxnSpPr>
            <a:cxnSpLocks/>
            <a:stCxn id="5" idx="1"/>
            <a:endCxn id="39" idx="1"/>
          </p:cNvCxnSpPr>
          <p:nvPr/>
        </p:nvCxnSpPr>
        <p:spPr>
          <a:xfrm rot="16200000" flipH="1">
            <a:off x="2604055" y="3968172"/>
            <a:ext cx="724058" cy="1437895"/>
          </a:xfrm>
          <a:prstGeom prst="bentConnector2">
            <a:avLst/>
          </a:prstGeom>
          <a:ln w="57150">
            <a:solidFill>
              <a:schemeClr val="accent1">
                <a:lumMod val="40000"/>
                <a:lumOff val="6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4" name="Connector: Elbow 63">
            <a:extLst>
              <a:ext uri="{FF2B5EF4-FFF2-40B4-BE49-F238E27FC236}">
                <a16:creationId xmlns:a16="http://schemas.microsoft.com/office/drawing/2014/main" id="{FC48856D-5E59-433A-A68A-C3D1DCD61312}"/>
              </a:ext>
            </a:extLst>
          </p:cNvPr>
          <p:cNvCxnSpPr>
            <a:cxnSpLocks/>
            <a:stCxn id="9" idx="3"/>
            <a:endCxn id="12" idx="1"/>
          </p:cNvCxnSpPr>
          <p:nvPr/>
        </p:nvCxnSpPr>
        <p:spPr>
          <a:xfrm flipV="1">
            <a:off x="8237117" y="4558093"/>
            <a:ext cx="1031342" cy="492694"/>
          </a:xfrm>
          <a:prstGeom prst="bentConnector3">
            <a:avLst/>
          </a:prstGeom>
          <a:ln w="57150">
            <a:solidFill>
              <a:schemeClr val="accent1">
                <a:lumMod val="40000"/>
                <a:lumOff val="6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6" name="Connector: Elbow 65">
            <a:extLst>
              <a:ext uri="{FF2B5EF4-FFF2-40B4-BE49-F238E27FC236}">
                <a16:creationId xmlns:a16="http://schemas.microsoft.com/office/drawing/2014/main" id="{661177A2-67E9-4F27-954D-DAA5B3F0D1ED}"/>
              </a:ext>
            </a:extLst>
          </p:cNvPr>
          <p:cNvCxnSpPr>
            <a:cxnSpLocks/>
            <a:stCxn id="9" idx="3"/>
            <a:endCxn id="24" idx="1"/>
          </p:cNvCxnSpPr>
          <p:nvPr/>
        </p:nvCxnSpPr>
        <p:spPr>
          <a:xfrm>
            <a:off x="8237117" y="5050787"/>
            <a:ext cx="1031342" cy="489418"/>
          </a:xfrm>
          <a:prstGeom prst="bentConnector3">
            <a:avLst/>
          </a:prstGeom>
          <a:ln w="57150">
            <a:solidFill>
              <a:schemeClr val="accent1">
                <a:lumMod val="40000"/>
                <a:lumOff val="6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71" name="Graphic 70" descr="Help">
            <a:extLst>
              <a:ext uri="{FF2B5EF4-FFF2-40B4-BE49-F238E27FC236}">
                <a16:creationId xmlns:a16="http://schemas.microsoft.com/office/drawing/2014/main" id="{43EA6F34-93AB-46D6-9EEC-6AA8C8E5E7E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412456" y="3219863"/>
            <a:ext cx="914400" cy="914400"/>
          </a:xfrm>
          <a:prstGeom prst="rect">
            <a:avLst/>
          </a:prstGeom>
        </p:spPr>
      </p:pic>
    </p:spTree>
    <p:extLst>
      <p:ext uri="{BB962C8B-B14F-4D97-AF65-F5344CB8AC3E}">
        <p14:creationId xmlns:p14="http://schemas.microsoft.com/office/powerpoint/2010/main" val="24873909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71"/>
                                        </p:tgtEl>
                                        <p:attrNameLst>
                                          <p:attrName>style.visibility</p:attrName>
                                        </p:attrNameLst>
                                      </p:cBhvr>
                                      <p:to>
                                        <p:strVal val="hidden"/>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69"/>
                                        </p:tgtEl>
                                        <p:attrNameLst>
                                          <p:attrName>style.visibility</p:attrName>
                                        </p:attrNameLst>
                                      </p:cBhvr>
                                      <p:to>
                                        <p:strVal val="visible"/>
                                      </p:to>
                                    </p:set>
                                  </p:childTnLst>
                                </p:cTn>
                              </p:par>
                              <p:par>
                                <p:cTn id="10" presetID="1" presetClass="entr" presetSubtype="0" fill="hold" nodeType="withEffect">
                                  <p:stCondLst>
                                    <p:cond delay="0"/>
                                  </p:stCondLst>
                                  <p:childTnLst>
                                    <p:set>
                                      <p:cBhvr>
                                        <p:cTn id="11" dur="1" fill="hold">
                                          <p:stCondLst>
                                            <p:cond delay="0"/>
                                          </p:stCondLst>
                                        </p:cTn>
                                        <p:tgtEl>
                                          <p:spTgt spid="61"/>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59"/>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42"/>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43"/>
                                        </p:tgtEl>
                                        <p:attrNameLst>
                                          <p:attrName>style.visibility</p:attrName>
                                        </p:attrNameLst>
                                      </p:cBhvr>
                                      <p:to>
                                        <p:strVal val="visible"/>
                                      </p:to>
                                    </p:set>
                                  </p:childTnLst>
                                </p:cTn>
                              </p:par>
                              <p:par>
                                <p:cTn id="18" presetID="1" presetClass="entr" presetSubtype="0" fill="hold" nodeType="withEffect">
                                  <p:stCondLst>
                                    <p:cond delay="0"/>
                                  </p:stCondLst>
                                  <p:childTnLst>
                                    <p:set>
                                      <p:cBhvr>
                                        <p:cTn id="19" dur="1" fill="hold">
                                          <p:stCondLst>
                                            <p:cond delay="0"/>
                                          </p:stCondLst>
                                        </p:cTn>
                                        <p:tgtEl>
                                          <p:spTgt spid="53"/>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79"/>
                                        </p:tgtEl>
                                        <p:attrNameLst>
                                          <p:attrName>style.visibility</p:attrName>
                                        </p:attrNameLst>
                                      </p:cBhvr>
                                      <p:to>
                                        <p:strVal val="visible"/>
                                      </p:to>
                                    </p:set>
                                  </p:childTnLst>
                                </p:cTn>
                              </p:par>
                              <p:par>
                                <p:cTn id="24" presetID="1" presetClass="entr" presetSubtype="0" fill="hold" nodeType="withEffect">
                                  <p:stCondLst>
                                    <p:cond delay="0"/>
                                  </p:stCondLst>
                                  <p:childTnLst>
                                    <p:set>
                                      <p:cBhvr>
                                        <p:cTn id="25" dur="1" fill="hold">
                                          <p:stCondLst>
                                            <p:cond delay="0"/>
                                          </p:stCondLst>
                                        </p:cTn>
                                        <p:tgtEl>
                                          <p:spTgt spid="8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Ingress</a:t>
            </a:r>
          </a:p>
        </p:txBody>
      </p:sp>
      <p:sp>
        <p:nvSpPr>
          <p:cNvPr id="5" name="Cloud 4">
            <a:extLst>
              <a:ext uri="{FF2B5EF4-FFF2-40B4-BE49-F238E27FC236}">
                <a16:creationId xmlns:a16="http://schemas.microsoft.com/office/drawing/2014/main" id="{86C18CD3-FEC3-4AB2-A3D0-B15AF3E5D53C}"/>
              </a:ext>
            </a:extLst>
          </p:cNvPr>
          <p:cNvSpPr/>
          <p:nvPr/>
        </p:nvSpPr>
        <p:spPr bwMode="gray">
          <a:xfrm>
            <a:off x="1670892" y="1071023"/>
            <a:ext cx="2249770" cy="1106406"/>
          </a:xfrm>
          <a:prstGeom prst="cloud">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6" name="Graphic 5" descr="User">
            <a:extLst>
              <a:ext uri="{FF2B5EF4-FFF2-40B4-BE49-F238E27FC236}">
                <a16:creationId xmlns:a16="http://schemas.microsoft.com/office/drawing/2014/main" id="{DA6C5DDC-F885-4EFC-B0D7-3E2FD8AB45E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338577" y="1186437"/>
            <a:ext cx="914400" cy="914400"/>
          </a:xfrm>
          <a:prstGeom prst="rect">
            <a:avLst/>
          </a:prstGeom>
        </p:spPr>
      </p:pic>
      <p:sp>
        <p:nvSpPr>
          <p:cNvPr id="8" name="Rectangle: Rounded Corners 7">
            <a:extLst>
              <a:ext uri="{FF2B5EF4-FFF2-40B4-BE49-F238E27FC236}">
                <a16:creationId xmlns:a16="http://schemas.microsoft.com/office/drawing/2014/main" id="{55CAF12A-8E4C-4904-8AB7-2519FD0C8DA2}"/>
              </a:ext>
            </a:extLst>
          </p:cNvPr>
          <p:cNvSpPr/>
          <p:nvPr/>
        </p:nvSpPr>
        <p:spPr bwMode="gray">
          <a:xfrm>
            <a:off x="672083" y="4087368"/>
            <a:ext cx="4247388" cy="2313432"/>
          </a:xfrm>
          <a:prstGeom prst="round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a:extLst>
              <a:ext uri="{FF2B5EF4-FFF2-40B4-BE49-F238E27FC236}">
                <a16:creationId xmlns:a16="http://schemas.microsoft.com/office/drawing/2014/main" id="{83520B93-D941-4FBA-9B69-226561E4D3F7}"/>
              </a:ext>
            </a:extLst>
          </p:cNvPr>
          <p:cNvSpPr/>
          <p:nvPr/>
        </p:nvSpPr>
        <p:spPr bwMode="gray">
          <a:xfrm>
            <a:off x="2235951" y="3983009"/>
            <a:ext cx="1117498" cy="79595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Service B</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2" name="Rectangle 11">
            <a:extLst>
              <a:ext uri="{FF2B5EF4-FFF2-40B4-BE49-F238E27FC236}">
                <a16:creationId xmlns:a16="http://schemas.microsoft.com/office/drawing/2014/main" id="{321F9AF8-EB5C-4541-AF5D-BD60755C3623}"/>
              </a:ext>
            </a:extLst>
          </p:cNvPr>
          <p:cNvSpPr/>
          <p:nvPr/>
        </p:nvSpPr>
        <p:spPr bwMode="gray">
          <a:xfrm>
            <a:off x="2235951" y="5485567"/>
            <a:ext cx="1117498" cy="79595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800" kern="0" dirty="0" err="1">
                <a:ea typeface="Arial Unicode MS" pitchFamily="34" charset="-128"/>
                <a:cs typeface="Arial Unicode MS" pitchFamily="34" charset="-128"/>
              </a:rPr>
              <a:t>Pod</a:t>
            </a:r>
            <a:r>
              <a:rPr lang="de-DE" sz="1800" kern="0" dirty="0">
                <a:ea typeface="Arial Unicode MS" pitchFamily="34" charset="-128"/>
                <a:cs typeface="Arial Unicode MS" pitchFamily="34" charset="-128"/>
              </a:rPr>
              <a:t> B</a:t>
            </a:r>
          </a:p>
        </p:txBody>
      </p:sp>
      <p:sp>
        <p:nvSpPr>
          <p:cNvPr id="13" name="Arrow: Up-Down 12">
            <a:extLst>
              <a:ext uri="{FF2B5EF4-FFF2-40B4-BE49-F238E27FC236}">
                <a16:creationId xmlns:a16="http://schemas.microsoft.com/office/drawing/2014/main" id="{1B4CD31C-3759-4D4A-B600-8532CDEA4EDD}"/>
              </a:ext>
            </a:extLst>
          </p:cNvPr>
          <p:cNvSpPr/>
          <p:nvPr/>
        </p:nvSpPr>
        <p:spPr bwMode="gray">
          <a:xfrm>
            <a:off x="2683590" y="4883324"/>
            <a:ext cx="222219" cy="499798"/>
          </a:xfrm>
          <a:prstGeom prst="upDownArrow">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endParaRPr lang="en-US" sz="1800" kern="0" dirty="0" err="1">
              <a:solidFill>
                <a:schemeClr val="dk1"/>
              </a:solidFill>
              <a:latin typeface="+mn-lt"/>
              <a:ea typeface="Arial Unicode MS" pitchFamily="34" charset="-128"/>
            </a:endParaRPr>
          </a:p>
        </p:txBody>
      </p:sp>
      <p:sp>
        <p:nvSpPr>
          <p:cNvPr id="3" name="TextBox 2">
            <a:extLst>
              <a:ext uri="{FF2B5EF4-FFF2-40B4-BE49-F238E27FC236}">
                <a16:creationId xmlns:a16="http://schemas.microsoft.com/office/drawing/2014/main" id="{058C2B25-5148-4097-B08F-BC319F42DBA9}"/>
              </a:ext>
            </a:extLst>
          </p:cNvPr>
          <p:cNvSpPr txBox="1"/>
          <p:nvPr/>
        </p:nvSpPr>
        <p:spPr>
          <a:xfrm>
            <a:off x="5440680" y="1505137"/>
            <a:ext cx="6089904" cy="4708981"/>
          </a:xfrm>
          <a:prstGeom prst="rect">
            <a:avLst/>
          </a:prstGeom>
          <a:noFill/>
        </p:spPr>
        <p:txBody>
          <a:bodyPr wrap="square" lIns="0" tIns="0" rIns="0" bIns="0" rtlCol="0">
            <a:spAutoFit/>
          </a:bodyPr>
          <a:lstStyle/>
          <a:p>
            <a:pPr marL="285750" indent="-285750" fontAlgn="base">
              <a:spcBef>
                <a:spcPct val="50000"/>
              </a:spcBef>
              <a:spcAft>
                <a:spcPct val="0"/>
              </a:spcAft>
              <a:buClr>
                <a:srgbClr val="F0AB00"/>
              </a:buClr>
              <a:buSzPct val="80000"/>
              <a:buFont typeface="Wingdings" panose="05000000000000000000" pitchFamily="2" charset="2"/>
              <a:buChar char="§"/>
            </a:pPr>
            <a:r>
              <a:rPr lang="en-US" sz="1800" kern="0" dirty="0">
                <a:ea typeface="Arial Unicode MS" pitchFamily="34" charset="-128"/>
                <a:cs typeface="Arial Unicode MS" pitchFamily="34" charset="-128"/>
              </a:rPr>
              <a:t>Services target networking on L4</a:t>
            </a:r>
          </a:p>
          <a:p>
            <a:pPr marL="285750" indent="-285750" fontAlgn="base">
              <a:spcBef>
                <a:spcPct val="50000"/>
              </a:spcBef>
              <a:spcAft>
                <a:spcPct val="0"/>
              </a:spcAft>
              <a:buClr>
                <a:srgbClr val="F0AB00"/>
              </a:buClr>
              <a:buSzPct val="80000"/>
              <a:buFont typeface="Wingdings" panose="05000000000000000000" pitchFamily="2" charset="2"/>
              <a:buChar char="§"/>
            </a:pPr>
            <a:r>
              <a:rPr lang="en-US" sz="1800" kern="0" dirty="0">
                <a:ea typeface="Arial Unicode MS" pitchFamily="34" charset="-128"/>
                <a:cs typeface="Arial Unicode MS" pitchFamily="34" charset="-128"/>
              </a:rPr>
              <a:t>Ingress are a L7 construct</a:t>
            </a:r>
          </a:p>
          <a:p>
            <a:pPr marL="285750" indent="-285750" fontAlgn="base">
              <a:spcBef>
                <a:spcPct val="50000"/>
              </a:spcBef>
              <a:spcAft>
                <a:spcPct val="0"/>
              </a:spcAft>
              <a:buClr>
                <a:srgbClr val="F0AB00"/>
              </a:buClr>
              <a:buSzPct val="80000"/>
              <a:buFont typeface="Wingdings" panose="05000000000000000000" pitchFamily="2" charset="2"/>
              <a:buChar char="§"/>
            </a:pPr>
            <a:r>
              <a:rPr lang="en-US" sz="1800" kern="0" dirty="0">
                <a:ea typeface="Arial Unicode MS" pitchFamily="34" charset="-128"/>
                <a:cs typeface="Arial Unicode MS" pitchFamily="34" charset="-128"/>
              </a:rPr>
              <a:t>Services can only expose one backend</a:t>
            </a:r>
          </a:p>
          <a:p>
            <a:pPr marL="285750" indent="-285750" fontAlgn="base">
              <a:spcBef>
                <a:spcPct val="50000"/>
              </a:spcBef>
              <a:spcAft>
                <a:spcPct val="0"/>
              </a:spcAft>
              <a:buClr>
                <a:srgbClr val="F0AB00"/>
              </a:buClr>
              <a:buSzPct val="80000"/>
              <a:buFont typeface="Wingdings" panose="05000000000000000000" pitchFamily="2" charset="2"/>
              <a:buChar char="§"/>
            </a:pPr>
            <a:r>
              <a:rPr lang="en-US" sz="1800" kern="0" dirty="0">
                <a:ea typeface="Arial Unicode MS" pitchFamily="34" charset="-128"/>
                <a:cs typeface="Arial Unicode MS" pitchFamily="34" charset="-128"/>
              </a:rPr>
              <a:t>More backends involved, imply more services needed</a:t>
            </a:r>
          </a:p>
          <a:p>
            <a:pPr marL="285750" indent="-285750" fontAlgn="base">
              <a:spcBef>
                <a:spcPct val="50000"/>
              </a:spcBef>
              <a:spcAft>
                <a:spcPct val="0"/>
              </a:spcAft>
              <a:buClr>
                <a:srgbClr val="F0AB00"/>
              </a:buClr>
              <a:buSzPct val="80000"/>
              <a:buFont typeface="Wingdings" panose="05000000000000000000" pitchFamily="2" charset="2"/>
              <a:buChar char="§"/>
            </a:pPr>
            <a:r>
              <a:rPr lang="en-US" sz="1800" kern="0" dirty="0">
                <a:ea typeface="Arial Unicode MS" pitchFamily="34" charset="-128"/>
                <a:cs typeface="Arial Unicode MS" pitchFamily="34" charset="-128"/>
              </a:rPr>
              <a:t>Exposing several applications to the internet, requires multiple services </a:t>
            </a:r>
            <a:r>
              <a:rPr lang="en-US" sz="1800" kern="0" dirty="0">
                <a:ea typeface="Arial Unicode MS" pitchFamily="34" charset="-128"/>
                <a:cs typeface="Arial Unicode MS" pitchFamily="34" charset="-128"/>
                <a:sym typeface="Wingdings" panose="05000000000000000000" pitchFamily="2" charset="2"/>
              </a:rPr>
              <a:t> multiple IP endpoints</a:t>
            </a:r>
          </a:p>
          <a:p>
            <a:pPr marL="285750" indent="-285750" fontAlgn="base">
              <a:spcBef>
                <a:spcPct val="50000"/>
              </a:spcBef>
              <a:spcAft>
                <a:spcPct val="0"/>
              </a:spcAft>
              <a:buClr>
                <a:srgbClr val="F0AB00"/>
              </a:buClr>
              <a:buSzPct val="80000"/>
              <a:buFont typeface="Wingdings" panose="05000000000000000000" pitchFamily="2" charset="2"/>
              <a:buChar char="§"/>
            </a:pPr>
            <a:r>
              <a:rPr lang="en-US" sz="1800" kern="0" dirty="0">
                <a:ea typeface="Arial Unicode MS" pitchFamily="34" charset="-128"/>
                <a:cs typeface="Arial Unicode MS" pitchFamily="34" charset="-128"/>
                <a:sym typeface="Wingdings" panose="05000000000000000000" pitchFamily="2" charset="2"/>
              </a:rPr>
              <a:t>Ingress resources can help:</a:t>
            </a:r>
          </a:p>
          <a:p>
            <a:pPr marL="830138" lvl="1" indent="-285750" fontAlgn="base">
              <a:spcBef>
                <a:spcPct val="50000"/>
              </a:spcBef>
              <a:spcAft>
                <a:spcPct val="0"/>
              </a:spcAft>
              <a:buClr>
                <a:srgbClr val="F0AB00"/>
              </a:buClr>
              <a:buSzPct val="80000"/>
              <a:buFont typeface="Wingdings" panose="05000000000000000000" pitchFamily="2" charset="2"/>
              <a:buChar char="§"/>
            </a:pPr>
            <a:r>
              <a:rPr lang="en-US" sz="1800" kern="0" dirty="0">
                <a:ea typeface="Arial Unicode MS" pitchFamily="34" charset="-128"/>
                <a:cs typeface="Arial Unicode MS" pitchFamily="34" charset="-128"/>
              </a:rPr>
              <a:t>Bundle services into one endpoint</a:t>
            </a:r>
          </a:p>
          <a:p>
            <a:pPr marL="830138" lvl="1" indent="-285750" fontAlgn="base">
              <a:spcBef>
                <a:spcPct val="50000"/>
              </a:spcBef>
              <a:spcAft>
                <a:spcPct val="0"/>
              </a:spcAft>
              <a:buClr>
                <a:srgbClr val="F0AB00"/>
              </a:buClr>
              <a:buSzPct val="80000"/>
              <a:buFont typeface="Wingdings" panose="05000000000000000000" pitchFamily="2" charset="2"/>
              <a:buChar char="§"/>
            </a:pPr>
            <a:r>
              <a:rPr lang="en-US" sz="1800" kern="0" dirty="0">
                <a:ea typeface="Arial Unicode MS" pitchFamily="34" charset="-128"/>
                <a:cs typeface="Arial Unicode MS" pitchFamily="34" charset="-128"/>
              </a:rPr>
              <a:t>Make application available via a URL</a:t>
            </a:r>
          </a:p>
          <a:p>
            <a:pPr marL="830138" lvl="1" indent="-285750" fontAlgn="base">
              <a:spcBef>
                <a:spcPct val="50000"/>
              </a:spcBef>
              <a:spcAft>
                <a:spcPct val="0"/>
              </a:spcAft>
              <a:buClr>
                <a:srgbClr val="F0AB00"/>
              </a:buClr>
              <a:buSzPct val="80000"/>
              <a:buFont typeface="Wingdings" panose="05000000000000000000" pitchFamily="2" charset="2"/>
              <a:buChar char="§"/>
            </a:pPr>
            <a:r>
              <a:rPr lang="en-US" sz="1800" kern="0" dirty="0">
                <a:ea typeface="Arial Unicode MS" pitchFamily="34" charset="-128"/>
                <a:cs typeface="Arial Unicode MS" pitchFamily="34" charset="-128"/>
              </a:rPr>
              <a:t>TLS support</a:t>
            </a:r>
          </a:p>
          <a:p>
            <a:pPr marL="830138" lvl="1" indent="-285750" fontAlgn="base">
              <a:spcBef>
                <a:spcPct val="50000"/>
              </a:spcBef>
              <a:spcAft>
                <a:spcPct val="0"/>
              </a:spcAft>
              <a:buClr>
                <a:srgbClr val="F0AB00"/>
              </a:buClr>
              <a:buSzPct val="80000"/>
              <a:buFont typeface="Wingdings" panose="05000000000000000000" pitchFamily="2" charset="2"/>
              <a:buChar char="§"/>
            </a:pPr>
            <a:r>
              <a:rPr lang="en-US" sz="1800" kern="0" dirty="0">
                <a:ea typeface="Arial Unicode MS" pitchFamily="34" charset="-128"/>
                <a:cs typeface="Arial Unicode MS" pitchFamily="34" charset="-128"/>
              </a:rPr>
              <a:t>…</a:t>
            </a:r>
          </a:p>
          <a:p>
            <a:pPr fontAlgn="base">
              <a:spcBef>
                <a:spcPct val="50000"/>
              </a:spcBef>
              <a:spcAft>
                <a:spcPct val="0"/>
              </a:spcAft>
              <a:buClr>
                <a:srgbClr val="F0AB00"/>
              </a:buClr>
              <a:buSzPct val="80000"/>
            </a:pPr>
            <a:endParaRPr lang="en-US" sz="1800" kern="0" dirty="0">
              <a:ea typeface="Arial Unicode MS" pitchFamily="34" charset="-128"/>
              <a:cs typeface="Arial Unicode MS" pitchFamily="34" charset="-128"/>
            </a:endParaRPr>
          </a:p>
        </p:txBody>
      </p:sp>
      <p:sp>
        <p:nvSpPr>
          <p:cNvPr id="23" name="Rectangle 22">
            <a:extLst>
              <a:ext uri="{FF2B5EF4-FFF2-40B4-BE49-F238E27FC236}">
                <a16:creationId xmlns:a16="http://schemas.microsoft.com/office/drawing/2014/main" id="{26B650A8-747C-4231-8E56-A7A8429D5D46}"/>
              </a:ext>
            </a:extLst>
          </p:cNvPr>
          <p:cNvSpPr/>
          <p:nvPr/>
        </p:nvSpPr>
        <p:spPr bwMode="gray">
          <a:xfrm>
            <a:off x="3519830" y="3983009"/>
            <a:ext cx="1117498" cy="79595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Service C</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4" name="Rectangle 23">
            <a:extLst>
              <a:ext uri="{FF2B5EF4-FFF2-40B4-BE49-F238E27FC236}">
                <a16:creationId xmlns:a16="http://schemas.microsoft.com/office/drawing/2014/main" id="{108B3D00-9507-46B3-B091-EA21F59BEAC0}"/>
              </a:ext>
            </a:extLst>
          </p:cNvPr>
          <p:cNvSpPr/>
          <p:nvPr/>
        </p:nvSpPr>
        <p:spPr bwMode="gray">
          <a:xfrm>
            <a:off x="3519830" y="5485567"/>
            <a:ext cx="1117498" cy="79595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800" kern="0" dirty="0" err="1">
                <a:ea typeface="Arial Unicode MS" pitchFamily="34" charset="-128"/>
                <a:cs typeface="Arial Unicode MS" pitchFamily="34" charset="-128"/>
              </a:rPr>
              <a:t>Pod</a:t>
            </a:r>
            <a:r>
              <a:rPr lang="de-DE" sz="1800" kern="0" dirty="0">
                <a:ea typeface="Arial Unicode MS" pitchFamily="34" charset="-128"/>
                <a:cs typeface="Arial Unicode MS" pitchFamily="34" charset="-128"/>
              </a:rPr>
              <a:t> C</a:t>
            </a:r>
          </a:p>
        </p:txBody>
      </p:sp>
      <p:sp>
        <p:nvSpPr>
          <p:cNvPr id="25" name="Arrow: Up-Down 24">
            <a:extLst>
              <a:ext uri="{FF2B5EF4-FFF2-40B4-BE49-F238E27FC236}">
                <a16:creationId xmlns:a16="http://schemas.microsoft.com/office/drawing/2014/main" id="{8E606807-0692-40DE-AEC1-77E26B80E55A}"/>
              </a:ext>
            </a:extLst>
          </p:cNvPr>
          <p:cNvSpPr/>
          <p:nvPr/>
        </p:nvSpPr>
        <p:spPr bwMode="gray">
          <a:xfrm>
            <a:off x="3967469" y="4883324"/>
            <a:ext cx="222219" cy="499798"/>
          </a:xfrm>
          <a:prstGeom prst="upDownArrow">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endParaRPr lang="en-US" sz="1800" kern="0" dirty="0" err="1">
              <a:solidFill>
                <a:schemeClr val="dk1"/>
              </a:solidFill>
              <a:latin typeface="+mn-lt"/>
              <a:ea typeface="Arial Unicode MS" pitchFamily="34" charset="-128"/>
            </a:endParaRPr>
          </a:p>
        </p:txBody>
      </p:sp>
      <p:sp>
        <p:nvSpPr>
          <p:cNvPr id="26" name="Rectangle 25">
            <a:extLst>
              <a:ext uri="{FF2B5EF4-FFF2-40B4-BE49-F238E27FC236}">
                <a16:creationId xmlns:a16="http://schemas.microsoft.com/office/drawing/2014/main" id="{B297753D-598F-49E9-B587-881970CAA76E}"/>
              </a:ext>
            </a:extLst>
          </p:cNvPr>
          <p:cNvSpPr/>
          <p:nvPr/>
        </p:nvSpPr>
        <p:spPr bwMode="gray">
          <a:xfrm>
            <a:off x="947419" y="3983009"/>
            <a:ext cx="1117498" cy="79595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Service </a:t>
            </a:r>
            <a:r>
              <a:rPr kumimoji="0" lang="de-DE" sz="1800" b="0" i="0" u="none" strike="noStrike" kern="0" cap="none" spc="0" normalizeH="0" baseline="0" noProof="0" dirty="0">
                <a:ln>
                  <a:noFill/>
                </a:ln>
                <a:effectLst/>
                <a:uLnTx/>
                <a:uFillTx/>
                <a:ea typeface="Arial Unicode MS" pitchFamily="34" charset="-128"/>
                <a:cs typeface="Arial Unicode MS" pitchFamily="34" charset="-128"/>
              </a:rPr>
              <a:t>A</a:t>
            </a:r>
          </a:p>
        </p:txBody>
      </p:sp>
      <p:sp>
        <p:nvSpPr>
          <p:cNvPr id="27" name="Rectangle 26">
            <a:extLst>
              <a:ext uri="{FF2B5EF4-FFF2-40B4-BE49-F238E27FC236}">
                <a16:creationId xmlns:a16="http://schemas.microsoft.com/office/drawing/2014/main" id="{6A71F545-8377-4698-8C14-02DB765487A2}"/>
              </a:ext>
            </a:extLst>
          </p:cNvPr>
          <p:cNvSpPr/>
          <p:nvPr/>
        </p:nvSpPr>
        <p:spPr bwMode="gray">
          <a:xfrm>
            <a:off x="947419" y="5485567"/>
            <a:ext cx="1117498" cy="79595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800" kern="0" dirty="0" err="1">
                <a:ea typeface="Arial Unicode MS" pitchFamily="34" charset="-128"/>
                <a:cs typeface="Arial Unicode MS" pitchFamily="34" charset="-128"/>
              </a:rPr>
              <a:t>Pod</a:t>
            </a:r>
            <a:r>
              <a:rPr lang="de-DE" sz="1800" kern="0" dirty="0">
                <a:ea typeface="Arial Unicode MS" pitchFamily="34" charset="-128"/>
                <a:cs typeface="Arial Unicode MS" pitchFamily="34" charset="-128"/>
              </a:rPr>
              <a:t>  A</a:t>
            </a:r>
          </a:p>
        </p:txBody>
      </p:sp>
      <p:sp>
        <p:nvSpPr>
          <p:cNvPr id="28" name="Arrow: Up-Down 27">
            <a:extLst>
              <a:ext uri="{FF2B5EF4-FFF2-40B4-BE49-F238E27FC236}">
                <a16:creationId xmlns:a16="http://schemas.microsoft.com/office/drawing/2014/main" id="{F280E156-F426-4D0F-94AD-73EBDFBAC714}"/>
              </a:ext>
            </a:extLst>
          </p:cNvPr>
          <p:cNvSpPr/>
          <p:nvPr/>
        </p:nvSpPr>
        <p:spPr bwMode="gray">
          <a:xfrm>
            <a:off x="1395058" y="4883324"/>
            <a:ext cx="222219" cy="499798"/>
          </a:xfrm>
          <a:prstGeom prst="upDownArrow">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endParaRPr lang="en-US" sz="1800" kern="0" dirty="0" err="1">
              <a:solidFill>
                <a:schemeClr val="dk1"/>
              </a:solidFill>
              <a:latin typeface="+mn-lt"/>
              <a:ea typeface="Arial Unicode MS" pitchFamily="34" charset="-128"/>
            </a:endParaRPr>
          </a:p>
        </p:txBody>
      </p:sp>
      <p:cxnSp>
        <p:nvCxnSpPr>
          <p:cNvPr id="33" name="Connector: Elbow 32">
            <a:extLst>
              <a:ext uri="{FF2B5EF4-FFF2-40B4-BE49-F238E27FC236}">
                <a16:creationId xmlns:a16="http://schemas.microsoft.com/office/drawing/2014/main" id="{365830F7-498D-484C-B6F1-AFA185FB2B54}"/>
              </a:ext>
            </a:extLst>
          </p:cNvPr>
          <p:cNvCxnSpPr>
            <a:stCxn id="31" idx="3"/>
            <a:endCxn id="23" idx="0"/>
          </p:cNvCxnSpPr>
          <p:nvPr/>
        </p:nvCxnSpPr>
        <p:spPr>
          <a:xfrm>
            <a:off x="3356224" y="3076890"/>
            <a:ext cx="722355" cy="906119"/>
          </a:xfrm>
          <a:prstGeom prst="bentConnector2">
            <a:avLst/>
          </a:prstGeom>
          <a:ln w="76200">
            <a:solidFill>
              <a:schemeClr val="bg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4" name="Connector: Elbow 33">
            <a:extLst>
              <a:ext uri="{FF2B5EF4-FFF2-40B4-BE49-F238E27FC236}">
                <a16:creationId xmlns:a16="http://schemas.microsoft.com/office/drawing/2014/main" id="{C18A7C28-4621-4D14-9F4E-51857BD309B0}"/>
              </a:ext>
            </a:extLst>
          </p:cNvPr>
          <p:cNvCxnSpPr>
            <a:cxnSpLocks/>
            <a:stCxn id="31" idx="1"/>
            <a:endCxn id="26" idx="0"/>
          </p:cNvCxnSpPr>
          <p:nvPr/>
        </p:nvCxnSpPr>
        <p:spPr>
          <a:xfrm rot="10800000" flipV="1">
            <a:off x="1506168" y="3076889"/>
            <a:ext cx="732558" cy="906119"/>
          </a:xfrm>
          <a:prstGeom prst="bentConnector2">
            <a:avLst/>
          </a:prstGeom>
          <a:ln w="76200">
            <a:solidFill>
              <a:schemeClr val="bg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7" name="Connector: Elbow 36">
            <a:extLst>
              <a:ext uri="{FF2B5EF4-FFF2-40B4-BE49-F238E27FC236}">
                <a16:creationId xmlns:a16="http://schemas.microsoft.com/office/drawing/2014/main" id="{26081031-8F05-4C29-AA28-1DAB71720A5D}"/>
              </a:ext>
            </a:extLst>
          </p:cNvPr>
          <p:cNvCxnSpPr>
            <a:cxnSpLocks/>
            <a:stCxn id="31" idx="2"/>
            <a:endCxn id="9" idx="0"/>
          </p:cNvCxnSpPr>
          <p:nvPr/>
        </p:nvCxnSpPr>
        <p:spPr>
          <a:xfrm rot="5400000">
            <a:off x="2542018" y="3727551"/>
            <a:ext cx="508141" cy="2775"/>
          </a:xfrm>
          <a:prstGeom prst="bentConnector3">
            <a:avLst>
              <a:gd name="adj1" fmla="val 50000"/>
            </a:avLst>
          </a:prstGeom>
          <a:ln w="76200">
            <a:solidFill>
              <a:schemeClr val="bg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6" name="Connector: Elbow 45">
            <a:extLst>
              <a:ext uri="{FF2B5EF4-FFF2-40B4-BE49-F238E27FC236}">
                <a16:creationId xmlns:a16="http://schemas.microsoft.com/office/drawing/2014/main" id="{E38BEC87-9BCA-4B7B-A34F-2151B0C14F9C}"/>
              </a:ext>
            </a:extLst>
          </p:cNvPr>
          <p:cNvCxnSpPr>
            <a:cxnSpLocks/>
            <a:stCxn id="5" idx="1"/>
            <a:endCxn id="31" idx="0"/>
          </p:cNvCxnSpPr>
          <p:nvPr/>
        </p:nvCxnSpPr>
        <p:spPr>
          <a:xfrm rot="16200000" flipH="1">
            <a:off x="2545296" y="2426732"/>
            <a:ext cx="502661" cy="1698"/>
          </a:xfrm>
          <a:prstGeom prst="bentConnector3">
            <a:avLst>
              <a:gd name="adj1" fmla="val 50000"/>
            </a:avLst>
          </a:prstGeom>
          <a:ln w="76200">
            <a:solidFill>
              <a:schemeClr val="bg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9" name="Connector: Elbow 48">
            <a:extLst>
              <a:ext uri="{FF2B5EF4-FFF2-40B4-BE49-F238E27FC236}">
                <a16:creationId xmlns:a16="http://schemas.microsoft.com/office/drawing/2014/main" id="{540002C8-3BCA-48FE-BCF2-AA805E0CD7F8}"/>
              </a:ext>
            </a:extLst>
          </p:cNvPr>
          <p:cNvCxnSpPr>
            <a:cxnSpLocks/>
            <a:stCxn id="5" idx="1"/>
            <a:endCxn id="26" idx="0"/>
          </p:cNvCxnSpPr>
          <p:nvPr/>
        </p:nvCxnSpPr>
        <p:spPr>
          <a:xfrm rot="5400000">
            <a:off x="1247594" y="2434826"/>
            <a:ext cx="1806758" cy="1289609"/>
          </a:xfrm>
          <a:prstGeom prst="bentConnector3">
            <a:avLst>
              <a:gd name="adj1" fmla="val 50000"/>
            </a:avLst>
          </a:prstGeom>
          <a:ln w="76200">
            <a:solidFill>
              <a:schemeClr val="bg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52" name="Connector: Elbow 51">
            <a:extLst>
              <a:ext uri="{FF2B5EF4-FFF2-40B4-BE49-F238E27FC236}">
                <a16:creationId xmlns:a16="http://schemas.microsoft.com/office/drawing/2014/main" id="{8873F378-DBB7-4D27-B1C8-39F47EA994EB}"/>
              </a:ext>
            </a:extLst>
          </p:cNvPr>
          <p:cNvCxnSpPr>
            <a:cxnSpLocks/>
            <a:stCxn id="5" idx="1"/>
            <a:endCxn id="9" idx="0"/>
          </p:cNvCxnSpPr>
          <p:nvPr/>
        </p:nvCxnSpPr>
        <p:spPr>
          <a:xfrm rot="5400000">
            <a:off x="1891860" y="3079092"/>
            <a:ext cx="1806758" cy="1077"/>
          </a:xfrm>
          <a:prstGeom prst="bentConnector3">
            <a:avLst>
              <a:gd name="adj1" fmla="val 50000"/>
            </a:avLst>
          </a:prstGeom>
          <a:ln w="76200">
            <a:solidFill>
              <a:schemeClr val="bg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55" name="Connector: Elbow 54">
            <a:extLst>
              <a:ext uri="{FF2B5EF4-FFF2-40B4-BE49-F238E27FC236}">
                <a16:creationId xmlns:a16="http://schemas.microsoft.com/office/drawing/2014/main" id="{3A449524-D60C-4E2E-83D4-264E839A61DE}"/>
              </a:ext>
            </a:extLst>
          </p:cNvPr>
          <p:cNvCxnSpPr>
            <a:cxnSpLocks/>
            <a:stCxn id="5" idx="1"/>
            <a:endCxn id="23" idx="0"/>
          </p:cNvCxnSpPr>
          <p:nvPr/>
        </p:nvCxnSpPr>
        <p:spPr>
          <a:xfrm rot="16200000" flipH="1">
            <a:off x="2533799" y="2438229"/>
            <a:ext cx="1806758" cy="1282802"/>
          </a:xfrm>
          <a:prstGeom prst="bentConnector3">
            <a:avLst>
              <a:gd name="adj1" fmla="val 50000"/>
            </a:avLst>
          </a:prstGeom>
          <a:ln w="76200">
            <a:solidFill>
              <a:schemeClr val="bg2"/>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1" name="Rectangle 30">
            <a:extLst>
              <a:ext uri="{FF2B5EF4-FFF2-40B4-BE49-F238E27FC236}">
                <a16:creationId xmlns:a16="http://schemas.microsoft.com/office/drawing/2014/main" id="{C36A22C6-9124-4F34-BDE1-DF0D696880E1}"/>
              </a:ext>
            </a:extLst>
          </p:cNvPr>
          <p:cNvSpPr/>
          <p:nvPr/>
        </p:nvSpPr>
        <p:spPr bwMode="gray">
          <a:xfrm>
            <a:off x="2238726" y="2678912"/>
            <a:ext cx="1117498" cy="79595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Ingress</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6681288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Rectangle: Rounded Corners 40">
            <a:extLst>
              <a:ext uri="{FF2B5EF4-FFF2-40B4-BE49-F238E27FC236}">
                <a16:creationId xmlns:a16="http://schemas.microsoft.com/office/drawing/2014/main" id="{26B00B56-663D-40AE-B5A1-E2879A98E83E}"/>
              </a:ext>
            </a:extLst>
          </p:cNvPr>
          <p:cNvSpPr/>
          <p:nvPr/>
        </p:nvSpPr>
        <p:spPr bwMode="gray">
          <a:xfrm>
            <a:off x="2948686" y="1208105"/>
            <a:ext cx="9082355" cy="4750906"/>
          </a:xfrm>
          <a:prstGeom prst="round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0" u="none" strike="noStrike" kern="0" cap="none" spc="0" normalizeH="0" baseline="0" noProof="0" dirty="0" err="1">
                <a:ln>
                  <a:noFill/>
                </a:ln>
                <a:effectLst/>
                <a:uLnTx/>
                <a:uFillTx/>
                <a:ea typeface="Arial Unicode MS" pitchFamily="34" charset="-128"/>
                <a:cs typeface="Arial Unicode MS" pitchFamily="34" charset="-128"/>
              </a:rPr>
              <a:t>kubernetes</a:t>
            </a:r>
            <a:r>
              <a:rPr lang="en-US" sz="1800" b="1" kern="0" dirty="0">
                <a:ea typeface="Arial Unicode MS" pitchFamily="34" charset="-128"/>
                <a:cs typeface="Arial Unicode MS" pitchFamily="34" charset="-128"/>
              </a:rPr>
              <a:t> internal network</a:t>
            </a:r>
            <a:endParaRPr kumimoji="0" lang="en-US" sz="1800" b="1"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5" name="Rectangle: Rounded Corners 14">
            <a:extLst>
              <a:ext uri="{FF2B5EF4-FFF2-40B4-BE49-F238E27FC236}">
                <a16:creationId xmlns:a16="http://schemas.microsoft.com/office/drawing/2014/main" id="{9A1D9EC9-1EBD-46CA-B0ED-978CB0DAE2A3}"/>
              </a:ext>
            </a:extLst>
          </p:cNvPr>
          <p:cNvSpPr/>
          <p:nvPr/>
        </p:nvSpPr>
        <p:spPr bwMode="gray">
          <a:xfrm>
            <a:off x="7597517" y="1893013"/>
            <a:ext cx="4092960" cy="3901612"/>
          </a:xfrm>
          <a:prstGeom prst="round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namespace: part-0000</a:t>
            </a:r>
            <a:endParaRPr kumimoji="0" lang="en-US" sz="1800" b="1"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 name="Title 1">
            <a:extLst>
              <a:ext uri="{FF2B5EF4-FFF2-40B4-BE49-F238E27FC236}">
                <a16:creationId xmlns:a16="http://schemas.microsoft.com/office/drawing/2014/main" id="{7073C2CB-D306-4B39-B905-FEF684ECD5D6}"/>
              </a:ext>
            </a:extLst>
          </p:cNvPr>
          <p:cNvSpPr>
            <a:spLocks noGrp="1"/>
          </p:cNvSpPr>
          <p:nvPr>
            <p:ph type="title"/>
          </p:nvPr>
        </p:nvSpPr>
        <p:spPr/>
        <p:txBody>
          <a:bodyPr/>
          <a:lstStyle/>
          <a:p>
            <a:r>
              <a:rPr lang="en-US" dirty="0"/>
              <a:t>How does it work?</a:t>
            </a:r>
          </a:p>
        </p:txBody>
      </p:sp>
      <p:sp>
        <p:nvSpPr>
          <p:cNvPr id="10" name="Rectangle 9">
            <a:extLst>
              <a:ext uri="{FF2B5EF4-FFF2-40B4-BE49-F238E27FC236}">
                <a16:creationId xmlns:a16="http://schemas.microsoft.com/office/drawing/2014/main" id="{E88C9445-9706-4262-83C3-2A6ED4EE52A1}"/>
              </a:ext>
            </a:extLst>
          </p:cNvPr>
          <p:cNvSpPr/>
          <p:nvPr/>
        </p:nvSpPr>
        <p:spPr bwMode="gray">
          <a:xfrm>
            <a:off x="7857158" y="3091179"/>
            <a:ext cx="1222647" cy="795956"/>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b="1" kern="0" dirty="0" err="1">
                <a:ea typeface="Arial Unicode MS" pitchFamily="34" charset="-128"/>
                <a:cs typeface="Arial Unicode MS" pitchFamily="34" charset="-128"/>
              </a:rPr>
              <a:t>ClusterIP</a:t>
            </a:r>
            <a:r>
              <a:rPr lang="de-DE" sz="1800" b="1" kern="0" dirty="0">
                <a:ea typeface="Arial Unicode MS" pitchFamily="34" charset="-128"/>
                <a:cs typeface="Arial Unicode MS" pitchFamily="34" charset="-128"/>
              </a:rPr>
              <a:t> Service</a:t>
            </a:r>
          </a:p>
        </p:txBody>
      </p:sp>
      <p:sp>
        <p:nvSpPr>
          <p:cNvPr id="11" name="Rectangle 10">
            <a:extLst>
              <a:ext uri="{FF2B5EF4-FFF2-40B4-BE49-F238E27FC236}">
                <a16:creationId xmlns:a16="http://schemas.microsoft.com/office/drawing/2014/main" id="{3CFB9957-97EE-4CDE-A8B1-520618B7E77F}"/>
              </a:ext>
            </a:extLst>
          </p:cNvPr>
          <p:cNvSpPr/>
          <p:nvPr/>
        </p:nvSpPr>
        <p:spPr bwMode="gray">
          <a:xfrm>
            <a:off x="10208188" y="2539966"/>
            <a:ext cx="1222647" cy="79595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800" b="1" kern="0" dirty="0" err="1">
                <a:ea typeface="Arial Unicode MS" pitchFamily="34" charset="-128"/>
                <a:cs typeface="Arial Unicode MS" pitchFamily="34" charset="-128"/>
              </a:rPr>
              <a:t>Pod</a:t>
            </a:r>
            <a:endParaRPr lang="de-DE" sz="1800" b="1" kern="0" dirty="0">
              <a:ea typeface="Arial Unicode MS" pitchFamily="34" charset="-128"/>
              <a:cs typeface="Arial Unicode MS" pitchFamily="34" charset="-128"/>
            </a:endParaRPr>
          </a:p>
        </p:txBody>
      </p:sp>
      <p:sp>
        <p:nvSpPr>
          <p:cNvPr id="12" name="Rectangle 11">
            <a:extLst>
              <a:ext uri="{FF2B5EF4-FFF2-40B4-BE49-F238E27FC236}">
                <a16:creationId xmlns:a16="http://schemas.microsoft.com/office/drawing/2014/main" id="{9D827E62-DB83-40D2-9D58-56EFE71ABAFA}"/>
              </a:ext>
            </a:extLst>
          </p:cNvPr>
          <p:cNvSpPr/>
          <p:nvPr/>
        </p:nvSpPr>
        <p:spPr bwMode="gray">
          <a:xfrm>
            <a:off x="10208188" y="3522078"/>
            <a:ext cx="1222647" cy="79595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800" b="1" kern="0" dirty="0" err="1">
                <a:ea typeface="Arial Unicode MS" pitchFamily="34" charset="-128"/>
                <a:cs typeface="Arial Unicode MS" pitchFamily="34" charset="-128"/>
              </a:rPr>
              <a:t>Pod</a:t>
            </a:r>
            <a:endParaRPr lang="de-DE" sz="1800" b="1" kern="0" dirty="0">
              <a:ea typeface="Arial Unicode MS" pitchFamily="34" charset="-128"/>
              <a:cs typeface="Arial Unicode MS" pitchFamily="34" charset="-128"/>
            </a:endParaRPr>
          </a:p>
        </p:txBody>
      </p:sp>
      <p:cxnSp>
        <p:nvCxnSpPr>
          <p:cNvPr id="13" name="Connector: Elbow 12">
            <a:extLst>
              <a:ext uri="{FF2B5EF4-FFF2-40B4-BE49-F238E27FC236}">
                <a16:creationId xmlns:a16="http://schemas.microsoft.com/office/drawing/2014/main" id="{57C26E21-BB2B-4663-A9C7-8DF9EC75E7A3}"/>
              </a:ext>
            </a:extLst>
          </p:cNvPr>
          <p:cNvCxnSpPr>
            <a:cxnSpLocks/>
            <a:stCxn id="10" idx="3"/>
            <a:endCxn id="11" idx="1"/>
          </p:cNvCxnSpPr>
          <p:nvPr/>
        </p:nvCxnSpPr>
        <p:spPr>
          <a:xfrm flipV="1">
            <a:off x="9079805" y="2937944"/>
            <a:ext cx="1128383" cy="551213"/>
          </a:xfrm>
          <a:prstGeom prst="bentConnector3">
            <a:avLst/>
          </a:prstGeom>
          <a:ln w="57150">
            <a:solidFill>
              <a:schemeClr val="accent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4" name="Connector: Elbow 13">
            <a:extLst>
              <a:ext uri="{FF2B5EF4-FFF2-40B4-BE49-F238E27FC236}">
                <a16:creationId xmlns:a16="http://schemas.microsoft.com/office/drawing/2014/main" id="{D336F964-D7B5-4DAC-A34C-F9A82EFD4176}"/>
              </a:ext>
            </a:extLst>
          </p:cNvPr>
          <p:cNvCxnSpPr>
            <a:cxnSpLocks/>
            <a:stCxn id="10" idx="3"/>
            <a:endCxn id="12" idx="1"/>
          </p:cNvCxnSpPr>
          <p:nvPr/>
        </p:nvCxnSpPr>
        <p:spPr>
          <a:xfrm>
            <a:off x="9079805" y="3489157"/>
            <a:ext cx="1128383" cy="430899"/>
          </a:xfrm>
          <a:prstGeom prst="bentConnector3">
            <a:avLst/>
          </a:prstGeom>
          <a:ln w="57150">
            <a:solidFill>
              <a:schemeClr val="accent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6" name="Rectangle: Rounded Corners 15">
            <a:extLst>
              <a:ext uri="{FF2B5EF4-FFF2-40B4-BE49-F238E27FC236}">
                <a16:creationId xmlns:a16="http://schemas.microsoft.com/office/drawing/2014/main" id="{6231DD58-B049-4DA3-98AD-06E8F134860F}"/>
              </a:ext>
            </a:extLst>
          </p:cNvPr>
          <p:cNvSpPr/>
          <p:nvPr/>
        </p:nvSpPr>
        <p:spPr bwMode="gray">
          <a:xfrm>
            <a:off x="3357109" y="1893012"/>
            <a:ext cx="3522377" cy="3901612"/>
          </a:xfrm>
          <a:prstGeom prst="round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namespace: </a:t>
            </a:r>
            <a:r>
              <a:rPr lang="en-US" sz="1800" b="1" kern="0" dirty="0" err="1">
                <a:ea typeface="Arial Unicode MS" pitchFamily="34" charset="-128"/>
                <a:cs typeface="Arial Unicode MS" pitchFamily="34" charset="-128"/>
              </a:rPr>
              <a:t>kube</a:t>
            </a:r>
            <a:r>
              <a:rPr lang="en-US" sz="1800" b="1" kern="0" dirty="0">
                <a:ea typeface="Arial Unicode MS" pitchFamily="34" charset="-128"/>
                <a:cs typeface="Arial Unicode MS" pitchFamily="34" charset="-128"/>
              </a:rPr>
              <a:t>-system</a:t>
            </a:r>
            <a:endParaRPr kumimoji="0" lang="en-US" sz="1800" b="1"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a:extLst>
              <a:ext uri="{FF2B5EF4-FFF2-40B4-BE49-F238E27FC236}">
                <a16:creationId xmlns:a16="http://schemas.microsoft.com/office/drawing/2014/main" id="{021572A9-6976-4081-B145-7278775BF274}"/>
              </a:ext>
            </a:extLst>
          </p:cNvPr>
          <p:cNvSpPr/>
          <p:nvPr/>
        </p:nvSpPr>
        <p:spPr bwMode="gray">
          <a:xfrm>
            <a:off x="2276077" y="3091179"/>
            <a:ext cx="1870188" cy="795956"/>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b="1" kern="0" dirty="0" err="1">
                <a:ea typeface="Arial Unicode MS" pitchFamily="34" charset="-128"/>
                <a:cs typeface="Arial Unicode MS" pitchFamily="34" charset="-128"/>
              </a:rPr>
              <a:t>LoadBalancer</a:t>
            </a:r>
            <a:r>
              <a:rPr lang="de-DE" sz="1800" b="1" kern="0" dirty="0">
                <a:ea typeface="Arial Unicode MS" pitchFamily="34" charset="-128"/>
                <a:cs typeface="Arial Unicode MS" pitchFamily="34" charset="-128"/>
              </a:rPr>
              <a:t> Service</a:t>
            </a:r>
          </a:p>
        </p:txBody>
      </p:sp>
      <p:sp>
        <p:nvSpPr>
          <p:cNvPr id="19" name="Rectangle 18">
            <a:extLst>
              <a:ext uri="{FF2B5EF4-FFF2-40B4-BE49-F238E27FC236}">
                <a16:creationId xmlns:a16="http://schemas.microsoft.com/office/drawing/2014/main" id="{1F4902FD-5842-4B59-BAE8-175F6C77D5BD}"/>
              </a:ext>
            </a:extLst>
          </p:cNvPr>
          <p:cNvSpPr/>
          <p:nvPr/>
        </p:nvSpPr>
        <p:spPr bwMode="gray">
          <a:xfrm>
            <a:off x="4884806" y="3032660"/>
            <a:ext cx="1567408" cy="912994"/>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800" b="1" kern="0" dirty="0">
                <a:ea typeface="Arial Unicode MS" pitchFamily="34" charset="-128"/>
                <a:cs typeface="Arial Unicode MS" pitchFamily="34" charset="-128"/>
              </a:rPr>
              <a:t>Ingress Controlle</a:t>
            </a:r>
            <a:r>
              <a:rPr lang="de-DE" sz="1800" kern="0" dirty="0">
                <a:ea typeface="Arial Unicode MS" pitchFamily="34" charset="-128"/>
                <a:cs typeface="Arial Unicode MS" pitchFamily="34" charset="-128"/>
              </a:rPr>
              <a:t>r</a:t>
            </a:r>
          </a:p>
        </p:txBody>
      </p:sp>
      <p:pic>
        <p:nvPicPr>
          <p:cNvPr id="29" name="Graphic 28" descr="Document">
            <a:extLst>
              <a:ext uri="{FF2B5EF4-FFF2-40B4-BE49-F238E27FC236}">
                <a16:creationId xmlns:a16="http://schemas.microsoft.com/office/drawing/2014/main" id="{91BC4884-401A-40D3-A07B-72E5820CB01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113611" y="4392861"/>
            <a:ext cx="949274" cy="949274"/>
          </a:xfrm>
          <a:prstGeom prst="rect">
            <a:avLst/>
          </a:prstGeom>
        </p:spPr>
      </p:pic>
      <p:sp>
        <p:nvSpPr>
          <p:cNvPr id="30" name="Rectangle 29">
            <a:extLst>
              <a:ext uri="{FF2B5EF4-FFF2-40B4-BE49-F238E27FC236}">
                <a16:creationId xmlns:a16="http://schemas.microsoft.com/office/drawing/2014/main" id="{9C7EC393-EAC6-4D4C-A63C-7D3EE5945207}"/>
              </a:ext>
            </a:extLst>
          </p:cNvPr>
          <p:cNvSpPr/>
          <p:nvPr/>
        </p:nvSpPr>
        <p:spPr>
          <a:xfrm>
            <a:off x="8039861" y="5236161"/>
            <a:ext cx="1096775" cy="400110"/>
          </a:xfrm>
          <a:prstGeom prst="rect">
            <a:avLst/>
          </a:prstGeom>
        </p:spPr>
        <p:txBody>
          <a:bodyPr wrap="none">
            <a:spAutoFit/>
          </a:bodyPr>
          <a:lstStyle/>
          <a:p>
            <a:r>
              <a:rPr lang="en-US" sz="2000" b="1" dirty="0"/>
              <a:t>Ingress</a:t>
            </a:r>
          </a:p>
        </p:txBody>
      </p:sp>
      <p:sp>
        <p:nvSpPr>
          <p:cNvPr id="31" name="Rectangle 30">
            <a:extLst>
              <a:ext uri="{FF2B5EF4-FFF2-40B4-BE49-F238E27FC236}">
                <a16:creationId xmlns:a16="http://schemas.microsoft.com/office/drawing/2014/main" id="{251DAEA0-6088-4363-91D0-61B27629D20A}"/>
              </a:ext>
            </a:extLst>
          </p:cNvPr>
          <p:cNvSpPr/>
          <p:nvPr/>
        </p:nvSpPr>
        <p:spPr bwMode="gray">
          <a:xfrm>
            <a:off x="4884806" y="4410164"/>
            <a:ext cx="1567408" cy="912994"/>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800" b="1" kern="0" dirty="0">
                <a:ea typeface="Arial Unicode MS" pitchFamily="34" charset="-128"/>
                <a:cs typeface="Arial Unicode MS" pitchFamily="34" charset="-128"/>
              </a:rPr>
              <a:t>Ingress Backend</a:t>
            </a:r>
          </a:p>
        </p:txBody>
      </p:sp>
      <p:grpSp>
        <p:nvGrpSpPr>
          <p:cNvPr id="38" name="Group 37">
            <a:extLst>
              <a:ext uri="{FF2B5EF4-FFF2-40B4-BE49-F238E27FC236}">
                <a16:creationId xmlns:a16="http://schemas.microsoft.com/office/drawing/2014/main" id="{0132434E-2832-4EDA-A3FB-9F567C37A600}"/>
              </a:ext>
            </a:extLst>
          </p:cNvPr>
          <p:cNvGrpSpPr/>
          <p:nvPr/>
        </p:nvGrpSpPr>
        <p:grpSpPr>
          <a:xfrm>
            <a:off x="389308" y="1692841"/>
            <a:ext cx="2249770" cy="1106406"/>
            <a:chOff x="1122252" y="3219863"/>
            <a:chExt cx="2249770" cy="1106406"/>
          </a:xfrm>
        </p:grpSpPr>
        <p:sp>
          <p:nvSpPr>
            <p:cNvPr id="39" name="Cloud 38">
              <a:extLst>
                <a:ext uri="{FF2B5EF4-FFF2-40B4-BE49-F238E27FC236}">
                  <a16:creationId xmlns:a16="http://schemas.microsoft.com/office/drawing/2014/main" id="{3C10E259-D9F3-4770-9A41-6C5DF9C4DC1E}"/>
                </a:ext>
              </a:extLst>
            </p:cNvPr>
            <p:cNvSpPr/>
            <p:nvPr/>
          </p:nvSpPr>
          <p:spPr bwMode="gray">
            <a:xfrm>
              <a:off x="1122252" y="3219863"/>
              <a:ext cx="2249770" cy="1106406"/>
            </a:xfrm>
            <a:prstGeom prst="cloud">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40" name="Graphic 39" descr="User">
              <a:extLst>
                <a:ext uri="{FF2B5EF4-FFF2-40B4-BE49-F238E27FC236}">
                  <a16:creationId xmlns:a16="http://schemas.microsoft.com/office/drawing/2014/main" id="{BE1C7252-16D0-4CFC-BDDF-CCC7479882CF}"/>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789937" y="3335277"/>
              <a:ext cx="914400" cy="914400"/>
            </a:xfrm>
            <a:prstGeom prst="rect">
              <a:avLst/>
            </a:prstGeom>
          </p:spPr>
        </p:pic>
      </p:grpSp>
      <p:cxnSp>
        <p:nvCxnSpPr>
          <p:cNvPr id="42" name="Connector: Elbow 41">
            <a:extLst>
              <a:ext uri="{FF2B5EF4-FFF2-40B4-BE49-F238E27FC236}">
                <a16:creationId xmlns:a16="http://schemas.microsoft.com/office/drawing/2014/main" id="{B9A0A99E-6624-475B-BBC7-BE1A6C23B42C}"/>
              </a:ext>
            </a:extLst>
          </p:cNvPr>
          <p:cNvCxnSpPr>
            <a:cxnSpLocks/>
            <a:stCxn id="39" idx="1"/>
            <a:endCxn id="18" idx="1"/>
          </p:cNvCxnSpPr>
          <p:nvPr/>
        </p:nvCxnSpPr>
        <p:spPr>
          <a:xfrm rot="16200000" flipH="1">
            <a:off x="1549591" y="2762671"/>
            <a:ext cx="691088" cy="761884"/>
          </a:xfrm>
          <a:prstGeom prst="bentConnector2">
            <a:avLst/>
          </a:prstGeom>
          <a:ln w="57150">
            <a:solidFill>
              <a:schemeClr val="accent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D052CF1A-EF4E-4426-9C36-3ACB823F1DC3}"/>
              </a:ext>
            </a:extLst>
          </p:cNvPr>
          <p:cNvCxnSpPr>
            <a:stCxn id="18" idx="3"/>
            <a:endCxn id="19" idx="1"/>
          </p:cNvCxnSpPr>
          <p:nvPr/>
        </p:nvCxnSpPr>
        <p:spPr>
          <a:xfrm>
            <a:off x="4146265" y="3489157"/>
            <a:ext cx="738541" cy="0"/>
          </a:xfrm>
          <a:prstGeom prst="line">
            <a:avLst/>
          </a:prstGeom>
          <a:ln w="57150">
            <a:solidFill>
              <a:schemeClr val="accent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C805A0E4-E458-4109-A529-5E6395D587A0}"/>
              </a:ext>
            </a:extLst>
          </p:cNvPr>
          <p:cNvCxnSpPr>
            <a:stCxn id="19" idx="3"/>
            <a:endCxn id="10" idx="1"/>
          </p:cNvCxnSpPr>
          <p:nvPr/>
        </p:nvCxnSpPr>
        <p:spPr>
          <a:xfrm>
            <a:off x="6452214" y="3489157"/>
            <a:ext cx="1404944" cy="0"/>
          </a:xfrm>
          <a:prstGeom prst="line">
            <a:avLst/>
          </a:prstGeom>
          <a:ln w="57150">
            <a:solidFill>
              <a:schemeClr val="accent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4C3E2339-A29C-43AB-AF53-6364372A14BD}"/>
              </a:ext>
            </a:extLst>
          </p:cNvPr>
          <p:cNvCxnSpPr>
            <a:stCxn id="19" idx="2"/>
            <a:endCxn id="31" idx="0"/>
          </p:cNvCxnSpPr>
          <p:nvPr/>
        </p:nvCxnSpPr>
        <p:spPr>
          <a:xfrm>
            <a:off x="5668510" y="3945654"/>
            <a:ext cx="0" cy="464510"/>
          </a:xfrm>
          <a:prstGeom prst="line">
            <a:avLst/>
          </a:prstGeom>
          <a:ln w="57150">
            <a:solidFill>
              <a:schemeClr val="tx1"/>
            </a:solidFill>
            <a:prstDash val="sysDot"/>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534E0F4E-A136-4242-8C93-C5836C6796CF}"/>
              </a:ext>
            </a:extLst>
          </p:cNvPr>
          <p:cNvCxnSpPr>
            <a:cxnSpLocks/>
            <a:endCxn id="29" idx="1"/>
          </p:cNvCxnSpPr>
          <p:nvPr/>
        </p:nvCxnSpPr>
        <p:spPr>
          <a:xfrm>
            <a:off x="6442745" y="3951215"/>
            <a:ext cx="1670866" cy="916283"/>
          </a:xfrm>
          <a:prstGeom prst="line">
            <a:avLst/>
          </a:prstGeom>
          <a:ln w="57150">
            <a:solidFill>
              <a:schemeClr val="tx1"/>
            </a:solidFill>
            <a:prstDash val="sysDot"/>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70" name="Speech Bubble: Rectangle 69">
            <a:extLst>
              <a:ext uri="{FF2B5EF4-FFF2-40B4-BE49-F238E27FC236}">
                <a16:creationId xmlns:a16="http://schemas.microsoft.com/office/drawing/2014/main" id="{289E23CB-40FD-44C8-B9AD-5ED101D48D38}"/>
              </a:ext>
            </a:extLst>
          </p:cNvPr>
          <p:cNvSpPr/>
          <p:nvPr/>
        </p:nvSpPr>
        <p:spPr bwMode="gray">
          <a:xfrm>
            <a:off x="389308" y="4392861"/>
            <a:ext cx="2725361" cy="921007"/>
          </a:xfrm>
          <a:prstGeom prst="wedgeRectCallout">
            <a:avLst>
              <a:gd name="adj1" fmla="val 55139"/>
              <a:gd name="adj2" fmla="val -89213"/>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hlinkClick r:id="rId7"/>
              </a:rPr>
              <a:t>*.ondemand.com</a:t>
            </a:r>
            <a:r>
              <a:rPr lang="de-DE" sz="1800" kern="0" dirty="0">
                <a:ea typeface="Arial Unicode MS" pitchFamily="34" charset="-128"/>
                <a:cs typeface="Arial Unicode MS" pitchFamily="34" charset="-128"/>
              </a:rPr>
              <a:t> </a:t>
            </a:r>
          </a:p>
          <a:p>
            <a:pPr algn="ctr" defTabSz="914400" fontAlgn="base">
              <a:spcBef>
                <a:spcPct val="50000"/>
              </a:spcBef>
              <a:spcAft>
                <a:spcPct val="0"/>
              </a:spcAft>
              <a:buClr>
                <a:srgbClr val="F0AB00"/>
              </a:buClr>
              <a:buSzPct val="80000"/>
            </a:pPr>
            <a:r>
              <a:rPr lang="de-DE" sz="1800" kern="0" dirty="0">
                <a:ea typeface="Arial Unicode MS" pitchFamily="34" charset="-128"/>
                <a:cs typeface="Arial Unicode MS" pitchFamily="34" charset="-128"/>
              </a:rPr>
              <a:t>35.205.166.164</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4031003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0"/>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9"/>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2"/>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8" grpId="0" animBg="1"/>
      <p:bldP spid="19" grpId="0" animBg="1"/>
      <p:bldP spid="30" grpId="0"/>
      <p:bldP spid="31" grpId="0" animBg="1"/>
      <p:bldP spid="70"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FB3CDB-056B-44F6-87B6-17080C5C4AED}"/>
              </a:ext>
            </a:extLst>
          </p:cNvPr>
          <p:cNvSpPr>
            <a:spLocks noGrp="1"/>
          </p:cNvSpPr>
          <p:nvPr>
            <p:ph type="title"/>
          </p:nvPr>
        </p:nvSpPr>
        <p:spPr/>
        <p:txBody>
          <a:bodyPr/>
          <a:lstStyle/>
          <a:p>
            <a:r>
              <a:rPr lang="en-US" dirty="0"/>
              <a:t>How does it work?</a:t>
            </a:r>
          </a:p>
        </p:txBody>
      </p:sp>
      <p:sp>
        <p:nvSpPr>
          <p:cNvPr id="9" name="Rectangle 8">
            <a:extLst>
              <a:ext uri="{FF2B5EF4-FFF2-40B4-BE49-F238E27FC236}">
                <a16:creationId xmlns:a16="http://schemas.microsoft.com/office/drawing/2014/main" id="{D4F4D76F-517E-4504-AB8A-27650C1F04B8}"/>
              </a:ext>
            </a:extLst>
          </p:cNvPr>
          <p:cNvSpPr/>
          <p:nvPr/>
        </p:nvSpPr>
        <p:spPr bwMode="gray">
          <a:xfrm>
            <a:off x="1635222" y="1673072"/>
            <a:ext cx="1117498" cy="79595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Ingress</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10" name="Connector: Elbow 9">
            <a:extLst>
              <a:ext uri="{FF2B5EF4-FFF2-40B4-BE49-F238E27FC236}">
                <a16:creationId xmlns:a16="http://schemas.microsoft.com/office/drawing/2014/main" id="{EF001538-9F89-4EB7-89CF-8FB90A20A490}"/>
              </a:ext>
            </a:extLst>
          </p:cNvPr>
          <p:cNvCxnSpPr>
            <a:stCxn id="9" idx="3"/>
          </p:cNvCxnSpPr>
          <p:nvPr/>
        </p:nvCxnSpPr>
        <p:spPr>
          <a:xfrm>
            <a:off x="2752720" y="2071050"/>
            <a:ext cx="722355" cy="906119"/>
          </a:xfrm>
          <a:prstGeom prst="bentConnector2">
            <a:avLst/>
          </a:prstGeom>
          <a:ln w="76200">
            <a:solidFill>
              <a:schemeClr val="bg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1" name="Connector: Elbow 10">
            <a:extLst>
              <a:ext uri="{FF2B5EF4-FFF2-40B4-BE49-F238E27FC236}">
                <a16:creationId xmlns:a16="http://schemas.microsoft.com/office/drawing/2014/main" id="{BB9289E0-ADB7-432B-8F4F-1A91E0ED03AE}"/>
              </a:ext>
            </a:extLst>
          </p:cNvPr>
          <p:cNvCxnSpPr>
            <a:cxnSpLocks/>
            <a:stCxn id="9" idx="1"/>
          </p:cNvCxnSpPr>
          <p:nvPr/>
        </p:nvCxnSpPr>
        <p:spPr>
          <a:xfrm rot="10800000" flipV="1">
            <a:off x="902664" y="2071049"/>
            <a:ext cx="732558" cy="906119"/>
          </a:xfrm>
          <a:prstGeom prst="bentConnector2">
            <a:avLst/>
          </a:prstGeom>
          <a:ln w="76200">
            <a:solidFill>
              <a:schemeClr val="bg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2" name="Connector: Elbow 11">
            <a:extLst>
              <a:ext uri="{FF2B5EF4-FFF2-40B4-BE49-F238E27FC236}">
                <a16:creationId xmlns:a16="http://schemas.microsoft.com/office/drawing/2014/main" id="{217C87A5-B2C4-46A4-A07F-6E6C01B8ADF7}"/>
              </a:ext>
            </a:extLst>
          </p:cNvPr>
          <p:cNvCxnSpPr>
            <a:cxnSpLocks/>
            <a:stCxn id="9" idx="2"/>
          </p:cNvCxnSpPr>
          <p:nvPr/>
        </p:nvCxnSpPr>
        <p:spPr>
          <a:xfrm rot="5400000">
            <a:off x="1938514" y="2721711"/>
            <a:ext cx="508141" cy="2775"/>
          </a:xfrm>
          <a:prstGeom prst="bentConnector3">
            <a:avLst>
              <a:gd name="adj1" fmla="val 50000"/>
            </a:avLst>
          </a:prstGeom>
          <a:ln w="76200">
            <a:solidFill>
              <a:schemeClr val="bg2"/>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0978C5E3-CB9F-4B15-8881-F51630537662}"/>
              </a:ext>
            </a:extLst>
          </p:cNvPr>
          <p:cNvSpPr txBox="1"/>
          <p:nvPr/>
        </p:nvSpPr>
        <p:spPr>
          <a:xfrm>
            <a:off x="4592572" y="1673072"/>
            <a:ext cx="6791708" cy="3877985"/>
          </a:xfrm>
          <a:prstGeom prst="rect">
            <a:avLst/>
          </a:prstGeom>
          <a:noFill/>
        </p:spPr>
        <p:txBody>
          <a:bodyPr wrap="square" lIns="0" tIns="0" rIns="0" bIns="0" rtlCol="0">
            <a:spAutoFit/>
          </a:bodyPr>
          <a:lstStyle/>
          <a:p>
            <a:pPr marL="285750" indent="-285750" fontAlgn="base">
              <a:spcBef>
                <a:spcPct val="50000"/>
              </a:spcBef>
              <a:spcAft>
                <a:spcPct val="0"/>
              </a:spcAft>
              <a:buClr>
                <a:srgbClr val="F0AB00"/>
              </a:buClr>
              <a:buSzPct val="80000"/>
              <a:buFont typeface="Wingdings" panose="05000000000000000000" pitchFamily="2" charset="2"/>
              <a:buChar char="§"/>
            </a:pPr>
            <a:r>
              <a:rPr lang="en-US" sz="1800" kern="0" dirty="0">
                <a:ea typeface="Arial Unicode MS" pitchFamily="34" charset="-128"/>
                <a:cs typeface="Arial Unicode MS" pitchFamily="34" charset="-128"/>
              </a:rPr>
              <a:t>Ingress resource describes the desired state</a:t>
            </a:r>
          </a:p>
          <a:p>
            <a:pPr marL="285750" indent="-285750" fontAlgn="base">
              <a:spcBef>
                <a:spcPct val="50000"/>
              </a:spcBef>
              <a:spcAft>
                <a:spcPct val="0"/>
              </a:spcAft>
              <a:buClr>
                <a:srgbClr val="F0AB00"/>
              </a:buClr>
              <a:buSzPct val="80000"/>
              <a:buFont typeface="Wingdings" panose="05000000000000000000" pitchFamily="2" charset="2"/>
              <a:buChar char="§"/>
            </a:pPr>
            <a:r>
              <a:rPr lang="en-US" sz="1800" kern="0" dirty="0">
                <a:ea typeface="Arial Unicode MS" pitchFamily="34" charset="-128"/>
                <a:cs typeface="Arial Unicode MS" pitchFamily="34" charset="-128"/>
              </a:rPr>
              <a:t>Cluster specific “ingress controller” will enforce desired state</a:t>
            </a:r>
          </a:p>
          <a:p>
            <a:pPr marL="830138" lvl="1" indent="-285750" fontAlgn="base">
              <a:spcBef>
                <a:spcPct val="50000"/>
              </a:spcBef>
              <a:spcAft>
                <a:spcPct val="0"/>
              </a:spcAft>
              <a:buClr>
                <a:srgbClr val="F0AB00"/>
              </a:buClr>
              <a:buSzPct val="80000"/>
              <a:buFont typeface="Wingdings" panose="05000000000000000000" pitchFamily="2" charset="2"/>
              <a:buChar char="§"/>
            </a:pPr>
            <a:r>
              <a:rPr lang="en-US" sz="1800" kern="0" dirty="0">
                <a:ea typeface="Arial Unicode MS" pitchFamily="34" charset="-128"/>
                <a:cs typeface="Arial Unicode MS" pitchFamily="34" charset="-128"/>
              </a:rPr>
              <a:t>Creation of endpoints</a:t>
            </a:r>
          </a:p>
          <a:p>
            <a:pPr marL="830138" lvl="1" indent="-285750" fontAlgn="base">
              <a:spcBef>
                <a:spcPct val="50000"/>
              </a:spcBef>
              <a:spcAft>
                <a:spcPct val="0"/>
              </a:spcAft>
              <a:buClr>
                <a:srgbClr val="F0AB00"/>
              </a:buClr>
              <a:buSzPct val="80000"/>
              <a:buFont typeface="Wingdings" panose="05000000000000000000" pitchFamily="2" charset="2"/>
              <a:buChar char="§"/>
            </a:pPr>
            <a:r>
              <a:rPr lang="en-US" sz="1800" kern="0" dirty="0">
                <a:ea typeface="Arial Unicode MS" pitchFamily="34" charset="-128"/>
                <a:cs typeface="Arial Unicode MS" pitchFamily="34" charset="-128"/>
              </a:rPr>
              <a:t>Creation of an external </a:t>
            </a:r>
            <a:r>
              <a:rPr lang="en-US" sz="1800" kern="0" dirty="0" err="1">
                <a:ea typeface="Arial Unicode MS" pitchFamily="34" charset="-128"/>
                <a:cs typeface="Arial Unicode MS" pitchFamily="34" charset="-128"/>
              </a:rPr>
              <a:t>loadbalancer</a:t>
            </a:r>
            <a:r>
              <a:rPr lang="en-US" sz="1800" kern="0" dirty="0">
                <a:ea typeface="Arial Unicode MS" pitchFamily="34" charset="-128"/>
                <a:cs typeface="Arial Unicode MS" pitchFamily="34" charset="-128"/>
              </a:rPr>
              <a:t> or re-use of existing</a:t>
            </a:r>
          </a:p>
          <a:p>
            <a:pPr marL="830138" lvl="1" indent="-285750" fontAlgn="base">
              <a:spcBef>
                <a:spcPct val="50000"/>
              </a:spcBef>
              <a:spcAft>
                <a:spcPct val="0"/>
              </a:spcAft>
              <a:buClr>
                <a:srgbClr val="F0AB00"/>
              </a:buClr>
              <a:buSzPct val="80000"/>
              <a:buFont typeface="Wingdings" panose="05000000000000000000" pitchFamily="2" charset="2"/>
              <a:buChar char="§"/>
            </a:pPr>
            <a:r>
              <a:rPr lang="en-US" sz="1800" kern="0" dirty="0">
                <a:ea typeface="Arial Unicode MS" pitchFamily="34" charset="-128"/>
                <a:cs typeface="Arial Unicode MS" pitchFamily="34" charset="-128"/>
              </a:rPr>
              <a:t>URL mapping</a:t>
            </a:r>
          </a:p>
          <a:p>
            <a:pPr marL="830138" lvl="1" indent="-285750" fontAlgn="base">
              <a:spcBef>
                <a:spcPct val="50000"/>
              </a:spcBef>
              <a:spcAft>
                <a:spcPct val="0"/>
              </a:spcAft>
              <a:buClr>
                <a:srgbClr val="F0AB00"/>
              </a:buClr>
              <a:buSzPct val="80000"/>
              <a:buFont typeface="Wingdings" panose="05000000000000000000" pitchFamily="2" charset="2"/>
              <a:buChar char="§"/>
            </a:pPr>
            <a:r>
              <a:rPr lang="en-US" sz="1800" kern="0" dirty="0">
                <a:ea typeface="Arial Unicode MS" pitchFamily="34" charset="-128"/>
                <a:cs typeface="Arial Unicode MS" pitchFamily="34" charset="-128"/>
              </a:rPr>
              <a:t>TLS termination</a:t>
            </a:r>
          </a:p>
          <a:p>
            <a:pPr marL="830138" lvl="1" indent="-285750" fontAlgn="base">
              <a:spcBef>
                <a:spcPct val="50000"/>
              </a:spcBef>
              <a:spcAft>
                <a:spcPct val="0"/>
              </a:spcAft>
              <a:buClr>
                <a:srgbClr val="F0AB00"/>
              </a:buClr>
              <a:buSzPct val="80000"/>
              <a:buFont typeface="Wingdings" panose="05000000000000000000" pitchFamily="2" charset="2"/>
              <a:buChar char="§"/>
            </a:pPr>
            <a:r>
              <a:rPr lang="en-US" sz="1800" kern="0" dirty="0">
                <a:ea typeface="Arial Unicode MS" pitchFamily="34" charset="-128"/>
                <a:cs typeface="Arial Unicode MS" pitchFamily="34" charset="-128"/>
              </a:rPr>
              <a:t>…</a:t>
            </a:r>
          </a:p>
          <a:p>
            <a:pPr marL="285750" indent="-285750" fontAlgn="base">
              <a:spcBef>
                <a:spcPct val="50000"/>
              </a:spcBef>
              <a:spcAft>
                <a:spcPct val="0"/>
              </a:spcAft>
              <a:buClr>
                <a:srgbClr val="F0AB00"/>
              </a:buClr>
              <a:buSzPct val="80000"/>
              <a:buFont typeface="Wingdings" panose="05000000000000000000" pitchFamily="2" charset="2"/>
              <a:buChar char="§"/>
            </a:pPr>
            <a:r>
              <a:rPr lang="en-US" sz="1800" kern="0" dirty="0">
                <a:ea typeface="Arial Unicode MS" pitchFamily="34" charset="-128"/>
                <a:cs typeface="Arial Unicode MS" pitchFamily="34" charset="-128"/>
                <a:hlinkClick r:id="rId3"/>
              </a:rPr>
              <a:t>https://kubernetes.io/docs/concepts/services-networking/ingress/</a:t>
            </a:r>
            <a:r>
              <a:rPr lang="en-US" sz="1800" kern="0" dirty="0">
                <a:ea typeface="Arial Unicode MS" pitchFamily="34" charset="-128"/>
                <a:cs typeface="Arial Unicode MS" pitchFamily="34" charset="-128"/>
              </a:rPr>
              <a:t> </a:t>
            </a:r>
          </a:p>
          <a:p>
            <a:pPr marL="285750" indent="-285750" fontAlgn="base">
              <a:spcBef>
                <a:spcPct val="50000"/>
              </a:spcBef>
              <a:spcAft>
                <a:spcPct val="0"/>
              </a:spcAft>
              <a:buClr>
                <a:srgbClr val="F0AB00"/>
              </a:buClr>
              <a:buSzPct val="80000"/>
              <a:buFont typeface="Wingdings" panose="05000000000000000000" pitchFamily="2" charset="2"/>
              <a:buChar char="§"/>
            </a:pPr>
            <a:r>
              <a:rPr lang="en-US" sz="1800" kern="0" dirty="0">
                <a:ea typeface="Arial Unicode MS" pitchFamily="34" charset="-128"/>
                <a:cs typeface="Arial Unicode MS" pitchFamily="34" charset="-128"/>
                <a:hlinkClick r:id="rId4"/>
              </a:rPr>
              <a:t>https://github.com/kubernetes/ingress-nginx</a:t>
            </a:r>
            <a:r>
              <a:rPr lang="en-US" sz="1800" kern="0" dirty="0">
                <a:ea typeface="Arial Unicode MS" pitchFamily="34" charset="-128"/>
                <a:cs typeface="Arial Unicode MS" pitchFamily="34" charset="-128"/>
              </a:rPr>
              <a:t> </a:t>
            </a:r>
          </a:p>
        </p:txBody>
      </p:sp>
      <p:sp>
        <p:nvSpPr>
          <p:cNvPr id="18" name="Rectangle 17">
            <a:extLst>
              <a:ext uri="{FF2B5EF4-FFF2-40B4-BE49-F238E27FC236}">
                <a16:creationId xmlns:a16="http://schemas.microsoft.com/office/drawing/2014/main" id="{BF6EA818-4619-4E93-8C44-0D8FD84C412B}"/>
              </a:ext>
            </a:extLst>
          </p:cNvPr>
          <p:cNvSpPr/>
          <p:nvPr/>
        </p:nvSpPr>
        <p:spPr bwMode="gray">
          <a:xfrm>
            <a:off x="1224341" y="3666745"/>
            <a:ext cx="1933712" cy="1362455"/>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Ingress-controller</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9212895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Rounded Corners 13">
            <a:extLst>
              <a:ext uri="{FF2B5EF4-FFF2-40B4-BE49-F238E27FC236}">
                <a16:creationId xmlns:a16="http://schemas.microsoft.com/office/drawing/2014/main" id="{4DF03BB3-7969-41F8-BB01-B24EF0F775A1}"/>
              </a:ext>
            </a:extLst>
          </p:cNvPr>
          <p:cNvSpPr/>
          <p:nvPr/>
        </p:nvSpPr>
        <p:spPr bwMode="gray">
          <a:xfrm>
            <a:off x="5223956" y="1206858"/>
            <a:ext cx="6425500" cy="5093357"/>
          </a:xfrm>
          <a:prstGeom prst="round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0" u="none" strike="noStrike" kern="0" cap="none" spc="0" normalizeH="0" baseline="0" noProof="0" dirty="0">
                <a:ln>
                  <a:noFill/>
                </a:ln>
                <a:effectLst/>
                <a:uLnTx/>
                <a:uFillTx/>
                <a:ea typeface="Arial Unicode MS" pitchFamily="34" charset="-128"/>
                <a:cs typeface="Arial Unicode MS" pitchFamily="34" charset="-128"/>
              </a:rPr>
              <a:t>Inside K8s</a:t>
            </a:r>
          </a:p>
        </p:txBody>
      </p:sp>
      <p:sp>
        <p:nvSpPr>
          <p:cNvPr id="2" name="Title 1">
            <a:extLst>
              <a:ext uri="{FF2B5EF4-FFF2-40B4-BE49-F238E27FC236}">
                <a16:creationId xmlns:a16="http://schemas.microsoft.com/office/drawing/2014/main" id="{5A81982A-92E0-45C7-BD26-824B847D1E7C}"/>
              </a:ext>
            </a:extLst>
          </p:cNvPr>
          <p:cNvSpPr>
            <a:spLocks noGrp="1"/>
          </p:cNvSpPr>
          <p:nvPr>
            <p:ph type="title"/>
          </p:nvPr>
        </p:nvSpPr>
        <p:spPr/>
        <p:txBody>
          <a:bodyPr/>
          <a:lstStyle/>
          <a:p>
            <a:r>
              <a:rPr lang="en-US" dirty="0"/>
              <a:t>Single service ingress (with TLS)</a:t>
            </a:r>
          </a:p>
        </p:txBody>
      </p:sp>
      <p:grpSp>
        <p:nvGrpSpPr>
          <p:cNvPr id="8" name="Group 7">
            <a:extLst>
              <a:ext uri="{FF2B5EF4-FFF2-40B4-BE49-F238E27FC236}">
                <a16:creationId xmlns:a16="http://schemas.microsoft.com/office/drawing/2014/main" id="{358CDFFD-2085-488C-BBB2-C4A1E71F2454}"/>
              </a:ext>
            </a:extLst>
          </p:cNvPr>
          <p:cNvGrpSpPr/>
          <p:nvPr/>
        </p:nvGrpSpPr>
        <p:grpSpPr>
          <a:xfrm>
            <a:off x="7397496" y="2413611"/>
            <a:ext cx="3573677" cy="1778068"/>
            <a:chOff x="7814563" y="2523339"/>
            <a:chExt cx="3266338" cy="1778068"/>
          </a:xfrm>
        </p:grpSpPr>
        <p:sp>
          <p:nvSpPr>
            <p:cNvPr id="3" name="Rectangle 2">
              <a:extLst>
                <a:ext uri="{FF2B5EF4-FFF2-40B4-BE49-F238E27FC236}">
                  <a16:creationId xmlns:a16="http://schemas.microsoft.com/office/drawing/2014/main" id="{B4457830-39F9-4350-B509-B924BFD1AFE9}"/>
                </a:ext>
              </a:extLst>
            </p:cNvPr>
            <p:cNvSpPr/>
            <p:nvPr/>
          </p:nvSpPr>
          <p:spPr bwMode="gray">
            <a:xfrm>
              <a:off x="7814563" y="3016033"/>
              <a:ext cx="1117498" cy="79595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b="1" kern="0" dirty="0">
                  <a:ea typeface="Arial Unicode MS" pitchFamily="34" charset="-128"/>
                  <a:cs typeface="Arial Unicode MS" pitchFamily="34" charset="-128"/>
                </a:rPr>
                <a:t>Service</a:t>
              </a:r>
            </a:p>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Port </a:t>
              </a:r>
              <a:r>
                <a:rPr lang="de-DE" sz="1800" kern="0" dirty="0">
                  <a:ea typeface="Arial Unicode MS" pitchFamily="34" charset="-128"/>
                  <a:cs typeface="Arial Unicode MS" pitchFamily="34" charset="-128"/>
                </a:rPr>
                <a:t>8081</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4" name="Rectangle 3">
              <a:extLst>
                <a:ext uri="{FF2B5EF4-FFF2-40B4-BE49-F238E27FC236}">
                  <a16:creationId xmlns:a16="http://schemas.microsoft.com/office/drawing/2014/main" id="{08D608E2-0C6A-4963-B4A7-7686ABF7E70E}"/>
                </a:ext>
              </a:extLst>
            </p:cNvPr>
            <p:cNvSpPr/>
            <p:nvPr/>
          </p:nvSpPr>
          <p:spPr bwMode="gray">
            <a:xfrm>
              <a:off x="9963403" y="2523339"/>
              <a:ext cx="1117498" cy="79595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800" b="1" kern="0" dirty="0" err="1">
                  <a:ea typeface="Arial Unicode MS" pitchFamily="34" charset="-128"/>
                  <a:cs typeface="Arial Unicode MS" pitchFamily="34" charset="-128"/>
                </a:rPr>
                <a:t>Pod</a:t>
              </a:r>
              <a:endParaRPr lang="de-DE" sz="1800" b="1" kern="0" dirty="0">
                <a:ea typeface="Arial Unicode MS" pitchFamily="34" charset="-128"/>
                <a:cs typeface="Arial Unicode MS" pitchFamily="34" charset="-128"/>
              </a:endParaRPr>
            </a:p>
            <a:p>
              <a:pPr algn="ctr" defTabSz="914400" fontAlgn="base">
                <a:spcBef>
                  <a:spcPct val="50000"/>
                </a:spcBef>
                <a:spcAft>
                  <a:spcPct val="0"/>
                </a:spcAft>
                <a:buClr>
                  <a:srgbClr val="F0AB00"/>
                </a:buClr>
                <a:buSzPct val="80000"/>
              </a:pPr>
              <a:r>
                <a:rPr lang="de-DE" sz="1800" kern="0" dirty="0">
                  <a:ea typeface="Arial Unicode MS" pitchFamily="34" charset="-128"/>
                  <a:cs typeface="Arial Unicode MS" pitchFamily="34" charset="-128"/>
                </a:rPr>
                <a:t>Port 80</a:t>
              </a:r>
            </a:p>
          </p:txBody>
        </p:sp>
        <p:sp>
          <p:nvSpPr>
            <p:cNvPr id="5" name="Rectangle 4">
              <a:extLst>
                <a:ext uri="{FF2B5EF4-FFF2-40B4-BE49-F238E27FC236}">
                  <a16:creationId xmlns:a16="http://schemas.microsoft.com/office/drawing/2014/main" id="{0D18E228-9082-4236-885A-0F4636E68086}"/>
                </a:ext>
              </a:extLst>
            </p:cNvPr>
            <p:cNvSpPr/>
            <p:nvPr/>
          </p:nvSpPr>
          <p:spPr bwMode="gray">
            <a:xfrm>
              <a:off x="9963403" y="3505451"/>
              <a:ext cx="1117498" cy="79595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800" b="1" kern="0" dirty="0" err="1">
                  <a:ea typeface="Arial Unicode MS" pitchFamily="34" charset="-128"/>
                  <a:cs typeface="Arial Unicode MS" pitchFamily="34" charset="-128"/>
                </a:rPr>
                <a:t>Pod</a:t>
              </a:r>
              <a:endParaRPr lang="de-DE" sz="1800" b="1" kern="0" dirty="0">
                <a:ea typeface="Arial Unicode MS" pitchFamily="34" charset="-128"/>
                <a:cs typeface="Arial Unicode MS" pitchFamily="34" charset="-128"/>
              </a:endParaRPr>
            </a:p>
            <a:p>
              <a:pPr algn="ctr" defTabSz="914400" fontAlgn="base">
                <a:spcBef>
                  <a:spcPct val="50000"/>
                </a:spcBef>
                <a:spcAft>
                  <a:spcPct val="0"/>
                </a:spcAft>
                <a:buClr>
                  <a:srgbClr val="F0AB00"/>
                </a:buClr>
                <a:buSzPct val="80000"/>
              </a:pPr>
              <a:r>
                <a:rPr lang="de-DE" sz="1800" kern="0" dirty="0">
                  <a:ea typeface="Arial Unicode MS" pitchFamily="34" charset="-128"/>
                  <a:cs typeface="Arial Unicode MS" pitchFamily="34" charset="-128"/>
                </a:rPr>
                <a:t>Port 80</a:t>
              </a:r>
            </a:p>
          </p:txBody>
        </p:sp>
        <p:cxnSp>
          <p:nvCxnSpPr>
            <p:cNvPr id="6" name="Connector: Elbow 5">
              <a:extLst>
                <a:ext uri="{FF2B5EF4-FFF2-40B4-BE49-F238E27FC236}">
                  <a16:creationId xmlns:a16="http://schemas.microsoft.com/office/drawing/2014/main" id="{B1B508C1-CE67-4683-8539-9ED63738D7AF}"/>
                </a:ext>
              </a:extLst>
            </p:cNvPr>
            <p:cNvCxnSpPr>
              <a:cxnSpLocks/>
              <a:stCxn id="3" idx="3"/>
              <a:endCxn id="4" idx="1"/>
            </p:cNvCxnSpPr>
            <p:nvPr/>
          </p:nvCxnSpPr>
          <p:spPr>
            <a:xfrm flipV="1">
              <a:off x="8932061" y="2921317"/>
              <a:ext cx="1031342" cy="492694"/>
            </a:xfrm>
            <a:prstGeom prst="bentConnector3">
              <a:avLst/>
            </a:prstGeom>
            <a:ln w="57150">
              <a:solidFill>
                <a:schemeClr val="accent1">
                  <a:lumMod val="40000"/>
                  <a:lumOff val="6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 name="Connector: Elbow 6">
              <a:extLst>
                <a:ext uri="{FF2B5EF4-FFF2-40B4-BE49-F238E27FC236}">
                  <a16:creationId xmlns:a16="http://schemas.microsoft.com/office/drawing/2014/main" id="{0B8E918E-7337-4DDD-A077-2D130786BAFE}"/>
                </a:ext>
              </a:extLst>
            </p:cNvPr>
            <p:cNvCxnSpPr>
              <a:cxnSpLocks/>
              <a:stCxn id="3" idx="3"/>
              <a:endCxn id="5" idx="1"/>
            </p:cNvCxnSpPr>
            <p:nvPr/>
          </p:nvCxnSpPr>
          <p:spPr>
            <a:xfrm>
              <a:off x="8932061" y="3414011"/>
              <a:ext cx="1031342" cy="489418"/>
            </a:xfrm>
            <a:prstGeom prst="bentConnector3">
              <a:avLst/>
            </a:prstGeom>
            <a:ln w="57150">
              <a:solidFill>
                <a:schemeClr val="accent1">
                  <a:lumMod val="40000"/>
                  <a:lumOff val="6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9" name="Rectangle 8">
            <a:extLst>
              <a:ext uri="{FF2B5EF4-FFF2-40B4-BE49-F238E27FC236}">
                <a16:creationId xmlns:a16="http://schemas.microsoft.com/office/drawing/2014/main" id="{099CA93B-821C-49D8-A92A-02926E93612E}"/>
              </a:ext>
            </a:extLst>
          </p:cNvPr>
          <p:cNvSpPr/>
          <p:nvPr/>
        </p:nvSpPr>
        <p:spPr bwMode="gray">
          <a:xfrm>
            <a:off x="3336454" y="2710452"/>
            <a:ext cx="3216161" cy="1187661"/>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b="1" kern="0" dirty="0">
                <a:ea typeface="Arial Unicode MS" pitchFamily="34" charset="-128"/>
                <a:cs typeface="Arial Unicode MS" pitchFamily="34" charset="-128"/>
              </a:rPr>
              <a:t>Ingress</a:t>
            </a:r>
          </a:p>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hlinkClick r:id="rId3"/>
              </a:rPr>
              <a:t>https://koopa.ondemand.com</a:t>
            </a:r>
            <a:r>
              <a:rPr lang="de-DE" sz="1800" kern="0" dirty="0">
                <a:ea typeface="Arial Unicode MS" pitchFamily="34" charset="-128"/>
                <a:cs typeface="Arial Unicode MS" pitchFamily="34" charset="-128"/>
              </a:rPr>
              <a:t> </a:t>
            </a:r>
          </a:p>
          <a:p>
            <a:pPr algn="ctr" defTabSz="914400" fontAlgn="base">
              <a:spcBef>
                <a:spcPct val="50000"/>
              </a:spcBef>
              <a:spcAft>
                <a:spcPct val="0"/>
              </a:spcAft>
              <a:buClr>
                <a:srgbClr val="F0AB00"/>
              </a:buClr>
              <a:buSzPct val="80000"/>
            </a:pPr>
            <a:r>
              <a:rPr lang="de-DE" sz="1800" kern="0" dirty="0">
                <a:ea typeface="Arial Unicode MS" pitchFamily="34" charset="-128"/>
                <a:cs typeface="Arial Unicode MS" pitchFamily="34" charset="-128"/>
              </a:rPr>
              <a:t>35.205.166.164</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grpSp>
        <p:nvGrpSpPr>
          <p:cNvPr id="11" name="Group 10">
            <a:extLst>
              <a:ext uri="{FF2B5EF4-FFF2-40B4-BE49-F238E27FC236}">
                <a16:creationId xmlns:a16="http://schemas.microsoft.com/office/drawing/2014/main" id="{F95913DA-CA66-4D4B-9DE6-B4301A7131DB}"/>
              </a:ext>
            </a:extLst>
          </p:cNvPr>
          <p:cNvGrpSpPr/>
          <p:nvPr/>
        </p:nvGrpSpPr>
        <p:grpSpPr>
          <a:xfrm>
            <a:off x="418999" y="2751079"/>
            <a:ext cx="2249770" cy="1106406"/>
            <a:chOff x="1122252" y="3219863"/>
            <a:chExt cx="2249770" cy="1106406"/>
          </a:xfrm>
        </p:grpSpPr>
        <p:sp>
          <p:nvSpPr>
            <p:cNvPr id="12" name="Cloud 11">
              <a:extLst>
                <a:ext uri="{FF2B5EF4-FFF2-40B4-BE49-F238E27FC236}">
                  <a16:creationId xmlns:a16="http://schemas.microsoft.com/office/drawing/2014/main" id="{1743D8BF-8F3B-443E-ABD5-8A254B403503}"/>
                </a:ext>
              </a:extLst>
            </p:cNvPr>
            <p:cNvSpPr/>
            <p:nvPr/>
          </p:nvSpPr>
          <p:spPr bwMode="gray">
            <a:xfrm>
              <a:off x="1122252" y="3219863"/>
              <a:ext cx="2249770" cy="1106406"/>
            </a:xfrm>
            <a:prstGeom prst="cloud">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13" name="Graphic 12" descr="User">
              <a:extLst>
                <a:ext uri="{FF2B5EF4-FFF2-40B4-BE49-F238E27FC236}">
                  <a16:creationId xmlns:a16="http://schemas.microsoft.com/office/drawing/2014/main" id="{59D580DD-E40F-4993-B360-B0AD4EB046D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789937" y="3335277"/>
              <a:ext cx="914400" cy="914400"/>
            </a:xfrm>
            <a:prstGeom prst="rect">
              <a:avLst/>
            </a:prstGeom>
          </p:spPr>
        </p:pic>
      </p:grpSp>
      <p:cxnSp>
        <p:nvCxnSpPr>
          <p:cNvPr id="16" name="Straight Connector 15">
            <a:extLst>
              <a:ext uri="{FF2B5EF4-FFF2-40B4-BE49-F238E27FC236}">
                <a16:creationId xmlns:a16="http://schemas.microsoft.com/office/drawing/2014/main" id="{A6C9583B-B1A3-4BC2-8995-403831414E7F}"/>
              </a:ext>
            </a:extLst>
          </p:cNvPr>
          <p:cNvCxnSpPr>
            <a:cxnSpLocks/>
            <a:stCxn id="9" idx="3"/>
            <a:endCxn id="3" idx="1"/>
          </p:cNvCxnSpPr>
          <p:nvPr/>
        </p:nvCxnSpPr>
        <p:spPr>
          <a:xfrm>
            <a:off x="6552615" y="3304283"/>
            <a:ext cx="844881" cy="0"/>
          </a:xfrm>
          <a:prstGeom prst="line">
            <a:avLst/>
          </a:prstGeom>
          <a:ln w="57150">
            <a:solidFill>
              <a:schemeClr val="accent1">
                <a:lumMod val="40000"/>
                <a:lumOff val="6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9" name="Rectangle: Single Corner Snipped 18">
            <a:extLst>
              <a:ext uri="{FF2B5EF4-FFF2-40B4-BE49-F238E27FC236}">
                <a16:creationId xmlns:a16="http://schemas.microsoft.com/office/drawing/2014/main" id="{818EFA0C-91F0-49FF-8101-E64C2958A76B}"/>
              </a:ext>
            </a:extLst>
          </p:cNvPr>
          <p:cNvSpPr/>
          <p:nvPr/>
        </p:nvSpPr>
        <p:spPr bwMode="gray">
          <a:xfrm>
            <a:off x="7326270" y="4286395"/>
            <a:ext cx="1948030" cy="1377144"/>
          </a:xfrm>
          <a:prstGeom prst="snip1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600" b="1" i="0" u="none" strike="noStrike" kern="0" cap="none" spc="0" normalizeH="0" baseline="0" noProof="0" dirty="0">
                <a:ln>
                  <a:noFill/>
                </a:ln>
                <a:effectLst/>
                <a:uLnTx/>
                <a:uFillTx/>
                <a:ea typeface="Arial Unicode MS" pitchFamily="34" charset="-128"/>
                <a:cs typeface="Arial Unicode MS" pitchFamily="34" charset="-128"/>
              </a:rPr>
              <a:t>TLS secret</a:t>
            </a:r>
          </a:p>
          <a:p>
            <a:pPr marL="285750" marR="0" indent="-285750" defTabSz="914400" eaLnBrk="1" fontAlgn="base" latinLnBrk="0" hangingPunct="1">
              <a:lnSpc>
                <a:spcPct val="100000"/>
              </a:lnSpc>
              <a:spcBef>
                <a:spcPct val="50000"/>
              </a:spcBef>
              <a:spcAft>
                <a:spcPct val="0"/>
              </a:spcAft>
              <a:buClr>
                <a:srgbClr val="F0AB00"/>
              </a:buClr>
              <a:buSzPct val="80000"/>
              <a:buFontTx/>
              <a:buChar char="-"/>
              <a:tabLst/>
            </a:pPr>
            <a:r>
              <a:rPr lang="en-US" sz="1600" kern="0" dirty="0">
                <a:ea typeface="Arial Unicode MS" pitchFamily="34" charset="-128"/>
                <a:cs typeface="Arial Unicode MS" pitchFamily="34" charset="-128"/>
              </a:rPr>
              <a:t>server-</a:t>
            </a:r>
            <a:r>
              <a:rPr lang="en-US" sz="1600" kern="0" dirty="0" err="1">
                <a:ea typeface="Arial Unicode MS" pitchFamily="34" charset="-128"/>
                <a:cs typeface="Arial Unicode MS" pitchFamily="34" charset="-128"/>
              </a:rPr>
              <a:t>key.pem</a:t>
            </a:r>
            <a:endParaRPr lang="en-US" sz="1600" kern="0" dirty="0">
              <a:ea typeface="Arial Unicode MS" pitchFamily="34" charset="-128"/>
              <a:cs typeface="Arial Unicode MS" pitchFamily="34" charset="-128"/>
            </a:endParaRPr>
          </a:p>
          <a:p>
            <a:pPr marL="285750" marR="0" indent="-285750" defTabSz="914400" eaLnBrk="1" fontAlgn="base" latinLnBrk="0" hangingPunct="1">
              <a:lnSpc>
                <a:spcPct val="100000"/>
              </a:lnSpc>
              <a:spcBef>
                <a:spcPct val="50000"/>
              </a:spcBef>
              <a:spcAft>
                <a:spcPct val="0"/>
              </a:spcAft>
              <a:buClr>
                <a:srgbClr val="F0AB00"/>
              </a:buClr>
              <a:buSzPct val="80000"/>
              <a:buFontTx/>
              <a:buChar char="-"/>
              <a:tabLst/>
            </a:pPr>
            <a:r>
              <a:rPr lang="en-US" sz="1600" kern="0" dirty="0" err="1">
                <a:ea typeface="Arial Unicode MS" pitchFamily="34" charset="-128"/>
                <a:cs typeface="Arial Unicode MS" pitchFamily="34" charset="-128"/>
              </a:rPr>
              <a:t>server.pem</a:t>
            </a:r>
            <a:endParaRPr lang="en-US" sz="1600" kern="0" dirty="0">
              <a:ea typeface="Arial Unicode MS" pitchFamily="34" charset="-128"/>
              <a:cs typeface="Arial Unicode MS" pitchFamily="34" charset="-128"/>
            </a:endParaRPr>
          </a:p>
        </p:txBody>
      </p:sp>
      <p:cxnSp>
        <p:nvCxnSpPr>
          <p:cNvPr id="26" name="Connector: Elbow 25">
            <a:extLst>
              <a:ext uri="{FF2B5EF4-FFF2-40B4-BE49-F238E27FC236}">
                <a16:creationId xmlns:a16="http://schemas.microsoft.com/office/drawing/2014/main" id="{0CF8FBF5-5A10-4A9E-9F66-A8EADACE2648}"/>
              </a:ext>
            </a:extLst>
          </p:cNvPr>
          <p:cNvCxnSpPr>
            <a:cxnSpLocks/>
            <a:stCxn id="9" idx="2"/>
            <a:endCxn id="19" idx="2"/>
          </p:cNvCxnSpPr>
          <p:nvPr/>
        </p:nvCxnSpPr>
        <p:spPr>
          <a:xfrm rot="16200000" flipH="1">
            <a:off x="5596975" y="3245672"/>
            <a:ext cx="1076854" cy="2381735"/>
          </a:xfrm>
          <a:prstGeom prst="bentConnector2">
            <a:avLst/>
          </a:prstGeom>
          <a:ln w="57150">
            <a:solidFill>
              <a:schemeClr val="accent1">
                <a:lumMod val="40000"/>
                <a:lumOff val="6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93CFC0E6-4B2E-4A4A-8320-32CEDFC1F8AC}"/>
              </a:ext>
            </a:extLst>
          </p:cNvPr>
          <p:cNvCxnSpPr>
            <a:cxnSpLocks/>
            <a:stCxn id="12" idx="0"/>
            <a:endCxn id="9" idx="1"/>
          </p:cNvCxnSpPr>
          <p:nvPr/>
        </p:nvCxnSpPr>
        <p:spPr>
          <a:xfrm>
            <a:off x="2666894" y="3304282"/>
            <a:ext cx="669560" cy="1"/>
          </a:xfrm>
          <a:prstGeom prst="line">
            <a:avLst/>
          </a:prstGeom>
          <a:ln w="57150">
            <a:solidFill>
              <a:schemeClr val="accent4">
                <a:lumMod val="60000"/>
                <a:lumOff val="4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6" name="Speech Bubble: Rectangle 35">
            <a:extLst>
              <a:ext uri="{FF2B5EF4-FFF2-40B4-BE49-F238E27FC236}">
                <a16:creationId xmlns:a16="http://schemas.microsoft.com/office/drawing/2014/main" id="{FBD5E2D3-AE2C-4614-958E-DC66ADC73203}"/>
              </a:ext>
            </a:extLst>
          </p:cNvPr>
          <p:cNvSpPr/>
          <p:nvPr/>
        </p:nvSpPr>
        <p:spPr bwMode="gray">
          <a:xfrm>
            <a:off x="418999" y="4284877"/>
            <a:ext cx="3311728" cy="690090"/>
          </a:xfrm>
          <a:prstGeom prst="wedgeRectCallout">
            <a:avLst>
              <a:gd name="adj1" fmla="val 36283"/>
              <a:gd name="adj2" fmla="val -150677"/>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Users access the backend via </a:t>
            </a:r>
            <a:r>
              <a:rPr kumimoji="0" lang="en-US" sz="1800" b="0" i="0" u="none" strike="noStrike" kern="0" cap="none" spc="0" normalizeH="0" baseline="0" noProof="0" dirty="0">
                <a:ln>
                  <a:noFill/>
                </a:ln>
                <a:effectLst/>
                <a:uLnTx/>
                <a:uFillTx/>
                <a:ea typeface="Arial Unicode MS" pitchFamily="34" charset="-128"/>
                <a:cs typeface="Arial Unicode MS" pitchFamily="34" charset="-128"/>
                <a:hlinkClick r:id="rId6"/>
              </a:rPr>
              <a:t>https://koopa.ondemand.com</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7" name="Speech Bubble: Rectangle 36">
            <a:extLst>
              <a:ext uri="{FF2B5EF4-FFF2-40B4-BE49-F238E27FC236}">
                <a16:creationId xmlns:a16="http://schemas.microsoft.com/office/drawing/2014/main" id="{6F045E66-D48F-4700-81A1-6540EC05A748}"/>
              </a:ext>
            </a:extLst>
          </p:cNvPr>
          <p:cNvSpPr/>
          <p:nvPr/>
        </p:nvSpPr>
        <p:spPr bwMode="gray">
          <a:xfrm>
            <a:off x="2932921" y="5587082"/>
            <a:ext cx="4101737" cy="713133"/>
          </a:xfrm>
          <a:prstGeom prst="wedgeRectCallout">
            <a:avLst>
              <a:gd name="adj1" fmla="val 45113"/>
              <a:gd name="adj2" fmla="val -126002"/>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TLS termination at Ingress endpoint requires a secret with correct subject</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8" name="Speech Bubble: Rectangle 37">
            <a:extLst>
              <a:ext uri="{FF2B5EF4-FFF2-40B4-BE49-F238E27FC236}">
                <a16:creationId xmlns:a16="http://schemas.microsoft.com/office/drawing/2014/main" id="{B26386ED-2643-440C-B8EF-EA2E8A033E36}"/>
              </a:ext>
            </a:extLst>
          </p:cNvPr>
          <p:cNvSpPr/>
          <p:nvPr/>
        </p:nvSpPr>
        <p:spPr bwMode="gray">
          <a:xfrm>
            <a:off x="1709928" y="1141480"/>
            <a:ext cx="3798598" cy="880399"/>
          </a:xfrm>
          <a:prstGeom prst="wedgeRectCallout">
            <a:avLst>
              <a:gd name="adj1" fmla="val 39959"/>
              <a:gd name="adj2" fmla="val 116537"/>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Ingress controller is in charge of </a:t>
            </a:r>
            <a:r>
              <a:rPr lang="en-US" sz="1800" u="sng" kern="0" dirty="0">
                <a:solidFill>
                  <a:schemeClr val="accent3"/>
                </a:solidFill>
                <a:ea typeface="Arial Unicode MS" pitchFamily="34" charset="-128"/>
              </a:rPr>
              <a:t>*.ondemand.com </a:t>
            </a:r>
            <a:r>
              <a:rPr lang="en-US" sz="1800" kern="0" dirty="0">
                <a:ea typeface="Arial Unicode MS" pitchFamily="34" charset="-128"/>
                <a:cs typeface="Arial Unicode MS" pitchFamily="34" charset="-128"/>
              </a:rPr>
              <a:t>domain to register new records </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pic>
        <p:nvPicPr>
          <p:cNvPr id="24" name="Picture 2" descr="https://vignette.wikia.nocookie.net/nintendo/images/8/83/KoopaNSMB.png/revision/latest?cb=20110724132501&amp;path-prefix=en">
            <a:extLst>
              <a:ext uri="{FF2B5EF4-FFF2-40B4-BE49-F238E27FC236}">
                <a16:creationId xmlns:a16="http://schemas.microsoft.com/office/drawing/2014/main" id="{6EF85849-5145-44AF-8DFF-9F1B6F3357A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22822" y="2226304"/>
            <a:ext cx="519950" cy="8273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23661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58F1394-FE1B-4B34-BF04-C3F9C9AD2C89}"/>
              </a:ext>
            </a:extLst>
          </p:cNvPr>
          <p:cNvPicPr>
            <a:picLocks noChangeAspect="1"/>
          </p:cNvPicPr>
          <p:nvPr/>
        </p:nvPicPr>
        <p:blipFill>
          <a:blip r:embed="rId3"/>
          <a:stretch>
            <a:fillRect/>
          </a:stretch>
        </p:blipFill>
        <p:spPr>
          <a:xfrm>
            <a:off x="504001" y="1292811"/>
            <a:ext cx="7589797" cy="4605627"/>
          </a:xfrm>
          <a:prstGeom prst="rect">
            <a:avLst/>
          </a:prstGeom>
          <a:ln>
            <a:solidFill>
              <a:schemeClr val="tx1"/>
            </a:solidFill>
          </a:ln>
        </p:spPr>
      </p:pic>
      <p:sp>
        <p:nvSpPr>
          <p:cNvPr id="2" name="Title 1">
            <a:extLst>
              <a:ext uri="{FF2B5EF4-FFF2-40B4-BE49-F238E27FC236}">
                <a16:creationId xmlns:a16="http://schemas.microsoft.com/office/drawing/2014/main" id="{C4075F74-C4BE-475F-90D1-3AD64BAAF7E0}"/>
              </a:ext>
            </a:extLst>
          </p:cNvPr>
          <p:cNvSpPr>
            <a:spLocks noGrp="1"/>
          </p:cNvSpPr>
          <p:nvPr>
            <p:ph type="title"/>
          </p:nvPr>
        </p:nvSpPr>
        <p:spPr/>
        <p:txBody>
          <a:bodyPr/>
          <a:lstStyle/>
          <a:p>
            <a:r>
              <a:rPr lang="en-US" dirty="0"/>
              <a:t>Ingress resource with TLS</a:t>
            </a:r>
          </a:p>
        </p:txBody>
      </p:sp>
      <p:sp>
        <p:nvSpPr>
          <p:cNvPr id="4" name="Speech Bubble: Rectangle 3">
            <a:extLst>
              <a:ext uri="{FF2B5EF4-FFF2-40B4-BE49-F238E27FC236}">
                <a16:creationId xmlns:a16="http://schemas.microsoft.com/office/drawing/2014/main" id="{91A799BB-963F-47BC-97A7-1EBE8A747FA9}"/>
              </a:ext>
            </a:extLst>
          </p:cNvPr>
          <p:cNvSpPr/>
          <p:nvPr/>
        </p:nvSpPr>
        <p:spPr bwMode="gray">
          <a:xfrm>
            <a:off x="6834495" y="2207587"/>
            <a:ext cx="4101737" cy="677425"/>
          </a:xfrm>
          <a:prstGeom prst="wedgeRectCallout">
            <a:avLst>
              <a:gd name="adj1" fmla="val -73263"/>
              <a:gd name="adj2" fmla="val 64322"/>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spec with rules &amp; managed hosts</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8" name="Speech Bubble: Rectangle 7">
            <a:extLst>
              <a:ext uri="{FF2B5EF4-FFF2-40B4-BE49-F238E27FC236}">
                <a16:creationId xmlns:a16="http://schemas.microsoft.com/office/drawing/2014/main" id="{7FCF2D2A-DAC6-4BC8-86F5-EA7212382862}"/>
              </a:ext>
            </a:extLst>
          </p:cNvPr>
          <p:cNvSpPr/>
          <p:nvPr/>
        </p:nvSpPr>
        <p:spPr bwMode="gray">
          <a:xfrm>
            <a:off x="7464147" y="5676575"/>
            <a:ext cx="4101737" cy="677425"/>
          </a:xfrm>
          <a:prstGeom prst="wedgeRectCallout">
            <a:avLst>
              <a:gd name="adj1" fmla="val -78560"/>
              <a:gd name="adj2" fmla="val -30566"/>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support https with the certificates stored in the </a:t>
            </a:r>
            <a:r>
              <a:rPr lang="en-US" sz="1800" kern="0" dirty="0" err="1">
                <a:ea typeface="Arial Unicode MS" pitchFamily="34" charset="-128"/>
                <a:cs typeface="Arial Unicode MS" pitchFamily="34" charset="-128"/>
              </a:rPr>
              <a:t>tls</a:t>
            </a:r>
            <a:r>
              <a:rPr lang="en-US" sz="1800" kern="0" dirty="0">
                <a:ea typeface="Arial Unicode MS" pitchFamily="34" charset="-128"/>
                <a:cs typeface="Arial Unicode MS" pitchFamily="34" charset="-128"/>
              </a:rPr>
              <a:t> secret</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9" name="Speech Bubble: Rectangle 8">
            <a:extLst>
              <a:ext uri="{FF2B5EF4-FFF2-40B4-BE49-F238E27FC236}">
                <a16:creationId xmlns:a16="http://schemas.microsoft.com/office/drawing/2014/main" id="{A8ED7711-1E5D-4141-B4DD-1183A1F6AF37}"/>
              </a:ext>
            </a:extLst>
          </p:cNvPr>
          <p:cNvSpPr/>
          <p:nvPr/>
        </p:nvSpPr>
        <p:spPr bwMode="gray">
          <a:xfrm>
            <a:off x="6834494" y="3942081"/>
            <a:ext cx="4101737" cy="677425"/>
          </a:xfrm>
          <a:prstGeom prst="wedgeRectCallout">
            <a:avLst>
              <a:gd name="adj1" fmla="val -74587"/>
              <a:gd name="adj2" fmla="val 34920"/>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Traffic is forwarded to service </a:t>
            </a:r>
            <a:r>
              <a:rPr lang="en-US" sz="1800" b="1" kern="0" dirty="0">
                <a:ea typeface="Arial Unicode MS" pitchFamily="34" charset="-128"/>
                <a:cs typeface="Arial Unicode MS" pitchFamily="34" charset="-128"/>
              </a:rPr>
              <a:t>simple-</a:t>
            </a:r>
            <a:r>
              <a:rPr lang="en-US" sz="1800" b="1" kern="0" dirty="0" err="1">
                <a:ea typeface="Arial Unicode MS" pitchFamily="34" charset="-128"/>
                <a:cs typeface="Arial Unicode MS" pitchFamily="34" charset="-128"/>
              </a:rPr>
              <a:t>nginx</a:t>
            </a:r>
            <a:r>
              <a:rPr lang="en-US" sz="1800" b="1" kern="0" dirty="0">
                <a:ea typeface="Arial Unicode MS" pitchFamily="34" charset="-128"/>
                <a:cs typeface="Arial Unicode MS" pitchFamily="34" charset="-128"/>
              </a:rPr>
              <a:t>-service </a:t>
            </a:r>
            <a:r>
              <a:rPr lang="en-US" sz="1800" kern="0" dirty="0">
                <a:ea typeface="Arial Unicode MS" pitchFamily="34" charset="-128"/>
                <a:cs typeface="Arial Unicode MS" pitchFamily="34" charset="-128"/>
              </a:rPr>
              <a:t>on port 80</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41322457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Demo</a:t>
            </a:r>
          </a:p>
        </p:txBody>
      </p:sp>
      <p:pic>
        <p:nvPicPr>
          <p:cNvPr id="5" name="Picture 4">
            <a:extLst>
              <a:ext uri="{FF2B5EF4-FFF2-40B4-BE49-F238E27FC236}">
                <a16:creationId xmlns:a16="http://schemas.microsoft.com/office/drawing/2014/main" id="{F768F002-8198-451C-9A6B-073D302E09B2}"/>
              </a:ext>
            </a:extLst>
          </p:cNvPr>
          <p:cNvPicPr>
            <a:picLocks noChangeAspect="1"/>
          </p:cNvPicPr>
          <p:nvPr/>
        </p:nvPicPr>
        <p:blipFill>
          <a:blip r:embed="rId3"/>
          <a:stretch>
            <a:fillRect/>
          </a:stretch>
        </p:blipFill>
        <p:spPr>
          <a:xfrm>
            <a:off x="3645157" y="976918"/>
            <a:ext cx="4904163" cy="4904163"/>
          </a:xfrm>
          <a:prstGeom prst="rect">
            <a:avLst/>
          </a:prstGeom>
        </p:spPr>
      </p:pic>
    </p:spTree>
    <p:extLst>
      <p:ext uri="{BB962C8B-B14F-4D97-AF65-F5344CB8AC3E}">
        <p14:creationId xmlns:p14="http://schemas.microsoft.com/office/powerpoint/2010/main" val="29464689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Rounded Corners 13">
            <a:extLst>
              <a:ext uri="{FF2B5EF4-FFF2-40B4-BE49-F238E27FC236}">
                <a16:creationId xmlns:a16="http://schemas.microsoft.com/office/drawing/2014/main" id="{4DF03BB3-7969-41F8-BB01-B24EF0F775A1}"/>
              </a:ext>
            </a:extLst>
          </p:cNvPr>
          <p:cNvSpPr/>
          <p:nvPr/>
        </p:nvSpPr>
        <p:spPr bwMode="gray">
          <a:xfrm>
            <a:off x="5270643" y="1206858"/>
            <a:ext cx="6378813" cy="5093357"/>
          </a:xfrm>
          <a:prstGeom prst="round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0" u="none" strike="noStrike" kern="0" cap="none" spc="0" normalizeH="0" baseline="0" noProof="0" dirty="0">
                <a:ln>
                  <a:noFill/>
                </a:ln>
                <a:effectLst/>
                <a:uLnTx/>
                <a:uFillTx/>
                <a:ea typeface="Arial Unicode MS" pitchFamily="34" charset="-128"/>
                <a:cs typeface="Arial Unicode MS" pitchFamily="34" charset="-128"/>
              </a:rPr>
              <a:t>Inside K8s</a:t>
            </a:r>
          </a:p>
        </p:txBody>
      </p:sp>
      <p:sp>
        <p:nvSpPr>
          <p:cNvPr id="2" name="Title 1">
            <a:extLst>
              <a:ext uri="{FF2B5EF4-FFF2-40B4-BE49-F238E27FC236}">
                <a16:creationId xmlns:a16="http://schemas.microsoft.com/office/drawing/2014/main" id="{5A81982A-92E0-45C7-BD26-824B847D1E7C}"/>
              </a:ext>
            </a:extLst>
          </p:cNvPr>
          <p:cNvSpPr>
            <a:spLocks noGrp="1"/>
          </p:cNvSpPr>
          <p:nvPr>
            <p:ph type="title"/>
          </p:nvPr>
        </p:nvSpPr>
        <p:spPr/>
        <p:txBody>
          <a:bodyPr/>
          <a:lstStyle/>
          <a:p>
            <a:r>
              <a:rPr lang="en-US" dirty="0"/>
              <a:t>Fanout</a:t>
            </a:r>
          </a:p>
        </p:txBody>
      </p:sp>
      <p:grpSp>
        <p:nvGrpSpPr>
          <p:cNvPr id="8" name="Group 7">
            <a:extLst>
              <a:ext uri="{FF2B5EF4-FFF2-40B4-BE49-F238E27FC236}">
                <a16:creationId xmlns:a16="http://schemas.microsoft.com/office/drawing/2014/main" id="{358CDFFD-2085-488C-BBB2-C4A1E71F2454}"/>
              </a:ext>
            </a:extLst>
          </p:cNvPr>
          <p:cNvGrpSpPr/>
          <p:nvPr/>
        </p:nvGrpSpPr>
        <p:grpSpPr>
          <a:xfrm>
            <a:off x="7772400" y="2171876"/>
            <a:ext cx="3573677" cy="1778068"/>
            <a:chOff x="7814563" y="2523339"/>
            <a:chExt cx="3266338" cy="1778068"/>
          </a:xfrm>
        </p:grpSpPr>
        <p:sp>
          <p:nvSpPr>
            <p:cNvPr id="3" name="Rectangle 2">
              <a:extLst>
                <a:ext uri="{FF2B5EF4-FFF2-40B4-BE49-F238E27FC236}">
                  <a16:creationId xmlns:a16="http://schemas.microsoft.com/office/drawing/2014/main" id="{B4457830-39F9-4350-B509-B924BFD1AFE9}"/>
                </a:ext>
              </a:extLst>
            </p:cNvPr>
            <p:cNvSpPr/>
            <p:nvPr/>
          </p:nvSpPr>
          <p:spPr bwMode="gray">
            <a:xfrm>
              <a:off x="7814563" y="3016033"/>
              <a:ext cx="1117498" cy="795956"/>
            </a:xfrm>
            <a:prstGeom prst="rect">
              <a:avLst/>
            </a:prstGeom>
            <a:solidFill>
              <a:schemeClr val="accent4">
                <a:lumMod val="60000"/>
                <a:lumOff val="40000"/>
              </a:schemeClr>
            </a:solidFill>
            <a:ln>
              <a:solidFill>
                <a:schemeClr val="accent4">
                  <a:lumMod val="60000"/>
                  <a:lumOff val="40000"/>
                </a:schemeClr>
              </a:solidFill>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b="1" kern="0" dirty="0">
                  <a:ea typeface="Arial Unicode MS" pitchFamily="34" charset="-128"/>
                  <a:cs typeface="Arial Unicode MS" pitchFamily="34" charset="-128"/>
                </a:rPr>
                <a:t>Service</a:t>
              </a:r>
            </a:p>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Port </a:t>
              </a:r>
              <a:r>
                <a:rPr lang="de-DE" sz="1800" kern="0" dirty="0">
                  <a:ea typeface="Arial Unicode MS" pitchFamily="34" charset="-128"/>
                  <a:cs typeface="Arial Unicode MS" pitchFamily="34" charset="-128"/>
                </a:rPr>
                <a:t>8081</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4" name="Rectangle 3">
              <a:extLst>
                <a:ext uri="{FF2B5EF4-FFF2-40B4-BE49-F238E27FC236}">
                  <a16:creationId xmlns:a16="http://schemas.microsoft.com/office/drawing/2014/main" id="{08D608E2-0C6A-4963-B4A7-7686ABF7E70E}"/>
                </a:ext>
              </a:extLst>
            </p:cNvPr>
            <p:cNvSpPr/>
            <p:nvPr/>
          </p:nvSpPr>
          <p:spPr bwMode="gray">
            <a:xfrm>
              <a:off x="9963403" y="2523339"/>
              <a:ext cx="1117498" cy="795956"/>
            </a:xfrm>
            <a:prstGeom prst="rect">
              <a:avLst/>
            </a:prstGeom>
            <a:solidFill>
              <a:schemeClr val="accent4">
                <a:lumMod val="60000"/>
                <a:lumOff val="40000"/>
              </a:schemeClr>
            </a:solidFill>
            <a:ln>
              <a:solidFill>
                <a:schemeClr val="accent4">
                  <a:lumMod val="60000"/>
                  <a:lumOff val="40000"/>
                </a:schemeClr>
              </a:solidFill>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800" b="1" kern="0" dirty="0" err="1">
                  <a:ea typeface="Arial Unicode MS" pitchFamily="34" charset="-128"/>
                  <a:cs typeface="Arial Unicode MS" pitchFamily="34" charset="-128"/>
                </a:rPr>
                <a:t>Pod</a:t>
              </a:r>
              <a:endParaRPr lang="de-DE" sz="1800" b="1" kern="0" dirty="0">
                <a:ea typeface="Arial Unicode MS" pitchFamily="34" charset="-128"/>
                <a:cs typeface="Arial Unicode MS" pitchFamily="34" charset="-128"/>
              </a:endParaRPr>
            </a:p>
            <a:p>
              <a:pPr algn="ctr" defTabSz="914400" fontAlgn="base">
                <a:spcBef>
                  <a:spcPct val="50000"/>
                </a:spcBef>
                <a:spcAft>
                  <a:spcPct val="0"/>
                </a:spcAft>
                <a:buClr>
                  <a:srgbClr val="F0AB00"/>
                </a:buClr>
                <a:buSzPct val="80000"/>
              </a:pPr>
              <a:r>
                <a:rPr lang="de-DE" sz="1800" kern="0" dirty="0">
                  <a:ea typeface="Arial Unicode MS" pitchFamily="34" charset="-128"/>
                  <a:cs typeface="Arial Unicode MS" pitchFamily="34" charset="-128"/>
                </a:rPr>
                <a:t>Port 80</a:t>
              </a:r>
            </a:p>
          </p:txBody>
        </p:sp>
        <p:sp>
          <p:nvSpPr>
            <p:cNvPr id="5" name="Rectangle 4">
              <a:extLst>
                <a:ext uri="{FF2B5EF4-FFF2-40B4-BE49-F238E27FC236}">
                  <a16:creationId xmlns:a16="http://schemas.microsoft.com/office/drawing/2014/main" id="{0D18E228-9082-4236-885A-0F4636E68086}"/>
                </a:ext>
              </a:extLst>
            </p:cNvPr>
            <p:cNvSpPr/>
            <p:nvPr/>
          </p:nvSpPr>
          <p:spPr bwMode="gray">
            <a:xfrm>
              <a:off x="9963403" y="3505451"/>
              <a:ext cx="1117498" cy="795956"/>
            </a:xfrm>
            <a:prstGeom prst="rect">
              <a:avLst/>
            </a:prstGeom>
            <a:solidFill>
              <a:schemeClr val="accent4">
                <a:lumMod val="60000"/>
                <a:lumOff val="40000"/>
              </a:schemeClr>
            </a:solidFill>
            <a:ln>
              <a:solidFill>
                <a:schemeClr val="accent4">
                  <a:lumMod val="60000"/>
                  <a:lumOff val="40000"/>
                </a:schemeClr>
              </a:solidFill>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800" b="1" kern="0" dirty="0" err="1">
                  <a:ea typeface="Arial Unicode MS" pitchFamily="34" charset="-128"/>
                  <a:cs typeface="Arial Unicode MS" pitchFamily="34" charset="-128"/>
                </a:rPr>
                <a:t>Pod</a:t>
              </a:r>
              <a:endParaRPr lang="de-DE" sz="1800" b="1" kern="0" dirty="0">
                <a:ea typeface="Arial Unicode MS" pitchFamily="34" charset="-128"/>
                <a:cs typeface="Arial Unicode MS" pitchFamily="34" charset="-128"/>
              </a:endParaRPr>
            </a:p>
            <a:p>
              <a:pPr algn="ctr" defTabSz="914400" fontAlgn="base">
                <a:spcBef>
                  <a:spcPct val="50000"/>
                </a:spcBef>
                <a:spcAft>
                  <a:spcPct val="0"/>
                </a:spcAft>
                <a:buClr>
                  <a:srgbClr val="F0AB00"/>
                </a:buClr>
                <a:buSzPct val="80000"/>
              </a:pPr>
              <a:r>
                <a:rPr lang="de-DE" sz="1800" kern="0" dirty="0">
                  <a:ea typeface="Arial Unicode MS" pitchFamily="34" charset="-128"/>
                  <a:cs typeface="Arial Unicode MS" pitchFamily="34" charset="-128"/>
                </a:rPr>
                <a:t>Port 80</a:t>
              </a:r>
            </a:p>
          </p:txBody>
        </p:sp>
        <p:cxnSp>
          <p:nvCxnSpPr>
            <p:cNvPr id="6" name="Connector: Elbow 5">
              <a:extLst>
                <a:ext uri="{FF2B5EF4-FFF2-40B4-BE49-F238E27FC236}">
                  <a16:creationId xmlns:a16="http://schemas.microsoft.com/office/drawing/2014/main" id="{B1B508C1-CE67-4683-8539-9ED63738D7AF}"/>
                </a:ext>
              </a:extLst>
            </p:cNvPr>
            <p:cNvCxnSpPr>
              <a:cxnSpLocks/>
              <a:stCxn id="3" idx="3"/>
              <a:endCxn id="4" idx="1"/>
            </p:cNvCxnSpPr>
            <p:nvPr/>
          </p:nvCxnSpPr>
          <p:spPr>
            <a:xfrm flipV="1">
              <a:off x="8932061" y="2921317"/>
              <a:ext cx="1031342" cy="492694"/>
            </a:xfrm>
            <a:prstGeom prst="bentConnector3">
              <a:avLst/>
            </a:prstGeom>
            <a:ln w="57150">
              <a:solidFill>
                <a:schemeClr val="accent4">
                  <a:lumMod val="60000"/>
                  <a:lumOff val="4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 name="Connector: Elbow 6">
              <a:extLst>
                <a:ext uri="{FF2B5EF4-FFF2-40B4-BE49-F238E27FC236}">
                  <a16:creationId xmlns:a16="http://schemas.microsoft.com/office/drawing/2014/main" id="{0B8E918E-7337-4DDD-A077-2D130786BAFE}"/>
                </a:ext>
              </a:extLst>
            </p:cNvPr>
            <p:cNvCxnSpPr>
              <a:cxnSpLocks/>
              <a:stCxn id="3" idx="3"/>
              <a:endCxn id="5" idx="1"/>
            </p:cNvCxnSpPr>
            <p:nvPr/>
          </p:nvCxnSpPr>
          <p:spPr>
            <a:xfrm>
              <a:off x="8932061" y="3414011"/>
              <a:ext cx="1031342" cy="489418"/>
            </a:xfrm>
            <a:prstGeom prst="bentConnector3">
              <a:avLst/>
            </a:prstGeom>
            <a:ln w="57150">
              <a:solidFill>
                <a:schemeClr val="accent4">
                  <a:lumMod val="60000"/>
                  <a:lumOff val="4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9" name="Rectangle 8">
            <a:extLst>
              <a:ext uri="{FF2B5EF4-FFF2-40B4-BE49-F238E27FC236}">
                <a16:creationId xmlns:a16="http://schemas.microsoft.com/office/drawing/2014/main" id="{099CA93B-821C-49D8-A92A-02926E93612E}"/>
              </a:ext>
            </a:extLst>
          </p:cNvPr>
          <p:cNvSpPr/>
          <p:nvPr/>
        </p:nvSpPr>
        <p:spPr bwMode="gray">
          <a:xfrm>
            <a:off x="3200128" y="2322576"/>
            <a:ext cx="4052013" cy="1982018"/>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b="1" kern="0" dirty="0">
                <a:ea typeface="Arial Unicode MS" pitchFamily="34" charset="-128"/>
                <a:cs typeface="Arial Unicode MS" pitchFamily="34" charset="-128"/>
              </a:rPr>
              <a:t>Ingress</a:t>
            </a:r>
          </a:p>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hlinkClick r:id="rId3"/>
              </a:rPr>
              <a:t>https://koopa.ondemand.com/</a:t>
            </a:r>
            <a:r>
              <a:rPr lang="de-DE" sz="1800" b="1" kern="0" dirty="0">
                <a:ea typeface="Arial Unicode MS" pitchFamily="34" charset="-128"/>
                <a:cs typeface="Arial Unicode MS" pitchFamily="34" charset="-128"/>
                <a:hlinkClick r:id="rId3"/>
              </a:rPr>
              <a:t>green</a:t>
            </a:r>
            <a:r>
              <a:rPr lang="de-DE" sz="800" b="1" kern="0" dirty="0">
                <a:ea typeface="Arial Unicode MS" pitchFamily="34" charset="-128"/>
                <a:cs typeface="Arial Unicode MS" pitchFamily="34" charset="-128"/>
              </a:rPr>
              <a:t> </a:t>
            </a:r>
          </a:p>
          <a:p>
            <a:pPr algn="ctr" defTabSz="914400" fontAlgn="base">
              <a:spcBef>
                <a:spcPct val="50000"/>
              </a:spcBef>
              <a:spcAft>
                <a:spcPct val="0"/>
              </a:spcAft>
              <a:buClr>
                <a:srgbClr val="F0AB00"/>
              </a:buClr>
              <a:buSzPct val="80000"/>
            </a:pPr>
            <a:r>
              <a:rPr lang="de-DE" sz="1800" kern="0" dirty="0">
                <a:ea typeface="Arial Unicode MS" pitchFamily="34" charset="-128"/>
                <a:cs typeface="Arial Unicode MS" pitchFamily="34" charset="-128"/>
                <a:hlinkClick r:id="rId4"/>
              </a:rPr>
              <a:t>https://koopa.ondemand.com/</a:t>
            </a:r>
            <a:r>
              <a:rPr lang="de-DE" sz="1800" b="1" kern="0" dirty="0">
                <a:ea typeface="Arial Unicode MS" pitchFamily="34" charset="-128"/>
                <a:cs typeface="Arial Unicode MS" pitchFamily="34" charset="-128"/>
                <a:hlinkClick r:id="rId4"/>
              </a:rPr>
              <a:t>red</a:t>
            </a:r>
            <a:r>
              <a:rPr lang="de-DE" sz="1800" kern="0" dirty="0">
                <a:ea typeface="Arial Unicode MS" pitchFamily="34" charset="-128"/>
                <a:cs typeface="Arial Unicode MS" pitchFamily="34" charset="-128"/>
              </a:rPr>
              <a:t>  </a:t>
            </a:r>
          </a:p>
          <a:p>
            <a:pPr algn="ctr" defTabSz="914400" fontAlgn="base">
              <a:spcBef>
                <a:spcPct val="50000"/>
              </a:spcBef>
              <a:spcAft>
                <a:spcPct val="0"/>
              </a:spcAft>
              <a:buClr>
                <a:srgbClr val="F0AB00"/>
              </a:buClr>
              <a:buSzPct val="80000"/>
            </a:pPr>
            <a:r>
              <a:rPr lang="de-DE" sz="1800" kern="0" dirty="0">
                <a:ea typeface="Arial Unicode MS" pitchFamily="34" charset="-128"/>
                <a:cs typeface="Arial Unicode MS" pitchFamily="34" charset="-128"/>
              </a:rPr>
              <a:t>35.205.166.164</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2" name="Cloud 11">
            <a:extLst>
              <a:ext uri="{FF2B5EF4-FFF2-40B4-BE49-F238E27FC236}">
                <a16:creationId xmlns:a16="http://schemas.microsoft.com/office/drawing/2014/main" id="{1743D8BF-8F3B-443E-ABD5-8A254B403503}"/>
              </a:ext>
            </a:extLst>
          </p:cNvPr>
          <p:cNvSpPr/>
          <p:nvPr/>
        </p:nvSpPr>
        <p:spPr bwMode="gray">
          <a:xfrm>
            <a:off x="320690" y="2760382"/>
            <a:ext cx="2249770" cy="1106406"/>
          </a:xfrm>
          <a:prstGeom prst="cloud">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13" name="Graphic 12" descr="User">
            <a:extLst>
              <a:ext uri="{FF2B5EF4-FFF2-40B4-BE49-F238E27FC236}">
                <a16:creationId xmlns:a16="http://schemas.microsoft.com/office/drawing/2014/main" id="{59D580DD-E40F-4993-B360-B0AD4EB046D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86764" y="2787861"/>
            <a:ext cx="914400" cy="914400"/>
          </a:xfrm>
          <a:prstGeom prst="rect">
            <a:avLst/>
          </a:prstGeom>
        </p:spPr>
      </p:pic>
      <p:cxnSp>
        <p:nvCxnSpPr>
          <p:cNvPr id="33" name="Straight Connector 32">
            <a:extLst>
              <a:ext uri="{FF2B5EF4-FFF2-40B4-BE49-F238E27FC236}">
                <a16:creationId xmlns:a16="http://schemas.microsoft.com/office/drawing/2014/main" id="{93CFC0E6-4B2E-4A4A-8320-32CEDFC1F8AC}"/>
              </a:ext>
            </a:extLst>
          </p:cNvPr>
          <p:cNvCxnSpPr>
            <a:cxnSpLocks/>
          </p:cNvCxnSpPr>
          <p:nvPr/>
        </p:nvCxnSpPr>
        <p:spPr>
          <a:xfrm>
            <a:off x="1818290" y="3181110"/>
            <a:ext cx="1381838" cy="6351"/>
          </a:xfrm>
          <a:prstGeom prst="line">
            <a:avLst/>
          </a:prstGeom>
          <a:ln w="57150">
            <a:solidFill>
              <a:schemeClr val="accent4">
                <a:lumMod val="60000"/>
                <a:lumOff val="4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45" name="Group 44">
            <a:extLst>
              <a:ext uri="{FF2B5EF4-FFF2-40B4-BE49-F238E27FC236}">
                <a16:creationId xmlns:a16="http://schemas.microsoft.com/office/drawing/2014/main" id="{D9E39F9B-D558-4B40-B770-65B1E36C58AE}"/>
              </a:ext>
            </a:extLst>
          </p:cNvPr>
          <p:cNvGrpSpPr/>
          <p:nvPr/>
        </p:nvGrpSpPr>
        <p:grpSpPr>
          <a:xfrm>
            <a:off x="7772400" y="4304593"/>
            <a:ext cx="3573677" cy="1778068"/>
            <a:chOff x="7814563" y="2523339"/>
            <a:chExt cx="3266338" cy="1778068"/>
          </a:xfrm>
        </p:grpSpPr>
        <p:sp>
          <p:nvSpPr>
            <p:cNvPr id="46" name="Rectangle 45">
              <a:extLst>
                <a:ext uri="{FF2B5EF4-FFF2-40B4-BE49-F238E27FC236}">
                  <a16:creationId xmlns:a16="http://schemas.microsoft.com/office/drawing/2014/main" id="{CEEAF3AB-2B14-422E-BE74-A813BE5ADFF9}"/>
                </a:ext>
              </a:extLst>
            </p:cNvPr>
            <p:cNvSpPr/>
            <p:nvPr/>
          </p:nvSpPr>
          <p:spPr bwMode="gray">
            <a:xfrm>
              <a:off x="7814563" y="3016033"/>
              <a:ext cx="1117498" cy="795956"/>
            </a:xfrm>
            <a:prstGeom prst="rect">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b="1" kern="0" dirty="0">
                  <a:ea typeface="Arial Unicode MS" pitchFamily="34" charset="-128"/>
                  <a:cs typeface="Arial Unicode MS" pitchFamily="34" charset="-128"/>
                </a:rPr>
                <a:t>Service</a:t>
              </a:r>
            </a:p>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Port </a:t>
              </a:r>
              <a:r>
                <a:rPr lang="de-DE" sz="1800" kern="0" dirty="0">
                  <a:ea typeface="Arial Unicode MS" pitchFamily="34" charset="-128"/>
                  <a:cs typeface="Arial Unicode MS" pitchFamily="34" charset="-128"/>
                </a:rPr>
                <a:t>8081</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47" name="Rectangle 46">
              <a:extLst>
                <a:ext uri="{FF2B5EF4-FFF2-40B4-BE49-F238E27FC236}">
                  <a16:creationId xmlns:a16="http://schemas.microsoft.com/office/drawing/2014/main" id="{4E86DE12-4246-4DA8-BEB6-AACA302A24EC}"/>
                </a:ext>
              </a:extLst>
            </p:cNvPr>
            <p:cNvSpPr/>
            <p:nvPr/>
          </p:nvSpPr>
          <p:spPr bwMode="gray">
            <a:xfrm>
              <a:off x="9963403" y="2523339"/>
              <a:ext cx="1117498" cy="795956"/>
            </a:xfrm>
            <a:prstGeom prst="rect">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800" b="1" kern="0" dirty="0" err="1">
                  <a:ea typeface="Arial Unicode MS" pitchFamily="34" charset="-128"/>
                  <a:cs typeface="Arial Unicode MS" pitchFamily="34" charset="-128"/>
                </a:rPr>
                <a:t>Pod</a:t>
              </a:r>
              <a:endParaRPr lang="de-DE" sz="1800" b="1" kern="0" dirty="0">
                <a:ea typeface="Arial Unicode MS" pitchFamily="34" charset="-128"/>
                <a:cs typeface="Arial Unicode MS" pitchFamily="34" charset="-128"/>
              </a:endParaRPr>
            </a:p>
            <a:p>
              <a:pPr algn="ctr" defTabSz="914400" fontAlgn="base">
                <a:spcBef>
                  <a:spcPct val="50000"/>
                </a:spcBef>
                <a:spcAft>
                  <a:spcPct val="0"/>
                </a:spcAft>
                <a:buClr>
                  <a:srgbClr val="F0AB00"/>
                </a:buClr>
                <a:buSzPct val="80000"/>
              </a:pPr>
              <a:r>
                <a:rPr lang="de-DE" sz="1800" kern="0" dirty="0">
                  <a:ea typeface="Arial Unicode MS" pitchFamily="34" charset="-128"/>
                  <a:cs typeface="Arial Unicode MS" pitchFamily="34" charset="-128"/>
                </a:rPr>
                <a:t>Port 80</a:t>
              </a:r>
            </a:p>
          </p:txBody>
        </p:sp>
        <p:sp>
          <p:nvSpPr>
            <p:cNvPr id="48" name="Rectangle 47">
              <a:extLst>
                <a:ext uri="{FF2B5EF4-FFF2-40B4-BE49-F238E27FC236}">
                  <a16:creationId xmlns:a16="http://schemas.microsoft.com/office/drawing/2014/main" id="{4122934F-5543-403B-8578-B738A0FA9A96}"/>
                </a:ext>
              </a:extLst>
            </p:cNvPr>
            <p:cNvSpPr/>
            <p:nvPr/>
          </p:nvSpPr>
          <p:spPr bwMode="gray">
            <a:xfrm>
              <a:off x="9963403" y="3505451"/>
              <a:ext cx="1117498" cy="795956"/>
            </a:xfrm>
            <a:prstGeom prst="rect">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800" b="1" kern="0" dirty="0" err="1">
                  <a:ea typeface="Arial Unicode MS" pitchFamily="34" charset="-128"/>
                  <a:cs typeface="Arial Unicode MS" pitchFamily="34" charset="-128"/>
                </a:rPr>
                <a:t>Pod</a:t>
              </a:r>
              <a:endParaRPr lang="de-DE" sz="1800" b="1" kern="0" dirty="0">
                <a:ea typeface="Arial Unicode MS" pitchFamily="34" charset="-128"/>
                <a:cs typeface="Arial Unicode MS" pitchFamily="34" charset="-128"/>
              </a:endParaRPr>
            </a:p>
            <a:p>
              <a:pPr algn="ctr" defTabSz="914400" fontAlgn="base">
                <a:spcBef>
                  <a:spcPct val="50000"/>
                </a:spcBef>
                <a:spcAft>
                  <a:spcPct val="0"/>
                </a:spcAft>
                <a:buClr>
                  <a:srgbClr val="F0AB00"/>
                </a:buClr>
                <a:buSzPct val="80000"/>
              </a:pPr>
              <a:r>
                <a:rPr lang="de-DE" sz="1800" kern="0" dirty="0">
                  <a:ea typeface="Arial Unicode MS" pitchFamily="34" charset="-128"/>
                  <a:cs typeface="Arial Unicode MS" pitchFamily="34" charset="-128"/>
                </a:rPr>
                <a:t>Port 80</a:t>
              </a:r>
            </a:p>
          </p:txBody>
        </p:sp>
        <p:cxnSp>
          <p:nvCxnSpPr>
            <p:cNvPr id="49" name="Connector: Elbow 48">
              <a:extLst>
                <a:ext uri="{FF2B5EF4-FFF2-40B4-BE49-F238E27FC236}">
                  <a16:creationId xmlns:a16="http://schemas.microsoft.com/office/drawing/2014/main" id="{B359FC99-1C4A-4619-A466-64CCFC7A7B3A}"/>
                </a:ext>
              </a:extLst>
            </p:cNvPr>
            <p:cNvCxnSpPr>
              <a:cxnSpLocks/>
              <a:stCxn id="46" idx="3"/>
              <a:endCxn id="47" idx="1"/>
            </p:cNvCxnSpPr>
            <p:nvPr/>
          </p:nvCxnSpPr>
          <p:spPr>
            <a:xfrm flipV="1">
              <a:off x="8932061" y="2921317"/>
              <a:ext cx="1031342" cy="492694"/>
            </a:xfrm>
            <a:prstGeom prst="bentConnector3">
              <a:avLst/>
            </a:prstGeom>
            <a:ln w="38100">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cxnSp>
        <p:cxnSp>
          <p:nvCxnSpPr>
            <p:cNvPr id="50" name="Connector: Elbow 49">
              <a:extLst>
                <a:ext uri="{FF2B5EF4-FFF2-40B4-BE49-F238E27FC236}">
                  <a16:creationId xmlns:a16="http://schemas.microsoft.com/office/drawing/2014/main" id="{E03C267F-AC82-4CAE-92DE-678DD4DF9F43}"/>
                </a:ext>
              </a:extLst>
            </p:cNvPr>
            <p:cNvCxnSpPr>
              <a:cxnSpLocks/>
              <a:stCxn id="46" idx="3"/>
              <a:endCxn id="48" idx="1"/>
            </p:cNvCxnSpPr>
            <p:nvPr/>
          </p:nvCxnSpPr>
          <p:spPr>
            <a:xfrm>
              <a:off x="8932061" y="3414011"/>
              <a:ext cx="1031342" cy="489418"/>
            </a:xfrm>
            <a:prstGeom prst="bentConnector3">
              <a:avLst/>
            </a:prstGeom>
            <a:ln w="38100">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cxnSp>
      </p:grpSp>
      <p:cxnSp>
        <p:nvCxnSpPr>
          <p:cNvPr id="56" name="Straight Connector 55">
            <a:extLst>
              <a:ext uri="{FF2B5EF4-FFF2-40B4-BE49-F238E27FC236}">
                <a16:creationId xmlns:a16="http://schemas.microsoft.com/office/drawing/2014/main" id="{0353F190-1BB4-4019-BD52-08E340747687}"/>
              </a:ext>
            </a:extLst>
          </p:cNvPr>
          <p:cNvCxnSpPr>
            <a:cxnSpLocks/>
          </p:cNvCxnSpPr>
          <p:nvPr/>
        </p:nvCxnSpPr>
        <p:spPr>
          <a:xfrm>
            <a:off x="1818290" y="3387160"/>
            <a:ext cx="1381838" cy="0"/>
          </a:xfrm>
          <a:prstGeom prst="line">
            <a:avLst/>
          </a:prstGeom>
          <a:ln w="57150">
            <a:solidFill>
              <a:schemeClr val="accent5"/>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1" name="Speech Bubble: Rectangle 60">
            <a:extLst>
              <a:ext uri="{FF2B5EF4-FFF2-40B4-BE49-F238E27FC236}">
                <a16:creationId xmlns:a16="http://schemas.microsoft.com/office/drawing/2014/main" id="{56360F17-096E-4C95-841B-4E6B27202A13}"/>
              </a:ext>
            </a:extLst>
          </p:cNvPr>
          <p:cNvSpPr/>
          <p:nvPr/>
        </p:nvSpPr>
        <p:spPr bwMode="gray">
          <a:xfrm>
            <a:off x="849098" y="5204116"/>
            <a:ext cx="3649701" cy="1014983"/>
          </a:xfrm>
          <a:prstGeom prst="wedgeRectCallout">
            <a:avLst>
              <a:gd name="adj1" fmla="val 26705"/>
              <a:gd name="adj2" fmla="val -162849"/>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Users access different backends via different suffixes: </a:t>
            </a:r>
            <a:r>
              <a:rPr kumimoji="0" lang="en-US" sz="1800" b="1" i="0" u="sng" strike="noStrike" kern="0" cap="none" spc="0" normalizeH="0" baseline="0" noProof="0" dirty="0">
                <a:ln>
                  <a:noFill/>
                </a:ln>
                <a:solidFill>
                  <a:schemeClr val="accent3"/>
                </a:solidFill>
                <a:effectLst/>
                <a:uLnTx/>
                <a:uFillTx/>
                <a:ea typeface="Arial Unicode MS" pitchFamily="34" charset="-128"/>
                <a:cs typeface="Arial Unicode MS" pitchFamily="34" charset="-128"/>
              </a:rPr>
              <a:t>/green </a:t>
            </a:r>
            <a:r>
              <a:rPr kumimoji="0" lang="en-US" sz="1800" b="0" i="0" u="none" strike="noStrike" kern="0" cap="none" spc="0" normalizeH="0" baseline="0" noProof="0" dirty="0">
                <a:ln>
                  <a:noFill/>
                </a:ln>
                <a:effectLst/>
                <a:uLnTx/>
                <a:uFillTx/>
                <a:ea typeface="Arial Unicode MS" pitchFamily="34" charset="-128"/>
                <a:cs typeface="Arial Unicode MS" pitchFamily="34" charset="-128"/>
              </a:rPr>
              <a:t>or </a:t>
            </a:r>
            <a:r>
              <a:rPr lang="en-US" sz="1800" b="1" u="sng" kern="0" dirty="0">
                <a:solidFill>
                  <a:schemeClr val="accent3"/>
                </a:solidFill>
                <a:ea typeface="Arial Unicode MS" pitchFamily="34" charset="-128"/>
              </a:rPr>
              <a:t>/red</a:t>
            </a:r>
          </a:p>
        </p:txBody>
      </p:sp>
      <p:cxnSp>
        <p:nvCxnSpPr>
          <p:cNvPr id="69" name="Connector: Elbow 68">
            <a:extLst>
              <a:ext uri="{FF2B5EF4-FFF2-40B4-BE49-F238E27FC236}">
                <a16:creationId xmlns:a16="http://schemas.microsoft.com/office/drawing/2014/main" id="{DE6C42AB-2708-4B3C-A9D4-CACA17320CE4}"/>
              </a:ext>
            </a:extLst>
          </p:cNvPr>
          <p:cNvCxnSpPr>
            <a:cxnSpLocks/>
            <a:stCxn id="3" idx="1"/>
          </p:cNvCxnSpPr>
          <p:nvPr/>
        </p:nvCxnSpPr>
        <p:spPr>
          <a:xfrm rot="10800000" flipV="1">
            <a:off x="7275708" y="3062547"/>
            <a:ext cx="496693" cy="244709"/>
          </a:xfrm>
          <a:prstGeom prst="bentConnector3">
            <a:avLst>
              <a:gd name="adj1" fmla="val 50000"/>
            </a:avLst>
          </a:prstGeom>
          <a:ln w="57150">
            <a:solidFill>
              <a:schemeClr val="accent4">
                <a:lumMod val="60000"/>
                <a:lumOff val="4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3" name="Connector: Elbow 72">
            <a:extLst>
              <a:ext uri="{FF2B5EF4-FFF2-40B4-BE49-F238E27FC236}">
                <a16:creationId xmlns:a16="http://schemas.microsoft.com/office/drawing/2014/main" id="{0F105FA0-FC20-48F8-8370-34E3EEB66099}"/>
              </a:ext>
            </a:extLst>
          </p:cNvPr>
          <p:cNvCxnSpPr>
            <a:cxnSpLocks/>
            <a:stCxn id="9" idx="3"/>
            <a:endCxn id="46" idx="1"/>
          </p:cNvCxnSpPr>
          <p:nvPr/>
        </p:nvCxnSpPr>
        <p:spPr>
          <a:xfrm>
            <a:off x="7252141" y="3313585"/>
            <a:ext cx="520259" cy="1881680"/>
          </a:xfrm>
          <a:prstGeom prst="bentConnector3">
            <a:avLst>
              <a:gd name="adj1" fmla="val 21717"/>
            </a:avLst>
          </a:prstGeom>
          <a:ln w="38100">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cxnSp>
      <p:pic>
        <p:nvPicPr>
          <p:cNvPr id="63" name="Picture 2" descr="https://vignette.wikia.nocookie.net/nintendo/images/8/83/KoopaNSMB.png/revision/latest?cb=20110724132501&amp;path-prefix=en">
            <a:extLst>
              <a:ext uri="{FF2B5EF4-FFF2-40B4-BE49-F238E27FC236}">
                <a16:creationId xmlns:a16="http://schemas.microsoft.com/office/drawing/2014/main" id="{146A0740-6CF7-4453-940E-E529058DAC5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601051" y="1908914"/>
            <a:ext cx="519950" cy="827324"/>
          </a:xfrm>
          <a:prstGeom prst="rect">
            <a:avLst/>
          </a:prstGeom>
          <a:noFill/>
          <a:extLst>
            <a:ext uri="{909E8E84-426E-40DD-AFC4-6F175D3DCCD1}">
              <a14:hiddenFill xmlns:a14="http://schemas.microsoft.com/office/drawing/2010/main">
                <a:solidFill>
                  <a:srgbClr val="FFFFFF"/>
                </a:solidFill>
              </a14:hiddenFill>
            </a:ext>
          </a:extLst>
        </p:spPr>
      </p:pic>
      <p:pic>
        <p:nvPicPr>
          <p:cNvPr id="64" name="Picture 10" descr="Image result for nintendo koopa troopa">
            <a:extLst>
              <a:ext uri="{FF2B5EF4-FFF2-40B4-BE49-F238E27FC236}">
                <a16:creationId xmlns:a16="http://schemas.microsoft.com/office/drawing/2014/main" id="{B849C9E0-9AB3-481D-88A2-9845E445CE6D}"/>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541385" y="3825518"/>
            <a:ext cx="647257" cy="8267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7258942"/>
      </p:ext>
    </p:extLst>
  </p:cSld>
  <p:clrMapOvr>
    <a:masterClrMapping/>
  </p:clrMapOvr>
</p:sld>
</file>

<file path=ppt/theme/theme1.xml><?xml version="1.0" encoding="utf-8"?>
<a:theme xmlns:a="http://schemas.openxmlformats.org/drawingml/2006/main" name="SAP_2017_16x9_black">
  <a:themeElements>
    <a:clrScheme name="SAP_colors_2017">
      <a:dk1>
        <a:srgbClr val="000000"/>
      </a:dk1>
      <a:lt1>
        <a:srgbClr val="FFFFFF"/>
      </a:lt1>
      <a:dk2>
        <a:srgbClr val="CCCCCC"/>
      </a:dk2>
      <a:lt2>
        <a:srgbClr val="999999"/>
      </a:lt2>
      <a:accent1>
        <a:srgbClr val="F0AB00"/>
      </a:accent1>
      <a:accent2>
        <a:srgbClr val="666666"/>
      </a:accent2>
      <a:accent3>
        <a:srgbClr val="008FD3"/>
      </a:accent3>
      <a:accent4>
        <a:srgbClr val="4FB81C"/>
      </a:accent4>
      <a:accent5>
        <a:srgbClr val="E35500"/>
      </a:accent5>
      <a:accent6>
        <a:srgbClr val="970A82"/>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9525">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_2017_16x9_black.potx" id="{9488014F-4BF2-4B73-9741-6D40B78C18AF}" vid="{315AB80D-2AE3-4555-B7D1-B9C512524916}"/>
    </a:ext>
  </a:extLst>
</a:theme>
</file>

<file path=ppt/theme/theme2.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1886</Words>
  <Application>Microsoft Office PowerPoint</Application>
  <PresentationFormat>Custom</PresentationFormat>
  <Paragraphs>234</Paragraphs>
  <Slides>17</Slides>
  <Notes>16</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Courier New</vt:lpstr>
      <vt:lpstr>Symbol</vt:lpstr>
      <vt:lpstr>Wingdings</vt:lpstr>
      <vt:lpstr>Wingdings</vt:lpstr>
      <vt:lpstr>SAP_2017_16x9_black</vt:lpstr>
      <vt:lpstr>PowerPoint Presentation</vt:lpstr>
      <vt:lpstr>External availability of services – how did it work, so far?</vt:lpstr>
      <vt:lpstr>Ingress</vt:lpstr>
      <vt:lpstr>How does it work?</vt:lpstr>
      <vt:lpstr>How does it work?</vt:lpstr>
      <vt:lpstr>Single service ingress (with TLS)</vt:lpstr>
      <vt:lpstr>Ingress resource with TLS</vt:lpstr>
      <vt:lpstr>Demo</vt:lpstr>
      <vt:lpstr>Fanout</vt:lpstr>
      <vt:lpstr>Ingress resource with fanout</vt:lpstr>
      <vt:lpstr>Demo</vt:lpstr>
      <vt:lpstr>Name based virtual hosting</vt:lpstr>
      <vt:lpstr>Ingress resource with name based virtual hosting </vt:lpstr>
      <vt:lpstr>Demo</vt:lpstr>
      <vt:lpstr>Ingress on Gardener</vt:lpstr>
      <vt:lpstr>Desired target state – exercise #07</vt:lpstr>
      <vt:lpstr>PowerPoint Presentation</vt:lpstr>
    </vt:vector>
  </TitlesOfParts>
  <Company>SAP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SAP PPT Template</dc:title>
  <dc:creator>SAP SE</dc:creator>
  <cp:keywords>2017/16:9/black</cp:keywords>
  <cp:lastModifiedBy>Kahl, Hendrik</cp:lastModifiedBy>
  <cp:revision>680</cp:revision>
  <dcterms:created xsi:type="dcterms:W3CDTF">2015-10-14T11:21:43Z</dcterms:created>
  <dcterms:modified xsi:type="dcterms:W3CDTF">2020-04-16T08:35:29Z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1101452479</vt:i4>
  </property>
  <property fmtid="{D5CDD505-2E9C-101B-9397-08002B2CF9AE}" pid="3" name="_NewReviewCycle">
    <vt:lpwstr/>
  </property>
  <property fmtid="{D5CDD505-2E9C-101B-9397-08002B2CF9AE}" pid="4" name="_EmailSubject">
    <vt:lpwstr>SAP - PPT Exploration (Updated)</vt:lpwstr>
  </property>
  <property fmtid="{D5CDD505-2E9C-101B-9397-08002B2CF9AE}" pid="5" name="_AuthorEmail">
    <vt:lpwstr>heidi.bitz@sap.com</vt:lpwstr>
  </property>
  <property fmtid="{D5CDD505-2E9C-101B-9397-08002B2CF9AE}" pid="6" name="_AuthorEmailDisplayName">
    <vt:lpwstr>Bitz, Heidi</vt:lpwstr>
  </property>
  <property fmtid="{D5CDD505-2E9C-101B-9397-08002B2CF9AE}" pid="7" name="_PreviousAdHocReviewCycleID">
    <vt:i4>1357826825</vt:i4>
  </property>
</Properties>
</file>