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0"/>
  </p:notesMasterIdLst>
  <p:handoutMasterIdLst>
    <p:handoutMasterId r:id="rId21"/>
  </p:handoutMasterIdLst>
  <p:sldIdLst>
    <p:sldId id="435" r:id="rId2"/>
    <p:sldId id="434" r:id="rId3"/>
    <p:sldId id="437" r:id="rId4"/>
    <p:sldId id="439" r:id="rId5"/>
    <p:sldId id="451" r:id="rId6"/>
    <p:sldId id="440" r:id="rId7"/>
    <p:sldId id="450" r:id="rId8"/>
    <p:sldId id="441" r:id="rId9"/>
    <p:sldId id="444" r:id="rId10"/>
    <p:sldId id="445" r:id="rId11"/>
    <p:sldId id="443" r:id="rId12"/>
    <p:sldId id="449" r:id="rId13"/>
    <p:sldId id="436" r:id="rId14"/>
    <p:sldId id="438" r:id="rId15"/>
    <p:sldId id="446" r:id="rId16"/>
    <p:sldId id="447" r:id="rId17"/>
    <p:sldId id="448" r:id="rId18"/>
    <p:sldId id="265" r:id="rId1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112806"/>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8645" autoAdjust="0"/>
  </p:normalViewPr>
  <p:slideViewPr>
    <p:cSldViewPr snapToGrid="0" showGuides="1">
      <p:cViewPr varScale="1">
        <p:scale>
          <a:sx n="102" d="100"/>
          <a:sy n="102" d="100"/>
        </p:scale>
        <p:origin x="726"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1764"/>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talking about a “container”, we are referring to the combination of read-only layers from the image and a read-write layer on top of it. You can derive an indefinitely number of containers from the same image. They only vary by the read-write layer on top.</a:t>
            </a:r>
          </a:p>
          <a:p>
            <a:r>
              <a:rPr lang="en-US" dirty="0"/>
              <a:t>The container lifecycle illustrates, what happens to this read-write layer. With “docker create” you tell docker to create such a read-write layer. With “docker start” you bring it to life, meaning a process with ID 1 is started. The “run” command combines “create” &amp; “start”.</a:t>
            </a:r>
          </a:p>
          <a:p>
            <a:r>
              <a:rPr lang="en-US" dirty="0"/>
              <a:t>Once you have the read-write layer everything that happens inside the container is stored there. You can “stop” the container (killing PID 1) and re-start it. Since all these operations happen on the same read-write layer, everything you did when the container ran, is still present. </a:t>
            </a:r>
          </a:p>
          <a:p>
            <a:r>
              <a:rPr lang="en-US" dirty="0"/>
              <a:t>But if you “</a:t>
            </a:r>
            <a:r>
              <a:rPr lang="en-US" dirty="0" err="1"/>
              <a:t>rm</a:t>
            </a:r>
            <a:r>
              <a:rPr lang="en-US" dirty="0"/>
              <a:t>” the read-write layer everything is gone irretrievable.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174518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lets take a look at how terminals used to work. The standard input stream (stdin) is used to send input to the process. The standard output and error streams send the output to a terminal to display (as text). </a:t>
            </a:r>
          </a:p>
          <a:p>
            <a:endParaRPr lang="en-US" dirty="0"/>
          </a:p>
          <a:p>
            <a:r>
              <a:rPr lang="en-US" dirty="0"/>
              <a:t>Docker allows to use stdin interactively and receive the results via </a:t>
            </a:r>
            <a:r>
              <a:rPr lang="en-US" dirty="0" err="1"/>
              <a:t>stdout</a:t>
            </a:r>
            <a:r>
              <a:rPr lang="en-US" dirty="0"/>
              <a:t>/stderr. To keep stdin open, the –</a:t>
            </a:r>
            <a:r>
              <a:rPr lang="en-US" dirty="0" err="1"/>
              <a:t>i</a:t>
            </a:r>
            <a:r>
              <a:rPr lang="en-US" dirty="0"/>
              <a:t> flag is required (interactive). To capture the output accordingly a pseudo-</a:t>
            </a:r>
            <a:r>
              <a:rPr lang="en-US" dirty="0" err="1"/>
              <a:t>tty</a:t>
            </a:r>
            <a:r>
              <a:rPr lang="en-US" dirty="0"/>
              <a:t> is required. Use –t to allocate it. Try to run “docker -</a:t>
            </a:r>
            <a:r>
              <a:rPr lang="en-US" dirty="0" err="1"/>
              <a:t>i</a:t>
            </a:r>
            <a:r>
              <a:rPr lang="en-US" dirty="0"/>
              <a:t> ubuntu:18.04” – you will be able to type (something like “exit”) but you don’t see the output. Try the same again, but add a “-t”. You will be able to type &amp; see what happens.</a:t>
            </a:r>
          </a:p>
          <a:p>
            <a:r>
              <a:rPr lang="en-US" dirty="0"/>
              <a:t>Use the combination of interactive and </a:t>
            </a:r>
            <a:r>
              <a:rPr lang="en-US" dirty="0" err="1"/>
              <a:t>tty</a:t>
            </a:r>
            <a:r>
              <a:rPr lang="en-US" dirty="0"/>
              <a:t> (combine to –it) when you start a shell or anything else that requires input.</a:t>
            </a:r>
          </a:p>
          <a:p>
            <a:endParaRPr lang="en-US" dirty="0"/>
          </a:p>
          <a:p>
            <a:r>
              <a:rPr lang="en-US" dirty="0"/>
              <a:t>Docker also allows to start containers in background (similar to a </a:t>
            </a:r>
            <a:r>
              <a:rPr lang="en-US" dirty="0" err="1"/>
              <a:t>linux</a:t>
            </a:r>
            <a:r>
              <a:rPr lang="en-US" dirty="0"/>
              <a:t> process started in background). No output will be sent to the user but captured for logging (check the container logs, if there are any). Use the –d switch to run the process in background and check with “docker </a:t>
            </a:r>
            <a:r>
              <a:rPr lang="en-US" dirty="0" err="1"/>
              <a:t>ps</a:t>
            </a:r>
            <a:r>
              <a:rPr lang="en-US" dirty="0"/>
              <a:t>”. </a:t>
            </a:r>
          </a:p>
          <a:p>
            <a:r>
              <a:rPr lang="en-US" dirty="0"/>
              <a:t>Use the detached mode to run daemons or applications that have a control loop like a </a:t>
            </a:r>
            <a:r>
              <a:rPr lang="en-US" dirty="0" err="1"/>
              <a:t>websever</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905710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de-DE" baseline="0" dirty="0"/>
              <a:t>The </a:t>
            </a:r>
            <a:r>
              <a:rPr lang="de-DE" baseline="0" dirty="0" err="1"/>
              <a:t>container</a:t>
            </a:r>
            <a:r>
              <a:rPr lang="de-DE" baseline="0" dirty="0"/>
              <a:t> IDs </a:t>
            </a:r>
            <a:r>
              <a:rPr lang="de-DE" baseline="0" dirty="0" err="1"/>
              <a:t>reference</a:t>
            </a:r>
            <a:r>
              <a:rPr lang="de-DE" baseline="0" dirty="0"/>
              <a:t> </a:t>
            </a:r>
            <a:r>
              <a:rPr lang="de-DE" baseline="0" dirty="0" err="1"/>
              <a:t>the</a:t>
            </a:r>
            <a:r>
              <a:rPr lang="de-DE" baseline="0" dirty="0"/>
              <a:t> </a:t>
            </a:r>
            <a:r>
              <a:rPr lang="de-DE" baseline="0" dirty="0" err="1"/>
              <a:t>read-write</a:t>
            </a:r>
            <a:r>
              <a:rPr lang="de-DE" baseline="0" dirty="0"/>
              <a:t> </a:t>
            </a:r>
            <a:r>
              <a:rPr lang="de-DE" baseline="0" dirty="0" err="1"/>
              <a:t>layer</a:t>
            </a:r>
            <a:r>
              <a:rPr lang="de-DE" baseline="0" dirty="0"/>
              <a:t> on top </a:t>
            </a:r>
            <a:r>
              <a:rPr lang="de-DE" baseline="0" dirty="0" err="1"/>
              <a:t>of</a:t>
            </a:r>
            <a:r>
              <a:rPr lang="de-DE" baseline="0" dirty="0"/>
              <a:t> </a:t>
            </a:r>
            <a:r>
              <a:rPr lang="de-DE" baseline="0" dirty="0" err="1"/>
              <a:t>the</a:t>
            </a:r>
            <a:r>
              <a:rPr lang="de-DE" baseline="0" dirty="0"/>
              <a:t> </a:t>
            </a:r>
            <a:r>
              <a:rPr lang="de-DE" baseline="0" dirty="0" err="1"/>
              <a:t>immutable</a:t>
            </a:r>
            <a:r>
              <a:rPr lang="de-DE" baseline="0" dirty="0"/>
              <a:t> </a:t>
            </a:r>
            <a:r>
              <a:rPr lang="de-DE" baseline="0" dirty="0" err="1"/>
              <a:t>read-only</a:t>
            </a:r>
            <a:r>
              <a:rPr lang="de-DE" baseline="0" dirty="0"/>
              <a:t> </a:t>
            </a:r>
            <a:r>
              <a:rPr lang="de-DE" baseline="0" dirty="0" err="1"/>
              <a:t>image</a:t>
            </a:r>
            <a:r>
              <a:rPr lang="de-DE" baseline="0" dirty="0"/>
              <a:t> </a:t>
            </a:r>
            <a:r>
              <a:rPr lang="de-DE" baseline="0" dirty="0" err="1"/>
              <a:t>layers</a:t>
            </a:r>
            <a:r>
              <a:rPr lang="de-DE" baseline="0" dirty="0"/>
              <a:t>. </a:t>
            </a:r>
            <a:endParaRPr lang="de-DE" dirty="0"/>
          </a:p>
          <a:p>
            <a:endParaRPr lang="de-DE" dirty="0"/>
          </a:p>
          <a:p>
            <a:r>
              <a:rPr lang="de-DE" dirty="0"/>
              <a:t>The</a:t>
            </a:r>
            <a:r>
              <a:rPr lang="de-DE" baseline="0" dirty="0"/>
              <a:t> UUID </a:t>
            </a:r>
            <a:r>
              <a:rPr lang="de-DE" baseline="0" dirty="0" err="1"/>
              <a:t>has</a:t>
            </a:r>
            <a:r>
              <a:rPr lang="de-DE" baseline="0" dirty="0"/>
              <a:t> 64 </a:t>
            </a:r>
            <a:r>
              <a:rPr lang="de-DE" baseline="0" dirty="0" err="1"/>
              <a:t>digits</a:t>
            </a:r>
            <a:r>
              <a:rPr lang="de-DE" baseline="0" dirty="0"/>
              <a:t> but </a:t>
            </a:r>
            <a:r>
              <a:rPr lang="de-DE" baseline="0" dirty="0" err="1"/>
              <a:t>is</a:t>
            </a:r>
            <a:r>
              <a:rPr lang="de-DE" baseline="0" dirty="0"/>
              <a:t> </a:t>
            </a:r>
            <a:r>
              <a:rPr lang="de-DE" baseline="0" dirty="0" err="1"/>
              <a:t>truncated</a:t>
            </a:r>
            <a:r>
              <a:rPr lang="de-DE" baseline="0" dirty="0"/>
              <a:t> </a:t>
            </a:r>
            <a:r>
              <a:rPr lang="de-DE" baseline="0" dirty="0" err="1"/>
              <a:t>to</a:t>
            </a:r>
            <a:r>
              <a:rPr lang="de-DE" baseline="0" dirty="0"/>
              <a:t> just 12 </a:t>
            </a:r>
            <a:r>
              <a:rPr lang="de-DE" baseline="0" dirty="0" err="1"/>
              <a:t>digits</a:t>
            </a:r>
            <a:r>
              <a:rPr lang="de-DE" baseline="0" dirty="0"/>
              <a:t>, </a:t>
            </a:r>
            <a:r>
              <a:rPr lang="de-DE" baseline="0" dirty="0" err="1"/>
              <a:t>use</a:t>
            </a:r>
            <a:r>
              <a:rPr lang="de-DE" baseline="0" dirty="0"/>
              <a:t> --</a:t>
            </a:r>
            <a:r>
              <a:rPr lang="de-DE" baseline="0" dirty="0" err="1"/>
              <a:t>no-trunc</a:t>
            </a:r>
            <a:r>
              <a:rPr lang="de-DE" baseline="0" dirty="0"/>
              <a:t> </a:t>
            </a:r>
            <a:r>
              <a:rPr lang="de-DE" baseline="0" dirty="0" err="1"/>
              <a:t>to</a:t>
            </a:r>
            <a:r>
              <a:rPr lang="de-DE" baseline="0" dirty="0"/>
              <a:t> </a:t>
            </a:r>
            <a:r>
              <a:rPr lang="de-DE" baseline="0" dirty="0" err="1"/>
              <a:t>see</a:t>
            </a:r>
            <a:r>
              <a:rPr lang="de-DE" baseline="0" dirty="0"/>
              <a:t> all </a:t>
            </a:r>
            <a:r>
              <a:rPr lang="de-DE" baseline="0" dirty="0" err="1"/>
              <a:t>of</a:t>
            </a:r>
            <a:r>
              <a:rPr lang="de-DE" baseline="0" dirty="0"/>
              <a:t> </a:t>
            </a:r>
            <a:r>
              <a:rPr lang="de-DE" baseline="0" dirty="0" err="1"/>
              <a:t>them</a:t>
            </a:r>
            <a:r>
              <a:rPr lang="de-DE" baseline="0"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83577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able to connect to the container in an interactive shell session, again -</a:t>
            </a:r>
            <a:r>
              <a:rPr lang="en-US" dirty="0" err="1"/>
              <a:t>i</a:t>
            </a:r>
            <a:r>
              <a:rPr lang="en-US" dirty="0"/>
              <a:t> and -t are required. They can be combined to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32883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439948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987598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Every docker host spins up a local private network. A container will get an IP address form this network to be reachable locally. So as long as all container are on the same host, they can communicate via this network. </a:t>
            </a:r>
          </a:p>
          <a:p>
            <a:endParaRPr lang="en-US" noProof="0" dirty="0"/>
          </a:p>
          <a:p>
            <a:r>
              <a:rPr lang="en-US" noProof="0" dirty="0"/>
              <a:t>However, this is a very unlikely scenario. Probably there are more hosts involved or you want to expose your application to the outside. Docker supports network address translation to map a &lt;container </a:t>
            </a:r>
            <a:r>
              <a:rPr lang="en-US" noProof="0" dirty="0" err="1"/>
              <a:t>ip</a:t>
            </a:r>
            <a:r>
              <a:rPr lang="en-US" noProof="0" dirty="0"/>
              <a:t>&gt;: &lt;port&gt; to a port on the external network interface of the docker host. If you have a container with 172.16.0.2:80 locally it could be exposed to the outside on 192.168.52.1:32710 (</a:t>
            </a:r>
            <a:r>
              <a:rPr lang="en-US" noProof="0" dirty="0" err="1"/>
              <a:t>ip</a:t>
            </a:r>
            <a:r>
              <a:rPr lang="en-US" noProof="0" dirty="0"/>
              <a:t> address of the docker host + unused port).</a:t>
            </a:r>
          </a:p>
          <a:p>
            <a:endParaRPr lang="en-US" noProof="0" dirty="0"/>
          </a:p>
          <a:p>
            <a:r>
              <a:rPr lang="en-US" noProof="0" dirty="0"/>
              <a:t>This feature is called port forwarding and docker knows two flavors of it.</a:t>
            </a:r>
          </a:p>
          <a:p>
            <a:pPr marL="342900" indent="-342900">
              <a:buAutoNum type="arabicParenR"/>
            </a:pPr>
            <a:r>
              <a:rPr lang="en-US" noProof="0" dirty="0"/>
              <a:t>Map a dedicated host port to a container port – this has to be specified manually. So you have to keep track of all your used ports in order to avoid conflicts. Use the “-p” (lower case) switch and specify host port &amp; container port.</a:t>
            </a:r>
          </a:p>
          <a:p>
            <a:pPr marL="342900" indent="-342900">
              <a:buAutoNum type="arabicParenR"/>
            </a:pPr>
            <a:r>
              <a:rPr lang="en-US" noProof="0" dirty="0"/>
              <a:t>Map a random port to a container port. Use the “-P” (upper case) switch. Docker detects the ports a container exposes and automatically assigns an unused port. Check with “docker </a:t>
            </a:r>
            <a:r>
              <a:rPr lang="en-US" noProof="0" dirty="0" err="1"/>
              <a:t>ps</a:t>
            </a:r>
            <a:r>
              <a:rPr lang="en-US" noProof="0" dirty="0"/>
              <a:t>” or “docker container list”, which port was assigned.</a:t>
            </a:r>
          </a:p>
          <a:p>
            <a:pPr marL="342900" indent="-342900">
              <a:buAutoNum type="arabicParenR"/>
            </a:pPr>
            <a:endParaRPr lang="en-US" noProof="0" dirty="0"/>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173039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Since it is not recommendable to store data in a docker container, adding a persistence is quite important. With the volumes API it is possible to assign persistent storage to a container.</a:t>
            </a:r>
          </a:p>
          <a:p>
            <a:endParaRPr lang="en-US" noProof="0" dirty="0"/>
          </a:p>
          <a:p>
            <a:r>
              <a:rPr lang="en-US" noProof="0" dirty="0"/>
              <a:t>Docker supports 2 ways of doing so:</a:t>
            </a:r>
          </a:p>
          <a:p>
            <a:pPr marL="342900" indent="-342900">
              <a:buAutoNum type="arabicParenR"/>
            </a:pPr>
            <a:r>
              <a:rPr lang="en-US" noProof="0" dirty="0"/>
              <a:t>Bind mounts: mount a local host directory onto a certain path in the container. Everything that was present before is hidden (nature of the bind mount). For example, if you have some configuration you want to inject, write your config file, store it on your docker host at /home/container/config and mount the content of this directory to /</a:t>
            </a:r>
            <a:r>
              <a:rPr lang="en-US" noProof="0" dirty="0" err="1"/>
              <a:t>usr</a:t>
            </a:r>
            <a:r>
              <a:rPr lang="en-US" noProof="0" dirty="0"/>
              <a:t>/application/config (assuming the application reads config from there).  </a:t>
            </a:r>
          </a:p>
          <a:p>
            <a:pPr marL="342900" indent="-342900">
              <a:buAutoNum type="arabicParenR"/>
            </a:pPr>
            <a:r>
              <a:rPr lang="en-US" noProof="0" dirty="0"/>
              <a:t>Named volumes: docker can create a separated storage volume. Its lifecycle is independent from the container but still managed by docker. Upon creation, the content of the mount target is merged into the volume.</a:t>
            </a:r>
          </a:p>
          <a:p>
            <a:pPr marL="0" indent="0">
              <a:buNone/>
            </a:pPr>
            <a:r>
              <a:rPr lang="en-US" noProof="0" dirty="0"/>
              <a:t>How to differentiate between bind mounts and named volumes? When specifying an absolute path, docker assumes a bind mount. When you just give a name (like in a relative path “config”), it will assume a named volume and create </a:t>
            </a:r>
            <a:r>
              <a:rPr lang="en-US" noProof="0"/>
              <a:t>a volume “config”.</a:t>
            </a:r>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86189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Thomas Buchner, STS Infrastructure</a:t>
            </a:r>
          </a:p>
          <a:p>
            <a:r>
              <a:rPr lang="en-US" dirty="0"/>
              <a:t>Hendrik Kahl, SLV ABAP Component Validation</a:t>
            </a:r>
          </a:p>
        </p:txBody>
      </p:sp>
      <p:sp>
        <p:nvSpPr>
          <p:cNvPr id="4" name="Text Placeholder 3"/>
          <p:cNvSpPr>
            <a:spLocks noGrp="1"/>
          </p:cNvSpPr>
          <p:nvPr>
            <p:ph type="body" sz="quarter" idx="14"/>
          </p:nvPr>
        </p:nvSpPr>
        <p:spPr>
          <a:xfrm>
            <a:off x="288000" y="4024430"/>
            <a:ext cx="10899174" cy="997196"/>
          </a:xfrm>
        </p:spPr>
        <p:txBody>
          <a:bodyPr/>
          <a:lstStyle/>
          <a:p>
            <a:r>
              <a:rPr lang="en-US" dirty="0"/>
              <a:t>Docker and Kubernetes</a:t>
            </a:r>
          </a:p>
          <a:p>
            <a:r>
              <a:rPr lang="en-US" dirty="0">
                <a:solidFill>
                  <a:schemeClr val="accent1"/>
                </a:solidFill>
              </a:rPr>
              <a:t>Hands-On Training</a:t>
            </a:r>
            <a:endParaRPr lang="en-US" dirty="0">
              <a:solidFill>
                <a:srgbClr val="FFC000"/>
              </a:solidFill>
            </a:endParaRPr>
          </a:p>
        </p:txBody>
      </p:sp>
      <p:pic>
        <p:nvPicPr>
          <p:cNvPr id="14" name="Picture Placeholder 13"/>
          <p:cNvPicPr>
            <a:picLocks noGrp="1" noChangeAspect="1"/>
          </p:cNvPicPr>
          <p:nvPr>
            <p:ph type="pic" sz="quarter" idx="12"/>
          </p:nvPr>
        </p:nvPicPr>
        <p:blipFill>
          <a:blip r:embed="rId2"/>
          <a:srcRect l="10" r="10"/>
          <a:stretch>
            <a:fillRect/>
          </a:stretch>
        </p:blipFill>
        <p:spPr>
          <a:prstGeom prst="rect">
            <a:avLst/>
          </a:prstGeom>
        </p:spPr>
      </p:pic>
    </p:spTree>
    <p:extLst>
      <p:ext uri="{BB962C8B-B14F-4D97-AF65-F5344CB8AC3E}">
        <p14:creationId xmlns:p14="http://schemas.microsoft.com/office/powerpoint/2010/main" val="138643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Stopping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 container can be forcibly stopped</a:t>
            </a:r>
          </a:p>
          <a:p>
            <a:pPr lvl="1"/>
            <a:r>
              <a:rPr lang="en-US" sz="1600" dirty="0"/>
              <a:t>necessary for containers with daemon processes</a:t>
            </a:r>
          </a:p>
          <a:p>
            <a:pPr lvl="1"/>
            <a:r>
              <a:rPr lang="en-US" sz="1600" dirty="0"/>
              <a:t>friendly termination with SIGTERM, after timeout (default 10 seconds) with SIGKILL</a:t>
            </a:r>
          </a:p>
          <a:p>
            <a:pPr lvl="1"/>
            <a:endParaRPr lang="en-US" sz="1600" dirty="0"/>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stop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249224"/>
            <a:ext cx="10728147" cy="2322901"/>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   7 days ago   Up 24 hours   0.0.0.0:32768-&gt;812/</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stop -t 5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happy_ride</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Tree>
    <p:extLst>
      <p:ext uri="{BB962C8B-B14F-4D97-AF65-F5344CB8AC3E}">
        <p14:creationId xmlns:p14="http://schemas.microsoft.com/office/powerpoint/2010/main" val="3959768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Getting logs from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Docker collects logs from programs inside containers</a:t>
            </a:r>
          </a:p>
          <a:p>
            <a:pPr lvl="1"/>
            <a:r>
              <a:rPr lang="en-US" sz="1600" dirty="0" err="1"/>
              <a:t>stdout</a:t>
            </a:r>
            <a:r>
              <a:rPr lang="en-US" sz="1600" dirty="0"/>
              <a:t> and </a:t>
            </a:r>
            <a:r>
              <a:rPr lang="en-US" sz="1600" dirty="0" err="1"/>
              <a:t>stderr</a:t>
            </a:r>
            <a:r>
              <a:rPr lang="en-US" sz="1600" dirty="0"/>
              <a:t> of the main process get collected</a:t>
            </a:r>
          </a:p>
          <a:p>
            <a:pPr lvl="1"/>
            <a:r>
              <a:rPr lang="en-US" sz="1600" dirty="0"/>
              <a:t>logs from programs can be redirected to /dev/</a:t>
            </a:r>
            <a:r>
              <a:rPr lang="en-US" sz="1600" dirty="0" err="1"/>
              <a:t>stdout</a:t>
            </a:r>
            <a:r>
              <a:rPr lang="en-US" sz="1600" dirty="0"/>
              <a:t> and /dev/</a:t>
            </a:r>
            <a:r>
              <a:rPr lang="en-US" sz="1600" dirty="0" err="1"/>
              <a:t>stderr</a:t>
            </a:r>
            <a:endParaRPr lang="en-US" sz="1600" dirty="0"/>
          </a:p>
          <a:p>
            <a:pPr lvl="1"/>
            <a:endParaRPr lang="en-US" sz="1600" dirty="0"/>
          </a:p>
          <a:p>
            <a:pPr lvl="1"/>
            <a:r>
              <a:rPr lang="en-US" sz="1600" dirty="0"/>
              <a:t>logs still available even after a container terminated</a:t>
            </a:r>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logs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779625" y="3575926"/>
            <a:ext cx="10635223" cy="227527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logs 494b7b8c9f39</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 HTTP/1.1" 200 230 "-" "Mozilla/5.0 (Windows NT 10.0; Win64; x64; rv:57.0) Gecko/20100101 Firefox/57.0"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/it_works.jpg HTTP/1.1" 200 25676 "http://pvxka22:32780/" "Mozilla/5.0 (Windows NT 10.0; Win64; x64; rv:57.0) Gecko/20100101 Firefox/57.0" "-"</a:t>
            </a:r>
          </a:p>
          <a:p>
            <a:pPr defTabSz="914400" fontAlgn="base">
              <a:spcAft>
                <a:spcPct val="0"/>
              </a:spcAft>
              <a:buClr>
                <a:srgbClr val="F0AB00"/>
              </a:buClr>
              <a:buSzPct val="80000"/>
            </a:pP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2017/12/01 14:48:12 [error] 8#8: *1 open() "/</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srv</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/www/</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htdocs</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/favicon.ico" failed (2: No such file or directory), client: 10.19.91.230, server: localhost, request: "GET /favicon.ico HTTP/1.1", host: "pvxka22:32780"</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/favicon.ico HTTP/1.1" 404 169 "-" "Mozilla/5.0 (Windows NT 10.0; Win64; x64; rv:57.0) Gecko/20100101 Firefox/57.0" "-“</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Tree>
    <p:extLst>
      <p:ext uri="{BB962C8B-B14F-4D97-AF65-F5344CB8AC3E}">
        <p14:creationId xmlns:p14="http://schemas.microsoft.com/office/powerpoint/2010/main" val="314095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Removing a container</a:t>
            </a:r>
          </a:p>
        </p:txBody>
      </p:sp>
      <p:sp>
        <p:nvSpPr>
          <p:cNvPr id="6" name="Text Placeholder 10"/>
          <p:cNvSpPr>
            <a:spLocks noGrp="1"/>
          </p:cNvSpPr>
          <p:nvPr>
            <p:ph type="body" sz="quarter" idx="10"/>
          </p:nvPr>
        </p:nvSpPr>
        <p:spPr>
          <a:xfrm>
            <a:off x="504001" y="1410450"/>
            <a:ext cx="11186477" cy="4230000"/>
          </a:xfrm>
        </p:spPr>
        <p:txBody>
          <a:bodyPr/>
          <a:lstStyle/>
          <a:p>
            <a:pPr lvl="0"/>
            <a:r>
              <a:rPr lang="en-US" sz="1800" dirty="0"/>
              <a:t>Finally, a container can and should be removed</a:t>
            </a:r>
          </a:p>
          <a:p>
            <a:pPr lvl="1"/>
            <a:r>
              <a:rPr lang="en-US" sz="1600" dirty="0"/>
              <a:t>all data in the container that was not part of the image is lost</a:t>
            </a:r>
          </a:p>
          <a:p>
            <a:pPr lvl="1"/>
            <a:r>
              <a:rPr lang="en-US" sz="1600" dirty="0"/>
              <a:t>when a container is removed, it is gone</a:t>
            </a:r>
          </a:p>
          <a:p>
            <a:pPr lvl="1"/>
            <a:r>
              <a:rPr lang="en-US" sz="1600" dirty="0"/>
              <a:t>removing an active container must be forced and will kill it</a:t>
            </a:r>
          </a:p>
          <a:p>
            <a:pPr lvl="1"/>
            <a:endParaRPr lang="en-US" sz="1600" dirty="0"/>
          </a:p>
        </p:txBody>
      </p:sp>
      <p:sp>
        <p:nvSpPr>
          <p:cNvPr id="7" name="Rectangle: Rounded Corners 6"/>
          <p:cNvSpPr/>
          <p:nvPr/>
        </p:nvSpPr>
        <p:spPr bwMode="gray">
          <a:xfrm>
            <a:off x="686701" y="2682999"/>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rm</a:t>
            </a:r>
            <a:r>
              <a:rPr lang="en-US" sz="1400" b="1"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177707"/>
            <a:ext cx="10728147" cy="3194517"/>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pvxKA22:~ #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   About an hour ago   Exited (0)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happy_pony</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25 hours ago        Up 25 hours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elated_saha</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pvxKA22:~ #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Error response from daemon: You cannot remove a running container…</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pvxKA22:~ #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9682e4fba8b7 --force</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pvxKA22:~ #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pic>
        <p:nvPicPr>
          <p:cNvPr id="8" name="Picture 7"/>
          <p:cNvPicPr>
            <a:picLocks noChangeAspect="1"/>
          </p:cNvPicPr>
          <p:nvPr/>
        </p:nvPicPr>
        <p:blipFill>
          <a:blip r:embed="rId2"/>
          <a:stretch>
            <a:fillRect/>
          </a:stretch>
        </p:blipFill>
        <p:spPr>
          <a:xfrm>
            <a:off x="6641003" y="1759376"/>
            <a:ext cx="1032674" cy="1032674"/>
          </a:xfrm>
          <a:prstGeom prst="rect">
            <a:avLst/>
          </a:prstGeom>
        </p:spPr>
      </p:pic>
    </p:spTree>
    <p:extLst>
      <p:ext uri="{BB962C8B-B14F-4D97-AF65-F5344CB8AC3E}">
        <p14:creationId xmlns:p14="http://schemas.microsoft.com/office/powerpoint/2010/main" val="249448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3999" y="1619999"/>
            <a:ext cx="11186477" cy="4640951"/>
          </a:xfrm>
        </p:spPr>
        <p:txBody>
          <a:bodyPr/>
          <a:lstStyle/>
          <a:p>
            <a:pPr lvl="1"/>
            <a:r>
              <a:rPr lang="en-US" sz="2000" dirty="0"/>
              <a:t>Start and run a new container</a:t>
            </a:r>
          </a:p>
          <a:p>
            <a:pPr lvl="1"/>
            <a:endParaRPr lang="en-US" sz="2000" dirty="0"/>
          </a:p>
          <a:p>
            <a:pPr lvl="1"/>
            <a:r>
              <a:rPr lang="en-US" sz="2000" dirty="0"/>
              <a:t>Reattach to a container</a:t>
            </a:r>
          </a:p>
          <a:p>
            <a:pPr lvl="1"/>
            <a:endParaRPr lang="en-US" sz="2000" dirty="0"/>
          </a:p>
          <a:p>
            <a:pPr lvl="1"/>
            <a:r>
              <a:rPr lang="en-US" sz="2000" dirty="0"/>
              <a:t>Forcibly stop a container</a:t>
            </a:r>
          </a:p>
          <a:p>
            <a:pPr lvl="1"/>
            <a:endParaRPr lang="en-US" sz="2000" dirty="0"/>
          </a:p>
          <a:p>
            <a:pPr lvl="1"/>
            <a:r>
              <a:rPr lang="en-US" sz="2000" dirty="0"/>
              <a:t>Restart a previously stopped container</a:t>
            </a:r>
          </a:p>
          <a:p>
            <a:pPr lvl="1"/>
            <a:endParaRPr lang="en-US" sz="2000" dirty="0"/>
          </a:p>
          <a:p>
            <a:pPr lvl="1"/>
            <a:r>
              <a:rPr lang="en-US" sz="2000" dirty="0"/>
              <a:t>Remove a container</a:t>
            </a:r>
          </a:p>
          <a:p>
            <a:pPr lvl="1"/>
            <a:endParaRPr lang="en-US" sz="2000" dirty="0"/>
          </a:p>
        </p:txBody>
      </p:sp>
      <p:sp>
        <p:nvSpPr>
          <p:cNvPr id="3" name="Title 2"/>
          <p:cNvSpPr>
            <a:spLocks noGrp="1"/>
          </p:cNvSpPr>
          <p:nvPr>
            <p:ph type="title"/>
          </p:nvPr>
        </p:nvSpPr>
        <p:spPr/>
        <p:txBody>
          <a:bodyPr/>
          <a:lstStyle/>
          <a:p>
            <a:r>
              <a:rPr lang="en-US" dirty="0"/>
              <a:t>Commands for containers</a:t>
            </a:r>
          </a:p>
        </p:txBody>
      </p:sp>
      <p:sp>
        <p:nvSpPr>
          <p:cNvPr id="6" name="Rectangle: Rounded Corners 5"/>
          <p:cNvSpPr/>
          <p:nvPr/>
        </p:nvSpPr>
        <p:spPr bwMode="gray">
          <a:xfrm>
            <a:off x="981976" y="2004108"/>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run </a:t>
            </a:r>
            <a:r>
              <a:rPr lang="en-US" sz="1400" i="1" dirty="0" err="1">
                <a:latin typeface="Courier New" panose="02070309020205020404" pitchFamily="49" charset="0"/>
                <a:cs typeface="Courier New" panose="02070309020205020404" pitchFamily="49" charset="0"/>
              </a:rPr>
              <a:t>busybox</a:t>
            </a:r>
            <a:endParaRPr lang="en-US" sz="1400" i="1" dirty="0">
              <a:latin typeface="Courier New" panose="02070309020205020404" pitchFamily="49" charset="0"/>
              <a:cs typeface="Courier New" panose="02070309020205020404" pitchFamily="49" charset="0"/>
            </a:endParaRPr>
          </a:p>
        </p:txBody>
      </p:sp>
      <p:sp>
        <p:nvSpPr>
          <p:cNvPr id="7" name="Rectangle: Rounded Corners 6"/>
          <p:cNvSpPr/>
          <p:nvPr/>
        </p:nvSpPr>
        <p:spPr bwMode="gray">
          <a:xfrm>
            <a:off x="981976" y="2750776"/>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attach </a:t>
            </a:r>
            <a:r>
              <a:rPr lang="en-US" sz="1400" i="1" dirty="0">
                <a:latin typeface="Courier New" panose="02070309020205020404" pitchFamily="49" charset="0"/>
                <a:cs typeface="Courier New" panose="02070309020205020404" pitchFamily="49" charset="0"/>
              </a:rPr>
              <a:t>&lt;container ID or name&gt;</a:t>
            </a:r>
          </a:p>
        </p:txBody>
      </p:sp>
      <p:sp>
        <p:nvSpPr>
          <p:cNvPr id="8" name="Rectangle: Rounded Corners 7"/>
          <p:cNvSpPr/>
          <p:nvPr/>
        </p:nvSpPr>
        <p:spPr bwMode="gray">
          <a:xfrm>
            <a:off x="981976" y="4257357"/>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start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981976" y="3510689"/>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stop </a:t>
            </a:r>
            <a:r>
              <a:rPr lang="en-US" sz="1400" i="1" dirty="0">
                <a:latin typeface="Courier New" panose="02070309020205020404" pitchFamily="49" charset="0"/>
                <a:cs typeface="Courier New" panose="02070309020205020404" pitchFamily="49" charset="0"/>
              </a:rPr>
              <a:t>&lt;container ID or name&gt;</a:t>
            </a:r>
          </a:p>
        </p:txBody>
      </p:sp>
      <p:sp>
        <p:nvSpPr>
          <p:cNvPr id="10" name="Rectangle: Rounded Corners 9"/>
          <p:cNvSpPr/>
          <p:nvPr/>
        </p:nvSpPr>
        <p:spPr bwMode="gray">
          <a:xfrm>
            <a:off x="981976" y="5053678"/>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 </a:t>
            </a:r>
            <a:r>
              <a:rPr lang="en-US" sz="1400" b="1" dirty="0" err="1">
                <a:latin typeface="Courier New" panose="02070309020205020404" pitchFamily="49" charset="0"/>
                <a:cs typeface="Courier New" panose="02070309020205020404" pitchFamily="49" charset="0"/>
              </a:rPr>
              <a:t>rm</a:t>
            </a:r>
            <a:r>
              <a:rPr lang="en-US" sz="1400" b="1"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&lt;container ID or name&gt;</a:t>
            </a:r>
          </a:p>
        </p:txBody>
      </p:sp>
      <p:sp>
        <p:nvSpPr>
          <p:cNvPr id="4" name="Rectangle: Rounded Corners 3"/>
          <p:cNvSpPr/>
          <p:nvPr/>
        </p:nvSpPr>
        <p:spPr bwMode="gray">
          <a:xfrm>
            <a:off x="8447783" y="1074790"/>
            <a:ext cx="2764715" cy="1205831"/>
          </a:xfrm>
          <a:prstGeom prst="roundRect">
            <a:avLst>
              <a:gd name="adj" fmla="val 7623"/>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Detaching</a:t>
            </a:r>
            <a:r>
              <a:rPr kumimoji="0" lang="en-US" sz="1800" b="0" i="0" u="none" strike="noStrike" kern="0" cap="none" spc="0" normalizeH="0" dirty="0">
                <a:ln>
                  <a:noFill/>
                </a:ln>
                <a:effectLst/>
                <a:uLnTx/>
                <a:uFillTx/>
                <a:ea typeface="Arial Unicode MS" pitchFamily="34" charset="-128"/>
                <a:cs typeface="Arial Unicode MS" pitchFamily="34" charset="-128"/>
              </a:rPr>
              <a:t> from a container</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latin typeface="Arial Black" panose="020B0A04020102020204" pitchFamily="34" charset="0"/>
                <a:ea typeface="Arial Unicode MS" pitchFamily="34" charset="-128"/>
                <a:cs typeface="Arial Unicode MS" pitchFamily="34" charset="-128"/>
              </a:rPr>
              <a:t>Ctrl + P</a:t>
            </a:r>
            <a:r>
              <a:rPr lang="en-US" sz="1800" kern="0" dirty="0">
                <a:ea typeface="Arial Unicode MS" pitchFamily="34" charset="-128"/>
                <a:cs typeface="Arial Unicode MS" pitchFamily="34" charset="-128"/>
              </a:rPr>
              <a:t> then </a:t>
            </a:r>
            <a:r>
              <a:rPr lang="en-US" sz="1800" kern="0" dirty="0">
                <a:latin typeface="Arial Black" panose="020B0A04020102020204" pitchFamily="34" charset="0"/>
                <a:ea typeface="Arial Unicode MS" pitchFamily="34" charset="-128"/>
                <a:cs typeface="Arial Unicode MS" pitchFamily="34" charset="-128"/>
              </a:rPr>
              <a:t>Ctrl + Q</a:t>
            </a:r>
            <a:endParaRPr kumimoji="0" lang="en-US" sz="1800" b="0" i="0" u="none" strike="noStrike" kern="0" cap="none" spc="0" normalizeH="0" baseline="0" dirty="0">
              <a:ln>
                <a:noFill/>
              </a:ln>
              <a:effectLst/>
              <a:uLnTx/>
              <a:uFillTx/>
              <a:latin typeface="Arial Black" panose="020B0A040201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3475323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3999" y="1619999"/>
            <a:ext cx="11186477" cy="4640951"/>
          </a:xfrm>
        </p:spPr>
        <p:txBody>
          <a:bodyPr/>
          <a:lstStyle/>
          <a:p>
            <a:pPr lvl="1"/>
            <a:r>
              <a:rPr lang="en-US" sz="2000" dirty="0"/>
              <a:t>Run a command in an existing container</a:t>
            </a:r>
          </a:p>
          <a:p>
            <a:pPr lvl="1"/>
            <a:endParaRPr lang="en-US" sz="2000" dirty="0"/>
          </a:p>
          <a:p>
            <a:pPr lvl="1"/>
            <a:r>
              <a:rPr lang="en-US" sz="2000" dirty="0"/>
              <a:t>List running containers</a:t>
            </a:r>
          </a:p>
          <a:p>
            <a:pPr lvl="1"/>
            <a:endParaRPr lang="en-US" sz="2000" dirty="0"/>
          </a:p>
          <a:p>
            <a:pPr lvl="1"/>
            <a:r>
              <a:rPr lang="en-US" sz="2000" dirty="0"/>
              <a:t>List all containers (running and stopped)</a:t>
            </a:r>
          </a:p>
          <a:p>
            <a:pPr lvl="1"/>
            <a:endParaRPr lang="en-US" sz="2000" dirty="0"/>
          </a:p>
          <a:p>
            <a:pPr lvl="1"/>
            <a:r>
              <a:rPr lang="en-US" sz="2000" dirty="0"/>
              <a:t>Get the logs of a container</a:t>
            </a:r>
          </a:p>
          <a:p>
            <a:pPr lvl="1"/>
            <a:endParaRPr lang="en-US" sz="2000" dirty="0"/>
          </a:p>
          <a:p>
            <a:pPr lvl="1"/>
            <a:r>
              <a:rPr lang="en-US" sz="2000" dirty="0"/>
              <a:t>Get detailed information about a container</a:t>
            </a:r>
          </a:p>
          <a:p>
            <a:pPr lvl="1"/>
            <a:endParaRPr lang="en-US" sz="2000" dirty="0"/>
          </a:p>
        </p:txBody>
      </p:sp>
      <p:sp>
        <p:nvSpPr>
          <p:cNvPr id="3" name="Title 2"/>
          <p:cNvSpPr>
            <a:spLocks noGrp="1"/>
          </p:cNvSpPr>
          <p:nvPr>
            <p:ph type="title"/>
          </p:nvPr>
        </p:nvSpPr>
        <p:spPr/>
        <p:txBody>
          <a:bodyPr/>
          <a:lstStyle/>
          <a:p>
            <a:r>
              <a:rPr lang="en-US" dirty="0"/>
              <a:t>Commands for containers</a:t>
            </a:r>
          </a:p>
        </p:txBody>
      </p:sp>
      <p:sp>
        <p:nvSpPr>
          <p:cNvPr id="6" name="Rectangle: Rounded Corners 5"/>
          <p:cNvSpPr/>
          <p:nvPr/>
        </p:nvSpPr>
        <p:spPr bwMode="gray">
          <a:xfrm>
            <a:off x="981976" y="2004108"/>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exec </a:t>
            </a:r>
            <a:r>
              <a:rPr lang="en-US" sz="1400" i="1" dirty="0">
                <a:latin typeface="Courier New" panose="02070309020205020404" pitchFamily="49" charset="0"/>
                <a:cs typeface="Courier New" panose="02070309020205020404" pitchFamily="49" charset="0"/>
              </a:rPr>
              <a:t>&lt;container ID or name&gt; </a:t>
            </a:r>
            <a:r>
              <a:rPr lang="en-US" sz="1400" dirty="0">
                <a:latin typeface="Courier New" panose="02070309020205020404" pitchFamily="49" charset="0"/>
                <a:cs typeface="Courier New" panose="02070309020205020404" pitchFamily="49" charset="0"/>
              </a:rPr>
              <a:t>&lt;command&gt;</a:t>
            </a:r>
          </a:p>
        </p:txBody>
      </p:sp>
      <p:sp>
        <p:nvSpPr>
          <p:cNvPr id="7" name="Rectangle: Rounded Corners 6"/>
          <p:cNvSpPr/>
          <p:nvPr/>
        </p:nvSpPr>
        <p:spPr bwMode="gray">
          <a:xfrm>
            <a:off x="981976" y="2750776"/>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ps</a:t>
            </a:r>
            <a:endParaRPr lang="en-US" sz="1400" i="1" dirty="0">
              <a:latin typeface="Courier New" panose="02070309020205020404" pitchFamily="49" charset="0"/>
              <a:cs typeface="Courier New" panose="02070309020205020404" pitchFamily="49" charset="0"/>
            </a:endParaRPr>
          </a:p>
        </p:txBody>
      </p:sp>
      <p:sp>
        <p:nvSpPr>
          <p:cNvPr id="12" name="Rectangle: Rounded Corners 11"/>
          <p:cNvSpPr/>
          <p:nvPr/>
        </p:nvSpPr>
        <p:spPr bwMode="gray">
          <a:xfrm>
            <a:off x="981976" y="3497444"/>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ps</a:t>
            </a:r>
            <a:r>
              <a:rPr lang="en-US" sz="1400" b="1" dirty="0">
                <a:latin typeface="Courier New" panose="02070309020205020404" pitchFamily="49" charset="0"/>
                <a:cs typeface="Courier New" panose="02070309020205020404" pitchFamily="49" charset="0"/>
              </a:rPr>
              <a:t> -a</a:t>
            </a:r>
            <a:endParaRPr lang="en-US" sz="1400" i="1" dirty="0">
              <a:latin typeface="Courier New" panose="02070309020205020404" pitchFamily="49" charset="0"/>
              <a:cs typeface="Courier New" panose="02070309020205020404" pitchFamily="49" charset="0"/>
            </a:endParaRPr>
          </a:p>
        </p:txBody>
      </p:sp>
      <p:sp>
        <p:nvSpPr>
          <p:cNvPr id="13" name="Rectangle: Rounded Corners 12"/>
          <p:cNvSpPr/>
          <p:nvPr/>
        </p:nvSpPr>
        <p:spPr bwMode="gray">
          <a:xfrm>
            <a:off x="981976" y="4244111"/>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logs </a:t>
            </a:r>
            <a:r>
              <a:rPr lang="en-US" sz="1400" i="1" dirty="0">
                <a:latin typeface="Courier New" panose="02070309020205020404" pitchFamily="49" charset="0"/>
                <a:cs typeface="Courier New" panose="02070309020205020404" pitchFamily="49" charset="0"/>
              </a:rPr>
              <a:t>&lt;container ID or name&gt;</a:t>
            </a:r>
          </a:p>
        </p:txBody>
      </p:sp>
      <p:sp>
        <p:nvSpPr>
          <p:cNvPr id="14" name="Rectangle: Rounded Corners 13"/>
          <p:cNvSpPr/>
          <p:nvPr/>
        </p:nvSpPr>
        <p:spPr bwMode="gray">
          <a:xfrm>
            <a:off x="981976" y="4991316"/>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inspect </a:t>
            </a:r>
            <a:r>
              <a:rPr lang="en-US" sz="1400" i="1" dirty="0">
                <a:latin typeface="Courier New" panose="02070309020205020404" pitchFamily="49" charset="0"/>
                <a:cs typeface="Courier New" panose="02070309020205020404" pitchFamily="49" charset="0"/>
              </a:rPr>
              <a:t>&lt;container ID or name&gt;</a:t>
            </a:r>
          </a:p>
        </p:txBody>
      </p:sp>
    </p:spTree>
    <p:extLst>
      <p:ext uri="{BB962C8B-B14F-4D97-AF65-F5344CB8AC3E}">
        <p14:creationId xmlns:p14="http://schemas.microsoft.com/office/powerpoint/2010/main" val="1913460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54855" y="963000"/>
            <a:ext cx="4932000" cy="4932000"/>
          </a:xfrm>
          <a:prstGeom prst="rect">
            <a:avLst/>
          </a:prstGeom>
        </p:spPr>
      </p:pic>
      <p:sp>
        <p:nvSpPr>
          <p:cNvPr id="17" name="Text Placeholder 16"/>
          <p:cNvSpPr>
            <a:spLocks noGrp="1"/>
          </p:cNvSpPr>
          <p:nvPr>
            <p:ph type="body" sz="quarter" idx="14"/>
          </p:nvPr>
        </p:nvSpPr>
        <p:spPr/>
        <p:txBody>
          <a:bodyPr/>
          <a:lstStyle/>
          <a:p>
            <a:r>
              <a:rPr lang="en-US" dirty="0"/>
              <a:t>Ports </a:t>
            </a:r>
            <a:r>
              <a:rPr lang="en-US" dirty="0">
                <a:solidFill>
                  <a:schemeClr val="accent1"/>
                </a:solidFill>
              </a:rPr>
              <a:t>and </a:t>
            </a:r>
            <a:r>
              <a:rPr lang="en-US" dirty="0"/>
              <a:t>Volumes</a:t>
            </a:r>
            <a:br>
              <a:rPr lang="en-US" dirty="0"/>
            </a:br>
            <a:endParaRPr lang="en-US" dirty="0">
              <a:solidFill>
                <a:schemeClr val="accent1"/>
              </a:solidFill>
            </a:endParaRPr>
          </a:p>
        </p:txBody>
      </p:sp>
    </p:spTree>
    <p:extLst>
      <p:ext uri="{BB962C8B-B14F-4D97-AF65-F5344CB8AC3E}">
        <p14:creationId xmlns:p14="http://schemas.microsoft.com/office/powerpoint/2010/main" val="104613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5"/>
          <p:cNvSpPr/>
          <p:nvPr/>
        </p:nvSpPr>
        <p:spPr bwMode="gray">
          <a:xfrm>
            <a:off x="7163159" y="2731911"/>
            <a:ext cx="3938715" cy="1862667"/>
          </a:xfrm>
          <a:prstGeom prst="cloud">
            <a:avLst/>
          </a:prstGeom>
          <a:solidFill>
            <a:schemeClr val="accent1">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Text Placeholder 10"/>
          <p:cNvSpPr>
            <a:spLocks noGrp="1"/>
          </p:cNvSpPr>
          <p:nvPr>
            <p:ph type="body" sz="quarter" idx="10"/>
          </p:nvPr>
        </p:nvSpPr>
        <p:spPr>
          <a:xfrm>
            <a:off x="503999" y="1570378"/>
            <a:ext cx="11186477" cy="4230000"/>
          </a:xfrm>
        </p:spPr>
        <p:txBody>
          <a:bodyPr/>
          <a:lstStyle/>
          <a:p>
            <a:pPr lvl="0"/>
            <a:r>
              <a:rPr lang="en-US" dirty="0"/>
              <a:t>Containers in isolated network</a:t>
            </a:r>
          </a:p>
          <a:p>
            <a:pPr lvl="1"/>
            <a:r>
              <a:rPr lang="en-US" dirty="0"/>
              <a:t>Class B private network 172.16.0.0/16</a:t>
            </a:r>
          </a:p>
          <a:p>
            <a:pPr lvl="1"/>
            <a:r>
              <a:rPr lang="en-US" dirty="0"/>
              <a:t>Containers can see each other by default</a:t>
            </a:r>
          </a:p>
          <a:p>
            <a:pPr lvl="1"/>
            <a:r>
              <a:rPr lang="en-US" dirty="0"/>
              <a:t>not reachable from outside</a:t>
            </a:r>
          </a:p>
          <a:p>
            <a:pPr lvl="1"/>
            <a:r>
              <a:rPr lang="en-US" dirty="0"/>
              <a:t>NAT to connect to the outside world</a:t>
            </a:r>
          </a:p>
          <a:p>
            <a:pPr marL="0" lvl="1" indent="0">
              <a:buNone/>
            </a:pPr>
            <a:endParaRPr lang="en-US" dirty="0"/>
          </a:p>
          <a:p>
            <a:r>
              <a:rPr lang="en-US" dirty="0"/>
              <a:t>Port forwarding</a:t>
            </a:r>
          </a:p>
          <a:p>
            <a:pPr lvl="1"/>
            <a:r>
              <a:rPr lang="en-US" dirty="0"/>
              <a:t>Port forwarding to host</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-p &lt;host port&gt;:&lt;container port&gt; …</a:t>
            </a:r>
          </a:p>
          <a:p>
            <a:pPr lvl="1"/>
            <a:r>
              <a:rPr lang="en-US" dirty="0"/>
              <a:t>Containers expose ports, can be mapped automatically</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-P …</a:t>
            </a:r>
          </a:p>
          <a:p>
            <a:pPr lvl="1"/>
            <a:r>
              <a:rPr lang="en-US" dirty="0"/>
              <a:t>Exposed ports can be inspected</a:t>
            </a:r>
          </a:p>
        </p:txBody>
      </p:sp>
      <p:sp>
        <p:nvSpPr>
          <p:cNvPr id="4" name="Title 3"/>
          <p:cNvSpPr>
            <a:spLocks noGrp="1"/>
          </p:cNvSpPr>
          <p:nvPr>
            <p:ph type="title"/>
          </p:nvPr>
        </p:nvSpPr>
        <p:spPr>
          <a:xfrm>
            <a:off x="503999" y="639467"/>
            <a:ext cx="11186476" cy="369332"/>
          </a:xfrm>
        </p:spPr>
        <p:txBody>
          <a:bodyPr/>
          <a:lstStyle/>
          <a:p>
            <a:r>
              <a:rPr lang="en-US" dirty="0"/>
              <a:t>Ports</a:t>
            </a:r>
          </a:p>
        </p:txBody>
      </p:sp>
      <p:pic>
        <p:nvPicPr>
          <p:cNvPr id="5" name="Picture 4"/>
          <p:cNvPicPr>
            <a:picLocks noChangeAspect="1"/>
          </p:cNvPicPr>
          <p:nvPr/>
        </p:nvPicPr>
        <p:blipFill>
          <a:blip r:embed="rId3"/>
          <a:stretch>
            <a:fillRect/>
          </a:stretch>
        </p:blipFill>
        <p:spPr>
          <a:xfrm>
            <a:off x="6967894" y="1570378"/>
            <a:ext cx="4329244" cy="4329244"/>
          </a:xfrm>
          <a:prstGeom prst="rect">
            <a:avLst/>
          </a:prstGeom>
        </p:spPr>
      </p:pic>
      <p:sp>
        <p:nvSpPr>
          <p:cNvPr id="7" name="TextBox 6"/>
          <p:cNvSpPr txBox="1"/>
          <p:nvPr/>
        </p:nvSpPr>
        <p:spPr>
          <a:xfrm>
            <a:off x="10415486" y="2791013"/>
            <a:ext cx="88165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172.16.0.0/16</a:t>
            </a:r>
          </a:p>
        </p:txBody>
      </p:sp>
      <p:sp>
        <p:nvSpPr>
          <p:cNvPr id="12" name="TextBox 11"/>
          <p:cNvSpPr txBox="1"/>
          <p:nvPr/>
        </p:nvSpPr>
        <p:spPr>
          <a:xfrm>
            <a:off x="8805503" y="1710267"/>
            <a:ext cx="80791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192.168.52.1</a:t>
            </a:r>
          </a:p>
        </p:txBody>
      </p:sp>
      <p:sp>
        <p:nvSpPr>
          <p:cNvPr id="14" name="TextBox 13"/>
          <p:cNvSpPr txBox="1"/>
          <p:nvPr/>
        </p:nvSpPr>
        <p:spPr>
          <a:xfrm>
            <a:off x="7648392" y="5431556"/>
            <a:ext cx="65402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172.16.0.2</a:t>
            </a:r>
          </a:p>
        </p:txBody>
      </p:sp>
      <p:sp>
        <p:nvSpPr>
          <p:cNvPr id="15" name="TextBox 14"/>
          <p:cNvSpPr txBox="1"/>
          <p:nvPr/>
        </p:nvSpPr>
        <p:spPr>
          <a:xfrm>
            <a:off x="8805503" y="5434123"/>
            <a:ext cx="65402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172.16.0.3</a:t>
            </a:r>
          </a:p>
        </p:txBody>
      </p:sp>
      <p:sp>
        <p:nvSpPr>
          <p:cNvPr id="16" name="TextBox 15"/>
          <p:cNvSpPr txBox="1"/>
          <p:nvPr/>
        </p:nvSpPr>
        <p:spPr>
          <a:xfrm>
            <a:off x="9979351" y="5431556"/>
            <a:ext cx="65402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172.16.0.4</a:t>
            </a:r>
          </a:p>
        </p:txBody>
      </p:sp>
      <p:sp>
        <p:nvSpPr>
          <p:cNvPr id="10" name="TextBox 9"/>
          <p:cNvSpPr txBox="1"/>
          <p:nvPr/>
        </p:nvSpPr>
        <p:spPr>
          <a:xfrm>
            <a:off x="7783860" y="4550390"/>
            <a:ext cx="33342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b="1" kern="0" dirty="0">
                <a:solidFill>
                  <a:srgbClr val="FF0000"/>
                </a:solidFill>
                <a:ea typeface="Arial Unicode MS" pitchFamily="34" charset="-128"/>
                <a:cs typeface="Arial Unicode MS" pitchFamily="34" charset="-128"/>
              </a:rPr>
              <a:t>:80</a:t>
            </a:r>
          </a:p>
        </p:txBody>
      </p:sp>
      <p:sp>
        <p:nvSpPr>
          <p:cNvPr id="23" name="TextBox 22"/>
          <p:cNvSpPr txBox="1"/>
          <p:nvPr/>
        </p:nvSpPr>
        <p:spPr>
          <a:xfrm>
            <a:off x="8002219" y="1347800"/>
            <a:ext cx="71814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b="1" kern="0" dirty="0">
                <a:solidFill>
                  <a:srgbClr val="FF0000"/>
                </a:solidFill>
                <a:ea typeface="Arial Unicode MS" pitchFamily="34" charset="-128"/>
                <a:cs typeface="Arial Unicode MS" pitchFamily="34" charset="-128"/>
              </a:rPr>
              <a:t>:32710</a:t>
            </a:r>
          </a:p>
        </p:txBody>
      </p:sp>
      <p:sp>
        <p:nvSpPr>
          <p:cNvPr id="28" name="Rectangle 27"/>
          <p:cNvSpPr/>
          <p:nvPr/>
        </p:nvSpPr>
        <p:spPr bwMode="gray">
          <a:xfrm>
            <a:off x="7163159" y="3149601"/>
            <a:ext cx="3938715" cy="337670"/>
          </a:xfrm>
          <a:prstGeom prst="rect">
            <a:avLst/>
          </a:prstGeom>
          <a:solidFill>
            <a:schemeClr val="accent4">
              <a:lumMod val="20000"/>
              <a:lumOff val="80000"/>
            </a:schemeClr>
          </a:solidFill>
          <a:ln w="6350" algn="ctr">
            <a:solidFill>
              <a:schemeClr val="accent4">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NAT</a:t>
            </a:r>
          </a:p>
        </p:txBody>
      </p:sp>
      <p:cxnSp>
        <p:nvCxnSpPr>
          <p:cNvPr id="18" name="Connector: Curved 17"/>
          <p:cNvCxnSpPr/>
          <p:nvPr/>
        </p:nvCxnSpPr>
        <p:spPr>
          <a:xfrm rot="5400000" flipH="1" flipV="1">
            <a:off x="6570113" y="2578005"/>
            <a:ext cx="2568395" cy="761229"/>
          </a:xfrm>
          <a:prstGeom prst="curvedConnector3">
            <a:avLst>
              <a:gd name="adj1" fmla="val 39082"/>
            </a:avLst>
          </a:prstGeom>
          <a:ln w="101600">
            <a:headEnd type="none" w="lg" len="lg"/>
            <a:tailEnd type="triangl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504935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570378"/>
            <a:ext cx="11186477" cy="4230000"/>
          </a:xfrm>
        </p:spPr>
        <p:txBody>
          <a:bodyPr/>
          <a:lstStyle/>
          <a:p>
            <a:pPr lvl="0"/>
            <a:r>
              <a:rPr lang="en-US" dirty="0"/>
              <a:t>Persistent storage in containers</a:t>
            </a:r>
          </a:p>
          <a:p>
            <a:pPr lvl="1"/>
            <a:r>
              <a:rPr lang="en-US" dirty="0"/>
              <a:t>Filesystem in containers is not persistent</a:t>
            </a:r>
          </a:p>
          <a:p>
            <a:pPr lvl="1"/>
            <a:r>
              <a:rPr lang="en-US" dirty="0"/>
              <a:t>Volumes used add outside storage to containers</a:t>
            </a:r>
          </a:p>
          <a:p>
            <a:pPr lvl="1"/>
            <a:r>
              <a:rPr lang="en-US" dirty="0"/>
              <a:t>bind-mounts vs. volumes</a:t>
            </a:r>
          </a:p>
          <a:p>
            <a:r>
              <a:rPr lang="en-US" dirty="0"/>
              <a:t>Bind mounts</a:t>
            </a:r>
          </a:p>
          <a:p>
            <a:pPr lvl="1"/>
            <a:r>
              <a:rPr lang="en-US" dirty="0"/>
              <a:t>Hides everything in destination directory</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&lt;source path&gt;:&lt;container path&gt; …</a:t>
            </a:r>
          </a:p>
          <a:p>
            <a:pPr marL="0" lvl="1" indent="0">
              <a:buNone/>
            </a:pPr>
            <a:endParaRPr lang="en-US" dirty="0"/>
          </a:p>
          <a:p>
            <a:pPr marL="0" lvl="1" indent="0">
              <a:buNone/>
            </a:pPr>
            <a:r>
              <a:rPr lang="en-US" dirty="0"/>
              <a:t>Named volumes</a:t>
            </a:r>
          </a:p>
          <a:p>
            <a:pPr lvl="1"/>
            <a:r>
              <a:rPr lang="en-US" dirty="0"/>
              <a:t>Contents in container are merged with volume</a:t>
            </a:r>
          </a:p>
          <a:p>
            <a:pPr lvl="1"/>
            <a:r>
              <a:rPr lang="en-US" dirty="0"/>
              <a:t>No straightforward access from host</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a:t>
            </a:r>
            <a:r>
              <a:rPr lang="en-US" sz="1600" b="1" dirty="0" err="1">
                <a:highlight>
                  <a:srgbClr val="C0C0C0"/>
                </a:highlight>
                <a:latin typeface="Courier New" panose="02070309020205020404" pitchFamily="49" charset="0"/>
                <a:cs typeface="Courier New" panose="02070309020205020404" pitchFamily="49" charset="0"/>
              </a:rPr>
              <a:t>vol</a:t>
            </a:r>
            <a:r>
              <a:rPr lang="en-US" sz="1600" b="1" dirty="0">
                <a:highlight>
                  <a:srgbClr val="C0C0C0"/>
                </a:highlight>
                <a:latin typeface="Courier New" panose="02070309020205020404" pitchFamily="49" charset="0"/>
                <a:cs typeface="Courier New" panose="02070309020205020404" pitchFamily="49" charset="0"/>
              </a:rPr>
              <a:t> name&gt;:&lt;container path&gt; …</a:t>
            </a:r>
          </a:p>
        </p:txBody>
      </p:sp>
      <p:sp>
        <p:nvSpPr>
          <p:cNvPr id="4" name="Title 3"/>
          <p:cNvSpPr>
            <a:spLocks noGrp="1"/>
          </p:cNvSpPr>
          <p:nvPr>
            <p:ph type="title"/>
          </p:nvPr>
        </p:nvSpPr>
        <p:spPr>
          <a:xfrm>
            <a:off x="503999" y="639467"/>
            <a:ext cx="11186476" cy="369332"/>
          </a:xfrm>
        </p:spPr>
        <p:txBody>
          <a:bodyPr/>
          <a:lstStyle/>
          <a:p>
            <a:r>
              <a:rPr lang="en-US" dirty="0"/>
              <a:t>Volumes</a:t>
            </a:r>
          </a:p>
        </p:txBody>
      </p:sp>
      <p:grpSp>
        <p:nvGrpSpPr>
          <p:cNvPr id="36" name="Group 35"/>
          <p:cNvGrpSpPr/>
          <p:nvPr/>
        </p:nvGrpSpPr>
        <p:grpSpPr>
          <a:xfrm>
            <a:off x="7537837" y="2245835"/>
            <a:ext cx="3389756" cy="2567633"/>
            <a:chOff x="7681273" y="1134211"/>
            <a:chExt cx="3389756" cy="2567633"/>
          </a:xfrm>
        </p:grpSpPr>
        <p:sp>
          <p:nvSpPr>
            <p:cNvPr id="19" name="Rectangle 18"/>
            <p:cNvSpPr/>
            <p:nvPr/>
          </p:nvSpPr>
          <p:spPr bwMode="gray">
            <a:xfrm>
              <a:off x="9332259" y="1279959"/>
              <a:ext cx="1738770" cy="2365469"/>
            </a:xfrm>
            <a:prstGeom prst="rect">
              <a:avLst/>
            </a:prstGeom>
            <a:solidFill>
              <a:schemeClr val="bg1">
                <a:lumMod val="9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 name="Picture 16"/>
            <p:cNvPicPr>
              <a:picLocks noChangeAspect="1"/>
            </p:cNvPicPr>
            <p:nvPr/>
          </p:nvPicPr>
          <p:blipFill>
            <a:blip r:embed="rId3"/>
            <a:stretch>
              <a:fillRect/>
            </a:stretch>
          </p:blipFill>
          <p:spPr>
            <a:xfrm>
              <a:off x="7681273" y="1134211"/>
              <a:ext cx="930911" cy="930911"/>
            </a:xfrm>
            <a:prstGeom prst="rect">
              <a:avLst/>
            </a:prstGeom>
          </p:spPr>
        </p:pic>
        <p:pic>
          <p:nvPicPr>
            <p:cNvPr id="27" name="Picture 26"/>
            <p:cNvPicPr>
              <a:picLocks noChangeAspect="1"/>
            </p:cNvPicPr>
            <p:nvPr/>
          </p:nvPicPr>
          <p:blipFill>
            <a:blip r:embed="rId3"/>
            <a:stretch>
              <a:fillRect/>
            </a:stretch>
          </p:blipFill>
          <p:spPr>
            <a:xfrm>
              <a:off x="7681273" y="1673306"/>
              <a:ext cx="930911" cy="930911"/>
            </a:xfrm>
            <a:prstGeom prst="rect">
              <a:avLst/>
            </a:prstGeom>
          </p:spPr>
        </p:pic>
        <p:pic>
          <p:nvPicPr>
            <p:cNvPr id="29" name="Picture 28"/>
            <p:cNvPicPr>
              <a:picLocks noChangeAspect="1"/>
            </p:cNvPicPr>
            <p:nvPr/>
          </p:nvPicPr>
          <p:blipFill>
            <a:blip r:embed="rId3"/>
            <a:stretch>
              <a:fillRect/>
            </a:stretch>
          </p:blipFill>
          <p:spPr>
            <a:xfrm>
              <a:off x="7681273" y="2770933"/>
              <a:ext cx="930911" cy="930911"/>
            </a:xfrm>
            <a:prstGeom prst="rect">
              <a:avLst/>
            </a:prstGeom>
          </p:spPr>
        </p:pic>
        <p:pic>
          <p:nvPicPr>
            <p:cNvPr id="30" name="Picture 29"/>
            <p:cNvPicPr>
              <a:picLocks noChangeAspect="1"/>
            </p:cNvPicPr>
            <p:nvPr/>
          </p:nvPicPr>
          <p:blipFill>
            <a:blip r:embed="rId3"/>
            <a:stretch>
              <a:fillRect/>
            </a:stretch>
          </p:blipFill>
          <p:spPr>
            <a:xfrm>
              <a:off x="7681273" y="2225580"/>
              <a:ext cx="930911" cy="930911"/>
            </a:xfrm>
            <a:prstGeom prst="rect">
              <a:avLst/>
            </a:prstGeom>
          </p:spPr>
        </p:pic>
        <p:pic>
          <p:nvPicPr>
            <p:cNvPr id="31" name="Picture 30"/>
            <p:cNvPicPr>
              <a:picLocks noChangeAspect="1"/>
            </p:cNvPicPr>
            <p:nvPr/>
          </p:nvPicPr>
          <p:blipFill>
            <a:blip r:embed="rId3"/>
            <a:stretch>
              <a:fillRect/>
            </a:stretch>
          </p:blipFill>
          <p:spPr>
            <a:xfrm>
              <a:off x="9685874" y="1462690"/>
              <a:ext cx="930911" cy="930911"/>
            </a:xfrm>
            <a:prstGeom prst="rect">
              <a:avLst/>
            </a:prstGeom>
          </p:spPr>
        </p:pic>
        <p:pic>
          <p:nvPicPr>
            <p:cNvPr id="32" name="Picture 31"/>
            <p:cNvPicPr>
              <a:picLocks noChangeAspect="1"/>
            </p:cNvPicPr>
            <p:nvPr/>
          </p:nvPicPr>
          <p:blipFill>
            <a:blip r:embed="rId3"/>
            <a:stretch>
              <a:fillRect/>
            </a:stretch>
          </p:blipFill>
          <p:spPr>
            <a:xfrm>
              <a:off x="9685874" y="2001785"/>
              <a:ext cx="930911" cy="930911"/>
            </a:xfrm>
            <a:prstGeom prst="rect">
              <a:avLst/>
            </a:prstGeom>
          </p:spPr>
        </p:pic>
        <p:pic>
          <p:nvPicPr>
            <p:cNvPr id="34" name="Picture 33"/>
            <p:cNvPicPr>
              <a:picLocks noChangeAspect="1"/>
            </p:cNvPicPr>
            <p:nvPr/>
          </p:nvPicPr>
          <p:blipFill>
            <a:blip r:embed="rId3"/>
            <a:stretch>
              <a:fillRect/>
            </a:stretch>
          </p:blipFill>
          <p:spPr>
            <a:xfrm>
              <a:off x="9685874" y="2554059"/>
              <a:ext cx="930911" cy="930911"/>
            </a:xfrm>
            <a:prstGeom prst="rect">
              <a:avLst/>
            </a:prstGeom>
          </p:spPr>
        </p:pic>
        <p:cxnSp>
          <p:nvCxnSpPr>
            <p:cNvPr id="35" name="Straight Arrow Connector 34"/>
            <p:cNvCxnSpPr>
              <a:stCxn id="30" idx="3"/>
              <a:endCxn id="34" idx="1"/>
            </p:cNvCxnSpPr>
            <p:nvPr/>
          </p:nvCxnSpPr>
          <p:spPr>
            <a:xfrm>
              <a:off x="8612184" y="2691036"/>
              <a:ext cx="1073690" cy="328479"/>
            </a:xfrm>
            <a:prstGeom prst="straightConnector1">
              <a:avLst/>
            </a:prstGeom>
            <a:ln w="69850">
              <a:solidFill>
                <a:schemeClr val="accent5"/>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8867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Working with </a:t>
            </a:r>
            <a:r>
              <a:rPr lang="en-US" dirty="0">
                <a:solidFill>
                  <a:schemeClr val="accent1"/>
                </a:solidFill>
              </a:rPr>
              <a:t>Containers</a:t>
            </a:r>
          </a:p>
          <a:p>
            <a:r>
              <a:rPr lang="en-US" dirty="0"/>
              <a:t>on </a:t>
            </a:r>
            <a:r>
              <a:rPr lang="en-US" dirty="0">
                <a:solidFill>
                  <a:schemeClr val="accent1"/>
                </a:solidFill>
              </a:rPr>
              <a:t>Docker</a:t>
            </a:r>
          </a:p>
        </p:txBody>
      </p:sp>
      <p:pic>
        <p:nvPicPr>
          <p:cNvPr id="6"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err="1"/>
              <a:t>Lifecycle</a:t>
            </a:r>
            <a:r>
              <a:rPr lang="de-DE" dirty="0"/>
              <a:t> </a:t>
            </a:r>
            <a:r>
              <a:rPr lang="de-DE" dirty="0" err="1"/>
              <a:t>of</a:t>
            </a:r>
            <a:r>
              <a:rPr lang="de-DE" dirty="0"/>
              <a:t> a </a:t>
            </a:r>
            <a:r>
              <a:rPr lang="de-DE" dirty="0" err="1"/>
              <a:t>container</a:t>
            </a:r>
            <a:endParaRPr lang="de-DE" dirty="0"/>
          </a:p>
        </p:txBody>
      </p:sp>
      <p:grpSp>
        <p:nvGrpSpPr>
          <p:cNvPr id="8" name="Group 7">
            <a:extLst>
              <a:ext uri="{FF2B5EF4-FFF2-40B4-BE49-F238E27FC236}">
                <a16:creationId xmlns:a16="http://schemas.microsoft.com/office/drawing/2014/main" id="{9FD0F727-50AC-4402-AD98-EC75A6D023E8}"/>
              </a:ext>
            </a:extLst>
          </p:cNvPr>
          <p:cNvGrpSpPr/>
          <p:nvPr/>
        </p:nvGrpSpPr>
        <p:grpSpPr>
          <a:xfrm>
            <a:off x="1503862" y="1185278"/>
            <a:ext cx="2913925" cy="1545003"/>
            <a:chOff x="508988" y="3121001"/>
            <a:chExt cx="2913925" cy="1327650"/>
          </a:xfrm>
        </p:grpSpPr>
        <p:sp>
          <p:nvSpPr>
            <p:cNvPr id="25" name="Rectangle 24">
              <a:extLst>
                <a:ext uri="{FF2B5EF4-FFF2-40B4-BE49-F238E27FC236}">
                  <a16:creationId xmlns:a16="http://schemas.microsoft.com/office/drawing/2014/main" id="{BC7CC767-F46D-4E82-899D-9C16F1917753}"/>
                </a:ext>
              </a:extLst>
            </p:cNvPr>
            <p:cNvSpPr/>
            <p:nvPr/>
          </p:nvSpPr>
          <p:spPr bwMode="gray">
            <a:xfrm>
              <a:off x="508988" y="3121001"/>
              <a:ext cx="2913925" cy="1327650"/>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000" b="0" i="1" u="none" strike="noStrike" kern="0" cap="none" spc="0" normalizeH="0" baseline="0" dirty="0">
                <a:ln>
                  <a:noFill/>
                </a:ln>
                <a:effectLst/>
                <a:uLnTx/>
                <a:uFillTx/>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89757D3D-D95C-48F5-BBFC-F58C401DC22F}"/>
                </a:ext>
              </a:extLst>
            </p:cNvPr>
            <p:cNvSpPr/>
            <p:nvPr/>
          </p:nvSpPr>
          <p:spPr bwMode="gray">
            <a:xfrm>
              <a:off x="724482" y="4108059"/>
              <a:ext cx="2618028" cy="243560"/>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05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CD8C59C1-2926-4405-A225-610CB527B02F}"/>
                </a:ext>
              </a:extLst>
            </p:cNvPr>
            <p:cNvSpPr/>
            <p:nvPr/>
          </p:nvSpPr>
          <p:spPr bwMode="gray">
            <a:xfrm>
              <a:off x="724482" y="3800405"/>
              <a:ext cx="2618028" cy="24356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Busybox</a:t>
              </a:r>
              <a:endPar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929593-D67A-40F8-A950-C8E48A9FECE0}"/>
                </a:ext>
              </a:extLst>
            </p:cNvPr>
            <p:cNvSpPr/>
            <p:nvPr/>
          </p:nvSpPr>
          <p:spPr bwMode="gray">
            <a:xfrm>
              <a:off x="724482" y="3492750"/>
              <a:ext cx="2618028" cy="243560"/>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29" name="Rectangle 28">
              <a:extLst>
                <a:ext uri="{FF2B5EF4-FFF2-40B4-BE49-F238E27FC236}">
                  <a16:creationId xmlns:a16="http://schemas.microsoft.com/office/drawing/2014/main" id="{23F9BC31-1E28-452A-B79E-26CF11F42873}"/>
                </a:ext>
              </a:extLst>
            </p:cNvPr>
            <p:cNvSpPr/>
            <p:nvPr/>
          </p:nvSpPr>
          <p:spPr bwMode="gray">
            <a:xfrm>
              <a:off x="724482" y="3185095"/>
              <a:ext cx="2618028" cy="243560"/>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grpSp>
      <p:sp>
        <p:nvSpPr>
          <p:cNvPr id="30" name="Rectangle 29">
            <a:extLst>
              <a:ext uri="{FF2B5EF4-FFF2-40B4-BE49-F238E27FC236}">
                <a16:creationId xmlns:a16="http://schemas.microsoft.com/office/drawing/2014/main" id="{73C33493-32A9-47D6-B0F1-D848EC53CD41}"/>
              </a:ext>
            </a:extLst>
          </p:cNvPr>
          <p:cNvSpPr/>
          <p:nvPr/>
        </p:nvSpPr>
        <p:spPr bwMode="gray">
          <a:xfrm>
            <a:off x="1503862" y="3590486"/>
            <a:ext cx="2913925" cy="322790"/>
          </a:xfrm>
          <a:prstGeom prst="rect">
            <a:avLst/>
          </a:prstGeom>
          <a:solidFill>
            <a:schemeClr val="accent4">
              <a:lumMod val="20000"/>
              <a:lumOff val="80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9" name="Group 8">
            <a:extLst>
              <a:ext uri="{FF2B5EF4-FFF2-40B4-BE49-F238E27FC236}">
                <a16:creationId xmlns:a16="http://schemas.microsoft.com/office/drawing/2014/main" id="{6758F283-7E84-49F0-A77D-8F42AAD03BDC}"/>
              </a:ext>
            </a:extLst>
          </p:cNvPr>
          <p:cNvGrpSpPr/>
          <p:nvPr/>
        </p:nvGrpSpPr>
        <p:grpSpPr>
          <a:xfrm>
            <a:off x="904780" y="2935900"/>
            <a:ext cx="1898923" cy="307512"/>
            <a:chOff x="853924" y="3598589"/>
            <a:chExt cx="1898923" cy="307512"/>
          </a:xfrm>
        </p:grpSpPr>
        <p:sp>
          <p:nvSpPr>
            <p:cNvPr id="31" name="TextBox 30">
              <a:extLst>
                <a:ext uri="{FF2B5EF4-FFF2-40B4-BE49-F238E27FC236}">
                  <a16:creationId xmlns:a16="http://schemas.microsoft.com/office/drawing/2014/main" id="{7E5B70B1-B7DF-45CF-B9E9-B1889FB3284B}"/>
                </a:ext>
              </a:extLst>
            </p:cNvPr>
            <p:cNvSpPr txBox="1"/>
            <p:nvPr/>
          </p:nvSpPr>
          <p:spPr>
            <a:xfrm>
              <a:off x="1356631" y="3660012"/>
              <a:ext cx="1396216"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create</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2" name="Picture 31">
              <a:extLst>
                <a:ext uri="{FF2B5EF4-FFF2-40B4-BE49-F238E27FC236}">
                  <a16:creationId xmlns:a16="http://schemas.microsoft.com/office/drawing/2014/main" id="{BDCCEBF0-605B-448E-93FA-152B04645F4D}"/>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3" name="Straight Arrow Connector 32">
            <a:extLst>
              <a:ext uri="{FF2B5EF4-FFF2-40B4-BE49-F238E27FC236}">
                <a16:creationId xmlns:a16="http://schemas.microsoft.com/office/drawing/2014/main" id="{2A033D17-6ADD-4C01-8E00-ADA80BEA9F63}"/>
              </a:ext>
            </a:extLst>
          </p:cNvPr>
          <p:cNvCxnSpPr>
            <a:cxnSpLocks/>
            <a:stCxn id="25" idx="2"/>
            <a:endCxn id="30" idx="0"/>
          </p:cNvCxnSpPr>
          <p:nvPr/>
        </p:nvCxnSpPr>
        <p:spPr>
          <a:xfrm>
            <a:off x="2960825" y="2730281"/>
            <a:ext cx="0" cy="86020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88AAB92-4231-4CD6-8B42-F0F5C84CCF18}"/>
              </a:ext>
            </a:extLst>
          </p:cNvPr>
          <p:cNvSpPr/>
          <p:nvPr/>
        </p:nvSpPr>
        <p:spPr bwMode="gray">
          <a:xfrm>
            <a:off x="7763681" y="3590486"/>
            <a:ext cx="2893127" cy="318936"/>
          </a:xfrm>
          <a:prstGeom prst="rect">
            <a:avLst/>
          </a:prstGeom>
          <a:solidFill>
            <a:schemeClr val="accent4">
              <a:lumMod val="7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36" name="Group 35">
            <a:extLst>
              <a:ext uri="{FF2B5EF4-FFF2-40B4-BE49-F238E27FC236}">
                <a16:creationId xmlns:a16="http://schemas.microsoft.com/office/drawing/2014/main" id="{6311455A-B7C6-4A3D-BDB4-53D40970A335}"/>
              </a:ext>
            </a:extLst>
          </p:cNvPr>
          <p:cNvGrpSpPr/>
          <p:nvPr/>
        </p:nvGrpSpPr>
        <p:grpSpPr>
          <a:xfrm>
            <a:off x="5144849" y="3388419"/>
            <a:ext cx="1791521" cy="307512"/>
            <a:chOff x="853924" y="3598589"/>
            <a:chExt cx="1791521" cy="307512"/>
          </a:xfrm>
        </p:grpSpPr>
        <p:sp>
          <p:nvSpPr>
            <p:cNvPr id="37" name="TextBox 36">
              <a:extLst>
                <a:ext uri="{FF2B5EF4-FFF2-40B4-BE49-F238E27FC236}">
                  <a16:creationId xmlns:a16="http://schemas.microsoft.com/office/drawing/2014/main" id="{6AC3430A-5D6C-4A4D-9AC1-7E57218BB7E2}"/>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8" name="Picture 37">
              <a:extLst>
                <a:ext uri="{FF2B5EF4-FFF2-40B4-BE49-F238E27FC236}">
                  <a16:creationId xmlns:a16="http://schemas.microsoft.com/office/drawing/2014/main" id="{23BC174D-EC93-40FA-B53E-BFEE70175AD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9" name="Straight Arrow Connector 38">
            <a:extLst>
              <a:ext uri="{FF2B5EF4-FFF2-40B4-BE49-F238E27FC236}">
                <a16:creationId xmlns:a16="http://schemas.microsoft.com/office/drawing/2014/main" id="{CF34BABA-4BA0-42EC-8170-345137E0771B}"/>
              </a:ext>
            </a:extLst>
          </p:cNvPr>
          <p:cNvCxnSpPr>
            <a:cxnSpLocks/>
            <a:stCxn id="30" idx="3"/>
            <a:endCxn id="35" idx="1"/>
          </p:cNvCxnSpPr>
          <p:nvPr/>
        </p:nvCxnSpPr>
        <p:spPr>
          <a:xfrm flipV="1">
            <a:off x="4417787" y="3749954"/>
            <a:ext cx="3345894" cy="1927"/>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D7623EB8-CE45-446F-8169-C89EBF66FB7B}"/>
              </a:ext>
            </a:extLst>
          </p:cNvPr>
          <p:cNvGrpSpPr/>
          <p:nvPr/>
        </p:nvGrpSpPr>
        <p:grpSpPr>
          <a:xfrm>
            <a:off x="5302374" y="1537984"/>
            <a:ext cx="1576719" cy="307512"/>
            <a:chOff x="853924" y="3598589"/>
            <a:chExt cx="1576719" cy="307512"/>
          </a:xfrm>
        </p:grpSpPr>
        <p:sp>
          <p:nvSpPr>
            <p:cNvPr id="43" name="TextBox 42">
              <a:extLst>
                <a:ext uri="{FF2B5EF4-FFF2-40B4-BE49-F238E27FC236}">
                  <a16:creationId xmlns:a16="http://schemas.microsoft.com/office/drawing/2014/main" id="{D42C96B7-CBA4-4812-BEF8-8EA4759DA699}"/>
                </a:ext>
              </a:extLst>
            </p:cNvPr>
            <p:cNvSpPr txBox="1"/>
            <p:nvPr/>
          </p:nvSpPr>
          <p:spPr>
            <a:xfrm>
              <a:off x="1356631" y="3660012"/>
              <a:ext cx="1074012"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run</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44" name="Picture 43">
              <a:extLst>
                <a:ext uri="{FF2B5EF4-FFF2-40B4-BE49-F238E27FC236}">
                  <a16:creationId xmlns:a16="http://schemas.microsoft.com/office/drawing/2014/main" id="{DA4CBB9B-05AD-4D49-8E39-D936D46D9B1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61" name="Connector: Elbow 60">
            <a:extLst>
              <a:ext uri="{FF2B5EF4-FFF2-40B4-BE49-F238E27FC236}">
                <a16:creationId xmlns:a16="http://schemas.microsoft.com/office/drawing/2014/main" id="{BCCC945B-9BB4-4DE1-8DD7-5982781A09D5}"/>
              </a:ext>
            </a:extLst>
          </p:cNvPr>
          <p:cNvCxnSpPr>
            <a:cxnSpLocks/>
            <a:stCxn id="25" idx="3"/>
            <a:endCxn id="35" idx="0"/>
          </p:cNvCxnSpPr>
          <p:nvPr/>
        </p:nvCxnSpPr>
        <p:spPr>
          <a:xfrm>
            <a:off x="4417787" y="1957780"/>
            <a:ext cx="4792458" cy="1632706"/>
          </a:xfrm>
          <a:prstGeom prst="bentConnector2">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8103F85-12DC-4BDF-833D-548190F6C0EF}"/>
              </a:ext>
            </a:extLst>
          </p:cNvPr>
          <p:cNvCxnSpPr>
            <a:cxnSpLocks/>
            <a:stCxn id="35" idx="2"/>
            <a:endCxn id="77" idx="0"/>
          </p:cNvCxnSpPr>
          <p:nvPr/>
        </p:nvCxnSpPr>
        <p:spPr>
          <a:xfrm>
            <a:off x="9210245" y="3909422"/>
            <a:ext cx="0" cy="153110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A31FADFA-1719-40C0-B377-C4E9665BFF18}"/>
              </a:ext>
            </a:extLst>
          </p:cNvPr>
          <p:cNvGrpSpPr/>
          <p:nvPr/>
        </p:nvGrpSpPr>
        <p:grpSpPr>
          <a:xfrm>
            <a:off x="9477123" y="4476115"/>
            <a:ext cx="1684121" cy="307512"/>
            <a:chOff x="853924" y="3598589"/>
            <a:chExt cx="1684121" cy="307512"/>
          </a:xfrm>
        </p:grpSpPr>
        <p:sp>
          <p:nvSpPr>
            <p:cNvPr id="70" name="TextBox 69">
              <a:extLst>
                <a:ext uri="{FF2B5EF4-FFF2-40B4-BE49-F238E27FC236}">
                  <a16:creationId xmlns:a16="http://schemas.microsoft.com/office/drawing/2014/main" id="{75DD4279-15ED-4461-B6B4-EF4309F73AD9}"/>
                </a:ext>
              </a:extLst>
            </p:cNvPr>
            <p:cNvSpPr txBox="1"/>
            <p:nvPr/>
          </p:nvSpPr>
          <p:spPr>
            <a:xfrm>
              <a:off x="1356631" y="3660012"/>
              <a:ext cx="11814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stop</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71" name="Picture 70">
              <a:extLst>
                <a:ext uri="{FF2B5EF4-FFF2-40B4-BE49-F238E27FC236}">
                  <a16:creationId xmlns:a16="http://schemas.microsoft.com/office/drawing/2014/main" id="{34DD894D-3BD4-483B-8E8F-64E7571630AE}"/>
                </a:ext>
              </a:extLst>
            </p:cNvPr>
            <p:cNvPicPr>
              <a:picLocks noChangeAspect="1"/>
            </p:cNvPicPr>
            <p:nvPr/>
          </p:nvPicPr>
          <p:blipFill>
            <a:blip r:embed="rId3"/>
            <a:stretch>
              <a:fillRect/>
            </a:stretch>
          </p:blipFill>
          <p:spPr>
            <a:xfrm>
              <a:off x="853924" y="3598589"/>
              <a:ext cx="410853" cy="307512"/>
            </a:xfrm>
            <a:prstGeom prst="rect">
              <a:avLst/>
            </a:prstGeom>
          </p:spPr>
        </p:pic>
      </p:grpSp>
      <p:sp>
        <p:nvSpPr>
          <p:cNvPr id="77" name="Rectangle 76">
            <a:extLst>
              <a:ext uri="{FF2B5EF4-FFF2-40B4-BE49-F238E27FC236}">
                <a16:creationId xmlns:a16="http://schemas.microsoft.com/office/drawing/2014/main" id="{AD16D3A0-0893-4C91-A142-12BE900A90B7}"/>
              </a:ext>
            </a:extLst>
          </p:cNvPr>
          <p:cNvSpPr/>
          <p:nvPr/>
        </p:nvSpPr>
        <p:spPr bwMode="gray">
          <a:xfrm>
            <a:off x="7763681" y="5440523"/>
            <a:ext cx="2893127" cy="318936"/>
          </a:xfrm>
          <a:prstGeom prst="rect">
            <a:avLst/>
          </a:prstGeom>
          <a:solidFill>
            <a:srgbClr val="C00000"/>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81" name="Group 80">
            <a:extLst>
              <a:ext uri="{FF2B5EF4-FFF2-40B4-BE49-F238E27FC236}">
                <a16:creationId xmlns:a16="http://schemas.microsoft.com/office/drawing/2014/main" id="{6ADD1F4C-8F5E-49BE-8938-3BFE42F391A2}"/>
              </a:ext>
            </a:extLst>
          </p:cNvPr>
          <p:cNvGrpSpPr/>
          <p:nvPr/>
        </p:nvGrpSpPr>
        <p:grpSpPr>
          <a:xfrm>
            <a:off x="7097100" y="4463426"/>
            <a:ext cx="1791521" cy="307512"/>
            <a:chOff x="853924" y="3598589"/>
            <a:chExt cx="1791521" cy="307512"/>
          </a:xfrm>
        </p:grpSpPr>
        <p:sp>
          <p:nvSpPr>
            <p:cNvPr id="82" name="TextBox 81">
              <a:extLst>
                <a:ext uri="{FF2B5EF4-FFF2-40B4-BE49-F238E27FC236}">
                  <a16:creationId xmlns:a16="http://schemas.microsoft.com/office/drawing/2014/main" id="{C6F5D3F3-3992-4F98-92B9-BC2E17193F10}"/>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83" name="Picture 82">
              <a:extLst>
                <a:ext uri="{FF2B5EF4-FFF2-40B4-BE49-F238E27FC236}">
                  <a16:creationId xmlns:a16="http://schemas.microsoft.com/office/drawing/2014/main" id="{2A7619DA-9228-442C-BEFB-DFD8C4578570}"/>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84" name="Straight Arrow Connector 83">
            <a:extLst>
              <a:ext uri="{FF2B5EF4-FFF2-40B4-BE49-F238E27FC236}">
                <a16:creationId xmlns:a16="http://schemas.microsoft.com/office/drawing/2014/main" id="{E771766C-56DD-44F2-A3B3-F25BF65D6209}"/>
              </a:ext>
            </a:extLst>
          </p:cNvPr>
          <p:cNvCxnSpPr>
            <a:cxnSpLocks/>
          </p:cNvCxnSpPr>
          <p:nvPr/>
        </p:nvCxnSpPr>
        <p:spPr>
          <a:xfrm flipV="1">
            <a:off x="9041432" y="3909422"/>
            <a:ext cx="0" cy="151958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6577650D-C412-4CFC-9B83-C5E26687CAFF}"/>
              </a:ext>
            </a:extLst>
          </p:cNvPr>
          <p:cNvSpPr/>
          <p:nvPr/>
        </p:nvSpPr>
        <p:spPr bwMode="gray">
          <a:xfrm>
            <a:off x="1503862" y="5440523"/>
            <a:ext cx="2893127" cy="31893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sp>
        <p:nvSpPr>
          <p:cNvPr id="88" name="Multiplication Sign 87">
            <a:extLst>
              <a:ext uri="{FF2B5EF4-FFF2-40B4-BE49-F238E27FC236}">
                <a16:creationId xmlns:a16="http://schemas.microsoft.com/office/drawing/2014/main" id="{12D4D4F1-26ED-4D92-AD8D-4B5FCDF2A6DE}"/>
              </a:ext>
            </a:extLst>
          </p:cNvPr>
          <p:cNvSpPr/>
          <p:nvPr/>
        </p:nvSpPr>
        <p:spPr bwMode="gray">
          <a:xfrm>
            <a:off x="1912110" y="4890690"/>
            <a:ext cx="2076628" cy="1418601"/>
          </a:xfrm>
          <a:prstGeom prst="mathMultiply">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9" name="Group 88">
            <a:extLst>
              <a:ext uri="{FF2B5EF4-FFF2-40B4-BE49-F238E27FC236}">
                <a16:creationId xmlns:a16="http://schemas.microsoft.com/office/drawing/2014/main" id="{0539C04C-8743-41B9-ABB3-F9CB0D01F13A}"/>
              </a:ext>
            </a:extLst>
          </p:cNvPr>
          <p:cNvGrpSpPr/>
          <p:nvPr/>
        </p:nvGrpSpPr>
        <p:grpSpPr>
          <a:xfrm>
            <a:off x="5141550" y="5187993"/>
            <a:ext cx="1469318" cy="307512"/>
            <a:chOff x="853924" y="3598589"/>
            <a:chExt cx="1469318" cy="307512"/>
          </a:xfrm>
        </p:grpSpPr>
        <p:sp>
          <p:nvSpPr>
            <p:cNvPr id="90" name="TextBox 89">
              <a:extLst>
                <a:ext uri="{FF2B5EF4-FFF2-40B4-BE49-F238E27FC236}">
                  <a16:creationId xmlns:a16="http://schemas.microsoft.com/office/drawing/2014/main" id="{EAA63DD8-8D69-4546-9D27-1967C2B7B7A1}"/>
                </a:ext>
              </a:extLst>
            </p:cNvPr>
            <p:cNvSpPr txBox="1"/>
            <p:nvPr/>
          </p:nvSpPr>
          <p:spPr>
            <a:xfrm>
              <a:off x="1356631" y="3660012"/>
              <a:ext cx="966611"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rm</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91" name="Picture 90">
              <a:extLst>
                <a:ext uri="{FF2B5EF4-FFF2-40B4-BE49-F238E27FC236}">
                  <a16:creationId xmlns:a16="http://schemas.microsoft.com/office/drawing/2014/main" id="{F1F6CA4F-0C43-4AD3-9A79-CB5AFE28CB7B}"/>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99" name="Straight Arrow Connector 98">
            <a:extLst>
              <a:ext uri="{FF2B5EF4-FFF2-40B4-BE49-F238E27FC236}">
                <a16:creationId xmlns:a16="http://schemas.microsoft.com/office/drawing/2014/main" id="{ED2E34F9-AFE3-461E-BCE9-F611A0AA4487}"/>
              </a:ext>
            </a:extLst>
          </p:cNvPr>
          <p:cNvCxnSpPr>
            <a:stCxn id="77" idx="1"/>
            <a:endCxn id="87" idx="3"/>
          </p:cNvCxnSpPr>
          <p:nvPr/>
        </p:nvCxnSpPr>
        <p:spPr>
          <a:xfrm flipH="1">
            <a:off x="4396989" y="5599991"/>
            <a:ext cx="3366692" cy="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89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5" grpId="0" animBg="1"/>
      <p:bldP spid="77" grpId="0" animBg="1"/>
      <p:bldP spid="87" grpId="0" animBg="1"/>
      <p:bldP spid="8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Run your first container</a:t>
            </a:r>
          </a:p>
        </p:txBody>
      </p:sp>
      <p:sp>
        <p:nvSpPr>
          <p:cNvPr id="4" name="Rectangle: Rounded Corners 3"/>
          <p:cNvSpPr/>
          <p:nvPr/>
        </p:nvSpPr>
        <p:spPr bwMode="gray">
          <a:xfrm>
            <a:off x="1934814" y="1457325"/>
            <a:ext cx="8324850" cy="421005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run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whalesay</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cowsay</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“Rick Astley"</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____________________________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&lt; Never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gonna</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give you up... &gt;</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 ##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 ## ##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/""""""""""""""""___/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 ~~~~ ~~~ ~~~~ ~~ ~ /  ===-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\______ o          __/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        __/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\____\______/</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endParaRPr kumimoji="0" lang="en-US" sz="1200" b="0" i="0" u="none" strike="noStrike" kern="0" cap="none" spc="0" normalizeH="0" baseline="0" dirty="0">
              <a:ln>
                <a:noFill/>
              </a:ln>
              <a:solidFill>
                <a:schemeClr val="bg1"/>
              </a:solidFill>
              <a:effectLst/>
              <a:uLnTx/>
              <a:uFillTx/>
              <a:latin typeface="Arial monospaced for SAP" panose="020B0609020202030204"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987311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C64E7B-1FD3-470B-96FB-DF48F7391171}"/>
              </a:ext>
            </a:extLst>
          </p:cNvPr>
          <p:cNvSpPr>
            <a:spLocks noGrp="1"/>
          </p:cNvSpPr>
          <p:nvPr>
            <p:ph type="title"/>
          </p:nvPr>
        </p:nvSpPr>
        <p:spPr/>
        <p:txBody>
          <a:bodyPr/>
          <a:lstStyle/>
          <a:p>
            <a:r>
              <a:rPr lang="en-US" dirty="0"/>
              <a:t>Detached, interactive, </a:t>
            </a:r>
            <a:r>
              <a:rPr lang="en-US" dirty="0" err="1"/>
              <a:t>tty</a:t>
            </a:r>
            <a:r>
              <a:rPr lang="en-US" dirty="0"/>
              <a:t>, </a:t>
            </a:r>
            <a:r>
              <a:rPr lang="en-US" dirty="0" err="1"/>
              <a:t>tt</a:t>
            </a:r>
            <a:r>
              <a:rPr lang="en-US" dirty="0"/>
              <a:t>-what?</a:t>
            </a:r>
          </a:p>
        </p:txBody>
      </p:sp>
      <p:sp>
        <p:nvSpPr>
          <p:cNvPr id="4" name="Rectangle: Rounded Corners 3">
            <a:extLst>
              <a:ext uri="{FF2B5EF4-FFF2-40B4-BE49-F238E27FC236}">
                <a16:creationId xmlns:a16="http://schemas.microsoft.com/office/drawing/2014/main" id="{C2B631CE-4F00-4A2D-ADF2-85422B410BE3}"/>
              </a:ext>
            </a:extLst>
          </p:cNvPr>
          <p:cNvSpPr/>
          <p:nvPr/>
        </p:nvSpPr>
        <p:spPr bwMode="gray">
          <a:xfrm>
            <a:off x="529126"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docker run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–t ubuntu /bin/bash</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Rectangle: Rounded Corners 5">
            <a:extLst>
              <a:ext uri="{FF2B5EF4-FFF2-40B4-BE49-F238E27FC236}">
                <a16:creationId xmlns:a16="http://schemas.microsoft.com/office/drawing/2014/main" id="{B21945CE-D9DC-464B-8519-9704F04083CD}"/>
              </a:ext>
            </a:extLst>
          </p:cNvPr>
          <p:cNvSpPr/>
          <p:nvPr/>
        </p:nvSpPr>
        <p:spPr bwMode="gray">
          <a:xfrm>
            <a:off x="6623702"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docker run –d ubuntu </a:t>
            </a:r>
            <a:r>
              <a:rPr lang="en-US" sz="1800" kern="0" dirty="0">
                <a:ea typeface="Arial Unicode MS" pitchFamily="34" charset="-128"/>
                <a:cs typeface="Arial Unicode MS" pitchFamily="34" charset="-128"/>
              </a:rPr>
              <a:t>/bin/</a:t>
            </a:r>
            <a:r>
              <a:rPr lang="en-US" sz="1800" kern="0" dirty="0" err="1">
                <a:ea typeface="Arial Unicode MS" pitchFamily="34" charset="-128"/>
                <a:cs typeface="Arial Unicode MS" pitchFamily="34" charset="-128"/>
              </a:rPr>
              <a:t>systemd</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9" name="Group 18">
            <a:extLst>
              <a:ext uri="{FF2B5EF4-FFF2-40B4-BE49-F238E27FC236}">
                <a16:creationId xmlns:a16="http://schemas.microsoft.com/office/drawing/2014/main" id="{C648E47D-2ACE-424C-80D4-51B59067A80A}"/>
              </a:ext>
            </a:extLst>
          </p:cNvPr>
          <p:cNvGrpSpPr/>
          <p:nvPr/>
        </p:nvGrpSpPr>
        <p:grpSpPr>
          <a:xfrm>
            <a:off x="887339" y="2634608"/>
            <a:ext cx="3247400" cy="2478546"/>
            <a:chOff x="383138" y="2292779"/>
            <a:chExt cx="3247400" cy="2478546"/>
          </a:xfrm>
        </p:grpSpPr>
        <p:sp>
          <p:nvSpPr>
            <p:cNvPr id="7" name="Rectangle: Rounded Corners 6">
              <a:extLst>
                <a:ext uri="{FF2B5EF4-FFF2-40B4-BE49-F238E27FC236}">
                  <a16:creationId xmlns:a16="http://schemas.microsoft.com/office/drawing/2014/main" id="{F9177DB8-8B1D-4F05-AE7B-6C6C692982E8}"/>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8" name="Rectangle: Rounded Corners 7">
              <a:extLst>
                <a:ext uri="{FF2B5EF4-FFF2-40B4-BE49-F238E27FC236}">
                  <a16:creationId xmlns:a16="http://schemas.microsoft.com/office/drawing/2014/main" id="{DE4E3898-F3BC-4D9B-8F08-1DDBEEEF7996}"/>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9" name="Rectangle: Rounded Corners 8">
              <a:extLst>
                <a:ext uri="{FF2B5EF4-FFF2-40B4-BE49-F238E27FC236}">
                  <a16:creationId xmlns:a16="http://schemas.microsoft.com/office/drawing/2014/main" id="{AEFFE768-CCC3-48D4-BAC5-83B24C92A9ED}"/>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Display</a:t>
              </a:r>
            </a:p>
          </p:txBody>
        </p:sp>
        <p:cxnSp>
          <p:nvCxnSpPr>
            <p:cNvPr id="10" name="Connector: Elbow 9">
              <a:extLst>
                <a:ext uri="{FF2B5EF4-FFF2-40B4-BE49-F238E27FC236}">
                  <a16:creationId xmlns:a16="http://schemas.microsoft.com/office/drawing/2014/main" id="{9C45730D-9289-4A75-A585-C6E94CA87AA4}"/>
                </a:ext>
              </a:extLst>
            </p:cNvPr>
            <p:cNvCxnSpPr>
              <a:stCxn id="8" idx="1"/>
              <a:endCxn id="7"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8283EAD-46DF-44E3-977F-88B9D351362C}"/>
                </a:ext>
              </a:extLst>
            </p:cNvPr>
            <p:cNvCxnSpPr>
              <a:cxnSpLocks/>
              <a:stCxn id="7" idx="2"/>
              <a:endCxn id="9"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4EAABC3-F778-411D-A45F-9D9B6B27622F}"/>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21" name="TextBox 20">
              <a:extLst>
                <a:ext uri="{FF2B5EF4-FFF2-40B4-BE49-F238E27FC236}">
                  <a16:creationId xmlns:a16="http://schemas.microsoft.com/office/drawing/2014/main" id="{4A77FCD1-8DB7-4C45-A532-E4056AF164BB}"/>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grpSp>
        <p:nvGrpSpPr>
          <p:cNvPr id="23" name="Group 22">
            <a:extLst>
              <a:ext uri="{FF2B5EF4-FFF2-40B4-BE49-F238E27FC236}">
                <a16:creationId xmlns:a16="http://schemas.microsoft.com/office/drawing/2014/main" id="{413284C3-6AC7-4C6C-BF5B-B6E25D052ABE}"/>
              </a:ext>
            </a:extLst>
          </p:cNvPr>
          <p:cNvGrpSpPr/>
          <p:nvPr/>
        </p:nvGrpSpPr>
        <p:grpSpPr>
          <a:xfrm>
            <a:off x="6981915" y="2634608"/>
            <a:ext cx="3247400" cy="2478546"/>
            <a:chOff x="383138" y="2292779"/>
            <a:chExt cx="3247400" cy="2478546"/>
          </a:xfrm>
        </p:grpSpPr>
        <p:sp>
          <p:nvSpPr>
            <p:cNvPr id="24" name="Rectangle: Rounded Corners 23">
              <a:extLst>
                <a:ext uri="{FF2B5EF4-FFF2-40B4-BE49-F238E27FC236}">
                  <a16:creationId xmlns:a16="http://schemas.microsoft.com/office/drawing/2014/main" id="{3A426CC3-124F-4683-8A9D-EAD371632F4E}"/>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25" name="Rectangle: Rounded Corners 24">
              <a:extLst>
                <a:ext uri="{FF2B5EF4-FFF2-40B4-BE49-F238E27FC236}">
                  <a16:creationId xmlns:a16="http://schemas.microsoft.com/office/drawing/2014/main" id="{454EEA76-31A7-4897-BEBC-F712C22DBAF7}"/>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26" name="Rectangle: Rounded Corners 25">
              <a:extLst>
                <a:ext uri="{FF2B5EF4-FFF2-40B4-BE49-F238E27FC236}">
                  <a16:creationId xmlns:a16="http://schemas.microsoft.com/office/drawing/2014/main" id="{AC677F26-33CD-461C-8315-A4ABF9B22A33}"/>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Log collector</a:t>
              </a:r>
            </a:p>
          </p:txBody>
        </p:sp>
        <p:cxnSp>
          <p:nvCxnSpPr>
            <p:cNvPr id="27" name="Connector: Elbow 26">
              <a:extLst>
                <a:ext uri="{FF2B5EF4-FFF2-40B4-BE49-F238E27FC236}">
                  <a16:creationId xmlns:a16="http://schemas.microsoft.com/office/drawing/2014/main" id="{9928C5CB-63D3-4FEC-A3FA-F0D73B5064BB}"/>
                </a:ext>
              </a:extLst>
            </p:cNvPr>
            <p:cNvCxnSpPr>
              <a:stCxn id="25" idx="1"/>
              <a:endCxn id="24"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EC6EDAC3-561D-41FD-8045-376A938B7E21}"/>
                </a:ext>
              </a:extLst>
            </p:cNvPr>
            <p:cNvCxnSpPr>
              <a:cxnSpLocks/>
              <a:stCxn id="24" idx="2"/>
              <a:endCxn id="26"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08C05A2-C825-4E80-A48E-413B3C4A0F7A}"/>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30" name="TextBox 29">
              <a:extLst>
                <a:ext uri="{FF2B5EF4-FFF2-40B4-BE49-F238E27FC236}">
                  <a16:creationId xmlns:a16="http://schemas.microsoft.com/office/drawing/2014/main" id="{C8E4FDE3-0043-4662-AB74-466F46011AF4}"/>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sp>
        <p:nvSpPr>
          <p:cNvPr id="31" name="Multiplication Sign 30">
            <a:extLst>
              <a:ext uri="{FF2B5EF4-FFF2-40B4-BE49-F238E27FC236}">
                <a16:creationId xmlns:a16="http://schemas.microsoft.com/office/drawing/2014/main" id="{5AE58AA9-A2DF-463B-B4C9-6990B8CCFCB0}"/>
              </a:ext>
            </a:extLst>
          </p:cNvPr>
          <p:cNvSpPr/>
          <p:nvPr/>
        </p:nvSpPr>
        <p:spPr bwMode="gray">
          <a:xfrm>
            <a:off x="7488997" y="2587173"/>
            <a:ext cx="1374026" cy="717173"/>
          </a:xfrm>
          <a:prstGeom prst="mathMultiply">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F0C58FEC-68C6-47CC-9597-2F0116DF6EC9}"/>
              </a:ext>
            </a:extLst>
          </p:cNvPr>
          <p:cNvSpPr txBox="1"/>
          <p:nvPr/>
        </p:nvSpPr>
        <p:spPr>
          <a:xfrm>
            <a:off x="529127" y="5597782"/>
            <a:ext cx="4871103"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an interactive session required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&amp; -t .</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 allocates a pseudo-</a:t>
            </a:r>
            <a:r>
              <a:rPr lang="en-US" sz="1800" kern="0" dirty="0" err="1">
                <a:ea typeface="Arial Unicode MS" pitchFamily="34" charset="-128"/>
                <a:cs typeface="Arial Unicode MS" pitchFamily="34" charset="-128"/>
              </a:rPr>
              <a:t>tty</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keeps stdin open.</a:t>
            </a:r>
          </a:p>
        </p:txBody>
      </p:sp>
      <p:sp>
        <p:nvSpPr>
          <p:cNvPr id="33" name="TextBox 32">
            <a:extLst>
              <a:ext uri="{FF2B5EF4-FFF2-40B4-BE49-F238E27FC236}">
                <a16:creationId xmlns:a16="http://schemas.microsoft.com/office/drawing/2014/main" id="{D15B4A2B-4974-47EE-9478-2C26CB893835}"/>
              </a:ext>
            </a:extLst>
          </p:cNvPr>
          <p:cNvSpPr txBox="1"/>
          <p:nvPr/>
        </p:nvSpPr>
        <p:spPr>
          <a:xfrm>
            <a:off x="6623703" y="5593905"/>
            <a:ext cx="4871103"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 detached session keeps process 1 alive without stdin open. </a:t>
            </a:r>
          </a:p>
        </p:txBody>
      </p:sp>
    </p:spTree>
    <p:extLst>
      <p:ext uri="{BB962C8B-B14F-4D97-AF65-F5344CB8AC3E}">
        <p14:creationId xmlns:p14="http://schemas.microsoft.com/office/powerpoint/2010/main" val="181201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1" grpId="0" animBg="1"/>
      <p:bldP spid="2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Detached and interactive containers</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Detached mode</a:t>
            </a:r>
          </a:p>
          <a:p>
            <a:pPr lvl="1"/>
            <a:r>
              <a:rPr lang="en-US" sz="1600" dirty="0"/>
              <a:t>programs like do not interact with the user</a:t>
            </a:r>
          </a:p>
          <a:p>
            <a:pPr lvl="2"/>
            <a:r>
              <a:rPr lang="en-US" sz="1600" dirty="0"/>
              <a:t>Web servers</a:t>
            </a:r>
          </a:p>
          <a:p>
            <a:pPr lvl="2"/>
            <a:r>
              <a:rPr lang="en-US" sz="1600" dirty="0"/>
              <a:t>Database servers</a:t>
            </a:r>
          </a:p>
          <a:p>
            <a:pPr lvl="1"/>
            <a:r>
              <a:rPr lang="en-US" sz="1600" dirty="0"/>
              <a:t>Containers can be started in detached mode, e.g.:</a:t>
            </a:r>
          </a:p>
          <a:p>
            <a:pPr lvl="1"/>
            <a:endParaRPr lang="en-US" sz="1600" dirty="0"/>
          </a:p>
          <a:p>
            <a:pPr lvl="1"/>
            <a:r>
              <a:rPr lang="en-US" sz="1600" dirty="0"/>
              <a:t>Manually detach from a container with </a:t>
            </a:r>
            <a:r>
              <a:rPr lang="en-US" sz="1600" dirty="0">
                <a:latin typeface="Arial Black" panose="020B0A04020102020204" pitchFamily="34" charset="0"/>
              </a:rPr>
              <a:t>Ctrl + P</a:t>
            </a:r>
            <a:r>
              <a:rPr lang="en-US" sz="1600" dirty="0"/>
              <a:t> followed by </a:t>
            </a:r>
            <a:r>
              <a:rPr lang="en-US" sz="1600" dirty="0">
                <a:latin typeface="Arial Black" panose="020B0A04020102020204" pitchFamily="34" charset="0"/>
              </a:rPr>
              <a:t>Ctrl + Q</a:t>
            </a:r>
          </a:p>
          <a:p>
            <a:r>
              <a:rPr lang="en-US" sz="1800" dirty="0"/>
              <a:t>Interactive mode</a:t>
            </a:r>
          </a:p>
          <a:p>
            <a:pPr lvl="1"/>
            <a:r>
              <a:rPr lang="en-US" sz="1600" dirty="0"/>
              <a:t>Programs that expect user input must be started in interactive mode or they just exit</a:t>
            </a:r>
          </a:p>
          <a:p>
            <a:pPr lvl="2"/>
            <a:r>
              <a:rPr lang="en-US" sz="1600" dirty="0"/>
              <a:t>Shells</a:t>
            </a:r>
          </a:p>
          <a:p>
            <a:pPr lvl="2"/>
            <a:r>
              <a:rPr lang="en-US" sz="1600" dirty="0"/>
              <a:t>Mail clients</a:t>
            </a:r>
          </a:p>
          <a:p>
            <a:pPr lvl="1"/>
            <a:r>
              <a:rPr lang="en-US" sz="1600" dirty="0"/>
              <a:t>Terminal might need to be explicitly allocated and connected, e.g.:</a:t>
            </a:r>
          </a:p>
        </p:txBody>
      </p:sp>
      <p:sp>
        <p:nvSpPr>
          <p:cNvPr id="7" name="Rectangle: Rounded Corners 6"/>
          <p:cNvSpPr/>
          <p:nvPr/>
        </p:nvSpPr>
        <p:spPr bwMode="gray">
          <a:xfrm>
            <a:off x="686701" y="3112846"/>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run –d </a:t>
            </a:r>
            <a:r>
              <a:rPr lang="en-US" sz="1400" i="1" dirty="0" err="1">
                <a:latin typeface="Courier New" panose="02070309020205020404" pitchFamily="49" charset="0"/>
                <a:cs typeface="Courier New" panose="02070309020205020404" pitchFamily="49" charset="0"/>
              </a:rPr>
              <a:t>nginx</a:t>
            </a:r>
            <a:endParaRPr lang="en-US" sz="1400" i="1" dirty="0">
              <a:latin typeface="Courier New" panose="02070309020205020404" pitchFamily="49" charset="0"/>
              <a:cs typeface="Courier New" panose="02070309020205020404" pitchFamily="49" charset="0"/>
            </a:endParaRPr>
          </a:p>
        </p:txBody>
      </p:sp>
      <p:sp>
        <p:nvSpPr>
          <p:cNvPr id="8" name="Rectangle: Rounded Corners 7"/>
          <p:cNvSpPr/>
          <p:nvPr/>
        </p:nvSpPr>
        <p:spPr bwMode="gray">
          <a:xfrm>
            <a:off x="686701" y="5482855"/>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run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 </a:t>
            </a:r>
            <a:r>
              <a:rPr lang="en-US" sz="1400" i="1" dirty="0" err="1">
                <a:latin typeface="Courier New" panose="02070309020205020404" pitchFamily="49" charset="0"/>
                <a:cs typeface="Courier New" panose="02070309020205020404" pitchFamily="49" charset="0"/>
              </a:rPr>
              <a:t>busybox</a:t>
            </a:r>
            <a:endParaRPr lang="en-US" sz="1400"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0718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0"/>
          <p:cNvSpPr txBox="1">
            <a:spLocks/>
          </p:cNvSpPr>
          <p:nvPr/>
        </p:nvSpPr>
        <p:spPr bwMode="gray">
          <a:xfrm>
            <a:off x="503998" y="1620000"/>
            <a:ext cx="11186477" cy="635649"/>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800" dirty="0"/>
              <a:t>Available/present containers</a:t>
            </a:r>
          </a:p>
          <a:p>
            <a:pPr lvl="1"/>
            <a:r>
              <a:rPr lang="en-US" sz="1600" dirty="0"/>
              <a:t>the command </a:t>
            </a:r>
            <a:r>
              <a:rPr lang="en-US" sz="1600" b="1" dirty="0" err="1">
                <a:latin typeface="Courier New" panose="02070309020205020404" pitchFamily="49" charset="0"/>
                <a:cs typeface="Courier New" panose="02070309020205020404" pitchFamily="49" charset="0"/>
              </a:rPr>
              <a:t>docker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ps</a:t>
            </a:r>
            <a:r>
              <a:rPr lang="en-US" sz="1600" dirty="0"/>
              <a:t> gives a list of all running containers on a host (use –a to see also terminated containers)</a:t>
            </a:r>
          </a:p>
          <a:p>
            <a:pPr lvl="2"/>
            <a:endParaRPr lang="en-US" sz="1600" dirty="0"/>
          </a:p>
        </p:txBody>
      </p:sp>
      <p:sp>
        <p:nvSpPr>
          <p:cNvPr id="3" name="Title 2"/>
          <p:cNvSpPr>
            <a:spLocks noGrp="1"/>
          </p:cNvSpPr>
          <p:nvPr>
            <p:ph type="title"/>
          </p:nvPr>
        </p:nvSpPr>
        <p:spPr/>
        <p:txBody>
          <a:bodyPr/>
          <a:lstStyle/>
          <a:p>
            <a:r>
              <a:rPr lang="en-US" dirty="0"/>
              <a:t>Information about containers</a:t>
            </a:r>
          </a:p>
        </p:txBody>
      </p:sp>
      <p:cxnSp>
        <p:nvCxnSpPr>
          <p:cNvPr id="5" name="Straight Arrow Connector 4"/>
          <p:cNvCxnSpPr>
            <a:endCxn id="10" idx="0"/>
          </p:cNvCxnSpPr>
          <p:nvPr/>
        </p:nvCxnSpPr>
        <p:spPr>
          <a:xfrm>
            <a:off x="1047750" y="3686176"/>
            <a:ext cx="251587" cy="13620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5048251"/>
            <a:ext cx="1590675" cy="9144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u</a:t>
            </a: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nique</a:t>
            </a:r>
            <a:r>
              <a:rPr kumimoji="0" lang="de-DE" sz="1400" b="0" i="0" u="none" strike="noStrike" kern="0" cap="none" spc="0" normalizeH="0" noProof="0" dirty="0">
                <a:ln>
                  <a:noFill/>
                </a:ln>
                <a:effectLst/>
                <a:uLnTx/>
                <a:uFillTx/>
                <a:ea typeface="Arial Unicode MS" pitchFamily="34" charset="-128"/>
                <a:cs typeface="Arial Unicode MS" pitchFamily="34" charset="-128"/>
              </a:rPr>
              <a:t> ID </a:t>
            </a:r>
            <a:r>
              <a:rPr kumimoji="0" lang="de-DE" sz="1400" b="0" i="0" u="none" strike="noStrike" kern="0" cap="none" spc="0" normalizeH="0" noProof="0" dirty="0" err="1">
                <a:ln>
                  <a:noFill/>
                </a:ln>
                <a:effectLst/>
                <a:uLnTx/>
                <a:uFillTx/>
                <a:ea typeface="Arial Unicode MS" pitchFamily="34" charset="-128"/>
                <a:cs typeface="Arial Unicode MS" pitchFamily="34" charset="-128"/>
              </a:rPr>
              <a:t>for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each</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container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truncated</a:t>
            </a:r>
            <a:r>
              <a:rPr kumimoji="0" lang="de-DE" sz="1400" b="0" i="0" u="none" strike="noStrike" kern="0" cap="none" spc="0" normalizeH="0" noProof="0" dirty="0">
                <a:ln>
                  <a:noFill/>
                </a:ln>
                <a:effectLst/>
                <a:uLnTx/>
                <a:uFillTx/>
                <a:ea typeface="Arial Unicode MS" pitchFamily="34" charset="-128"/>
                <a:cs typeface="Arial Unicode MS" pitchFamily="34" charset="-128"/>
              </a:rPr>
              <a:t>)</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1614488" y="4221737"/>
            <a:ext cx="1128712"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image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4" name="Straight Arrow Connector 13"/>
          <p:cNvCxnSpPr>
            <a:endCxn id="13" idx="0"/>
          </p:cNvCxnSpPr>
          <p:nvPr/>
        </p:nvCxnSpPr>
        <p:spPr>
          <a:xfrm>
            <a:off x="2105025" y="3643695"/>
            <a:ext cx="73819" cy="578042"/>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bwMode="gray">
          <a:xfrm>
            <a:off x="2743200" y="4886327"/>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program</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that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runs</a:t>
            </a:r>
            <a:r>
              <a:rPr lang="de-DE" sz="1400" kern="0" dirty="0">
                <a:ea typeface="Arial Unicode MS" pitchFamily="34" charset="-128"/>
                <a:cs typeface="Arial Unicode MS" pitchFamily="34" charset="-128"/>
              </a:rPr>
              <a:t> in </a:t>
            </a:r>
            <a:r>
              <a:rPr lang="de-DE" sz="1400" kern="0" dirty="0" err="1">
                <a:ea typeface="Arial Unicode MS" pitchFamily="34" charset="-128"/>
                <a:cs typeface="Arial Unicode MS" pitchFamily="34" charset="-128"/>
              </a:rPr>
              <a:t>the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container</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endCxn id="18" idx="0"/>
          </p:cNvCxnSpPr>
          <p:nvPr/>
        </p:nvCxnSpPr>
        <p:spPr>
          <a:xfrm flipH="1">
            <a:off x="3538538" y="3675556"/>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gray">
          <a:xfrm>
            <a:off x="4514850" y="4275611"/>
            <a:ext cx="1273239"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creation</a:t>
            </a:r>
            <a:r>
              <a:rPr lang="de-DE" sz="1400" kern="0" dirty="0">
                <a:ea typeface="Arial Unicode MS" pitchFamily="34" charset="-128"/>
                <a:cs typeface="Arial Unicode MS" pitchFamily="34" charset="-128"/>
              </a:rPr>
              <a:t> time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Arrow Connector 22"/>
          <p:cNvCxnSpPr>
            <a:endCxn id="22" idx="0"/>
          </p:cNvCxnSpPr>
          <p:nvPr/>
        </p:nvCxnSpPr>
        <p:spPr>
          <a:xfrm>
            <a:off x="5124862" y="3616351"/>
            <a:ext cx="26608" cy="65926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6421501" y="3616351"/>
            <a:ext cx="294036" cy="152561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5626163" y="5141964"/>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current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status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and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exit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code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7612331" y="4259545"/>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forwarded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network</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ports</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8407668" y="3616351"/>
            <a:ext cx="1" cy="643194"/>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9776784" y="4722003"/>
            <a:ext cx="1339913" cy="47388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friendly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name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10099800" y="3624384"/>
            <a:ext cx="346941" cy="1097619"/>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495550"/>
            <a:ext cx="11186477" cy="11906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'Rick Astley'"   8 minutes ago       Exited (0) 8 minutes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ecstatic_goldstine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b69038e9ff35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About an hour ago   Created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admiring_ritchie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e7a7aeca8c41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test_nginx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4 days ago          Exited (1) 24 hours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pensive_elion</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7 days ago          Up 24 hours                0.0.0.0:32768-&gt;812/</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395072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Executing commands in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Possible to run additional commands in a container</a:t>
            </a:r>
          </a:p>
          <a:p>
            <a:pPr lvl="1"/>
            <a:r>
              <a:rPr lang="en-US" sz="1600" dirty="0"/>
              <a:t>Useful for debugging</a:t>
            </a:r>
          </a:p>
          <a:p>
            <a:pPr lvl="1"/>
            <a:r>
              <a:rPr lang="en-US" sz="1600" dirty="0"/>
              <a:t>Command must be present in the container</a:t>
            </a:r>
          </a:p>
          <a:p>
            <a:pPr lvl="1"/>
            <a:r>
              <a:rPr lang="en-US" sz="1600" dirty="0"/>
              <a:t>Interactive/detached mode – also applies here</a:t>
            </a:r>
          </a:p>
        </p:txBody>
      </p:sp>
      <p:sp>
        <p:nvSpPr>
          <p:cNvPr id="7" name="Rectangle: Rounded Corners 6"/>
          <p:cNvSpPr/>
          <p:nvPr/>
        </p:nvSpPr>
        <p:spPr bwMode="gray">
          <a:xfrm>
            <a:off x="686701" y="2941396"/>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exec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 </a:t>
            </a:r>
            <a:r>
              <a:rPr lang="en-US" sz="1400" i="1" dirty="0">
                <a:latin typeface="Courier New" panose="02070309020205020404" pitchFamily="49" charset="0"/>
                <a:cs typeface="Courier New" panose="02070309020205020404" pitchFamily="49" charset="0"/>
              </a:rPr>
              <a:t>&lt;container ID or name&gt; </a:t>
            </a:r>
            <a:r>
              <a:rPr lang="en-US" sz="1400" dirty="0">
                <a:latin typeface="Courier New" panose="02070309020205020404" pitchFamily="49" charset="0"/>
                <a:cs typeface="Courier New" panose="02070309020205020404" pitchFamily="49" charset="0"/>
              </a:rPr>
              <a:t>&lt;command&gt;</a:t>
            </a:r>
            <a:endParaRPr lang="en-US" sz="1400" i="1" dirty="0">
              <a:latin typeface="Courier New" panose="02070309020205020404" pitchFamily="49" charset="0"/>
              <a:cs typeface="Courier New" panose="02070309020205020404" pitchFamily="49" charset="0"/>
            </a:endParaRPr>
          </a:p>
        </p:txBody>
      </p:sp>
      <p:sp>
        <p:nvSpPr>
          <p:cNvPr id="9" name="Rectangle: Rounded Corners 8"/>
          <p:cNvSpPr/>
          <p:nvPr/>
        </p:nvSpPr>
        <p:spPr bwMode="gray">
          <a:xfrm>
            <a:off x="1934812" y="3735000"/>
            <a:ext cx="8324850" cy="180022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exec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-t 494b7b8c9f39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ls -al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rwxr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-x 1 root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root</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1253840 Nov 21 14:28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exit</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endParaRPr kumimoji="0" lang="en-US" sz="1200" b="0" i="0" u="none" strike="noStrike" kern="0" cap="none" spc="0" normalizeH="0" baseline="0" dirty="0">
              <a:ln>
                <a:noFill/>
              </a:ln>
              <a:solidFill>
                <a:schemeClr val="bg1"/>
              </a:solidFill>
              <a:effectLst/>
              <a:uLnTx/>
              <a:uFillTx/>
              <a:latin typeface="Arial monospaced for SAP" panose="020B0609020202030204"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3881767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Starting a stopped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 container stops once the main process (PID 1) exits</a:t>
            </a:r>
          </a:p>
          <a:p>
            <a:pPr lvl="1"/>
            <a:r>
              <a:rPr lang="en-US" sz="1600" dirty="0"/>
              <a:t>container does not get removed but remains</a:t>
            </a:r>
          </a:p>
          <a:p>
            <a:pPr lvl="1"/>
            <a:r>
              <a:rPr lang="en-US" sz="1600" dirty="0"/>
              <a:t>can be restarted as long as it exists</a:t>
            </a:r>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start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306374"/>
            <a:ext cx="10728147" cy="2322901"/>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run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exit</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033d3a22e8c8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15 seconds ago      Exited (0) 13 seconds ago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manic_wright</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start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033d3a22e8c8</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ls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bin   dev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etc</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home  proc  root  run   sys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tmp</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var</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exit</a:t>
            </a:r>
          </a:p>
        </p:txBody>
      </p:sp>
    </p:spTree>
    <p:extLst>
      <p:ext uri="{BB962C8B-B14F-4D97-AF65-F5344CB8AC3E}">
        <p14:creationId xmlns:p14="http://schemas.microsoft.com/office/powerpoint/2010/main" val="501251986"/>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2417</Words>
  <Application>Microsoft Office PowerPoint</Application>
  <PresentationFormat>Custom</PresentationFormat>
  <Paragraphs>274</Paragraphs>
  <Slides>18</Slides>
  <Notes>9</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 Black</vt:lpstr>
      <vt:lpstr>Arial monospaced for SAP</vt:lpstr>
      <vt:lpstr>Arial Unicode MS</vt:lpstr>
      <vt:lpstr>Courier New</vt:lpstr>
      <vt:lpstr>Symbol</vt:lpstr>
      <vt:lpstr>Times New Roman</vt:lpstr>
      <vt:lpstr>wingdings</vt:lpstr>
      <vt:lpstr>wingdings</vt:lpstr>
      <vt:lpstr>SAP_2017_16x9_white</vt:lpstr>
      <vt:lpstr>PowerPoint Presentation</vt:lpstr>
      <vt:lpstr>PowerPoint Presentation</vt:lpstr>
      <vt:lpstr>Lifecycle of a container</vt:lpstr>
      <vt:lpstr>Run your first container</vt:lpstr>
      <vt:lpstr>Detached, interactive, tty, tt-what?</vt:lpstr>
      <vt:lpstr>Detached and interactive containers</vt:lpstr>
      <vt:lpstr>Information about containers</vt:lpstr>
      <vt:lpstr>Executing commands in a container</vt:lpstr>
      <vt:lpstr>Starting a stopped container</vt:lpstr>
      <vt:lpstr>Stopping a container</vt:lpstr>
      <vt:lpstr>Getting logs from a container</vt:lpstr>
      <vt:lpstr>Removing a container</vt:lpstr>
      <vt:lpstr>Commands for containers</vt:lpstr>
      <vt:lpstr>Commands for containers</vt:lpstr>
      <vt:lpstr>PowerPoint Presentation</vt:lpstr>
      <vt:lpstr>Ports</vt:lpstr>
      <vt:lpstr>Volumes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Kahl, Hendrik</cp:lastModifiedBy>
  <cp:revision>423</cp:revision>
  <dcterms:created xsi:type="dcterms:W3CDTF">2015-10-14T11:21:43Z</dcterms:created>
  <dcterms:modified xsi:type="dcterms:W3CDTF">2018-04-24T09:10:10Z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