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9"/>
  </p:notesMasterIdLst>
  <p:handoutMasterIdLst>
    <p:handoutMasterId r:id="rId40"/>
  </p:handoutMasterIdLst>
  <p:sldIdLst>
    <p:sldId id="433" r:id="rId2"/>
    <p:sldId id="442" r:id="rId3"/>
    <p:sldId id="443" r:id="rId4"/>
    <p:sldId id="466" r:id="rId5"/>
    <p:sldId id="455" r:id="rId6"/>
    <p:sldId id="451" r:id="rId7"/>
    <p:sldId id="452" r:id="rId8"/>
    <p:sldId id="453" r:id="rId9"/>
    <p:sldId id="454" r:id="rId10"/>
    <p:sldId id="450" r:id="rId11"/>
    <p:sldId id="462" r:id="rId12"/>
    <p:sldId id="475" r:id="rId13"/>
    <p:sldId id="476" r:id="rId14"/>
    <p:sldId id="477" r:id="rId15"/>
    <p:sldId id="478" r:id="rId16"/>
    <p:sldId id="469" r:id="rId17"/>
    <p:sldId id="471" r:id="rId18"/>
    <p:sldId id="929" r:id="rId19"/>
    <p:sldId id="930" r:id="rId20"/>
    <p:sldId id="459" r:id="rId21"/>
    <p:sldId id="926" r:id="rId22"/>
    <p:sldId id="927" r:id="rId23"/>
    <p:sldId id="928" r:id="rId24"/>
    <p:sldId id="446" r:id="rId25"/>
    <p:sldId id="467" r:id="rId26"/>
    <p:sldId id="458" r:id="rId27"/>
    <p:sldId id="470" r:id="rId28"/>
    <p:sldId id="457" r:id="rId29"/>
    <p:sldId id="456" r:id="rId30"/>
    <p:sldId id="468" r:id="rId31"/>
    <p:sldId id="449" r:id="rId32"/>
    <p:sldId id="460" r:id="rId33"/>
    <p:sldId id="461" r:id="rId34"/>
    <p:sldId id="474" r:id="rId35"/>
    <p:sldId id="472" r:id="rId36"/>
    <p:sldId id="473" r:id="rId37"/>
    <p:sldId id="265" r:id="rId3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79" d="100"/>
          <a:sy n="79" d="100"/>
        </p:scale>
        <p:origin x="221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1884"/>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Normally part of Day4</a:t>
            </a:r>
          </a:p>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69157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part of Day4</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63497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hyperlink" Target="https://github.com/kubernetes/minikube"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hyperlink" Target="https://github.wdf.sap.corp/pages/kubernetes/gardener" TargetMode="External"/><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7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p:txBody>
          <a:bodyPr/>
          <a:lstStyle/>
          <a:p>
            <a:pPr marL="342900" indent="-342900">
              <a:buFontTx/>
              <a:buChar char="-"/>
            </a:pPr>
            <a:r>
              <a:rPr lang="en-US" dirty="0"/>
              <a:t>Used to define limits on different resources in a namespace.</a:t>
            </a:r>
          </a:p>
          <a:p>
            <a:pPr marL="342900" indent="-342900">
              <a:buFontTx/>
              <a:buChar char="-"/>
            </a:pPr>
            <a:r>
              <a:rPr lang="en-US" dirty="0" err="1"/>
              <a:t>namespaced</a:t>
            </a:r>
            <a:r>
              <a:rPr lang="en-US" dirty="0"/>
              <a:t> Resource</a:t>
            </a:r>
          </a:p>
          <a:p>
            <a:pPr marL="342900" indent="-342900">
              <a:buFontTx/>
              <a:buChar char="-"/>
            </a:pPr>
            <a:r>
              <a:rPr lang="en-US" dirty="0"/>
              <a:t>Set “hard” limits on resources like</a:t>
            </a:r>
          </a:p>
          <a:p>
            <a:pPr marL="522864" lvl="1" indent="-342900">
              <a:buFontTx/>
              <a:buChar char="-"/>
            </a:pPr>
            <a:r>
              <a:rPr lang="en-US" dirty="0"/>
              <a:t>Pods</a:t>
            </a:r>
          </a:p>
          <a:p>
            <a:pPr marL="522864" lvl="1" indent="-342900">
              <a:buFontTx/>
              <a:buChar char="-"/>
            </a:pPr>
            <a:r>
              <a:rPr lang="en-US" dirty="0"/>
              <a:t>Number of PVCs</a:t>
            </a:r>
          </a:p>
          <a:p>
            <a:pPr marL="522864" lvl="1" indent="-342900">
              <a:buFontTx/>
              <a:buChar char="-"/>
            </a:pPr>
            <a:r>
              <a:rPr lang="en-US" dirty="0"/>
              <a:t>Memory (of all pods combined) </a:t>
            </a:r>
          </a:p>
          <a:p>
            <a:pPr marL="342900" indent="-342900">
              <a:buFontTx/>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4" name="Picture 3">
            <a:extLst>
              <a:ext uri="{FF2B5EF4-FFF2-40B4-BE49-F238E27FC236}">
                <a16:creationId xmlns:a16="http://schemas.microsoft.com/office/drawing/2014/main" id="{116EC041-5B04-45C5-9A49-5664BD47C544}"/>
              </a:ext>
            </a:extLst>
          </p:cNvPr>
          <p:cNvPicPr>
            <a:picLocks noChangeAspect="1"/>
          </p:cNvPicPr>
          <p:nvPr/>
        </p:nvPicPr>
        <p:blipFill>
          <a:blip r:embed="rId3"/>
          <a:stretch>
            <a:fillRect/>
          </a:stretch>
        </p:blipFill>
        <p:spPr>
          <a:xfrm>
            <a:off x="6069661" y="1620000"/>
            <a:ext cx="5913632" cy="3368332"/>
          </a:xfrm>
          <a:prstGeom prst="rect">
            <a:avLst/>
          </a:prstGeom>
        </p:spPr>
      </p:pic>
    </p:spTree>
    <p:extLst>
      <p:ext uri="{BB962C8B-B14F-4D97-AF65-F5344CB8AC3E}">
        <p14:creationId xmlns:p14="http://schemas.microsoft.com/office/powerpoint/2010/main" val="345726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FontTx/>
              <a:buChar char="-"/>
            </a:pPr>
            <a:r>
              <a:rPr lang="en-US" dirty="0"/>
              <a:t>Each pod consumes a certain amount of </a:t>
            </a:r>
            <a:r>
              <a:rPr lang="en-US" dirty="0" err="1"/>
              <a:t>cpu</a:t>
            </a:r>
            <a:r>
              <a:rPr lang="en-US" dirty="0"/>
              <a:t> or memory. </a:t>
            </a:r>
          </a:p>
          <a:p>
            <a:pPr marL="342900" indent="-342900">
              <a:buFontTx/>
              <a:buChar char="-"/>
            </a:pPr>
            <a:r>
              <a:rPr lang="en-US" dirty="0"/>
              <a:t>With resource spec each Container can request </a:t>
            </a:r>
            <a:r>
              <a:rPr lang="en-US" dirty="0" err="1"/>
              <a:t>cpu</a:t>
            </a:r>
            <a:r>
              <a:rPr lang="en-US" dirty="0"/>
              <a:t> and memory and set its own limits. If it consumes more resources it will be killed.</a:t>
            </a:r>
          </a:p>
          <a:p>
            <a:pPr marL="342900" indent="-342900">
              <a:buFontTx/>
              <a:buChar char="-"/>
            </a:pPr>
            <a:r>
              <a:rPr lang="en-US" dirty="0" err="1"/>
              <a:t>LimitRanges</a:t>
            </a:r>
            <a:r>
              <a:rPr lang="en-US" dirty="0"/>
              <a:t> are used to set maximum/default limits/requests of </a:t>
            </a:r>
          </a:p>
          <a:p>
            <a:pPr marL="522864" lvl="1" indent="-342900">
              <a:buFontTx/>
              <a:buChar char="-"/>
            </a:pPr>
            <a:r>
              <a:rPr lang="en-US" dirty="0" err="1"/>
              <a:t>cpu</a:t>
            </a:r>
            <a:endParaRPr lang="en-US" dirty="0"/>
          </a:p>
          <a:p>
            <a:pPr marL="522864" lvl="1" indent="-342900">
              <a:buFontTx/>
              <a:buChar char="-"/>
            </a:pPr>
            <a:r>
              <a:rPr lang="en-US" dirty="0"/>
              <a:t>memory</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6" name="Picture 5">
            <a:extLst>
              <a:ext uri="{FF2B5EF4-FFF2-40B4-BE49-F238E27FC236}">
                <a16:creationId xmlns:a16="http://schemas.microsoft.com/office/drawing/2014/main" id="{BFC0E384-E926-471B-A062-592BB2DBEBE1}"/>
              </a:ext>
            </a:extLst>
          </p:cNvPr>
          <p:cNvPicPr>
            <a:picLocks noChangeAspect="1"/>
          </p:cNvPicPr>
          <p:nvPr/>
        </p:nvPicPr>
        <p:blipFill>
          <a:blip r:embed="rId3"/>
          <a:stretch>
            <a:fillRect/>
          </a:stretch>
        </p:blipFill>
        <p:spPr>
          <a:xfrm>
            <a:off x="6085411" y="2502803"/>
            <a:ext cx="5853461" cy="3589331"/>
          </a:xfrm>
          <a:prstGeom prst="rect">
            <a:avLst/>
          </a:prstGeom>
        </p:spPr>
      </p:pic>
      <p:pic>
        <p:nvPicPr>
          <p:cNvPr id="8" name="Picture 7">
            <a:extLst>
              <a:ext uri="{FF2B5EF4-FFF2-40B4-BE49-F238E27FC236}">
                <a16:creationId xmlns:a16="http://schemas.microsoft.com/office/drawing/2014/main" id="{29FBC844-35AB-4B0C-B6FC-9B0CA8B92165}"/>
              </a:ext>
            </a:extLst>
          </p:cNvPr>
          <p:cNvPicPr>
            <a:picLocks noChangeAspect="1"/>
          </p:cNvPicPr>
          <p:nvPr/>
        </p:nvPicPr>
        <p:blipFill>
          <a:blip r:embed="rId4"/>
          <a:stretch>
            <a:fillRect/>
          </a:stretch>
        </p:blipFill>
        <p:spPr>
          <a:xfrm>
            <a:off x="7760939" y="1151838"/>
            <a:ext cx="2502406" cy="1072459"/>
          </a:xfrm>
          <a:prstGeom prst="rect">
            <a:avLst/>
          </a:prstGeom>
        </p:spPr>
      </p:pic>
    </p:spTree>
    <p:extLst>
      <p:ext uri="{BB962C8B-B14F-4D97-AF65-F5344CB8AC3E}">
        <p14:creationId xmlns:p14="http://schemas.microsoft.com/office/powerpoint/2010/main" val="413052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3464</Words>
  <Application>Microsoft Office PowerPoint</Application>
  <PresentationFormat>Custom</PresentationFormat>
  <Paragraphs>494</Paragraphs>
  <Slides>37</Slides>
  <Notes>33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Optional Demo</vt:lpstr>
      <vt:lpstr>PowerPoint Presentation</vt:lpstr>
      <vt:lpstr>Some components require to have a pod on every node!</vt:lpstr>
      <vt:lpstr>Job &amp; CronJob</vt:lpstr>
      <vt:lpstr>PowerPoint Presentation</vt:lpstr>
      <vt:lpstr>Policy objects in Kubernetes</vt:lpstr>
      <vt:lpstr>Policy: ResourceQuota</vt:lpstr>
      <vt:lpstr>Policy: LimitRanges</vt:lpstr>
      <vt:lpstr>NetworkPolicy</vt:lpstr>
      <vt:lpstr>More on Network Policies</vt:lpstr>
      <vt:lpstr>Network Policy for Ads:DB</vt:lpstr>
      <vt:lpstr>Network Policies for Ads:App</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698</cp:revision>
  <dcterms:created xsi:type="dcterms:W3CDTF">2015-10-14T11:21:43Z</dcterms:created>
  <dcterms:modified xsi:type="dcterms:W3CDTF">2018-12-13T09:34:17Z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