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8"/>
  </p:notesMasterIdLst>
  <p:handoutMasterIdLst>
    <p:handoutMasterId r:id="rId9"/>
  </p:handoutMasterIdLst>
  <p:sldIdLst>
    <p:sldId id="433" r:id="rId2"/>
    <p:sldId id="442" r:id="rId3"/>
    <p:sldId id="444" r:id="rId4"/>
    <p:sldId id="449" r:id="rId5"/>
    <p:sldId id="450" r:id="rId6"/>
    <p:sldId id="265" r:id="rId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76029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configuration/secr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kubernetes.io/docs/tasks/configure-pod-container/configma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ConfigMaps</a:t>
            </a:r>
            <a:r>
              <a:rPr lang="en-US" dirty="0">
                <a:solidFill>
                  <a:schemeClr val="accent1"/>
                </a:solidFill>
              </a:rPr>
              <a:t> and Secrets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1790701" y="2831427"/>
            <a:ext cx="3078480" cy="296418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Docker Hub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How to supply credentials for an application running in </a:t>
            </a:r>
            <a:r>
              <a:rPr lang="en-US" dirty="0" err="1"/>
              <a:t>Kubernets</a:t>
            </a:r>
            <a:r>
              <a:rPr lang="en-US" dirty="0"/>
              <a:t>?</a:t>
            </a:r>
          </a:p>
          <a:p>
            <a:pPr marL="342900" indent="-342900">
              <a:buFont typeface="Wingdings" panose="05000000000000000000" pitchFamily="2" charset="2"/>
              <a:buChar char="§"/>
            </a:pPr>
            <a:r>
              <a:rPr lang="en-US" dirty="0"/>
              <a:t>Avoid to store confidential data in images that may become publicly </a:t>
            </a:r>
            <a:r>
              <a:rPr lang="en-US" dirty="0" err="1"/>
              <a:t>availalbe</a:t>
            </a:r>
            <a:endParaRPr lang="en-US" dirty="0"/>
          </a:p>
          <a:p>
            <a:pPr marL="342900" indent="-342900">
              <a:buFont typeface="Wingdings" panose="05000000000000000000" pitchFamily="2" charset="2"/>
              <a:buChar char="§"/>
            </a:pPr>
            <a:r>
              <a:rPr lang="en-US" dirty="0"/>
              <a:t>Adapt configuration to various runtime environments / how keep the image generic?</a:t>
            </a:r>
          </a:p>
        </p:txBody>
      </p:sp>
      <p:sp>
        <p:nvSpPr>
          <p:cNvPr id="4" name="Rectangle 3"/>
          <p:cNvSpPr/>
          <p:nvPr/>
        </p:nvSpPr>
        <p:spPr bwMode="gray">
          <a:xfrm>
            <a:off x="7406639" y="265235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2597559" y="3735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8072194" y="309259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7406639" y="4587837"/>
            <a:ext cx="2392681" cy="16611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Cluster 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8072194" y="5028072"/>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Imag</a:t>
            </a:r>
            <a:r>
              <a:rPr lang="en-US" sz="1800" kern="0" dirty="0">
                <a:ea typeface="Arial Unicode MS" pitchFamily="34" charset="-128"/>
                <a:cs typeface="Arial Unicode MS" pitchFamily="34" charset="-128"/>
              </a:rPr>
              <a:t>e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15" idx="3"/>
            <a:endCxn id="4" idx="1"/>
          </p:cNvCxnSpPr>
          <p:nvPr/>
        </p:nvCxnSpPr>
        <p:spPr>
          <a:xfrm flipV="1">
            <a:off x="4869181" y="3482937"/>
            <a:ext cx="2537458" cy="83058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3"/>
            <a:endCxn id="13" idx="1"/>
          </p:cNvCxnSpPr>
          <p:nvPr/>
        </p:nvCxnSpPr>
        <p:spPr>
          <a:xfrm>
            <a:off x="4869181" y="4313517"/>
            <a:ext cx="2537458" cy="110490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p:cNvSpPr/>
          <p:nvPr/>
        </p:nvSpPr>
        <p:spPr bwMode="gray">
          <a:xfrm>
            <a:off x="1470660" y="2682240"/>
            <a:ext cx="9486900" cy="38252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Namspace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a:t>
            </a: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2367121" y="3333013"/>
            <a:ext cx="4125119" cy="247342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2177966" y="327814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8057213" y="3049541"/>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15714" y="41470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httpd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stCxn id="7" idx="3"/>
            <a:endCxn id="6" idx="2"/>
          </p:cNvCxnSpPr>
          <p:nvPr/>
        </p:nvCxnSpPr>
        <p:spPr>
          <a:xfrm flipV="1">
            <a:off x="5243645" y="3809561"/>
            <a:ext cx="2813568" cy="915609"/>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384995"/>
          </a:xfrm>
          <a:prstGeom prst="rect">
            <a:avLst/>
          </a:prstGeom>
        </p:spPr>
        <p:txBody>
          <a:bodyPr wrap="square">
            <a:spAutoFit/>
          </a:bodyPr>
          <a:lstStyle/>
          <a:p>
            <a:pPr marL="342900" indent="-342900">
              <a:buFont typeface="Wingdings" panose="05000000000000000000" pitchFamily="2" charset="2"/>
              <a:buChar char="§"/>
            </a:pPr>
            <a:r>
              <a:rPr lang="en-US" dirty="0"/>
              <a:t>Separate configuration &amp; credentials from the application</a:t>
            </a:r>
          </a:p>
          <a:p>
            <a:pPr marL="342900" indent="-342900">
              <a:buFont typeface="Wingdings" panose="05000000000000000000" pitchFamily="2" charset="2"/>
              <a:buChar char="§"/>
            </a:pPr>
            <a:r>
              <a:rPr lang="en-US" dirty="0"/>
              <a:t>Store them in their own objects</a:t>
            </a:r>
          </a:p>
          <a:p>
            <a:pPr marL="887288" lvl="1" indent="-342900">
              <a:buFont typeface="Wingdings" panose="05000000000000000000" pitchFamily="2" charset="2"/>
              <a:buChar char="§"/>
            </a:pPr>
            <a:r>
              <a:rPr lang="en-US" dirty="0">
                <a:hlinkClick r:id="rId3"/>
              </a:rPr>
              <a:t>https://kubernetes.io/docs/concepts/configuration/secret</a:t>
            </a:r>
            <a:endParaRPr lang="en-US" dirty="0"/>
          </a:p>
          <a:p>
            <a:pPr marL="887288" lvl="1" indent="-342900">
              <a:buFont typeface="Wingdings" panose="05000000000000000000" pitchFamily="2" charset="2"/>
              <a:buChar char="§"/>
            </a:pPr>
            <a:r>
              <a:rPr lang="en-US" dirty="0">
                <a:hlinkClick r:id="rId4"/>
              </a:rPr>
              <a:t>https://kubernetes.io/docs/tasks/configure-pod-container/configmap/</a:t>
            </a:r>
            <a:r>
              <a:rPr lang="en-US" dirty="0"/>
              <a:t>  </a:t>
            </a:r>
            <a:endParaRPr lang="en-US" dirty="0"/>
          </a:p>
        </p:txBody>
      </p:sp>
      <p:sp>
        <p:nvSpPr>
          <p:cNvPr id="15" name="Cylinder 14"/>
          <p:cNvSpPr/>
          <p:nvPr/>
        </p:nvSpPr>
        <p:spPr bwMode="gray">
          <a:xfrm>
            <a:off x="8057212" y="4718321"/>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configMap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7" idx="3"/>
            <a:endCxn id="15" idx="2"/>
          </p:cNvCxnSpPr>
          <p:nvPr/>
        </p:nvCxnSpPr>
        <p:spPr>
          <a:xfrm>
            <a:off x="5243645" y="4725170"/>
            <a:ext cx="2813567" cy="753171"/>
          </a:xfrm>
          <a:prstGeom prst="bentConnector3">
            <a:avLst>
              <a:gd name="adj1" fmla="val 50000"/>
            </a:avLst>
          </a:prstGeom>
          <a:ln w="5715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Rectangle 2"/>
          <p:cNvSpPr/>
          <p:nvPr/>
        </p:nvSpPr>
        <p:spPr>
          <a:xfrm>
            <a:off x="503999" y="1136103"/>
            <a:ext cx="11186477" cy="1708160"/>
          </a:xfrm>
          <a:prstGeom prst="rect">
            <a:avLst/>
          </a:prstGeom>
        </p:spPr>
        <p:txBody>
          <a:bodyPr wrap="square">
            <a:spAutoFit/>
          </a:bodyPr>
          <a:lstStyle/>
          <a:p>
            <a:pPr marL="342900" indent="-342900">
              <a:buFont typeface="Wingdings" panose="05000000000000000000" pitchFamily="2" charset="2"/>
              <a:buChar char="§"/>
            </a:pPr>
            <a:r>
              <a:rPr lang="en-US" dirty="0"/>
              <a:t>Stores data base64 encoded</a:t>
            </a:r>
          </a:p>
          <a:p>
            <a:pPr marL="342900" indent="-342900">
              <a:buFont typeface="Wingdings" panose="05000000000000000000" pitchFamily="2" charset="2"/>
              <a:buChar char="§"/>
            </a:pPr>
            <a:r>
              <a:rPr lang="en-US" dirty="0"/>
              <a:t>Is a map-object =&gt; can contain several </a:t>
            </a:r>
            <a:r>
              <a:rPr lang="en-US" dirty="0" err="1"/>
              <a:t>key:value</a:t>
            </a:r>
            <a:r>
              <a:rPr lang="en-US" dirty="0"/>
              <a:t> pairs in data section</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Can be read by anyone in namespace with watch/list ability</a:t>
            </a:r>
          </a:p>
          <a:p>
            <a:pPr marL="342900" indent="-342900">
              <a:buFont typeface="Wingdings" panose="05000000000000000000" pitchFamily="2" charset="2"/>
              <a:buChar char="§"/>
            </a:pPr>
            <a:r>
              <a:rPr lang="en-US" dirty="0"/>
              <a:t>Risk: API server / </a:t>
            </a:r>
            <a:r>
              <a:rPr lang="en-US" dirty="0" err="1"/>
              <a:t>etcd</a:t>
            </a:r>
            <a:r>
              <a:rPr lang="en-US" dirty="0"/>
              <a:t> potentially store information in plaintext</a:t>
            </a:r>
          </a:p>
        </p:txBody>
      </p:sp>
      <p:pic>
        <p:nvPicPr>
          <p:cNvPr id="5" name="Picture 4"/>
          <p:cNvPicPr>
            <a:picLocks noChangeAspect="1"/>
          </p:cNvPicPr>
          <p:nvPr/>
        </p:nvPicPr>
        <p:blipFill>
          <a:blip r:embed="rId3"/>
          <a:stretch>
            <a:fillRect/>
          </a:stretch>
        </p:blipFill>
        <p:spPr>
          <a:xfrm>
            <a:off x="503999" y="3335634"/>
            <a:ext cx="8979546" cy="565806"/>
          </a:xfrm>
          <a:prstGeom prst="rect">
            <a:avLst/>
          </a:prstGeom>
        </p:spPr>
      </p:pic>
      <p:pic>
        <p:nvPicPr>
          <p:cNvPr id="10" name="Picture 9"/>
          <p:cNvPicPr>
            <a:picLocks noChangeAspect="1"/>
          </p:cNvPicPr>
          <p:nvPr/>
        </p:nvPicPr>
        <p:blipFill>
          <a:blip r:embed="rId4"/>
          <a:stretch>
            <a:fillRect/>
          </a:stretch>
        </p:blipFill>
        <p:spPr>
          <a:xfrm>
            <a:off x="503999" y="4380650"/>
            <a:ext cx="2504762" cy="1647619"/>
          </a:xfrm>
          <a:prstGeom prst="rect">
            <a:avLst/>
          </a:prstGeom>
        </p:spPr>
      </p:pic>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ConfigMaps</a:t>
            </a:r>
            <a:endParaRPr lang="en-US" dirty="0"/>
          </a:p>
        </p:txBody>
      </p:sp>
      <p:sp>
        <p:nvSpPr>
          <p:cNvPr id="4" name="Rectangle 3"/>
          <p:cNvSpPr/>
          <p:nvPr/>
        </p:nvSpPr>
        <p:spPr>
          <a:xfrm>
            <a:off x="504000" y="933688"/>
            <a:ext cx="8685720" cy="1384995"/>
          </a:xfrm>
          <a:prstGeom prst="rect">
            <a:avLst/>
          </a:prstGeom>
        </p:spPr>
        <p:txBody>
          <a:bodyPr wrap="square">
            <a:spAutoFit/>
          </a:bodyPr>
          <a:lstStyle/>
          <a:p>
            <a:pPr marL="342900" indent="-342900">
              <a:buFont typeface="Wingdings" panose="05000000000000000000" pitchFamily="2" charset="2"/>
              <a:buChar char="§"/>
            </a:pPr>
            <a:r>
              <a:rPr lang="en-US" dirty="0"/>
              <a:t>Is a map object</a:t>
            </a:r>
          </a:p>
          <a:p>
            <a:pPr marL="342900" indent="-342900">
              <a:buFont typeface="Wingdings" panose="05000000000000000000" pitchFamily="2" charset="2"/>
              <a:buChar char="§"/>
            </a:pPr>
            <a:r>
              <a:rPr lang="en-US" dirty="0"/>
              <a:t>Stores information and allows to make them available to pods</a:t>
            </a:r>
          </a:p>
          <a:p>
            <a:pPr marL="342900" indent="-342900">
              <a:buFont typeface="Wingdings" panose="05000000000000000000" pitchFamily="2" charset="2"/>
              <a:buChar char="§"/>
            </a:pPr>
            <a:r>
              <a:rPr lang="en-US" dirty="0"/>
              <a:t>Information can become environment variables or files in a directory</a:t>
            </a:r>
          </a:p>
          <a:p>
            <a:pPr marL="342900" indent="-342900">
              <a:buFont typeface="Wingdings" panose="05000000000000000000" pitchFamily="2" charset="2"/>
              <a:buChar char="§"/>
            </a:pPr>
            <a:r>
              <a:rPr lang="en-US" dirty="0"/>
              <a:t>Can be created manually with values or from files / directories</a:t>
            </a:r>
          </a:p>
        </p:txBody>
      </p:sp>
      <p:pic>
        <p:nvPicPr>
          <p:cNvPr id="10" name="Picture 9"/>
          <p:cNvPicPr>
            <a:picLocks noChangeAspect="1"/>
          </p:cNvPicPr>
          <p:nvPr/>
        </p:nvPicPr>
        <p:blipFill>
          <a:blip r:embed="rId3"/>
          <a:stretch>
            <a:fillRect/>
          </a:stretch>
        </p:blipFill>
        <p:spPr>
          <a:xfrm>
            <a:off x="504000" y="2489860"/>
            <a:ext cx="8761905" cy="400000"/>
          </a:xfrm>
          <a:prstGeom prst="rect">
            <a:avLst/>
          </a:prstGeom>
        </p:spPr>
      </p:pic>
      <p:pic>
        <p:nvPicPr>
          <p:cNvPr id="11" name="Picture 10"/>
          <p:cNvPicPr>
            <a:picLocks noChangeAspect="1"/>
          </p:cNvPicPr>
          <p:nvPr/>
        </p:nvPicPr>
        <p:blipFill>
          <a:blip r:embed="rId4"/>
          <a:stretch>
            <a:fillRect/>
          </a:stretch>
        </p:blipFill>
        <p:spPr>
          <a:xfrm>
            <a:off x="504000" y="3207170"/>
            <a:ext cx="3419048" cy="1647619"/>
          </a:xfrm>
          <a:prstGeom prst="rect">
            <a:avLst/>
          </a:prstGeom>
        </p:spPr>
      </p:pic>
      <p:pic>
        <p:nvPicPr>
          <p:cNvPr id="12" name="Picture 11"/>
          <p:cNvPicPr>
            <a:picLocks noChangeAspect="1"/>
          </p:cNvPicPr>
          <p:nvPr/>
        </p:nvPicPr>
        <p:blipFill>
          <a:blip r:embed="rId5"/>
          <a:stretch>
            <a:fillRect/>
          </a:stretch>
        </p:blipFill>
        <p:spPr>
          <a:xfrm>
            <a:off x="4818286" y="3034873"/>
            <a:ext cx="4447619" cy="3333333"/>
          </a:xfrm>
          <a:prstGeom prst="rect">
            <a:avLst/>
          </a:prstGeom>
        </p:spPr>
      </p:pic>
    </p:spTree>
    <p:extLst>
      <p:ext uri="{BB962C8B-B14F-4D97-AF65-F5344CB8AC3E}">
        <p14:creationId xmlns:p14="http://schemas.microsoft.com/office/powerpoint/2010/main" val="196686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198</Words>
  <Application>Microsoft Office PowerPoint</Application>
  <PresentationFormat>Custom</PresentationFormat>
  <Paragraphs>40</Paragraphs>
  <Slides>6</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Secrets</vt:lpstr>
      <vt:lpstr>ConfigMaps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434</cp:revision>
  <dcterms:created xsi:type="dcterms:W3CDTF">2015-10-14T11:21:43Z</dcterms:created>
  <dcterms:modified xsi:type="dcterms:W3CDTF">2017-11-30T13:46:53Z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