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3" r:id="rId2"/>
    <p:sldId id="442" r:id="rId3"/>
    <p:sldId id="446" r:id="rId4"/>
    <p:sldId id="450" r:id="rId5"/>
    <p:sldId id="449" r:id="rId6"/>
    <p:sldId id="452" r:id="rId7"/>
    <p:sldId id="447" r:id="rId8"/>
    <p:sldId id="448" r:id="rId9"/>
    <p:sldId id="451"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4908" autoAdjust="0"/>
  </p:normalViewPr>
  <p:slideViewPr>
    <p:cSldViewPr snapToGrid="0" showGuides="1">
      <p:cViewPr varScale="1">
        <p:scale>
          <a:sx n="97" d="100"/>
          <a:sy n="97" d="100"/>
        </p:scale>
        <p:origin x="1494"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301385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isolation of individual apps is one of many goals achieved with container technology, it introduces new issues. </a:t>
            </a:r>
          </a:p>
          <a:p>
            <a:r>
              <a:rPr lang="en-US" dirty="0"/>
              <a:t>How should these container work together? </a:t>
            </a:r>
          </a:p>
          <a:p>
            <a:r>
              <a:rPr lang="en-US" dirty="0"/>
              <a:t>How can the communicate?</a:t>
            </a:r>
          </a:p>
          <a:p>
            <a:endParaRPr lang="en-US" dirty="0"/>
          </a:p>
          <a:p>
            <a:r>
              <a:rPr lang="en-US" dirty="0"/>
              <a:t>Kubernetes helps with an advanced network concepts as well as service discovery features.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753081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18542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takes a “construction plan” and instantiates it as often as you want – as long as you have enough resources</a:t>
            </a:r>
          </a:p>
          <a:p>
            <a:r>
              <a:rPr lang="en-US" dirty="0"/>
              <a:t>What you describe, is what you get.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669141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orchestrates your workloads &amp; applications – also several of them in parallel.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088780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demo is based on the “sock shop” e-commerce platform developed by </a:t>
            </a:r>
            <a:r>
              <a:rPr lang="en-US" dirty="0" err="1"/>
              <a:t>weaveworks</a:t>
            </a:r>
            <a:r>
              <a:rPr lang="en-US" dirty="0"/>
              <a:t>. This is a full-blown demo application, including content – however you have to wait ~2min until the content is fully loaded. To demo, create a “sock-shop” namespace and use the sock-</a:t>
            </a:r>
            <a:r>
              <a:rPr lang="en-US" dirty="0" err="1"/>
              <a:t>shop.yaml</a:t>
            </a:r>
            <a:r>
              <a:rPr lang="en-US" dirty="0"/>
              <a:t> from the </a:t>
            </a:r>
            <a:r>
              <a:rPr lang="en-US" dirty="0" err="1"/>
              <a:t>kubernetes</a:t>
            </a:r>
            <a:r>
              <a:rPr lang="en-US" dirty="0"/>
              <a:t>/solutions folder to deploy all components. </a:t>
            </a:r>
          </a:p>
          <a:p>
            <a:r>
              <a:rPr lang="en-US" dirty="0"/>
              <a:t>The design of the sock-shop is based a micro-services architecture and was containerized appropriately. See https://github.com/microservices-demo/microservices-demo/blob/master/internal-docs/design.md for </a:t>
            </a:r>
            <a:r>
              <a:rPr lang="en-US"/>
              <a:t>further details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4246815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67728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146731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SAP’s solution to </a:t>
            </a:r>
            <a:r>
              <a:rPr lang="en-US"/>
              <a:t>managed Kubernetes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294899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s://i.kym-cdn.com/photos/images/original/001/142/233/897.gi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kubernetes.io/docs/home/"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kubernetes/community/blob/master/communication.md"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hyperlink" Target="https://groups.google.com/forum/#!forum/kubernetes-users" TargetMode="External"/><Relationship Id="rId5" Type="http://schemas.openxmlformats.org/officeDocument/2006/relationships/hyperlink" Target="https://github.com/kubernetes" TargetMode="Externa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0197" y="954659"/>
            <a:ext cx="10899174" cy="997196"/>
          </a:xfrm>
        </p:spPr>
        <p:txBody>
          <a:bodyPr/>
          <a:lstStyle/>
          <a:p>
            <a:r>
              <a:rPr lang="en-US" dirty="0"/>
              <a:t>An (non-technical) introduction to</a:t>
            </a:r>
          </a:p>
          <a:p>
            <a:r>
              <a:rPr lang="en-US" dirty="0">
                <a:solidFill>
                  <a:schemeClr val="accent1"/>
                </a:solidFill>
              </a:rPr>
              <a:t>Kubernetes</a:t>
            </a:r>
          </a:p>
        </p:txBody>
      </p:sp>
      <p:pic>
        <p:nvPicPr>
          <p:cNvPr id="1028" name="Picture 4" descr="Bildergebnis fü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985" y="2142308"/>
            <a:ext cx="3725598" cy="37255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553998"/>
          </a:xfrm>
        </p:spPr>
        <p:txBody>
          <a:bodyPr/>
          <a:lstStyle/>
          <a:p>
            <a:pPr algn="ctr"/>
            <a:r>
              <a:rPr lang="en-US" sz="3600" dirty="0"/>
              <a:t>We have isolated containers!</a:t>
            </a:r>
          </a:p>
        </p:txBody>
      </p:sp>
      <p:pic>
        <p:nvPicPr>
          <p:cNvPr id="1026" name="Picture 2" descr="https://i.kym-cdn.com/photos/images/original/001/142/233/897.gif">
            <a:extLst>
              <a:ext uri="{FF2B5EF4-FFF2-40B4-BE49-F238E27FC236}">
                <a16:creationId xmlns:a16="http://schemas.microsoft.com/office/drawing/2014/main" id="{1BB82D96-E312-4B93-8E2A-1376E90FB9B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577186" y="1832469"/>
            <a:ext cx="7040802" cy="35204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590C08-612C-4505-A457-A42E8D833E1D}"/>
              </a:ext>
            </a:extLst>
          </p:cNvPr>
          <p:cNvSpPr/>
          <p:nvPr/>
        </p:nvSpPr>
        <p:spPr>
          <a:xfrm>
            <a:off x="2635934" y="5529141"/>
            <a:ext cx="7586782" cy="338554"/>
          </a:xfrm>
          <a:prstGeom prst="rect">
            <a:avLst/>
          </a:prstGeom>
        </p:spPr>
        <p:txBody>
          <a:bodyPr wrap="square">
            <a:spAutoFit/>
          </a:bodyPr>
          <a:lstStyle/>
          <a:p>
            <a:pPr algn="ctr"/>
            <a:r>
              <a:rPr lang="en-US" sz="1600" dirty="0">
                <a:hlinkClick r:id="rId4"/>
              </a:rPr>
              <a:t>https://i.kym-cdn.com/photos/images/original/001/142/233/897.gif</a:t>
            </a:r>
            <a:r>
              <a:rPr lang="en-US" sz="1600" dirty="0"/>
              <a:t> </a:t>
            </a:r>
          </a:p>
        </p:txBody>
      </p:sp>
    </p:spTree>
    <p:extLst>
      <p:ext uri="{BB962C8B-B14F-4D97-AF65-F5344CB8AC3E}">
        <p14:creationId xmlns:p14="http://schemas.microsoft.com/office/powerpoint/2010/main" val="269854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So, what is this Kubernetes all about then?</a:t>
            </a:r>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4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435421" y="1117286"/>
            <a:ext cx="10285412" cy="1938992"/>
          </a:xfrm>
          <a:prstGeom prst="rect">
            <a:avLst/>
          </a:prstGeom>
        </p:spPr>
        <p:txBody>
          <a:bodyPr wrap="square">
            <a:spAutoFit/>
          </a:bodyPr>
          <a:lstStyle/>
          <a:p>
            <a:r>
              <a:rPr lang="en-US" sz="2000" b="1" dirty="0"/>
              <a:t>Do you remember, how fun it was to …</a:t>
            </a:r>
          </a:p>
          <a:p>
            <a:pPr marL="342900" indent="-342900">
              <a:buFont typeface="Wingdings" panose="05000000000000000000" pitchFamily="2" charset="2"/>
              <a:buChar char="§"/>
            </a:pPr>
            <a:r>
              <a:rPr lang="en-US" sz="2000" b="1" dirty="0"/>
              <a:t>start and stop every container?</a:t>
            </a:r>
          </a:p>
          <a:p>
            <a:pPr marL="342900" indent="-342900">
              <a:buFont typeface="Wingdings" panose="05000000000000000000" pitchFamily="2" charset="2"/>
              <a:buChar char="§"/>
            </a:pPr>
            <a:r>
              <a:rPr lang="en-US" sz="2000" b="1" dirty="0"/>
              <a:t>map ports and don’t get confused?</a:t>
            </a:r>
          </a:p>
          <a:p>
            <a:pPr marL="342900" indent="-342900">
              <a:buFont typeface="Wingdings" panose="05000000000000000000" pitchFamily="2" charset="2"/>
              <a:buChar char="§"/>
            </a:pPr>
            <a:r>
              <a:rPr lang="en-US" sz="2000" b="1" dirty="0"/>
              <a:t>check the health of a container?</a:t>
            </a:r>
          </a:p>
          <a:p>
            <a:pPr marL="342900" indent="-342900">
              <a:buFont typeface="Wingdings" panose="05000000000000000000" pitchFamily="2" charset="2"/>
              <a:buChar char="§"/>
            </a:pPr>
            <a:r>
              <a:rPr lang="en-US" sz="2000" b="1" dirty="0"/>
              <a:t>miss a volume on a different host?</a:t>
            </a:r>
          </a:p>
          <a:p>
            <a:pPr marL="342900" indent="-342900">
              <a:buFont typeface="Wingdings" panose="05000000000000000000" pitchFamily="2" charset="2"/>
              <a:buChar char="§"/>
            </a:pPr>
            <a:r>
              <a:rPr lang="en-US" sz="2000" b="1" dirty="0"/>
              <a:t>…</a:t>
            </a:r>
          </a:p>
        </p:txBody>
      </p:sp>
      <p:pic>
        <p:nvPicPr>
          <p:cNvPr id="14"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5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6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27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6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Tell me, what you want…</a:t>
            </a:r>
          </a:p>
        </p:txBody>
      </p:sp>
      <p:pic>
        <p:nvPicPr>
          <p:cNvPr id="1036" name="Picture 1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171700"/>
            <a:ext cx="3705613" cy="254222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Harlech Cast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651" y="1524001"/>
            <a:ext cx="5762370" cy="3839608"/>
          </a:xfrm>
          <a:prstGeom prst="rect">
            <a:avLst/>
          </a:prstGeom>
          <a:noFill/>
          <a:extLst>
            <a:ext uri="{909E8E84-426E-40DD-AFC4-6F175D3DCCD1}">
              <a14:hiddenFill xmlns:a14="http://schemas.microsoft.com/office/drawing/2010/main">
                <a:solidFill>
                  <a:srgbClr val="FFFFFF"/>
                </a:solidFill>
              </a14:hiddenFill>
            </a:ext>
          </a:extLst>
        </p:spPr>
      </p:pic>
      <p:sp>
        <p:nvSpPr>
          <p:cNvPr id="2" name="Arrow: Notched Right 1"/>
          <p:cNvSpPr/>
          <p:nvPr/>
        </p:nvSpPr>
        <p:spPr bwMode="gray">
          <a:xfrm>
            <a:off x="1485900" y="5577515"/>
            <a:ext cx="8275320" cy="869551"/>
          </a:xfrm>
          <a:prstGeom prst="notchedRightArrow">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All it takes,</a:t>
            </a:r>
            <a:r>
              <a:rPr kumimoji="0" lang="en-US" sz="1800" b="1" i="0" u="none" strike="noStrike" kern="0" cap="none" spc="0" normalizeH="0" noProof="0" dirty="0">
                <a:ln>
                  <a:noFill/>
                </a:ln>
                <a:effectLst/>
                <a:uLnTx/>
                <a:uFillTx/>
                <a:ea typeface="Arial Unicode MS" pitchFamily="34" charset="-128"/>
                <a:cs typeface="Arial Unicode MS" pitchFamily="34" charset="-128"/>
              </a:rPr>
              <a:t> is a description and some bricks…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57237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Orchestration</a:t>
            </a:r>
          </a:p>
        </p:txBody>
      </p:sp>
      <p:pic>
        <p:nvPicPr>
          <p:cNvPr id="3074" name="Picture 2" descr="Bildergebnis für orche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248" y="1527974"/>
            <a:ext cx="6406832" cy="42765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Bildergebnis für orche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088" y="959790"/>
            <a:ext cx="2947352" cy="19673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ildergebnis für orche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088" y="4004817"/>
            <a:ext cx="2947352" cy="196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94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E944-42BF-41EE-84F7-320F8E39B576}"/>
              </a:ext>
            </a:extLst>
          </p:cNvPr>
          <p:cNvSpPr>
            <a:spLocks noGrp="1"/>
          </p:cNvSpPr>
          <p:nvPr>
            <p:ph type="title"/>
          </p:nvPr>
        </p:nvSpPr>
        <p:spPr/>
        <p:txBody>
          <a:bodyPr/>
          <a:lstStyle/>
          <a:p>
            <a:r>
              <a:rPr lang="en-US" dirty="0"/>
              <a:t>Getting started: let‘s buy some socks</a:t>
            </a:r>
          </a:p>
        </p:txBody>
      </p:sp>
      <p:pic>
        <p:nvPicPr>
          <p:cNvPr id="4" name="Picture 3">
            <a:extLst>
              <a:ext uri="{FF2B5EF4-FFF2-40B4-BE49-F238E27FC236}">
                <a16:creationId xmlns:a16="http://schemas.microsoft.com/office/drawing/2014/main" id="{E7DDE766-5BAC-492B-B460-5D63FF7BC52C}"/>
              </a:ext>
            </a:extLst>
          </p:cNvPr>
          <p:cNvPicPr>
            <a:picLocks noChangeAspect="1"/>
          </p:cNvPicPr>
          <p:nvPr/>
        </p:nvPicPr>
        <p:blipFill>
          <a:blip r:embed="rId3"/>
          <a:stretch>
            <a:fillRect/>
          </a:stretch>
        </p:blipFill>
        <p:spPr>
          <a:xfrm>
            <a:off x="2418723" y="1048775"/>
            <a:ext cx="7357031" cy="5257542"/>
          </a:xfrm>
          <a:prstGeom prst="rect">
            <a:avLst/>
          </a:prstGeom>
        </p:spPr>
      </p:pic>
      <p:pic>
        <p:nvPicPr>
          <p:cNvPr id="5" name="Picture 4">
            <a:extLst>
              <a:ext uri="{FF2B5EF4-FFF2-40B4-BE49-F238E27FC236}">
                <a16:creationId xmlns:a16="http://schemas.microsoft.com/office/drawing/2014/main" id="{9377D6B2-0289-4B8C-A793-F902D649DEBB}"/>
              </a:ext>
            </a:extLst>
          </p:cNvPr>
          <p:cNvPicPr>
            <a:picLocks noChangeAspect="1"/>
          </p:cNvPicPr>
          <p:nvPr/>
        </p:nvPicPr>
        <p:blipFill>
          <a:blip r:embed="rId4"/>
          <a:stretch>
            <a:fillRect/>
          </a:stretch>
        </p:blipFill>
        <p:spPr>
          <a:xfrm>
            <a:off x="1841832" y="1346622"/>
            <a:ext cx="8510813" cy="4630315"/>
          </a:xfrm>
          <a:prstGeom prst="rect">
            <a:avLst/>
          </a:prstGeom>
          <a:effectLst>
            <a:softEdge rad="635000"/>
          </a:effectLst>
        </p:spPr>
      </p:pic>
    </p:spTree>
    <p:extLst>
      <p:ext uri="{BB962C8B-B14F-4D97-AF65-F5344CB8AC3E}">
        <p14:creationId xmlns:p14="http://schemas.microsoft.com/office/powerpoint/2010/main" val="264523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facts about K8s, </a:t>
            </a:r>
            <a:r>
              <a:rPr lang="en-US" dirty="0" err="1"/>
              <a:t>kubernetes</a:t>
            </a:r>
            <a:r>
              <a:rPr lang="en-US" dirty="0"/>
              <a:t>, …</a:t>
            </a:r>
          </a:p>
        </p:txBody>
      </p:sp>
      <p:sp>
        <p:nvSpPr>
          <p:cNvPr id="5" name="TextBox 4"/>
          <p:cNvSpPr txBox="1"/>
          <p:nvPr/>
        </p:nvSpPr>
        <p:spPr>
          <a:xfrm>
            <a:off x="504001" y="1447800"/>
            <a:ext cx="9691559" cy="3877985"/>
          </a:xfrm>
          <a:prstGeom prst="rect">
            <a:avLst/>
          </a:prstGeom>
          <a:noFill/>
        </p:spPr>
        <p:txBody>
          <a:bodyPr wrap="square" lIns="0" tIns="0" rIns="0" bIns="0" rtlCol="0">
            <a:spAutoFit/>
          </a:bodyPr>
          <a:lstStyle/>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Kubernetes = Greek for “helmsman” or “pilot”</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Based on Google’s Borg – a cluster manager for container orchestration</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Open sourced by Google and firstly announced in 2014</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v1.0 was released in July 2015</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By now K8s is governed by the Cloud Native Computing Foundation (CNCF)</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Vanilla Kubernetes is the basis for commercial products like </a:t>
            </a:r>
            <a:r>
              <a:rPr lang="en-US" sz="1800" kern="0" dirty="0" err="1">
                <a:ea typeface="Arial Unicode MS" pitchFamily="34" charset="-128"/>
                <a:cs typeface="Arial Unicode MS" pitchFamily="34" charset="-128"/>
              </a:rPr>
              <a:t>RedHat’s</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Openshift</a:t>
            </a:r>
            <a:r>
              <a:rPr lang="en-US" sz="1800" kern="0" dirty="0">
                <a:ea typeface="Arial Unicode MS" pitchFamily="34" charset="-128"/>
                <a:cs typeface="Arial Unicode MS" pitchFamily="34" charset="-128"/>
              </a:rPr>
              <a:t> or CoreOS’ tectonic</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New minor releases roughly every 3 month</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Extensive list of beta features</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Documentation: </a:t>
            </a:r>
            <a:r>
              <a:rPr lang="en-US" sz="1800" kern="0" dirty="0">
                <a:ea typeface="Arial Unicode MS" pitchFamily="34" charset="-128"/>
                <a:cs typeface="Arial Unicode MS" pitchFamily="34" charset="-128"/>
                <a:hlinkClick r:id="rId3"/>
              </a:rPr>
              <a:t>https://kubernetes.io/docs/home/</a:t>
            </a:r>
            <a:r>
              <a:rPr lang="en-US" sz="1800" kern="0" dirty="0">
                <a:ea typeface="Arial Unicode MS" pitchFamily="34" charset="-128"/>
                <a:cs typeface="Arial Unicode MS" pitchFamily="34" charset="-128"/>
              </a:rPr>
              <a:t> - concepts, tasks, API reference</a:t>
            </a:r>
          </a:p>
        </p:txBody>
      </p:sp>
    </p:spTree>
    <p:extLst>
      <p:ext uri="{BB962C8B-B14F-4D97-AF65-F5344CB8AC3E}">
        <p14:creationId xmlns:p14="http://schemas.microsoft.com/office/powerpoint/2010/main" val="3263224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it doesn’t always work as expected …</a:t>
            </a:r>
          </a:p>
        </p:txBody>
      </p:sp>
      <p:sp>
        <p:nvSpPr>
          <p:cNvPr id="3" name="Rectangle 2"/>
          <p:cNvSpPr/>
          <p:nvPr/>
        </p:nvSpPr>
        <p:spPr>
          <a:xfrm>
            <a:off x="504001" y="5851688"/>
            <a:ext cx="9554399" cy="415498"/>
          </a:xfrm>
          <a:prstGeom prst="rect">
            <a:avLst/>
          </a:prstGeom>
        </p:spPr>
        <p:txBody>
          <a:bodyPr wrap="square">
            <a:spAutoFit/>
          </a:bodyPr>
          <a:lstStyle/>
          <a:p>
            <a:r>
              <a:rPr lang="en-US" dirty="0">
                <a:hlinkClick r:id="rId3"/>
              </a:rPr>
              <a:t>https://github.com/kubernetes/community/blob/master/communication.md</a:t>
            </a:r>
            <a:r>
              <a:rPr lang="en-US" dirty="0"/>
              <a:t> </a:t>
            </a:r>
          </a:p>
        </p:txBody>
      </p:sp>
      <p:pic>
        <p:nvPicPr>
          <p:cNvPr id="4" name="Picture 3"/>
          <p:cNvPicPr>
            <a:picLocks noChangeAspect="1"/>
          </p:cNvPicPr>
          <p:nvPr/>
        </p:nvPicPr>
        <p:blipFill>
          <a:blip r:embed="rId4"/>
          <a:stretch>
            <a:fillRect/>
          </a:stretch>
        </p:blipFill>
        <p:spPr>
          <a:xfrm>
            <a:off x="504001" y="1170215"/>
            <a:ext cx="9249599" cy="3520576"/>
          </a:xfrm>
          <a:prstGeom prst="rect">
            <a:avLst/>
          </a:prstGeom>
        </p:spPr>
      </p:pic>
      <p:sp>
        <p:nvSpPr>
          <p:cNvPr id="5" name="Rectangle 4"/>
          <p:cNvSpPr/>
          <p:nvPr/>
        </p:nvSpPr>
        <p:spPr>
          <a:xfrm>
            <a:off x="504001" y="5298469"/>
            <a:ext cx="3788217" cy="415498"/>
          </a:xfrm>
          <a:prstGeom prst="rect">
            <a:avLst/>
          </a:prstGeom>
        </p:spPr>
        <p:txBody>
          <a:bodyPr wrap="none">
            <a:spAutoFit/>
          </a:bodyPr>
          <a:lstStyle/>
          <a:p>
            <a:r>
              <a:rPr lang="en-US" dirty="0">
                <a:hlinkClick r:id="rId5"/>
              </a:rPr>
              <a:t>https://github.com/kubernetes</a:t>
            </a:r>
            <a:r>
              <a:rPr lang="en-US" dirty="0"/>
              <a:t> </a:t>
            </a:r>
          </a:p>
        </p:txBody>
      </p:sp>
      <p:sp>
        <p:nvSpPr>
          <p:cNvPr id="6" name="Rectangle 5"/>
          <p:cNvSpPr/>
          <p:nvPr/>
        </p:nvSpPr>
        <p:spPr>
          <a:xfrm>
            <a:off x="504000" y="4767554"/>
            <a:ext cx="8792399" cy="415498"/>
          </a:xfrm>
          <a:prstGeom prst="rect">
            <a:avLst/>
          </a:prstGeom>
        </p:spPr>
        <p:txBody>
          <a:bodyPr wrap="square">
            <a:spAutoFit/>
          </a:bodyPr>
          <a:lstStyle/>
          <a:p>
            <a:r>
              <a:rPr lang="en-US" dirty="0">
                <a:hlinkClick r:id="rId6"/>
              </a:rPr>
              <a:t>https://groups.google.com/forum/#!forum/kubernetes-users</a:t>
            </a:r>
            <a:r>
              <a:rPr lang="en-US" dirty="0"/>
              <a:t> </a:t>
            </a:r>
          </a:p>
        </p:txBody>
      </p:sp>
    </p:spTree>
    <p:extLst>
      <p:ext uri="{BB962C8B-B14F-4D97-AF65-F5344CB8AC3E}">
        <p14:creationId xmlns:p14="http://schemas.microsoft.com/office/powerpoint/2010/main" val="277727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21" y="2278339"/>
            <a:ext cx="2528252" cy="13277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0028" y="1035919"/>
            <a:ext cx="66675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3515" y="4553903"/>
            <a:ext cx="265747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6668" y="3865506"/>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7808" y="688666"/>
            <a:ext cx="2787332" cy="2787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288864"/>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476</Words>
  <Application>Microsoft Office PowerPoint</Application>
  <PresentationFormat>Custom</PresentationFormat>
  <Paragraphs>51</Paragraphs>
  <Slides>10</Slides>
  <Notes>10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SAP_2017_16x9_black</vt:lpstr>
      <vt:lpstr>PowerPoint Presentation</vt:lpstr>
      <vt:lpstr>We have isolated containers!</vt:lpstr>
      <vt:lpstr>So, what is this Kubernetes all about then?</vt:lpstr>
      <vt:lpstr>Tell me, what you want…</vt:lpstr>
      <vt:lpstr>Orchestration</vt:lpstr>
      <vt:lpstr>Getting started: let‘s buy some socks</vt:lpstr>
      <vt:lpstr>Some facts about K8s, kubernetes, …</vt:lpstr>
      <vt:lpstr>If it doesn’t always work as expected …</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400</cp:revision>
  <dcterms:created xsi:type="dcterms:W3CDTF">2015-10-14T11:21:43Z</dcterms:created>
  <dcterms:modified xsi:type="dcterms:W3CDTF">2018-09-27T08:34:29Z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