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1"/>
  </p:notesMasterIdLst>
  <p:handoutMasterIdLst>
    <p:handoutMasterId r:id="rId32"/>
  </p:handoutMasterIdLst>
  <p:sldIdLst>
    <p:sldId id="454" r:id="rId2"/>
    <p:sldId id="437" r:id="rId3"/>
    <p:sldId id="453" r:id="rId4"/>
    <p:sldId id="438" r:id="rId5"/>
    <p:sldId id="382" r:id="rId6"/>
    <p:sldId id="440" r:id="rId7"/>
    <p:sldId id="457" r:id="rId8"/>
    <p:sldId id="434" r:id="rId9"/>
    <p:sldId id="458" r:id="rId10"/>
    <p:sldId id="463" r:id="rId11"/>
    <p:sldId id="451" r:id="rId12"/>
    <p:sldId id="462" r:id="rId13"/>
    <p:sldId id="450" r:id="rId14"/>
    <p:sldId id="441" r:id="rId15"/>
    <p:sldId id="443" r:id="rId16"/>
    <p:sldId id="445" r:id="rId17"/>
    <p:sldId id="449" r:id="rId18"/>
    <p:sldId id="459" r:id="rId19"/>
    <p:sldId id="446" r:id="rId20"/>
    <p:sldId id="470" r:id="rId21"/>
    <p:sldId id="447" r:id="rId22"/>
    <p:sldId id="465" r:id="rId23"/>
    <p:sldId id="471" r:id="rId24"/>
    <p:sldId id="472" r:id="rId25"/>
    <p:sldId id="466" r:id="rId26"/>
    <p:sldId id="467" r:id="rId27"/>
    <p:sldId id="468" r:id="rId28"/>
    <p:sldId id="469" r:id="rId29"/>
    <p:sldId id="265"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6"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757" autoAdjust="0"/>
  </p:normalViewPr>
  <p:slideViewPr>
    <p:cSldViewPr snapToGrid="0" showGuides="1">
      <p:cViewPr varScale="1">
        <p:scale>
          <a:sx n="83" d="100"/>
          <a:sy n="83" d="100"/>
        </p:scale>
        <p:origin x="1446"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08281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Interactive vs detached:</a:t>
            </a:r>
          </a:p>
          <a:p>
            <a:pPr marL="285750" indent="-285750">
              <a:buFontTx/>
              <a:buChar char="-"/>
            </a:pPr>
            <a:r>
              <a:rPr lang="en-US" b="0" dirty="0"/>
              <a:t>Run an alpine:3.8 container with the –it flag. You can now interact with the shell.</a:t>
            </a:r>
          </a:p>
          <a:p>
            <a:pPr marL="285750" indent="-285750">
              <a:buFontTx/>
              <a:buChar char="-"/>
            </a:pPr>
            <a:r>
              <a:rPr lang="en-US" b="0" dirty="0"/>
              <a:t>Run a </a:t>
            </a:r>
            <a:r>
              <a:rPr lang="en-US" b="0" dirty="0" err="1"/>
              <a:t>nginx:mainline</a:t>
            </a:r>
            <a:r>
              <a:rPr lang="en-US" b="0" dirty="0"/>
              <a:t> container with the -it flag. You’re now connected to PID #1 of the container but it’s a daemon process, so you cannot do anything. Abort or detach from it.</a:t>
            </a:r>
          </a:p>
          <a:p>
            <a:pPr marL="285750" indent="-285750">
              <a:buFontTx/>
              <a:buChar char="-"/>
            </a:pPr>
            <a:r>
              <a:rPr lang="en-US" b="0" dirty="0"/>
              <a:t>Run a docker inspect on the </a:t>
            </a:r>
            <a:r>
              <a:rPr lang="en-US" b="0" dirty="0" err="1"/>
              <a:t>nginx</a:t>
            </a:r>
            <a:r>
              <a:rPr lang="en-US" b="0" dirty="0"/>
              <a:t> image and show the </a:t>
            </a:r>
            <a:r>
              <a:rPr lang="en-US" b="0" dirty="0" err="1"/>
              <a:t>cmd</a:t>
            </a:r>
            <a:r>
              <a:rPr lang="en-US" b="0" dirty="0"/>
              <a:t> / </a:t>
            </a:r>
            <a:r>
              <a:rPr lang="en-US" b="0" dirty="0" err="1"/>
              <a:t>entrypoint</a:t>
            </a:r>
            <a:r>
              <a:rPr lang="en-US" b="0" dirty="0"/>
              <a:t>: docker image inspect </a:t>
            </a:r>
            <a:r>
              <a:rPr lang="en-US" b="0" dirty="0" err="1"/>
              <a:t>nginx</a:t>
            </a:r>
            <a:r>
              <a:rPr lang="en-US" b="0" dirty="0"/>
              <a:t> | grep -</a:t>
            </a:r>
            <a:r>
              <a:rPr lang="en-US" b="0" dirty="0" err="1"/>
              <a:t>i</a:t>
            </a:r>
            <a:r>
              <a:rPr lang="en-US" b="0" dirty="0"/>
              <a:t> </a:t>
            </a:r>
            <a:r>
              <a:rPr lang="en-US" b="0" dirty="0" err="1"/>
              <a:t>cmd</a:t>
            </a:r>
            <a:endParaRPr lang="en-US" b="0" dirty="0"/>
          </a:p>
          <a:p>
            <a:pPr marL="285750" indent="-285750">
              <a:buFontTx/>
              <a:buChar char="-"/>
            </a:pPr>
            <a:r>
              <a:rPr lang="en-US" b="0" dirty="0"/>
              <a:t>Briefly discuss the inspect command</a:t>
            </a:r>
          </a:p>
          <a:p>
            <a:pPr marL="285750" indent="-285750">
              <a:buFontTx/>
              <a:buChar char="-"/>
            </a:pPr>
            <a:r>
              <a:rPr lang="en-US" b="0" dirty="0"/>
              <a:t>The </a:t>
            </a:r>
            <a:r>
              <a:rPr lang="en-US" b="0" dirty="0" err="1"/>
              <a:t>cmd</a:t>
            </a:r>
            <a:r>
              <a:rPr lang="en-US" b="0" dirty="0"/>
              <a:t> specifies what happens upon container start -&gt; the webserver is started and keeps running in an endless loop.</a:t>
            </a:r>
          </a:p>
          <a:p>
            <a:pPr marL="285750" indent="-285750">
              <a:buFontTx/>
              <a:buChar char="-"/>
            </a:pPr>
            <a:r>
              <a:rPr lang="en-US" b="0" dirty="0"/>
              <a:t>That’s why you probably want to start in detached mode -&gt; docker run –d </a:t>
            </a:r>
            <a:r>
              <a:rPr lang="en-US" b="0" dirty="0" err="1"/>
              <a:t>nginx:mainline</a:t>
            </a:r>
            <a:endParaRPr lang="en-US" b="0" dirty="0"/>
          </a:p>
          <a:p>
            <a:pPr marL="285750" indent="-285750">
              <a:buFontTx/>
              <a:buChar char="-"/>
            </a:pPr>
            <a:r>
              <a:rPr lang="en-US" b="0" dirty="0"/>
              <a:t>Show the running container with docker container list</a:t>
            </a:r>
          </a:p>
          <a:p>
            <a:pPr marL="285750" indent="-285750">
              <a:buFontTx/>
              <a:buChar char="-"/>
            </a:pPr>
            <a:r>
              <a:rPr lang="en-US" b="0" dirty="0"/>
              <a:t>Finally, exec into the container and explain the exec command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670025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87965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670215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78025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946119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235250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a:t>
            </a:r>
            <a:r>
              <a:rPr lang="en-US" b="1" noProof="0" dirty="0"/>
              <a:t>network address translation (NAT)</a:t>
            </a:r>
            <a:r>
              <a:rPr lang="en-US" noProof="0" dirty="0"/>
              <a:t>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a:t>
            </a:r>
            <a:r>
              <a:rPr lang="en-US" b="1" noProof="0" dirty="0"/>
              <a:t>port forwarding</a:t>
            </a:r>
            <a:r>
              <a:rPr lang="en-US" noProof="0" dirty="0"/>
              <a:t> and docker knows two flavors of it.</a:t>
            </a:r>
          </a:p>
          <a:p>
            <a:pPr marL="342900" indent="-342900">
              <a:buAutoNum type="arabicParenR"/>
            </a:pPr>
            <a:r>
              <a:rPr lang="en-US" noProof="0" dirty="0"/>
              <a:t>Map a </a:t>
            </a:r>
            <a:r>
              <a:rPr lang="en-US" b="1" noProof="0" dirty="0"/>
              <a:t>dedicated host port</a:t>
            </a:r>
            <a:r>
              <a:rPr lang="en-US" noProof="0" dirty="0"/>
              <a: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a:t>
            </a:r>
            <a:r>
              <a:rPr lang="en-US" b="1" noProof="0" dirty="0"/>
              <a:t>random port</a:t>
            </a:r>
            <a:r>
              <a:rPr lang="en-US" noProof="0" dirty="0"/>
              <a: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71341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Tx/>
              <a:buNone/>
            </a:pPr>
            <a:r>
              <a:rPr lang="en-US" b="0" dirty="0"/>
              <a:t>Let’s get back to our </a:t>
            </a:r>
            <a:r>
              <a:rPr lang="en-US" b="0" dirty="0" err="1"/>
              <a:t>nginx</a:t>
            </a:r>
            <a:r>
              <a:rPr lang="en-US" b="0" dirty="0"/>
              <a:t> examples.</a:t>
            </a:r>
          </a:p>
          <a:p>
            <a:pPr marL="285750" indent="-285750">
              <a:buFontTx/>
              <a:buChar char="-"/>
            </a:pPr>
            <a:r>
              <a:rPr lang="en-US" b="0" dirty="0"/>
              <a:t>Docker run -d -p 8081:80 </a:t>
            </a:r>
            <a:r>
              <a:rPr lang="en-US" b="0" dirty="0" err="1"/>
              <a:t>nginx:mainline</a:t>
            </a:r>
            <a:endParaRPr lang="en-US" b="0" dirty="0"/>
          </a:p>
          <a:p>
            <a:pPr marL="285750" indent="-285750">
              <a:buFontTx/>
              <a:buChar char="-"/>
            </a:pPr>
            <a:r>
              <a:rPr lang="en-US" b="0" dirty="0"/>
              <a:t>Access the </a:t>
            </a:r>
            <a:r>
              <a:rPr lang="en-US" b="0" dirty="0" err="1"/>
              <a:t>nginx</a:t>
            </a:r>
            <a:r>
              <a:rPr lang="en-US" b="0" dirty="0"/>
              <a:t> on port localhost:8081</a:t>
            </a:r>
          </a:p>
          <a:p>
            <a:pPr marL="285750" indent="-285750">
              <a:buFontTx/>
              <a:buChar char="-"/>
            </a:pPr>
            <a:r>
              <a:rPr lang="en-US" b="0" dirty="0"/>
              <a:t>Run the same with -P and get the port via docker container list</a:t>
            </a:r>
          </a:p>
          <a:p>
            <a:pPr marL="285750" indent="-285750">
              <a:buFontTx/>
              <a:buChar char="-"/>
            </a:pPr>
            <a:r>
              <a:rPr lang="en-US" b="0" dirty="0"/>
              <a:t>Access the </a:t>
            </a:r>
            <a:r>
              <a:rPr lang="en-US" b="0" dirty="0" err="1"/>
              <a:t>nginx</a:t>
            </a:r>
            <a:r>
              <a:rPr lang="en-US" b="0" dirty="0"/>
              <a:t> via the random port</a:t>
            </a:r>
          </a:p>
          <a:p>
            <a:pPr marL="285750" indent="-285750">
              <a:buFontTx/>
              <a:buChar char="-"/>
            </a:pPr>
            <a:endParaRPr lang="en-US" b="0" dirty="0"/>
          </a:p>
          <a:p>
            <a:pPr marL="0" indent="0">
              <a:buFontTx/>
              <a:buNone/>
            </a:pPr>
            <a:r>
              <a:rPr lang="en-US" b="0" dirty="0"/>
              <a:t>It’s important to remember – the first port is referencing the port that is opened on the docker host, the 2</a:t>
            </a:r>
            <a:r>
              <a:rPr lang="en-US" b="0" baseline="30000" dirty="0"/>
              <a:t>nd</a:t>
            </a:r>
            <a:r>
              <a:rPr lang="en-US" b="0" dirty="0"/>
              <a:t> port is referencing the container port.</a:t>
            </a:r>
          </a:p>
          <a:p>
            <a:pPr marL="0" indent="0">
              <a:buFontTx/>
              <a:buNone/>
            </a:pPr>
            <a:endParaRPr lang="en-US" b="0" dirty="0"/>
          </a:p>
          <a:p>
            <a:pPr marL="0" indent="0">
              <a:buFontTx/>
              <a:buNone/>
            </a:pPr>
            <a:r>
              <a:rPr lang="en-US" b="0" dirty="0"/>
              <a:t>Talking about networking:</a:t>
            </a:r>
          </a:p>
          <a:p>
            <a:pPr marL="285750" indent="-285750">
              <a:buFontTx/>
              <a:buChar char="-"/>
            </a:pPr>
            <a:r>
              <a:rPr lang="en-US" b="0" dirty="0"/>
              <a:t>Docker network list</a:t>
            </a:r>
          </a:p>
          <a:p>
            <a:pPr marL="285750" indent="-285750">
              <a:buFontTx/>
              <a:buChar char="-"/>
            </a:pPr>
            <a:r>
              <a:rPr lang="en-US" b="0" dirty="0"/>
              <a:t>Show the different docker networks and create a new bridge network (docker network create test)</a:t>
            </a:r>
          </a:p>
          <a:p>
            <a:pPr marL="285750" indent="-285750">
              <a:buFontTx/>
              <a:buChar char="-"/>
            </a:pPr>
            <a:r>
              <a:rPr lang="en-US" b="0" dirty="0"/>
              <a:t>If you want to wire 2 containers, you have to put them into the same docker network. But be careful, DNS resolution doesn’t work in the default network!</a:t>
            </a:r>
          </a:p>
          <a:p>
            <a:pPr marL="285750" indent="-285750">
              <a:buFontTx/>
              <a:buChar char="-"/>
            </a:pPr>
            <a:r>
              <a:rPr lang="en-US" b="0" dirty="0"/>
              <a:t>Spin up a </a:t>
            </a:r>
            <a:r>
              <a:rPr lang="en-US" b="0" dirty="0" err="1"/>
              <a:t>nginx</a:t>
            </a:r>
            <a:r>
              <a:rPr lang="en-US" b="0" dirty="0"/>
              <a:t>: docker run -d --name </a:t>
            </a:r>
            <a:r>
              <a:rPr lang="en-US" b="0" dirty="0" err="1"/>
              <a:t>nginx</a:t>
            </a:r>
            <a:r>
              <a:rPr lang="en-US" b="0" dirty="0"/>
              <a:t> --network test </a:t>
            </a:r>
            <a:r>
              <a:rPr lang="en-US" b="0" dirty="0" err="1"/>
              <a:t>nginx:mainline</a:t>
            </a:r>
            <a:endParaRPr lang="en-US" b="0" dirty="0"/>
          </a:p>
          <a:p>
            <a:pPr marL="285750" indent="-285750">
              <a:buFontTx/>
              <a:buChar char="-"/>
            </a:pPr>
            <a:r>
              <a:rPr lang="en-US" b="0" dirty="0"/>
              <a:t>Spin up a helper: docker run -it --name helper --network test alpine:3.8</a:t>
            </a:r>
          </a:p>
          <a:p>
            <a:pPr marL="465750" lvl="1" indent="-285750">
              <a:buFontTx/>
              <a:buChar char="-"/>
            </a:pPr>
            <a:r>
              <a:rPr lang="en-US" b="0" dirty="0"/>
              <a:t>From within the helper container, show the </a:t>
            </a:r>
            <a:r>
              <a:rPr lang="en-US" b="0" dirty="0" err="1"/>
              <a:t>dns</a:t>
            </a:r>
            <a:r>
              <a:rPr lang="en-US" b="0" dirty="0"/>
              <a:t> resolution : </a:t>
            </a:r>
            <a:r>
              <a:rPr lang="en-US" b="0" dirty="0" err="1"/>
              <a:t>nslookup</a:t>
            </a:r>
            <a:r>
              <a:rPr lang="en-US" b="0" dirty="0"/>
              <a:t> </a:t>
            </a:r>
            <a:r>
              <a:rPr lang="en-US" b="0" dirty="0" err="1"/>
              <a:t>nginx</a:t>
            </a:r>
            <a:endParaRPr lang="en-US" b="0" dirty="0"/>
          </a:p>
          <a:p>
            <a:pPr marL="465750" lvl="1" indent="-285750">
              <a:buFontTx/>
              <a:buChar char="-"/>
            </a:pPr>
            <a:r>
              <a:rPr lang="en-US" b="0" dirty="0"/>
              <a:t>And connect to the webserver: </a:t>
            </a:r>
            <a:r>
              <a:rPr lang="en-US" b="0" dirty="0" err="1"/>
              <a:t>wget</a:t>
            </a:r>
            <a:r>
              <a:rPr lang="en-US" b="0" dirty="0"/>
              <a:t> </a:t>
            </a:r>
            <a:r>
              <a:rPr lang="en-US" b="0" dirty="0" err="1"/>
              <a:t>nginx</a:t>
            </a:r>
            <a:endParaRPr lang="en-US" b="0" dirty="0"/>
          </a:p>
          <a:p>
            <a:pPr marL="465750" lvl="1" indent="-285750">
              <a:buFontTx/>
              <a:buChar char="-"/>
            </a:pPr>
            <a:r>
              <a:rPr lang="en-US" b="0" dirty="0"/>
              <a:t>Show the downloaded index.html page: cat index.html</a:t>
            </a:r>
          </a:p>
          <a:p>
            <a:pPr marL="465750" lvl="1" indent="-285750">
              <a:buFontTx/>
              <a:buChar char="-"/>
            </a:pPr>
            <a:endParaRPr lang="en-US" b="0" dirty="0"/>
          </a:p>
          <a:p>
            <a:pPr marL="0" lvl="0" indent="0">
              <a:buFontTx/>
              <a:buNone/>
            </a:pPr>
            <a:r>
              <a:rPr lang="en-US" b="0" dirty="0"/>
              <a:t>So actually it is possible to wire container with docker directly, but </a:t>
            </a:r>
            <a:r>
              <a:rPr lang="en-US" b="0" dirty="0" err="1"/>
              <a:t>kubernetes</a:t>
            </a:r>
            <a:r>
              <a:rPr lang="en-US" b="0" dirty="0"/>
              <a:t> will make things easier </a:t>
            </a:r>
            <a:r>
              <a:rPr lang="en-US" b="0"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38479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01654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906544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0" indent="0">
              <a:buNone/>
            </a:pPr>
            <a:endParaRPr lang="en-US" noProof="0" dirty="0"/>
          </a:p>
          <a:p>
            <a:pPr marL="0" indent="0">
              <a:buNone/>
            </a:pPr>
            <a:r>
              <a:rPr lang="en-US" noProof="0" dirty="0"/>
              <a:t>How to differentiate between bind mounts and named volumes? </a:t>
            </a:r>
          </a:p>
          <a:p>
            <a:pPr marL="285750" indent="-285750">
              <a:buFontTx/>
              <a:buChar char="-"/>
            </a:pPr>
            <a:r>
              <a:rPr lang="en-US" noProof="0" dirty="0"/>
              <a:t>When specifying an </a:t>
            </a:r>
            <a:r>
              <a:rPr lang="en-US" b="1" noProof="0" dirty="0"/>
              <a:t>absolute path</a:t>
            </a:r>
            <a:r>
              <a:rPr lang="en-US" noProof="0" dirty="0"/>
              <a:t>, docker assumes a </a:t>
            </a:r>
            <a:r>
              <a:rPr lang="en-US" b="1" noProof="0" dirty="0"/>
              <a:t>bind mount</a:t>
            </a:r>
            <a:r>
              <a:rPr lang="en-US" noProof="0" dirty="0"/>
              <a:t>. </a:t>
            </a:r>
          </a:p>
          <a:p>
            <a:pPr marL="285750" indent="-285750">
              <a:buFontTx/>
              <a:buChar char="-"/>
            </a:pPr>
            <a:r>
              <a:rPr lang="en-US" noProof="0" dirty="0"/>
              <a:t>When you just give </a:t>
            </a:r>
            <a:r>
              <a:rPr lang="en-US" b="1" noProof="0" dirty="0"/>
              <a:t>a name</a:t>
            </a:r>
            <a:r>
              <a:rPr lang="en-US" noProof="0" dirty="0"/>
              <a:t> (like in a relative path “config”), it will assume a </a:t>
            </a:r>
            <a:r>
              <a:rPr lang="en-US" b="1" noProof="0" dirty="0"/>
              <a:t>named volume</a:t>
            </a:r>
            <a:r>
              <a:rPr lang="en-US" noProof="0" dirty="0"/>
              <a:t>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NFS mount.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3243662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Tx/>
              <a:buNone/>
            </a:pPr>
            <a:r>
              <a:rPr lang="en-US" b="0" dirty="0"/>
              <a:t>Volumes are the docker way to work with any kind of persistent data.</a:t>
            </a:r>
          </a:p>
          <a:p>
            <a:pPr marL="0" indent="0">
              <a:buFontTx/>
              <a:buNone/>
            </a:pPr>
            <a:endParaRPr lang="en-US" b="0" dirty="0"/>
          </a:p>
          <a:p>
            <a:pPr marL="0" indent="0">
              <a:buFontTx/>
              <a:buNone/>
            </a:pPr>
            <a:r>
              <a:rPr lang="en-US" b="0" dirty="0"/>
              <a:t>Let’s start simple and </a:t>
            </a:r>
            <a:r>
              <a:rPr lang="en-US" b="1" dirty="0"/>
              <a:t>(bind) mount</a:t>
            </a:r>
            <a:r>
              <a:rPr lang="en-US" b="0" dirty="0"/>
              <a:t> a directory into a container. Therefore assume you have a toolbox container and you need some environment in there (like a config file or </a:t>
            </a:r>
            <a:r>
              <a:rPr lang="en-US" b="0" dirty="0" err="1"/>
              <a:t>ssh</a:t>
            </a:r>
            <a:r>
              <a:rPr lang="en-US" b="0" dirty="0"/>
              <a:t> keys).</a:t>
            </a:r>
          </a:p>
          <a:p>
            <a:pPr marL="0" indent="0">
              <a:buFontTx/>
              <a:buNone/>
            </a:pPr>
            <a:endParaRPr lang="en-US" b="0" dirty="0"/>
          </a:p>
          <a:p>
            <a:pPr marL="285750" indent="-285750">
              <a:buFontTx/>
              <a:buChar char="-"/>
            </a:pPr>
            <a:r>
              <a:rPr lang="en-US" b="0" dirty="0"/>
              <a:t>docker run -it -v /home/vagrant:/</a:t>
            </a:r>
            <a:r>
              <a:rPr lang="en-US" b="0" dirty="0" err="1"/>
              <a:t>mnt</a:t>
            </a:r>
            <a:r>
              <a:rPr lang="en-US" b="0" dirty="0"/>
              <a:t>/home alpine:3.8</a:t>
            </a:r>
          </a:p>
          <a:p>
            <a:pPr marL="285750" indent="-285750">
              <a:buFontTx/>
              <a:buChar char="-"/>
            </a:pPr>
            <a:r>
              <a:rPr lang="en-US" b="0" dirty="0"/>
              <a:t>Show the content of /</a:t>
            </a:r>
            <a:r>
              <a:rPr lang="en-US" b="0" dirty="0" err="1"/>
              <a:t>mnt</a:t>
            </a:r>
            <a:r>
              <a:rPr lang="en-US" b="0" dirty="0"/>
              <a:t>/home, which would be you’re home directory</a:t>
            </a:r>
          </a:p>
          <a:p>
            <a:pPr marL="285750" indent="-285750">
              <a:buFontTx/>
              <a:buChar char="-"/>
            </a:pPr>
            <a:endParaRPr lang="en-US" b="0" dirty="0"/>
          </a:p>
          <a:p>
            <a:pPr marL="0" indent="0">
              <a:buFontTx/>
              <a:buNone/>
            </a:pPr>
            <a:r>
              <a:rPr lang="en-US" b="0" dirty="0"/>
              <a:t>Let’s see what else you could do with a bind mount:</a:t>
            </a:r>
          </a:p>
          <a:p>
            <a:pPr marL="285750" indent="-285750">
              <a:buFontTx/>
              <a:buChar char="-"/>
            </a:pPr>
            <a:r>
              <a:rPr lang="en-US" b="0" dirty="0"/>
              <a:t>Docker run -it -v /home/vagrant:/</a:t>
            </a:r>
            <a:r>
              <a:rPr lang="en-US" b="0" dirty="0" err="1"/>
              <a:t>etc</a:t>
            </a:r>
            <a:r>
              <a:rPr lang="en-US" b="0" dirty="0"/>
              <a:t> alpine:3.8</a:t>
            </a:r>
          </a:p>
          <a:p>
            <a:pPr marL="285750" indent="-285750">
              <a:buFontTx/>
              <a:buChar char="-"/>
            </a:pPr>
            <a:r>
              <a:rPr lang="en-US" b="0" dirty="0"/>
              <a:t>What happens? Well, our home directory is mounted to /etc. The original content of /</a:t>
            </a:r>
            <a:r>
              <a:rPr lang="en-US" b="0" dirty="0" err="1"/>
              <a:t>etc</a:t>
            </a:r>
            <a:r>
              <a:rPr lang="en-US" b="0" dirty="0"/>
              <a:t> is still there but hidden.</a:t>
            </a:r>
          </a:p>
          <a:p>
            <a:pPr marL="285750" indent="-285750">
              <a:buFontTx/>
              <a:buChar char="-"/>
            </a:pPr>
            <a:endParaRPr lang="en-US" b="0" dirty="0"/>
          </a:p>
          <a:p>
            <a:pPr marL="0" indent="0">
              <a:buFontTx/>
              <a:buNone/>
            </a:pPr>
            <a:r>
              <a:rPr lang="en-US" b="0" dirty="0"/>
              <a:t>Of course you can also inject a </a:t>
            </a:r>
            <a:r>
              <a:rPr lang="en-US" b="0" dirty="0" err="1"/>
              <a:t>nginx</a:t>
            </a:r>
            <a:r>
              <a:rPr lang="en-US" b="0" dirty="0"/>
              <a:t> index page or any configuration this way, but that’s part of the exercise ;)</a:t>
            </a:r>
          </a:p>
          <a:p>
            <a:pPr marL="0" indent="0">
              <a:buFontTx/>
              <a:buNone/>
            </a:pPr>
            <a:endParaRPr lang="en-US" b="0" dirty="0"/>
          </a:p>
          <a:p>
            <a:pPr marL="0" indent="0">
              <a:buFontTx/>
              <a:buNone/>
            </a:pPr>
            <a:r>
              <a:rPr lang="en-US" b="0" dirty="0"/>
              <a:t>Let’s move on to </a:t>
            </a:r>
            <a:r>
              <a:rPr lang="en-US" b="1" dirty="0"/>
              <a:t>docker volumes</a:t>
            </a:r>
            <a:r>
              <a:rPr lang="en-US" b="0" dirty="0"/>
              <a:t>. When working with a container, you might want to persist some data during runtime. For this example you will use a Jenkins and make it’s home a volume.</a:t>
            </a:r>
          </a:p>
          <a:p>
            <a:pPr marL="285750" indent="-285750">
              <a:buFontTx/>
              <a:buChar char="-"/>
            </a:pPr>
            <a:r>
              <a:rPr lang="en-US" b="0" dirty="0"/>
              <a:t>docker run -d -P -v </a:t>
            </a:r>
            <a:r>
              <a:rPr lang="en-US" b="0" dirty="0" err="1"/>
              <a:t>jenkins_home</a:t>
            </a:r>
            <a:r>
              <a:rPr lang="en-US" b="0" dirty="0"/>
              <a:t>:/</a:t>
            </a:r>
            <a:r>
              <a:rPr lang="en-US" b="0" dirty="0" err="1"/>
              <a:t>var</a:t>
            </a:r>
            <a:r>
              <a:rPr lang="en-US" b="0" dirty="0"/>
              <a:t>/</a:t>
            </a:r>
            <a:r>
              <a:rPr lang="en-US" b="0" dirty="0" err="1"/>
              <a:t>jenkins_home</a:t>
            </a:r>
            <a:r>
              <a:rPr lang="en-US" b="0" dirty="0"/>
              <a:t> </a:t>
            </a:r>
            <a:r>
              <a:rPr lang="en-US" b="0" dirty="0" err="1"/>
              <a:t>jenkins</a:t>
            </a:r>
            <a:r>
              <a:rPr lang="en-US" b="0" dirty="0"/>
              <a:t>/</a:t>
            </a:r>
            <a:r>
              <a:rPr lang="en-US" b="0" dirty="0" err="1"/>
              <a:t>jenkins:lts</a:t>
            </a:r>
            <a:endParaRPr lang="en-US" b="0" dirty="0"/>
          </a:p>
          <a:p>
            <a:pPr marL="285750" indent="-285750">
              <a:buFontTx/>
              <a:buChar char="-"/>
            </a:pPr>
            <a:r>
              <a:rPr lang="en-US" b="0" dirty="0"/>
              <a:t>Next, get the ports and connect the port that forwards to container port 8080</a:t>
            </a:r>
          </a:p>
          <a:p>
            <a:pPr marL="285750" indent="-285750">
              <a:buFontTx/>
              <a:buChar char="-"/>
            </a:pPr>
            <a:r>
              <a:rPr lang="en-US" b="0" dirty="0"/>
              <a:t>On the </a:t>
            </a:r>
            <a:r>
              <a:rPr lang="en-US" b="0" dirty="0" err="1"/>
              <a:t>jenkins</a:t>
            </a:r>
            <a:r>
              <a:rPr lang="en-US" b="0" dirty="0"/>
              <a:t> logon page, you’re asked for a password, run “docker logs &lt;container name&gt;”  and obtain the logon token</a:t>
            </a:r>
          </a:p>
          <a:p>
            <a:pPr marL="285750" indent="-285750">
              <a:buFontTx/>
              <a:buChar char="-"/>
            </a:pPr>
            <a:r>
              <a:rPr lang="en-US" b="0" dirty="0"/>
              <a:t>Logon to the </a:t>
            </a:r>
            <a:r>
              <a:rPr lang="en-US" b="0" dirty="0" err="1"/>
              <a:t>jenkins</a:t>
            </a:r>
            <a:r>
              <a:rPr lang="en-US" b="0" dirty="0"/>
              <a:t> and choose “select plugins to install”, select “none” (upper left corner) and continue. </a:t>
            </a:r>
          </a:p>
          <a:p>
            <a:pPr marL="285750" indent="-285750">
              <a:buFontTx/>
              <a:buChar char="-"/>
            </a:pPr>
            <a:r>
              <a:rPr lang="en-US" b="0" dirty="0"/>
              <a:t>Create a user </a:t>
            </a:r>
            <a:r>
              <a:rPr lang="en-US" b="0" dirty="0" err="1"/>
              <a:t>e.g</a:t>
            </a:r>
            <a:r>
              <a:rPr lang="en-US" b="0" dirty="0"/>
              <a:t> ‘root’ with a simple password and finish the setup.</a:t>
            </a:r>
          </a:p>
          <a:p>
            <a:pPr marL="285750" indent="-285750">
              <a:buFontTx/>
              <a:buChar char="-"/>
            </a:pPr>
            <a:r>
              <a:rPr lang="en-US" b="0" dirty="0"/>
              <a:t>Now stop the container and restart it – obviously you’re still able to logon with the credentials created before.</a:t>
            </a:r>
          </a:p>
          <a:p>
            <a:pPr marL="285750" indent="-285750">
              <a:buFontTx/>
              <a:buChar char="-"/>
            </a:pPr>
            <a:r>
              <a:rPr lang="en-US" b="0" dirty="0"/>
              <a:t>Finally, delete the container and with that also the RW layer and re-execute the docker run </a:t>
            </a:r>
            <a:r>
              <a:rPr lang="en-US" b="0" dirty="0" err="1"/>
              <a:t>jenkins</a:t>
            </a:r>
            <a:r>
              <a:rPr lang="en-US" b="0" dirty="0"/>
              <a:t> command. </a:t>
            </a:r>
          </a:p>
          <a:p>
            <a:pPr marL="285750" indent="-285750">
              <a:buFontTx/>
              <a:buChar char="-"/>
            </a:pPr>
            <a:r>
              <a:rPr lang="en-US" b="0" dirty="0"/>
              <a:t>Connect to your new </a:t>
            </a:r>
            <a:r>
              <a:rPr lang="en-US" b="0" dirty="0" err="1"/>
              <a:t>jenkins</a:t>
            </a:r>
            <a:r>
              <a:rPr lang="en-US" b="0" dirty="0"/>
              <a:t> (get the ports before) and logon with the same credentials as you’re still referring to the same </a:t>
            </a:r>
            <a:r>
              <a:rPr lang="en-US" b="0" dirty="0" err="1"/>
              <a:t>jenkins</a:t>
            </a:r>
            <a:r>
              <a:rPr lang="en-US" b="0" dirty="0"/>
              <a:t> home.</a:t>
            </a:r>
          </a:p>
          <a:p>
            <a:pPr marL="285750" indent="-285750">
              <a:buFontTx/>
              <a:buChar char="-"/>
            </a:pPr>
            <a:r>
              <a:rPr lang="en-US" b="0" dirty="0"/>
              <a:t>Inspect the </a:t>
            </a:r>
            <a:r>
              <a:rPr lang="en-US" b="0" dirty="0" err="1"/>
              <a:t>jenkins_home</a:t>
            </a:r>
            <a:r>
              <a:rPr lang="en-US" b="0" dirty="0"/>
              <a:t> volume (docker volume inspect </a:t>
            </a:r>
            <a:r>
              <a:rPr lang="en-US" b="0" dirty="0" err="1"/>
              <a:t>jenkins_home</a:t>
            </a:r>
            <a:r>
              <a:rPr lang="en-US" b="0" dirty="0"/>
              <a:t>) and go to it’s path (probably you need to be root for that) and show the content.</a:t>
            </a:r>
          </a:p>
          <a:p>
            <a:pPr marL="285750" indent="-285750">
              <a:buFontTx/>
              <a:buChar char="-"/>
            </a:pPr>
            <a:endParaRPr lang="en-US" b="0" dirty="0"/>
          </a:p>
          <a:p>
            <a:pPr marL="0" indent="0">
              <a:buFontTx/>
              <a:buNone/>
            </a:pPr>
            <a:r>
              <a:rPr lang="en-US" b="0" dirty="0"/>
              <a:t>Highlight, that the volume upon creation was empty. With the first start of </a:t>
            </a:r>
            <a:r>
              <a:rPr lang="en-US" b="0" dirty="0" err="1"/>
              <a:t>jenkins</a:t>
            </a:r>
            <a:r>
              <a:rPr lang="en-US" b="0" dirty="0"/>
              <a:t>, content was written to it. However when launching the 2</a:t>
            </a:r>
            <a:r>
              <a:rPr lang="en-US" b="0" baseline="30000" dirty="0"/>
              <a:t>nd</a:t>
            </a:r>
            <a:r>
              <a:rPr lang="en-US" b="0" dirty="0"/>
              <a:t> </a:t>
            </a:r>
            <a:r>
              <a:rPr lang="en-US" b="0" dirty="0" err="1"/>
              <a:t>jenkins</a:t>
            </a:r>
            <a:r>
              <a:rPr lang="en-US" b="0" dirty="0"/>
              <a:t> container the content was not overwritten / re-initialized. So if you need to persist some initial data, a named volume might be useful.</a:t>
            </a:r>
          </a:p>
          <a:p>
            <a:pPr marL="0" indent="0">
              <a:buFontTx/>
              <a:buNone/>
            </a:pPr>
            <a:endParaRPr lang="en-US" b="0" dirty="0"/>
          </a:p>
          <a:p>
            <a:pPr marL="0" indent="0">
              <a:buFontTx/>
              <a:buNone/>
            </a:pPr>
            <a:r>
              <a:rPr lang="en-US" b="0" dirty="0"/>
              <a:t>Downsides: it’s hard to move a volume to another host, but the k8s storage </a:t>
            </a:r>
            <a:r>
              <a:rPr lang="en-US" b="0" dirty="0" err="1"/>
              <a:t>api</a:t>
            </a:r>
            <a:r>
              <a:rPr lang="en-US" b="0" dirty="0"/>
              <a:t> will provide better ways of adding persistence. </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606468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140202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89868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a:p>
            <a:endParaRPr lang="de-DE"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ReST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 </a:t>
            </a:r>
            <a:br>
              <a:rPr lang="en-US" baseline="0" noProof="0" dirty="0"/>
            </a:br>
            <a:r>
              <a:rPr lang="en-US" baseline="0" noProof="0" dirty="0"/>
              <a:t>   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a:t>Containerd actually is the container runtime. It is a refactored part of the former docker engine and handles the complete lifecycle of a container. It works on the basis of the open container initiative (OCI) specifications for container runtimes. Containerd also depends on OCI compatible images (root file system + </a:t>
            </a:r>
            <a:r>
              <a:rPr lang="en-US" dirty="0" err="1"/>
              <a:t>container.json</a:t>
            </a:r>
            <a:r>
              <a:rPr lang="en-US" dirty="0"/>
              <a:t>)</a:t>
            </a:r>
          </a:p>
          <a:p>
            <a:endParaRPr lang="en-US" dirty="0"/>
          </a:p>
          <a:p>
            <a:r>
              <a:rPr lang="en-US" dirty="0"/>
              <a:t>Containerd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44537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Now that you talked about the theory, it’s time for a demo.</a:t>
            </a:r>
          </a:p>
          <a:p>
            <a:endParaRPr lang="en-US" b="0" dirty="0"/>
          </a:p>
          <a:p>
            <a:r>
              <a:rPr lang="en-US" b="0" dirty="0"/>
              <a:t>Get started by introducing the docker cli a bit more detailed.</a:t>
            </a:r>
          </a:p>
          <a:p>
            <a:pPr marL="285750" indent="-285750">
              <a:buFontTx/>
              <a:buChar char="-"/>
            </a:pPr>
            <a:r>
              <a:rPr lang="en-US" b="0" dirty="0"/>
              <a:t>Simply run “docker” and explain the output &amp; where to get more info for each command</a:t>
            </a:r>
          </a:p>
          <a:p>
            <a:pPr marL="285750" indent="-285750">
              <a:buFontTx/>
              <a:buChar char="-"/>
            </a:pPr>
            <a:r>
              <a:rPr lang="en-US" b="0" dirty="0"/>
              <a:t>Talk about the container, image, volume and network sub commands </a:t>
            </a:r>
            <a:r>
              <a:rPr lang="en-US" b="0" dirty="0">
                <a:sym typeface="Wingdings" panose="05000000000000000000" pitchFamily="2" charset="2"/>
              </a:rPr>
              <a:t> they grant access to management of the respective objects (create, remove, list, …)</a:t>
            </a:r>
            <a:endParaRPr lang="en-US" b="0" dirty="0"/>
          </a:p>
          <a:p>
            <a:pPr marL="285750" indent="-285750">
              <a:buFontTx/>
              <a:buChar char="-"/>
            </a:pPr>
            <a:endParaRPr lang="en-US" b="0" dirty="0"/>
          </a:p>
          <a:p>
            <a:pPr marL="0" indent="0">
              <a:buFontTx/>
              <a:buNone/>
            </a:pPr>
            <a:r>
              <a:rPr lang="en-US" b="0" dirty="0"/>
              <a:t>Let’s discuss a few things more detailed.</a:t>
            </a:r>
          </a:p>
          <a:p>
            <a:pPr marL="285750" indent="-285750">
              <a:buFontTx/>
              <a:buChar char="-"/>
            </a:pPr>
            <a:r>
              <a:rPr lang="en-US" b="0" dirty="0"/>
              <a:t>“docker run” was already used by participants, but do execute it again </a:t>
            </a:r>
            <a:r>
              <a:rPr lang="en-US" b="0" dirty="0">
                <a:sym typeface="Wingdings" panose="05000000000000000000" pitchFamily="2" charset="2"/>
              </a:rPr>
              <a:t>  docker run -it docker/</a:t>
            </a:r>
            <a:r>
              <a:rPr lang="en-US" b="0" dirty="0" err="1">
                <a:sym typeface="Wingdings" panose="05000000000000000000" pitchFamily="2" charset="2"/>
              </a:rPr>
              <a:t>whalesay</a:t>
            </a:r>
            <a:r>
              <a:rPr lang="en-US" b="0" dirty="0">
                <a:sym typeface="Wingdings" panose="05000000000000000000" pitchFamily="2" charset="2"/>
              </a:rPr>
              <a:t> </a:t>
            </a:r>
            <a:r>
              <a:rPr lang="en-US" b="0" dirty="0" err="1">
                <a:sym typeface="Wingdings" panose="05000000000000000000" pitchFamily="2" charset="2"/>
              </a:rPr>
              <a:t>cowsay</a:t>
            </a:r>
            <a:r>
              <a:rPr lang="en-US" b="0" dirty="0">
                <a:sym typeface="Wingdings" panose="05000000000000000000" pitchFamily="2" charset="2"/>
              </a:rPr>
              <a:t> boo</a:t>
            </a:r>
            <a:endParaRPr lang="en-US" b="0" dirty="0"/>
          </a:p>
          <a:p>
            <a:pPr marL="285750" indent="-285750">
              <a:buFontTx/>
              <a:buChar char="-"/>
            </a:pPr>
            <a:r>
              <a:rPr lang="en-US" b="0" dirty="0"/>
              <a:t>let’s see where these containers ended up: docker container list –a</a:t>
            </a:r>
          </a:p>
          <a:p>
            <a:pPr marL="285750" indent="-285750">
              <a:buFontTx/>
              <a:buChar char="-"/>
            </a:pPr>
            <a:r>
              <a:rPr lang="en-US" b="0" dirty="0"/>
              <a:t>Explain the –a flag</a:t>
            </a:r>
          </a:p>
          <a:p>
            <a:pPr marL="285750" indent="-285750">
              <a:buFontTx/>
              <a:buChar char="-"/>
            </a:pPr>
            <a:r>
              <a:rPr lang="en-US" b="0" dirty="0"/>
              <a:t>Access the logs of your </a:t>
            </a:r>
            <a:r>
              <a:rPr lang="en-US" b="0" dirty="0" err="1"/>
              <a:t>whalesay</a:t>
            </a:r>
            <a:r>
              <a:rPr lang="en-US" b="0" dirty="0"/>
              <a:t> container</a:t>
            </a:r>
          </a:p>
          <a:p>
            <a:pPr marL="285750" indent="-285750">
              <a:buFontTx/>
              <a:buChar char="-"/>
            </a:pPr>
            <a:r>
              <a:rPr lang="en-US" b="0" dirty="0"/>
              <a:t>Re-start you </a:t>
            </a:r>
            <a:r>
              <a:rPr lang="en-US" b="0" dirty="0" err="1"/>
              <a:t>whalesay</a:t>
            </a:r>
            <a:r>
              <a:rPr lang="en-US" b="0" dirty="0"/>
              <a:t> container &amp; show logs again</a:t>
            </a:r>
          </a:p>
          <a:p>
            <a:pPr marL="285750" indent="-285750">
              <a:buFontTx/>
              <a:buChar char="-"/>
            </a:pPr>
            <a:r>
              <a:rPr lang="en-US" b="0" dirty="0"/>
              <a:t>Point out that it’s still the same read-write layer</a:t>
            </a:r>
          </a:p>
          <a:p>
            <a:pPr marL="285750" indent="-285750">
              <a:buFontTx/>
              <a:buChar char="-"/>
            </a:pPr>
            <a:r>
              <a:rPr lang="en-US" b="0" dirty="0"/>
              <a:t>Execute the docker run layer again and highlight that it’s a new </a:t>
            </a:r>
            <a:r>
              <a:rPr lang="en-US" b="0" dirty="0" err="1"/>
              <a:t>rw</a:t>
            </a:r>
            <a:r>
              <a:rPr lang="en-US" b="0" dirty="0"/>
              <a:t> layer now</a:t>
            </a:r>
          </a:p>
          <a:p>
            <a:pPr marL="285750" indent="-285750">
              <a:buFontTx/>
              <a:buChar char="-"/>
            </a:pPr>
            <a:r>
              <a:rPr lang="en-US" b="0" dirty="0"/>
              <a:t>Finally, remove the container(s) with prune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634326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53602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httpd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a:latin typeface="Courier New" panose="02070309020205020404" pitchFamily="49" charset="0"/>
                <a:cs typeface="Courier New" panose="02070309020205020404" pitchFamily="49" charset="0"/>
              </a:rPr>
              <a:t>docker container list </a:t>
            </a:r>
            <a:r>
              <a:rPr lang="en-US" sz="1600" dirty="0"/>
              <a:t> gives a list of all running containers on a host (use –a to see terminated containers as well)</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598464"/>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60539"/>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324253"/>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746211"/>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904203"/>
            <a:ext cx="1771650"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cxnSpLocks/>
            <a:endCxn id="18" idx="0"/>
          </p:cNvCxnSpPr>
          <p:nvPr/>
        </p:nvCxnSpPr>
        <p:spPr>
          <a:xfrm>
            <a:off x="3548888" y="3693432"/>
            <a:ext cx="80137"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62233"/>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02973"/>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398101" y="3582019"/>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02763" y="5107632"/>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05077" y="4407839"/>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0414" y="3764645"/>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960539"/>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862920"/>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734086"/>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#1 – Container Lifecycle</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Docker </a:t>
            </a:r>
            <a:r>
              <a:rPr lang="de-DE" dirty="0" err="1"/>
              <a:t>networking</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Arrow: Bent 10">
            <a:extLst>
              <a:ext uri="{FF2B5EF4-FFF2-40B4-BE49-F238E27FC236}">
                <a16:creationId xmlns:a16="http://schemas.microsoft.com/office/drawing/2014/main" id="{41A13426-3499-4DAD-B52E-39AAF1DDE3F3}"/>
              </a:ext>
            </a:extLst>
          </p:cNvPr>
          <p:cNvSpPr/>
          <p:nvPr/>
        </p:nvSpPr>
        <p:spPr bwMode="gray">
          <a:xfrm rot="10800000" flipV="1">
            <a:off x="5347275" y="2605291"/>
            <a:ext cx="1176112" cy="2593241"/>
          </a:xfrm>
          <a:prstGeom prst="bentArrow">
            <a:avLst>
              <a:gd name="adj1" fmla="val 15156"/>
              <a:gd name="adj2" fmla="val 20932"/>
              <a:gd name="adj3" fmla="val 19576"/>
              <a:gd name="adj4" fmla="val 43750"/>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Chevron 9">
            <a:extLst>
              <a:ext uri="{FF2B5EF4-FFF2-40B4-BE49-F238E27FC236}">
                <a16:creationId xmlns:a16="http://schemas.microsoft.com/office/drawing/2014/main" id="{00AEA19E-E702-4C4A-90A1-C9C673F60408}"/>
              </a:ext>
            </a:extLst>
          </p:cNvPr>
          <p:cNvSpPr/>
          <p:nvPr/>
        </p:nvSpPr>
        <p:spPr bwMode="gray">
          <a:xfrm rot="16200000">
            <a:off x="6168110" y="5051474"/>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BBDAC356-3B0F-49BA-AAA4-D07339A9DF8D}"/>
              </a:ext>
            </a:extLst>
          </p:cNvPr>
          <p:cNvSpPr/>
          <p:nvPr/>
        </p:nvSpPr>
        <p:spPr bwMode="gray">
          <a:xfrm>
            <a:off x="2370159" y="2412814"/>
            <a:ext cx="2966483" cy="839972"/>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Arrow: Chevron 46">
            <a:extLst>
              <a:ext uri="{FF2B5EF4-FFF2-40B4-BE49-F238E27FC236}">
                <a16:creationId xmlns:a16="http://schemas.microsoft.com/office/drawing/2014/main" id="{506EDDA8-F01B-4ED4-A243-A2CF76C323D4}"/>
              </a:ext>
            </a:extLst>
          </p:cNvPr>
          <p:cNvSpPr/>
          <p:nvPr/>
        </p:nvSpPr>
        <p:spPr bwMode="gray">
          <a:xfrm rot="16200000">
            <a:off x="6108537"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Arrow: Chevron 49">
            <a:extLst>
              <a:ext uri="{FF2B5EF4-FFF2-40B4-BE49-F238E27FC236}">
                <a16:creationId xmlns:a16="http://schemas.microsoft.com/office/drawing/2014/main" id="{E9AB6A27-BAE2-44C6-BCC6-6FE9E4B32BEA}"/>
              </a:ext>
            </a:extLst>
          </p:cNvPr>
          <p:cNvSpPr/>
          <p:nvPr/>
        </p:nvSpPr>
        <p:spPr bwMode="gray">
          <a:xfrm rot="16200000">
            <a:off x="5227302" y="5053558"/>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C575FBA-572D-4133-8A3B-715A6A70DB54}"/>
              </a:ext>
            </a:extLst>
          </p:cNvPr>
          <p:cNvCxnSpPr>
            <a:cxnSpLocks/>
            <a:stCxn id="50" idx="3"/>
            <a:endCxn id="47" idx="1"/>
          </p:cNvCxnSpPr>
          <p:nvPr/>
        </p:nvCxnSpPr>
        <p:spPr>
          <a:xfrm rot="5400000" flipH="1" flipV="1">
            <a:off x="5086550" y="3808767"/>
            <a:ext cx="1670232" cy="881235"/>
          </a:xfrm>
          <a:prstGeom prst="bentConnector3">
            <a:avLst>
              <a:gd name="adj1" fmla="val 7928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398536" cy="246126"/>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192.168.2.42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172.17.0.0/16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172.17.0.0/16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4992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P spid="7" grpId="0" animBg="1"/>
      <p:bldP spid="7" grpId="1" animBg="1"/>
      <p:bldP spid="13" grpId="0" animBg="1"/>
      <p:bldP spid="46" grpId="0" animBg="1"/>
      <p:bldP spid="47" grpId="0" animBg="1"/>
      <p:bldP spid="49" grpId="0" animBg="1"/>
      <p:bldP spid="50" grpId="0" animBg="1"/>
      <p:bldP spid="28" grpId="0" animBg="1"/>
      <p:bldP spid="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2F9976-F390-45F1-BE27-19B256B71AA2}"/>
              </a:ext>
            </a:extLst>
          </p:cNvPr>
          <p:cNvSpPr/>
          <p:nvPr/>
        </p:nvSpPr>
        <p:spPr>
          <a:xfrm>
            <a:off x="7930403" y="1811231"/>
            <a:ext cx="2907216" cy="3235538"/>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Text Placeholder 10"/>
          <p:cNvSpPr>
            <a:spLocks noGrp="1"/>
          </p:cNvSpPr>
          <p:nvPr>
            <p:ph type="body" sz="quarter" idx="10"/>
          </p:nvPr>
        </p:nvSpPr>
        <p:spPr>
          <a:xfrm>
            <a:off x="674121" y="1491022"/>
            <a:ext cx="6088582" cy="4230000"/>
          </a:xfrm>
        </p:spPr>
        <p:txBody>
          <a:bodyPr anchor="ctr"/>
          <a:lstStyle/>
          <a:p>
            <a:r>
              <a:rPr lang="en-US" dirty="0"/>
              <a:t>Port forwarding</a:t>
            </a:r>
          </a:p>
          <a:p>
            <a:pPr lvl="1"/>
            <a:r>
              <a:rPr lang="en-US" dirty="0"/>
              <a:t>Port forwarding to host</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&lt;host port&gt;:&lt;container port&gt; …</a:t>
            </a:r>
          </a:p>
          <a:p>
            <a:pPr lvl="1"/>
            <a:r>
              <a:rPr lang="en-US" dirty="0"/>
              <a:t>Containers expose ports, can be mapped automatically</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 forwarding</a:t>
            </a:r>
          </a:p>
        </p:txBody>
      </p:sp>
      <p:grpSp>
        <p:nvGrpSpPr>
          <p:cNvPr id="17" name="Group 16">
            <a:extLst>
              <a:ext uri="{FF2B5EF4-FFF2-40B4-BE49-F238E27FC236}">
                <a16:creationId xmlns:a16="http://schemas.microsoft.com/office/drawing/2014/main" id="{ABE38EB3-CD82-41C0-93A3-5A9FE96D9F2A}"/>
              </a:ext>
            </a:extLst>
          </p:cNvPr>
          <p:cNvGrpSpPr/>
          <p:nvPr/>
        </p:nvGrpSpPr>
        <p:grpSpPr>
          <a:xfrm>
            <a:off x="8044309" y="1922412"/>
            <a:ext cx="2679405" cy="1095154"/>
            <a:chOff x="4354967" y="2443989"/>
            <a:chExt cx="2679405" cy="1095154"/>
          </a:xfrm>
        </p:grpSpPr>
        <p:sp>
          <p:nvSpPr>
            <p:cNvPr id="22" name="Cube 21">
              <a:extLst>
                <a:ext uri="{FF2B5EF4-FFF2-40B4-BE49-F238E27FC236}">
                  <a16:creationId xmlns:a16="http://schemas.microsoft.com/office/drawing/2014/main" id="{7E60C3E7-8308-4529-B506-29AFDAA48503}"/>
                </a:ext>
              </a:extLst>
            </p:cNvPr>
            <p:cNvSpPr/>
            <p:nvPr/>
          </p:nvSpPr>
          <p:spPr bwMode="gray">
            <a:xfrm>
              <a:off x="4354967" y="2443989"/>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4F659412-BB95-49A2-AD49-FD3E273CBB3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25" name="Cloud 24">
            <a:extLst>
              <a:ext uri="{FF2B5EF4-FFF2-40B4-BE49-F238E27FC236}">
                <a16:creationId xmlns:a16="http://schemas.microsoft.com/office/drawing/2014/main" id="{8DBA15A5-110B-428C-851E-2CD7236DE417}"/>
              </a:ext>
            </a:extLst>
          </p:cNvPr>
          <p:cNvSpPr/>
          <p:nvPr/>
        </p:nvSpPr>
        <p:spPr bwMode="gray">
          <a:xfrm>
            <a:off x="8115542" y="3606022"/>
            <a:ext cx="2284320"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Flowchart: Alternate Process 1">
            <a:extLst>
              <a:ext uri="{FF2B5EF4-FFF2-40B4-BE49-F238E27FC236}">
                <a16:creationId xmlns:a16="http://schemas.microsoft.com/office/drawing/2014/main" id="{DB70F776-BEB1-4E60-943D-E5D29A597CEF}"/>
              </a:ext>
            </a:extLst>
          </p:cNvPr>
          <p:cNvSpPr/>
          <p:nvPr/>
        </p:nvSpPr>
        <p:spPr bwMode="gray">
          <a:xfrm>
            <a:off x="8186953" y="4418071"/>
            <a:ext cx="2141498" cy="346927"/>
          </a:xfrm>
          <a:prstGeom prst="flowChartAlternateProcess">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NAT</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7" name="Arrow: Chevron 26">
            <a:extLst>
              <a:ext uri="{FF2B5EF4-FFF2-40B4-BE49-F238E27FC236}">
                <a16:creationId xmlns:a16="http://schemas.microsoft.com/office/drawing/2014/main" id="{72C6E6D7-26DD-435C-8C38-DEA99C90C3AE}"/>
              </a:ext>
            </a:extLst>
          </p:cNvPr>
          <p:cNvSpPr/>
          <p:nvPr/>
        </p:nvSpPr>
        <p:spPr bwMode="gray">
          <a:xfrm rot="16200000">
            <a:off x="9588097" y="2845085"/>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Right 8">
            <a:extLst>
              <a:ext uri="{FF2B5EF4-FFF2-40B4-BE49-F238E27FC236}">
                <a16:creationId xmlns:a16="http://schemas.microsoft.com/office/drawing/2014/main" id="{ECE85BC9-8D34-4493-B376-7652AB116C1E}"/>
              </a:ext>
            </a:extLst>
          </p:cNvPr>
          <p:cNvSpPr/>
          <p:nvPr/>
        </p:nvSpPr>
        <p:spPr bwMode="gray">
          <a:xfrm rot="16200000">
            <a:off x="8983515" y="4017291"/>
            <a:ext cx="1716655" cy="282887"/>
          </a:xfrm>
          <a:prstGeom prst="rightArrow">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Arrow: Chevron 23">
            <a:extLst>
              <a:ext uri="{FF2B5EF4-FFF2-40B4-BE49-F238E27FC236}">
                <a16:creationId xmlns:a16="http://schemas.microsoft.com/office/drawing/2014/main" id="{94448444-4948-4862-AB52-73B88EF71E61}"/>
              </a:ext>
            </a:extLst>
          </p:cNvPr>
          <p:cNvSpPr/>
          <p:nvPr/>
        </p:nvSpPr>
        <p:spPr bwMode="gray">
          <a:xfrm rot="16200000">
            <a:off x="9588097" y="4863153"/>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4935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47227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nwhelper</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671202" cy="246221"/>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192.168.253.132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solidFill>
                  <a:schemeClr val="bg1"/>
                </a:solidFill>
                <a:ea typeface="Arial Unicode MS" pitchFamily="34" charset="-128"/>
                <a:cs typeface="Arial Unicode MS" pitchFamily="34" charset="-128"/>
              </a:rPr>
              <a:t>t</a:t>
            </a:r>
            <a:r>
              <a:rPr kumimoji="0" lang="de-DE"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est</a:t>
            </a: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172.18.0.0/16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‘test’ (172.18.0.0/16)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322752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pic>
        <p:nvPicPr>
          <p:cNvPr id="5" name="Picture 4">
            <a:extLst>
              <a:ext uri="{FF2B5EF4-FFF2-40B4-BE49-F238E27FC236}">
                <a16:creationId xmlns:a16="http://schemas.microsoft.com/office/drawing/2014/main" id="{DCA90835-BE43-4CC0-8A42-13525B865CCF}"/>
              </a:ext>
            </a:extLst>
          </p:cNvPr>
          <p:cNvPicPr>
            <a:picLocks noChangeAspect="1"/>
          </p:cNvPicPr>
          <p:nvPr/>
        </p:nvPicPr>
        <p:blipFill>
          <a:blip r:embed="rId3"/>
          <a:stretch>
            <a:fillRect/>
          </a:stretch>
        </p:blipFill>
        <p:spPr>
          <a:xfrm>
            <a:off x="312393" y="1518259"/>
            <a:ext cx="6095238" cy="1514286"/>
          </a:xfrm>
          <a:prstGeom prst="rect">
            <a:avLst/>
          </a:prstGeom>
        </p:spPr>
      </p:pic>
      <p:pic>
        <p:nvPicPr>
          <p:cNvPr id="7" name="Picture 6">
            <a:extLst>
              <a:ext uri="{FF2B5EF4-FFF2-40B4-BE49-F238E27FC236}">
                <a16:creationId xmlns:a16="http://schemas.microsoft.com/office/drawing/2014/main" id="{3594AFAA-B473-45B9-BD2A-0E4B8C033DAD}"/>
              </a:ext>
            </a:extLst>
          </p:cNvPr>
          <p:cNvPicPr>
            <a:picLocks noChangeAspect="1"/>
          </p:cNvPicPr>
          <p:nvPr/>
        </p:nvPicPr>
        <p:blipFill>
          <a:blip r:embed="rId4"/>
          <a:stretch>
            <a:fillRect/>
          </a:stretch>
        </p:blipFill>
        <p:spPr>
          <a:xfrm>
            <a:off x="0" y="3316968"/>
            <a:ext cx="12195175" cy="1591479"/>
          </a:xfrm>
          <a:prstGeom prst="rect">
            <a:avLst/>
          </a:prstGeom>
        </p:spPr>
      </p:pic>
      <p:pic>
        <p:nvPicPr>
          <p:cNvPr id="8" name="Picture 7">
            <a:extLst>
              <a:ext uri="{FF2B5EF4-FFF2-40B4-BE49-F238E27FC236}">
                <a16:creationId xmlns:a16="http://schemas.microsoft.com/office/drawing/2014/main" id="{97F89B65-AA0F-48DD-9C6F-AC734D77FE5B}"/>
              </a:ext>
            </a:extLst>
          </p:cNvPr>
          <p:cNvPicPr>
            <a:picLocks noChangeAspect="1"/>
          </p:cNvPicPr>
          <p:nvPr/>
        </p:nvPicPr>
        <p:blipFill>
          <a:blip r:embed="rId5"/>
          <a:stretch>
            <a:fillRect/>
          </a:stretch>
        </p:blipFill>
        <p:spPr>
          <a:xfrm>
            <a:off x="4457318" y="1233835"/>
            <a:ext cx="6033334" cy="5366667"/>
          </a:xfrm>
          <a:prstGeom prst="rect">
            <a:avLst/>
          </a:prstGeom>
        </p:spPr>
      </p:pic>
    </p:spTree>
    <p:extLst>
      <p:ext uri="{BB962C8B-B14F-4D97-AF65-F5344CB8AC3E}">
        <p14:creationId xmlns:p14="http://schemas.microsoft.com/office/powerpoint/2010/main" val="165295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sz="2000" dirty="0"/>
              <a:t>Named volumes</a:t>
            </a:r>
          </a:p>
          <a:p>
            <a:pPr lvl="1"/>
            <a:r>
              <a:rPr lang="en-US" dirty="0"/>
              <a:t>Contents in container are </a:t>
            </a:r>
            <a:r>
              <a:rPr lang="en-US" i="1" dirty="0"/>
              <a:t>merged</a:t>
            </a:r>
            <a:r>
              <a:rPr lang="en-US" dirty="0"/>
              <a:t>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#2 – Ports and Volumes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36631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6"/>
            <a:ext cx="5795865" cy="2413871"/>
          </a:xfrm>
        </p:spPr>
        <p:txBody>
          <a:bodyPr/>
          <a:lstStyle/>
          <a:p>
            <a:pPr marL="0" lvl="1" indent="0">
              <a:buNone/>
            </a:pPr>
            <a:r>
              <a:rPr lang="en-US" dirty="0"/>
              <a:t>Images are filesystem snapshots that function as the root filesystem of a container at startup + some metadata.</a:t>
            </a:r>
          </a:p>
          <a:p>
            <a:pPr marL="0" lvl="1" indent="0">
              <a:buNone/>
            </a:pPr>
            <a:r>
              <a:rPr lang="en-US" dirty="0"/>
              <a:t>They can be</a:t>
            </a:r>
          </a:p>
          <a:p>
            <a:pPr lvl="1"/>
            <a:r>
              <a:rPr lang="en-US" dirty="0"/>
              <a:t>pulled from a registry</a:t>
            </a:r>
          </a:p>
          <a:p>
            <a:pPr lvl="1"/>
            <a:r>
              <a:rPr lang="en-US" dirty="0"/>
              <a:t>created from a Dockerfile or by committing changes.</a:t>
            </a:r>
          </a:p>
          <a:p>
            <a:pPr marL="0" lvl="1" indent="0">
              <a:buNone/>
            </a:pPr>
            <a:r>
              <a:rPr lang="en-US" dirty="0"/>
              <a:t>Images consist of several layers that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369332"/>
          </a:xfrm>
        </p:spPr>
        <p:txBody>
          <a:bodyPr/>
          <a:lstStyle/>
          <a:p>
            <a:r>
              <a:rPr lang="en-US" dirty="0"/>
              <a:t>Docker‘s client/server architecture</a:t>
            </a:r>
          </a:p>
        </p:txBody>
      </p:sp>
      <p:sp>
        <p:nvSpPr>
          <p:cNvPr id="116" name="Text Placeholder 1">
            <a:extLst>
              <a:ext uri="{FF2B5EF4-FFF2-40B4-BE49-F238E27FC236}">
                <a16:creationId xmlns:a16="http://schemas.microsoft.com/office/drawing/2014/main" id="{0F96519A-334E-4195-B228-EC9672438A7A}"/>
              </a:ext>
            </a:extLst>
          </p:cNvPr>
          <p:cNvSpPr>
            <a:spLocks noGrp="1"/>
          </p:cNvSpPr>
          <p:nvPr>
            <p:ph type="body" sz="quarter" idx="10"/>
          </p:nvPr>
        </p:nvSpPr>
        <p:spPr>
          <a:xfrm>
            <a:off x="504001" y="5215961"/>
            <a:ext cx="11186476" cy="449721"/>
          </a:xfrm>
        </p:spPr>
        <p:txBody>
          <a:bodyPr anchor="ctr"/>
          <a:lstStyle/>
          <a:p>
            <a:pPr lvl="1" algn="ctr"/>
            <a:r>
              <a:rPr lang="en-US" dirty="0"/>
              <a:t>Docker client instructs Docker daemon what to do – the real hard work is done by the Docker daemon</a:t>
            </a:r>
          </a:p>
        </p:txBody>
      </p:sp>
      <p:grpSp>
        <p:nvGrpSpPr>
          <p:cNvPr id="17" name="Group 16">
            <a:extLst>
              <a:ext uri="{FF2B5EF4-FFF2-40B4-BE49-F238E27FC236}">
                <a16:creationId xmlns:a16="http://schemas.microsoft.com/office/drawing/2014/main" id="{2F14662A-7E95-458A-AD0B-32B637BBD199}"/>
              </a:ext>
            </a:extLst>
          </p:cNvPr>
          <p:cNvGrpSpPr/>
          <p:nvPr/>
        </p:nvGrpSpPr>
        <p:grpSpPr>
          <a:xfrm>
            <a:off x="2266712" y="1933310"/>
            <a:ext cx="7661750" cy="2347959"/>
            <a:chOff x="3644477" y="1409171"/>
            <a:chExt cx="7661750" cy="2347959"/>
          </a:xfrm>
        </p:grpSpPr>
        <p:grpSp>
          <p:nvGrpSpPr>
            <p:cNvPr id="97" name="Group 96">
              <a:extLst>
                <a:ext uri="{FF2B5EF4-FFF2-40B4-BE49-F238E27FC236}">
                  <a16:creationId xmlns:a16="http://schemas.microsoft.com/office/drawing/2014/main" id="{0065DFA4-7AA2-4026-BA1F-62D1D627F70D}"/>
                </a:ext>
              </a:extLst>
            </p:cNvPr>
            <p:cNvGrpSpPr/>
            <p:nvPr/>
          </p:nvGrpSpPr>
          <p:grpSpPr>
            <a:xfrm>
              <a:off x="3644477" y="1409171"/>
              <a:ext cx="2315911" cy="2108676"/>
              <a:chOff x="1948441" y="2360774"/>
              <a:chExt cx="2315911" cy="2108676"/>
            </a:xfrm>
          </p:grpSpPr>
          <p:sp>
            <p:nvSpPr>
              <p:cNvPr id="98" name="Rectangle 97">
                <a:extLst>
                  <a:ext uri="{FF2B5EF4-FFF2-40B4-BE49-F238E27FC236}">
                    <a16:creationId xmlns:a16="http://schemas.microsoft.com/office/drawing/2014/main" id="{D476047E-B80C-416F-811F-CEACB3AFCB63}"/>
                  </a:ext>
                </a:extLst>
              </p:cNvPr>
              <p:cNvSpPr/>
              <p:nvPr/>
            </p:nvSpPr>
            <p:spPr>
              <a:xfrm>
                <a:off x="1948442" y="2514599"/>
                <a:ext cx="2315910" cy="1954851"/>
              </a:xfrm>
              <a:prstGeom prst="rect">
                <a:avLst/>
              </a:prstGeom>
              <a:solidFill>
                <a:srgbClr val="70AD47">
                  <a:lumMod val="20000"/>
                  <a:lumOff val="80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Flowchart: Alternate Process 98">
                <a:extLst>
                  <a:ext uri="{FF2B5EF4-FFF2-40B4-BE49-F238E27FC236}">
                    <a16:creationId xmlns:a16="http://schemas.microsoft.com/office/drawing/2014/main" id="{EA3EEBA4-5D96-4E8C-8073-4535FABE7ECC}"/>
                  </a:ext>
                </a:extLst>
              </p:cNvPr>
              <p:cNvSpPr/>
              <p:nvPr/>
            </p:nvSpPr>
            <p:spPr>
              <a:xfrm>
                <a:off x="1948441" y="2360774"/>
                <a:ext cx="726393" cy="307649"/>
              </a:xfrm>
              <a:prstGeom prst="flowChartAlternateProcess">
                <a:avLst/>
              </a:prstGeom>
              <a:solidFill>
                <a:sysClr val="window" lastClr="FFFFFF"/>
              </a:solidFill>
              <a:ln w="12700" cap="flat" cmpd="sng" algn="ctr">
                <a:solidFill>
                  <a:srgbClr val="70AD47">
                    <a:lumMod val="7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Client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0" name="Flowchart: Alternate Process 99">
                <a:extLst>
                  <a:ext uri="{FF2B5EF4-FFF2-40B4-BE49-F238E27FC236}">
                    <a16:creationId xmlns:a16="http://schemas.microsoft.com/office/drawing/2014/main" id="{1A9BCDA0-B526-4E59-B2C5-E223B740E743}"/>
                  </a:ext>
                </a:extLst>
              </p:cNvPr>
              <p:cNvSpPr/>
              <p:nvPr/>
            </p:nvSpPr>
            <p:spPr>
              <a:xfrm>
                <a:off x="2083750" y="2822248"/>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run</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1" name="Flowchart: Alternate Process 100">
                <a:extLst>
                  <a:ext uri="{FF2B5EF4-FFF2-40B4-BE49-F238E27FC236}">
                    <a16:creationId xmlns:a16="http://schemas.microsoft.com/office/drawing/2014/main" id="{156A1FA8-EDE0-4CF1-9088-094662C3C4D8}"/>
                  </a:ext>
                </a:extLst>
              </p:cNvPr>
              <p:cNvSpPr/>
              <p:nvPr/>
            </p:nvSpPr>
            <p:spPr>
              <a:xfrm>
                <a:off x="2083750" y="3210012"/>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pull</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2" name="Flowchart: Alternate Process 101">
                <a:extLst>
                  <a:ext uri="{FF2B5EF4-FFF2-40B4-BE49-F238E27FC236}">
                    <a16:creationId xmlns:a16="http://schemas.microsoft.com/office/drawing/2014/main" id="{BB130556-05D8-4EF7-AE54-331060B98E09}"/>
                  </a:ext>
                </a:extLst>
              </p:cNvPr>
              <p:cNvSpPr/>
              <p:nvPr/>
            </p:nvSpPr>
            <p:spPr>
              <a:xfrm>
                <a:off x="2083749" y="3603115"/>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build</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3" name="Flowchart: Alternate Process 102">
                <a:extLst>
                  <a:ext uri="{FF2B5EF4-FFF2-40B4-BE49-F238E27FC236}">
                    <a16:creationId xmlns:a16="http://schemas.microsoft.com/office/drawing/2014/main" id="{2C1DBF3D-BC4E-4D72-9CBF-76F1B2CE0F78}"/>
                  </a:ext>
                </a:extLst>
              </p:cNvPr>
              <p:cNvSpPr/>
              <p:nvPr/>
            </p:nvSpPr>
            <p:spPr>
              <a:xfrm>
                <a:off x="2083749" y="3993546"/>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Docker ...</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grpSp>
          <p:nvGrpSpPr>
            <p:cNvPr id="16" name="Group 15">
              <a:extLst>
                <a:ext uri="{FF2B5EF4-FFF2-40B4-BE49-F238E27FC236}">
                  <a16:creationId xmlns:a16="http://schemas.microsoft.com/office/drawing/2014/main" id="{8AB17EF5-FB30-4CE4-A73A-89AECA894CB9}"/>
                </a:ext>
              </a:extLst>
            </p:cNvPr>
            <p:cNvGrpSpPr/>
            <p:nvPr/>
          </p:nvGrpSpPr>
          <p:grpSpPr>
            <a:xfrm>
              <a:off x="8074494" y="1409171"/>
              <a:ext cx="3231733" cy="2347959"/>
              <a:chOff x="8074494" y="1409171"/>
              <a:chExt cx="3231733" cy="2347959"/>
            </a:xfrm>
          </p:grpSpPr>
          <p:sp>
            <p:nvSpPr>
              <p:cNvPr id="105" name="Rectangle 104">
                <a:extLst>
                  <a:ext uri="{FF2B5EF4-FFF2-40B4-BE49-F238E27FC236}">
                    <a16:creationId xmlns:a16="http://schemas.microsoft.com/office/drawing/2014/main" id="{2B92D731-24A6-45D9-B21E-6B3F5C7D5AA8}"/>
                  </a:ext>
                </a:extLst>
              </p:cNvPr>
              <p:cNvSpPr/>
              <p:nvPr/>
            </p:nvSpPr>
            <p:spPr>
              <a:xfrm>
                <a:off x="8074494" y="1562996"/>
                <a:ext cx="3231733" cy="219413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lowchart: Alternate Process 105">
                <a:extLst>
                  <a:ext uri="{FF2B5EF4-FFF2-40B4-BE49-F238E27FC236}">
                    <a16:creationId xmlns:a16="http://schemas.microsoft.com/office/drawing/2014/main" id="{12C7D4E4-ECA8-44C3-81BE-5EB09A064402}"/>
                  </a:ext>
                </a:extLst>
              </p:cNvPr>
              <p:cNvSpPr/>
              <p:nvPr/>
            </p:nvSpPr>
            <p:spPr>
              <a:xfrm>
                <a:off x="8074494" y="1409171"/>
                <a:ext cx="1494091" cy="307649"/>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DOCKER_HOST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109" name="Group 108">
                <a:extLst>
                  <a:ext uri="{FF2B5EF4-FFF2-40B4-BE49-F238E27FC236}">
                    <a16:creationId xmlns:a16="http://schemas.microsoft.com/office/drawing/2014/main" id="{3EC877BD-8FA6-49D1-AEBE-28594A9EBA79}"/>
                  </a:ext>
                </a:extLst>
              </p:cNvPr>
              <p:cNvGrpSpPr/>
              <p:nvPr/>
            </p:nvGrpSpPr>
            <p:grpSpPr>
              <a:xfrm>
                <a:off x="9714225" y="2727474"/>
                <a:ext cx="1220294" cy="758850"/>
                <a:chOff x="8029587" y="3590265"/>
                <a:chExt cx="1220294" cy="758850"/>
              </a:xfrm>
            </p:grpSpPr>
            <p:pic>
              <p:nvPicPr>
                <p:cNvPr id="110" name="Picture 109">
                  <a:extLst>
                    <a:ext uri="{FF2B5EF4-FFF2-40B4-BE49-F238E27FC236}">
                      <a16:creationId xmlns:a16="http://schemas.microsoft.com/office/drawing/2014/main" id="{28B38FAF-87BF-4AE8-A421-D54D4CB2EA95}"/>
                    </a:ext>
                  </a:extLst>
                </p:cNvPr>
                <p:cNvPicPr>
                  <a:picLocks noChangeAspect="1"/>
                </p:cNvPicPr>
                <p:nvPr/>
              </p:nvPicPr>
              <p:blipFill>
                <a:blip r:embed="rId3"/>
                <a:stretch>
                  <a:fillRect/>
                </a:stretch>
              </p:blipFill>
              <p:spPr>
                <a:xfrm>
                  <a:off x="8029587" y="3590265"/>
                  <a:ext cx="558126" cy="333347"/>
                </a:xfrm>
                <a:prstGeom prst="rect">
                  <a:avLst/>
                </a:prstGeom>
              </p:spPr>
            </p:pic>
            <p:pic>
              <p:nvPicPr>
                <p:cNvPr id="111" name="Picture 110">
                  <a:extLst>
                    <a:ext uri="{FF2B5EF4-FFF2-40B4-BE49-F238E27FC236}">
                      <a16:creationId xmlns:a16="http://schemas.microsoft.com/office/drawing/2014/main" id="{FC5B6376-BD4A-4638-90A4-745BB83AF521}"/>
                    </a:ext>
                  </a:extLst>
                </p:cNvPr>
                <p:cNvPicPr>
                  <a:picLocks noChangeAspect="1"/>
                </p:cNvPicPr>
                <p:nvPr/>
              </p:nvPicPr>
              <p:blipFill>
                <a:blip r:embed="rId3"/>
                <a:stretch>
                  <a:fillRect/>
                </a:stretch>
              </p:blipFill>
              <p:spPr>
                <a:xfrm>
                  <a:off x="8691755" y="3590265"/>
                  <a:ext cx="558126" cy="333347"/>
                </a:xfrm>
                <a:prstGeom prst="rect">
                  <a:avLst/>
                </a:prstGeom>
              </p:spPr>
            </p:pic>
            <p:pic>
              <p:nvPicPr>
                <p:cNvPr id="112" name="Picture 111">
                  <a:extLst>
                    <a:ext uri="{FF2B5EF4-FFF2-40B4-BE49-F238E27FC236}">
                      <a16:creationId xmlns:a16="http://schemas.microsoft.com/office/drawing/2014/main" id="{090787F5-59A2-4C4F-AB0A-57E48CA5217F}"/>
                    </a:ext>
                  </a:extLst>
                </p:cNvPr>
                <p:cNvPicPr>
                  <a:picLocks noChangeAspect="1"/>
                </p:cNvPicPr>
                <p:nvPr/>
              </p:nvPicPr>
              <p:blipFill>
                <a:blip r:embed="rId3"/>
                <a:stretch>
                  <a:fillRect/>
                </a:stretch>
              </p:blipFill>
              <p:spPr>
                <a:xfrm>
                  <a:off x="8029587" y="4015768"/>
                  <a:ext cx="558126" cy="333347"/>
                </a:xfrm>
                <a:prstGeom prst="rect">
                  <a:avLst/>
                </a:prstGeom>
              </p:spPr>
            </p:pic>
            <p:pic>
              <p:nvPicPr>
                <p:cNvPr id="113" name="Picture 112">
                  <a:extLst>
                    <a:ext uri="{FF2B5EF4-FFF2-40B4-BE49-F238E27FC236}">
                      <a16:creationId xmlns:a16="http://schemas.microsoft.com/office/drawing/2014/main" id="{FB03094F-4989-49E3-99A2-5A91807E96A2}"/>
                    </a:ext>
                  </a:extLst>
                </p:cNvPr>
                <p:cNvPicPr>
                  <a:picLocks noChangeAspect="1"/>
                </p:cNvPicPr>
                <p:nvPr/>
              </p:nvPicPr>
              <p:blipFill>
                <a:blip r:embed="rId3"/>
                <a:stretch>
                  <a:fillRect/>
                </a:stretch>
              </p:blipFill>
              <p:spPr>
                <a:xfrm>
                  <a:off x="8691755" y="4015768"/>
                  <a:ext cx="558126" cy="333347"/>
                </a:xfrm>
                <a:prstGeom prst="rect">
                  <a:avLst/>
                </a:prstGeom>
              </p:spPr>
            </p:pic>
          </p:grpSp>
          <p:grpSp>
            <p:nvGrpSpPr>
              <p:cNvPr id="15" name="Group 14">
                <a:extLst>
                  <a:ext uri="{FF2B5EF4-FFF2-40B4-BE49-F238E27FC236}">
                    <a16:creationId xmlns:a16="http://schemas.microsoft.com/office/drawing/2014/main" id="{15096708-965B-448A-8CF2-C3104443DA58}"/>
                  </a:ext>
                </a:extLst>
              </p:cNvPr>
              <p:cNvGrpSpPr/>
              <p:nvPr/>
            </p:nvGrpSpPr>
            <p:grpSpPr>
              <a:xfrm>
                <a:off x="8243272" y="1870645"/>
                <a:ext cx="2894176" cy="910616"/>
                <a:chOff x="8243272" y="1870645"/>
                <a:chExt cx="2894176" cy="910616"/>
              </a:xfrm>
            </p:grpSpPr>
            <p:sp>
              <p:nvSpPr>
                <p:cNvPr id="107" name="Rectangle 106">
                  <a:extLst>
                    <a:ext uri="{FF2B5EF4-FFF2-40B4-BE49-F238E27FC236}">
                      <a16:creationId xmlns:a16="http://schemas.microsoft.com/office/drawing/2014/main" id="{2C48FDC8-1CC0-4EC5-8B72-48B2E25022F5}"/>
                    </a:ext>
                  </a:extLst>
                </p:cNvPr>
                <p:cNvSpPr/>
                <p:nvPr/>
              </p:nvSpPr>
              <p:spPr>
                <a:xfrm>
                  <a:off x="8243272" y="1870645"/>
                  <a:ext cx="2894176" cy="541589"/>
                </a:xfrm>
                <a:prstGeom prst="rect">
                  <a:avLst/>
                </a:prstGeom>
                <a:solidFill>
                  <a:sysClr val="window" lastClr="FFFFFF"/>
                </a:solid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 daemon</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Right 12">
                  <a:extLst>
                    <a:ext uri="{FF2B5EF4-FFF2-40B4-BE49-F238E27FC236}">
                      <a16:creationId xmlns:a16="http://schemas.microsoft.com/office/drawing/2014/main" id="{6B83FA78-F955-44E1-BE35-438A16E71F64}"/>
                    </a:ext>
                  </a:extLst>
                </p:cNvPr>
                <p:cNvSpPr/>
                <p:nvPr/>
              </p:nvSpPr>
              <p:spPr bwMode="gray">
                <a:xfrm rot="5400000">
                  <a:off x="8740216" y="2503995"/>
                  <a:ext cx="358588" cy="195943"/>
                </a:xfrm>
                <a:prstGeom prst="rightArrow">
                  <a:avLst>
                    <a:gd name="adj1" fmla="val 37799"/>
                    <a:gd name="adj2" fmla="val 50000"/>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4" name="Group 13">
                <a:extLst>
                  <a:ext uri="{FF2B5EF4-FFF2-40B4-BE49-F238E27FC236}">
                    <a16:creationId xmlns:a16="http://schemas.microsoft.com/office/drawing/2014/main" id="{BADED6B0-B9B0-47D2-98A5-FDFCA2B5F54E}"/>
                  </a:ext>
                </a:extLst>
              </p:cNvPr>
              <p:cNvGrpSpPr/>
              <p:nvPr/>
            </p:nvGrpSpPr>
            <p:grpSpPr>
              <a:xfrm>
                <a:off x="8526134" y="2828445"/>
                <a:ext cx="1139134" cy="569067"/>
                <a:chOff x="8526134" y="2828445"/>
                <a:chExt cx="1139134" cy="569067"/>
              </a:xfrm>
            </p:grpSpPr>
            <p:sp>
              <p:nvSpPr>
                <p:cNvPr id="115" name="Arrow: Right 114">
                  <a:extLst>
                    <a:ext uri="{FF2B5EF4-FFF2-40B4-BE49-F238E27FC236}">
                      <a16:creationId xmlns:a16="http://schemas.microsoft.com/office/drawing/2014/main" id="{D7A89573-6BF2-406D-BEAA-F27BC2463EFD}"/>
                    </a:ext>
                  </a:extLst>
                </p:cNvPr>
                <p:cNvSpPr/>
                <p:nvPr/>
              </p:nvSpPr>
              <p:spPr bwMode="gray">
                <a:xfrm>
                  <a:off x="9303615" y="3002132"/>
                  <a:ext cx="361653" cy="195943"/>
                </a:xfrm>
                <a:prstGeom prst="rightArrow">
                  <a:avLst>
                    <a:gd name="adj1" fmla="val 37799"/>
                    <a:gd name="adj2" fmla="val 50000"/>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7247CA-F487-45F7-80E9-942FF4BF6C21}"/>
                    </a:ext>
                  </a:extLst>
                </p:cNvPr>
                <p:cNvPicPr>
                  <a:picLocks noChangeAspect="1"/>
                </p:cNvPicPr>
                <p:nvPr/>
              </p:nvPicPr>
              <p:blipFill>
                <a:blip r:embed="rId4"/>
                <a:stretch>
                  <a:fillRect/>
                </a:stretch>
              </p:blipFill>
              <p:spPr>
                <a:xfrm>
                  <a:off x="8526134" y="2828445"/>
                  <a:ext cx="816384" cy="569067"/>
                </a:xfrm>
                <a:prstGeom prst="rect">
                  <a:avLst/>
                </a:prstGeom>
              </p:spPr>
            </p:pic>
          </p:grpSp>
        </p:grpSp>
        <p:sp>
          <p:nvSpPr>
            <p:cNvPr id="114" name="Arrow: Pentagon 113">
              <a:extLst>
                <a:ext uri="{FF2B5EF4-FFF2-40B4-BE49-F238E27FC236}">
                  <a16:creationId xmlns:a16="http://schemas.microsoft.com/office/drawing/2014/main" id="{A0AEBAAB-470B-4F25-A868-90BD4EB3E9CF}"/>
                </a:ext>
              </a:extLst>
            </p:cNvPr>
            <p:cNvSpPr/>
            <p:nvPr/>
          </p:nvSpPr>
          <p:spPr>
            <a:xfrm>
              <a:off x="5960388" y="1916579"/>
              <a:ext cx="2282884" cy="449720"/>
            </a:xfrm>
            <a:prstGeom prst="homePlate">
              <a:avLst>
                <a:gd name="adj" fmla="val 73298"/>
              </a:avLst>
            </a:prstGeom>
            <a:solidFill>
              <a:srgbClr val="ED7D31">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err="1">
                  <a:ln>
                    <a:noFill/>
                  </a:ln>
                  <a:solidFill>
                    <a:prstClr val="white"/>
                  </a:solidFill>
                  <a:effectLst/>
                  <a:uLnTx/>
                  <a:uFillTx/>
                  <a:latin typeface="Arial Black" panose="020B0A04020102020204" pitchFamily="34" charset="0"/>
                  <a:ea typeface="+mn-ea"/>
                  <a:cs typeface="+mn-cs"/>
                </a:rPr>
                <a:t>ReST</a:t>
              </a:r>
              <a:endParaRPr kumimoji="0" lang="en-US" sz="1800" b="0" i="0" u="none" strike="noStrike" kern="0" cap="none" spc="0" normalizeH="0" baseline="0" noProof="0" dirty="0">
                <a:ln>
                  <a:noFill/>
                </a:ln>
                <a:solidFill>
                  <a:prstClr val="white"/>
                </a:solidFill>
                <a:effectLst/>
                <a:uLnTx/>
                <a:uFillTx/>
                <a:latin typeface="Arial Black" panose="020B0A04020102020204" pitchFamily="34" charset="0"/>
                <a:ea typeface="+mn-ea"/>
                <a:cs typeface="+mn-cs"/>
              </a:endParaRPr>
            </a:p>
          </p:txBody>
        </p:sp>
      </p:grpSp>
    </p:spTree>
    <p:extLst>
      <p:ext uri="{BB962C8B-B14F-4D97-AF65-F5344CB8AC3E}">
        <p14:creationId xmlns:p14="http://schemas.microsoft.com/office/powerpoint/2010/main" val="207226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containerd</a:t>
            </a: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5" grpId="0" animBg="1"/>
      <p:bldP spid="16" grpId="0" animBg="1"/>
      <p:bldP spid="17" grpId="0" animBg="1"/>
      <p:bldP spid="18" grpId="0" animBg="1"/>
      <p:bldP spid="19" grpId="0" animBg="1"/>
      <p:bldP spid="50" grpId="0" animBg="1"/>
      <p:bldP spid="51"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a:xfrm>
            <a:off x="288001" y="2977114"/>
            <a:ext cx="6373430" cy="584792"/>
          </a:xfrm>
        </p:spPr>
        <p:txBody>
          <a:bodyPr/>
          <a:lstStyle/>
          <a:p>
            <a:r>
              <a:rPr lang="en-US" dirty="0"/>
              <a:t>Working with </a:t>
            </a: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gd name="adj1" fmla="val 19772"/>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3993</Words>
  <Application>Microsoft Office PowerPoint</Application>
  <PresentationFormat>Custom</PresentationFormat>
  <Paragraphs>419</Paragraphs>
  <Slides>29</Slides>
  <Notes>25</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Black</vt:lpstr>
      <vt:lpstr>Arial monospaced for SAP</vt:lpstr>
      <vt:lpstr>Arial Unicode MS</vt:lpstr>
      <vt:lpstr>Calibri</vt:lpstr>
      <vt:lpstr>Courier New</vt:lpstr>
      <vt:lpstr>Symbol</vt:lpstr>
      <vt:lpstr>wingdings</vt:lpstr>
      <vt:lpstr>wingdings</vt:lpstr>
      <vt:lpstr>SAP_2017_16x9_white</vt:lpstr>
      <vt:lpstr>PowerPoint Presentation</vt:lpstr>
      <vt:lpstr>Linux Features</vt:lpstr>
      <vt:lpstr>Let’s start our first container… the easy way!</vt:lpstr>
      <vt:lpstr>Images</vt:lpstr>
      <vt:lpstr>Docker eco-system</vt:lpstr>
      <vt:lpstr>Docker‘s client/server architecture</vt:lpstr>
      <vt:lpstr>A look into the docker engine</vt:lpstr>
      <vt:lpstr>PowerPoint Presentation</vt:lpstr>
      <vt:lpstr>Lifecycle of a container</vt:lpstr>
      <vt:lpstr>Demo</vt:lpstr>
      <vt:lpstr>Detached, interactive, tty, tt-what?</vt:lpstr>
      <vt:lpstr>Demo</vt:lpstr>
      <vt:lpstr>Information about containers</vt:lpstr>
      <vt:lpstr>Executing commands in a container</vt:lpstr>
      <vt:lpstr>Getting logs from a container</vt:lpstr>
      <vt:lpstr>Stopping a container</vt:lpstr>
      <vt:lpstr>Removing a container</vt:lpstr>
      <vt:lpstr>Exercise #1 – Container Lifecycle</vt:lpstr>
      <vt:lpstr>PowerPoint Presentation</vt:lpstr>
      <vt:lpstr>Docker networking</vt:lpstr>
      <vt:lpstr>Port forwarding</vt:lpstr>
      <vt:lpstr>Demo</vt:lpstr>
      <vt:lpstr>Demo: Sample</vt:lpstr>
      <vt:lpstr>Demo: Sample</vt:lpstr>
      <vt:lpstr>Volumes</vt:lpstr>
      <vt:lpstr>Demo</vt:lpstr>
      <vt:lpstr>Exercise #2 – Ports and Volumes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588</cp:revision>
  <dcterms:created xsi:type="dcterms:W3CDTF">2015-10-14T11:21:43Z</dcterms:created>
  <dcterms:modified xsi:type="dcterms:W3CDTF">2018-11-19T10:20:42Z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