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6"/>
  </p:notesMasterIdLst>
  <p:handoutMasterIdLst>
    <p:handoutMasterId r:id="rId17"/>
  </p:handoutMasterIdLst>
  <p:sldIdLst>
    <p:sldId id="433" r:id="rId2"/>
    <p:sldId id="443" r:id="rId3"/>
    <p:sldId id="364" r:id="rId4"/>
    <p:sldId id="436" r:id="rId5"/>
    <p:sldId id="437" r:id="rId6"/>
    <p:sldId id="438" r:id="rId7"/>
    <p:sldId id="444" r:id="rId8"/>
    <p:sldId id="445" r:id="rId9"/>
    <p:sldId id="439" r:id="rId10"/>
    <p:sldId id="441" r:id="rId11"/>
    <p:sldId id="440" r:id="rId12"/>
    <p:sldId id="442" r:id="rId13"/>
    <p:sldId id="456" r:id="rId14"/>
    <p:sldId id="265" r:id="rId15"/>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tsch, Holger" initials="PH" lastIdx="3" clrIdx="0">
    <p:extLst>
      <p:ext uri="{19B8F6BF-5375-455C-9EA6-DF929625EA0E}">
        <p15:presenceInfo xmlns:p15="http://schemas.microsoft.com/office/powerpoint/2012/main" userId="S-1-5-21-74642-3284969411-2123768488-1202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1144" autoAdjust="0"/>
  </p:normalViewPr>
  <p:slideViewPr>
    <p:cSldViewPr snapToGrid="0" showGuides="1">
      <p:cViewPr varScale="1">
        <p:scale>
          <a:sx n="106" d="100"/>
          <a:sy n="106" d="100"/>
        </p:scale>
        <p:origin x="570" y="102"/>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4D5D8D-46B5-4050-A8A2-9358720318CB}" type="doc">
      <dgm:prSet loTypeId="urn:microsoft.com/office/officeart/2005/8/layout/hProcess4" loCatId="process" qsTypeId="urn:microsoft.com/office/officeart/2005/8/quickstyle/simple1" qsCatId="simple" csTypeId="urn:microsoft.com/office/officeart/2005/8/colors/accent0_1" csCatId="mainScheme" phldr="1"/>
      <dgm:spPr/>
      <dgm:t>
        <a:bodyPr/>
        <a:lstStyle/>
        <a:p>
          <a:endParaRPr lang="en-US"/>
        </a:p>
      </dgm:t>
    </dgm:pt>
    <dgm:pt modelId="{5F7701CA-FAE9-401E-8919-DA68891591F1}">
      <dgm:prSet phldrT="[Text]"/>
      <dgm:spPr/>
      <dgm:t>
        <a:bodyPr/>
        <a:lstStyle/>
        <a:p>
          <a:r>
            <a:rPr lang="en-US" dirty="0"/>
            <a:t>Observe</a:t>
          </a:r>
        </a:p>
      </dgm:t>
    </dgm:pt>
    <dgm:pt modelId="{57EC1A04-2D89-479D-B4CD-41E513268C4C}" type="parTrans" cxnId="{788EE39B-32B1-4162-8BBC-1C338A4C1A09}">
      <dgm:prSet/>
      <dgm:spPr/>
      <dgm:t>
        <a:bodyPr/>
        <a:lstStyle/>
        <a:p>
          <a:endParaRPr lang="en-US"/>
        </a:p>
      </dgm:t>
    </dgm:pt>
    <dgm:pt modelId="{1E496758-F884-4589-8FBC-E44F78EEE5A6}" type="sibTrans" cxnId="{788EE39B-32B1-4162-8BBC-1C338A4C1A09}">
      <dgm:prSet/>
      <dgm:spPr/>
      <dgm:t>
        <a:bodyPr/>
        <a:lstStyle/>
        <a:p>
          <a:endParaRPr lang="en-US"/>
        </a:p>
      </dgm:t>
    </dgm:pt>
    <dgm:pt modelId="{3511B0DC-F6D6-48BD-9E3E-8060DA330747}">
      <dgm:prSet phldrT="[Text]"/>
      <dgm:spPr/>
      <dgm:t>
        <a:bodyPr/>
        <a:lstStyle/>
        <a:p>
          <a:r>
            <a:rPr lang="en-US" dirty="0"/>
            <a:t>Analyze</a:t>
          </a:r>
        </a:p>
      </dgm:t>
    </dgm:pt>
    <dgm:pt modelId="{DB215E9B-41B1-4594-AECD-054A768F9C75}" type="parTrans" cxnId="{4AA21BBC-29B0-4376-8FA9-2ECF348FFB0B}">
      <dgm:prSet/>
      <dgm:spPr/>
      <dgm:t>
        <a:bodyPr/>
        <a:lstStyle/>
        <a:p>
          <a:endParaRPr lang="en-US"/>
        </a:p>
      </dgm:t>
    </dgm:pt>
    <dgm:pt modelId="{4DA7C20A-7791-417E-8B3D-4A6E6D60BD33}" type="sibTrans" cxnId="{4AA21BBC-29B0-4376-8FA9-2ECF348FFB0B}">
      <dgm:prSet/>
      <dgm:spPr/>
      <dgm:t>
        <a:bodyPr/>
        <a:lstStyle/>
        <a:p>
          <a:endParaRPr lang="en-US"/>
        </a:p>
      </dgm:t>
    </dgm:pt>
    <dgm:pt modelId="{FB9AAE57-5715-4E83-B795-233F80C28DD5}">
      <dgm:prSet phldrT="[Text]"/>
      <dgm:spPr/>
      <dgm:t>
        <a:bodyPr/>
        <a:lstStyle/>
        <a:p>
          <a:r>
            <a:rPr lang="en-US" dirty="0"/>
            <a:t>Act</a:t>
          </a:r>
        </a:p>
      </dgm:t>
    </dgm:pt>
    <dgm:pt modelId="{DEC4E5B5-5AAD-461A-8948-F5A4F37B3F48}" type="parTrans" cxnId="{2816C6BF-DAD6-46C7-876C-AD193175ADED}">
      <dgm:prSet/>
      <dgm:spPr/>
      <dgm:t>
        <a:bodyPr/>
        <a:lstStyle/>
        <a:p>
          <a:endParaRPr lang="en-US"/>
        </a:p>
      </dgm:t>
    </dgm:pt>
    <dgm:pt modelId="{51F931F7-68A4-4543-AC94-B359BC369D41}" type="sibTrans" cxnId="{2816C6BF-DAD6-46C7-876C-AD193175ADED}">
      <dgm:prSet/>
      <dgm:spPr/>
      <dgm:t>
        <a:bodyPr/>
        <a:lstStyle/>
        <a:p>
          <a:endParaRPr lang="en-US"/>
        </a:p>
      </dgm:t>
    </dgm:pt>
    <dgm:pt modelId="{06A4AA28-4648-46CF-81EC-A9DC778D7A58}">
      <dgm:prSet phldrT="[Text]"/>
      <dgm:spPr/>
      <dgm:t>
        <a:bodyPr/>
        <a:lstStyle/>
        <a:p>
          <a:r>
            <a:rPr lang="en-US" dirty="0"/>
            <a:t>Control loops</a:t>
          </a:r>
        </a:p>
      </dgm:t>
    </dgm:pt>
    <dgm:pt modelId="{DDE15C73-0CA4-4049-B9B1-41E65338FCA2}" type="parTrans" cxnId="{19129A15-A57B-4CA4-956E-3249B877D054}">
      <dgm:prSet/>
      <dgm:spPr/>
      <dgm:t>
        <a:bodyPr/>
        <a:lstStyle/>
        <a:p>
          <a:endParaRPr lang="en-US"/>
        </a:p>
      </dgm:t>
    </dgm:pt>
    <dgm:pt modelId="{2DD8EFFD-B8DF-4DDF-B0A0-46123496D507}" type="sibTrans" cxnId="{19129A15-A57B-4CA4-956E-3249B877D054}">
      <dgm:prSet/>
      <dgm:spPr/>
      <dgm:t>
        <a:bodyPr/>
        <a:lstStyle/>
        <a:p>
          <a:endParaRPr lang="en-US"/>
        </a:p>
      </dgm:t>
    </dgm:pt>
    <dgm:pt modelId="{045C94F8-2FB8-4591-9445-135ADC651512}">
      <dgm:prSet phldrT="[Text]"/>
      <dgm:spPr/>
      <dgm:t>
        <a:bodyPr/>
        <a:lstStyle/>
        <a:p>
          <a:r>
            <a:rPr lang="en-US" dirty="0"/>
            <a:t>Check API for changes</a:t>
          </a:r>
        </a:p>
      </dgm:t>
    </dgm:pt>
    <dgm:pt modelId="{2DAE4E03-5591-4C7C-AEFB-59F1267FBB7D}" type="parTrans" cxnId="{FD2FA777-862B-4D2E-BB7D-92BEC9536E89}">
      <dgm:prSet/>
      <dgm:spPr/>
      <dgm:t>
        <a:bodyPr/>
        <a:lstStyle/>
        <a:p>
          <a:endParaRPr lang="en-US"/>
        </a:p>
      </dgm:t>
    </dgm:pt>
    <dgm:pt modelId="{F0692511-A122-4957-BB26-F4BA9C66E1B7}" type="sibTrans" cxnId="{FD2FA777-862B-4D2E-BB7D-92BEC9536E89}">
      <dgm:prSet/>
      <dgm:spPr/>
      <dgm:t>
        <a:bodyPr/>
        <a:lstStyle/>
        <a:p>
          <a:endParaRPr lang="en-US"/>
        </a:p>
      </dgm:t>
    </dgm:pt>
    <dgm:pt modelId="{B2CD7ED9-4770-4D36-8561-1FBD7A58A734}">
      <dgm:prSet phldrT="[Text]"/>
      <dgm:spPr/>
      <dgm:t>
        <a:bodyPr/>
        <a:lstStyle/>
        <a:p>
          <a:r>
            <a:rPr lang="en-US" dirty="0"/>
            <a:t>Current state</a:t>
          </a:r>
        </a:p>
      </dgm:t>
    </dgm:pt>
    <dgm:pt modelId="{BFC98D57-6DD8-4ED9-AB9C-ACEC6CAD1AC3}" type="parTrans" cxnId="{022BC16C-04DC-482D-9D4B-FA96E08F940C}">
      <dgm:prSet/>
      <dgm:spPr/>
      <dgm:t>
        <a:bodyPr/>
        <a:lstStyle/>
        <a:p>
          <a:endParaRPr lang="en-US"/>
        </a:p>
      </dgm:t>
    </dgm:pt>
    <dgm:pt modelId="{CA6AF4FE-8A82-4760-8116-56336E1EFEAA}" type="sibTrans" cxnId="{022BC16C-04DC-482D-9D4B-FA96E08F940C}">
      <dgm:prSet/>
      <dgm:spPr/>
      <dgm:t>
        <a:bodyPr/>
        <a:lstStyle/>
        <a:p>
          <a:endParaRPr lang="en-US"/>
        </a:p>
      </dgm:t>
    </dgm:pt>
    <dgm:pt modelId="{C6CB76E7-A6D6-4352-91C0-0ADD32857D4B}">
      <dgm:prSet phldrT="[Text]"/>
      <dgm:spPr/>
      <dgm:t>
        <a:bodyPr/>
        <a:lstStyle/>
        <a:p>
          <a:r>
            <a:rPr lang="en-US" dirty="0"/>
            <a:t>Desired state</a:t>
          </a:r>
        </a:p>
      </dgm:t>
    </dgm:pt>
    <dgm:pt modelId="{DC5DAB65-CE0D-449E-8136-60B6B6D7A8C1}" type="parTrans" cxnId="{4D81CC28-0FE3-49F8-8446-3F350EEFCA66}">
      <dgm:prSet/>
      <dgm:spPr/>
      <dgm:t>
        <a:bodyPr/>
        <a:lstStyle/>
        <a:p>
          <a:endParaRPr lang="en-US"/>
        </a:p>
      </dgm:t>
    </dgm:pt>
    <dgm:pt modelId="{60AE151D-67FE-4C59-8C08-CD278EDDCF9E}" type="sibTrans" cxnId="{4D81CC28-0FE3-49F8-8446-3F350EEFCA66}">
      <dgm:prSet/>
      <dgm:spPr/>
      <dgm:t>
        <a:bodyPr/>
        <a:lstStyle/>
        <a:p>
          <a:endParaRPr lang="en-US"/>
        </a:p>
      </dgm:t>
    </dgm:pt>
    <dgm:pt modelId="{E78D1906-0CE8-4399-8C8D-E3C236BEACE3}">
      <dgm:prSet phldrT="[Text]"/>
      <dgm:spPr/>
      <dgm:t>
        <a:bodyPr/>
        <a:lstStyle/>
        <a:p>
          <a:r>
            <a:rPr lang="en-US" dirty="0"/>
            <a:t>Detect delta</a:t>
          </a:r>
        </a:p>
      </dgm:t>
    </dgm:pt>
    <dgm:pt modelId="{9AB13A9C-F4B1-42A0-A41C-9C39EED59449}" type="parTrans" cxnId="{65F35EC0-F854-42B9-9D18-95AE7B6D27DD}">
      <dgm:prSet/>
      <dgm:spPr/>
      <dgm:t>
        <a:bodyPr/>
        <a:lstStyle/>
        <a:p>
          <a:endParaRPr lang="en-US"/>
        </a:p>
      </dgm:t>
    </dgm:pt>
    <dgm:pt modelId="{90C4778B-FD8B-42DB-AF4F-404A2B65E116}" type="sibTrans" cxnId="{65F35EC0-F854-42B9-9D18-95AE7B6D27DD}">
      <dgm:prSet/>
      <dgm:spPr/>
      <dgm:t>
        <a:bodyPr/>
        <a:lstStyle/>
        <a:p>
          <a:endParaRPr lang="en-US"/>
        </a:p>
      </dgm:t>
    </dgm:pt>
    <dgm:pt modelId="{696FA73C-B230-4880-8378-B971884CEEBC}">
      <dgm:prSet phldrT="[Text]"/>
      <dgm:spPr/>
      <dgm:t>
        <a:bodyPr/>
        <a:lstStyle/>
        <a:p>
          <a:r>
            <a:rPr lang="en-US" dirty="0"/>
            <a:t>Enforce the desired state</a:t>
          </a:r>
        </a:p>
      </dgm:t>
    </dgm:pt>
    <dgm:pt modelId="{A93BC907-0599-45D8-A8D5-041BED871836}" type="parTrans" cxnId="{446E92E5-5B6E-44CD-9742-F58C326B67A4}">
      <dgm:prSet/>
      <dgm:spPr/>
      <dgm:t>
        <a:bodyPr/>
        <a:lstStyle/>
        <a:p>
          <a:endParaRPr lang="en-US"/>
        </a:p>
      </dgm:t>
    </dgm:pt>
    <dgm:pt modelId="{02150E8D-B51C-4C9D-81FB-C999B40C0026}" type="sibTrans" cxnId="{446E92E5-5B6E-44CD-9742-F58C326B67A4}">
      <dgm:prSet/>
      <dgm:spPr/>
      <dgm:t>
        <a:bodyPr/>
        <a:lstStyle/>
        <a:p>
          <a:endParaRPr lang="en-US"/>
        </a:p>
      </dgm:t>
    </dgm:pt>
    <dgm:pt modelId="{0F069941-C7CC-4ACD-9EEF-FB14FC3C8B17}" type="pres">
      <dgm:prSet presAssocID="{BC4D5D8D-46B5-4050-A8A2-9358720318CB}" presName="Name0" presStyleCnt="0">
        <dgm:presLayoutVars>
          <dgm:dir/>
          <dgm:animLvl val="lvl"/>
          <dgm:resizeHandles val="exact"/>
        </dgm:presLayoutVars>
      </dgm:prSet>
      <dgm:spPr/>
    </dgm:pt>
    <dgm:pt modelId="{4069138C-71BC-4043-B37B-B3FB9CBC49C4}" type="pres">
      <dgm:prSet presAssocID="{BC4D5D8D-46B5-4050-A8A2-9358720318CB}" presName="tSp" presStyleCnt="0"/>
      <dgm:spPr/>
    </dgm:pt>
    <dgm:pt modelId="{63D577A2-365B-40D5-9C2F-78227141A330}" type="pres">
      <dgm:prSet presAssocID="{BC4D5D8D-46B5-4050-A8A2-9358720318CB}" presName="bSp" presStyleCnt="0"/>
      <dgm:spPr/>
    </dgm:pt>
    <dgm:pt modelId="{25FE5F9F-5032-451D-9D60-6310C69482FD}" type="pres">
      <dgm:prSet presAssocID="{BC4D5D8D-46B5-4050-A8A2-9358720318CB}" presName="process" presStyleCnt="0"/>
      <dgm:spPr/>
    </dgm:pt>
    <dgm:pt modelId="{4B20B26C-9C20-49EB-8C66-B99E5CEAE3C2}" type="pres">
      <dgm:prSet presAssocID="{5F7701CA-FAE9-401E-8919-DA68891591F1}" presName="composite1" presStyleCnt="0"/>
      <dgm:spPr/>
    </dgm:pt>
    <dgm:pt modelId="{7B6EF50B-482B-4590-998C-E38EB00C168A}" type="pres">
      <dgm:prSet presAssocID="{5F7701CA-FAE9-401E-8919-DA68891591F1}" presName="dummyNode1" presStyleLbl="node1" presStyleIdx="0" presStyleCnt="3"/>
      <dgm:spPr/>
    </dgm:pt>
    <dgm:pt modelId="{76AF6D70-EF0F-4D94-8B10-5B3008C85ED0}" type="pres">
      <dgm:prSet presAssocID="{5F7701CA-FAE9-401E-8919-DA68891591F1}" presName="childNode1" presStyleLbl="bgAcc1" presStyleIdx="0" presStyleCnt="3">
        <dgm:presLayoutVars>
          <dgm:bulletEnabled val="1"/>
        </dgm:presLayoutVars>
      </dgm:prSet>
      <dgm:spPr/>
    </dgm:pt>
    <dgm:pt modelId="{59F1278C-608A-40AD-AE92-1B1BA4D0FD3D}" type="pres">
      <dgm:prSet presAssocID="{5F7701CA-FAE9-401E-8919-DA68891591F1}" presName="childNode1tx" presStyleLbl="bgAcc1" presStyleIdx="0" presStyleCnt="3">
        <dgm:presLayoutVars>
          <dgm:bulletEnabled val="1"/>
        </dgm:presLayoutVars>
      </dgm:prSet>
      <dgm:spPr/>
    </dgm:pt>
    <dgm:pt modelId="{8740B661-5258-4F6A-BBF1-9BC2872E0547}" type="pres">
      <dgm:prSet presAssocID="{5F7701CA-FAE9-401E-8919-DA68891591F1}" presName="parentNode1" presStyleLbl="node1" presStyleIdx="0" presStyleCnt="3">
        <dgm:presLayoutVars>
          <dgm:chMax val="1"/>
          <dgm:bulletEnabled val="1"/>
        </dgm:presLayoutVars>
      </dgm:prSet>
      <dgm:spPr/>
    </dgm:pt>
    <dgm:pt modelId="{B25D8576-B0AF-432C-B834-2BDD99795808}" type="pres">
      <dgm:prSet presAssocID="{5F7701CA-FAE9-401E-8919-DA68891591F1}" presName="connSite1" presStyleCnt="0"/>
      <dgm:spPr/>
    </dgm:pt>
    <dgm:pt modelId="{DE045CBA-ECA2-453C-BFCF-A4743461A41D}" type="pres">
      <dgm:prSet presAssocID="{1E496758-F884-4589-8FBC-E44F78EEE5A6}" presName="Name9" presStyleLbl="sibTrans2D1" presStyleIdx="0" presStyleCnt="2"/>
      <dgm:spPr/>
    </dgm:pt>
    <dgm:pt modelId="{ADAD66C3-4642-4472-B366-D8BBE3716B80}" type="pres">
      <dgm:prSet presAssocID="{3511B0DC-F6D6-48BD-9E3E-8060DA330747}" presName="composite2" presStyleCnt="0"/>
      <dgm:spPr/>
    </dgm:pt>
    <dgm:pt modelId="{F3F43C73-9886-42DA-ADE1-BB542466A931}" type="pres">
      <dgm:prSet presAssocID="{3511B0DC-F6D6-48BD-9E3E-8060DA330747}" presName="dummyNode2" presStyleLbl="node1" presStyleIdx="0" presStyleCnt="3"/>
      <dgm:spPr/>
    </dgm:pt>
    <dgm:pt modelId="{2100B73E-41CC-441C-BAC0-823A501FB953}" type="pres">
      <dgm:prSet presAssocID="{3511B0DC-F6D6-48BD-9E3E-8060DA330747}" presName="childNode2" presStyleLbl="bgAcc1" presStyleIdx="1" presStyleCnt="3">
        <dgm:presLayoutVars>
          <dgm:bulletEnabled val="1"/>
        </dgm:presLayoutVars>
      </dgm:prSet>
      <dgm:spPr/>
    </dgm:pt>
    <dgm:pt modelId="{BDE1A59F-632B-4E78-BDBB-6B8F36D66ACD}" type="pres">
      <dgm:prSet presAssocID="{3511B0DC-F6D6-48BD-9E3E-8060DA330747}" presName="childNode2tx" presStyleLbl="bgAcc1" presStyleIdx="1" presStyleCnt="3">
        <dgm:presLayoutVars>
          <dgm:bulletEnabled val="1"/>
        </dgm:presLayoutVars>
      </dgm:prSet>
      <dgm:spPr/>
    </dgm:pt>
    <dgm:pt modelId="{77134645-C330-4227-A436-590F23FB91E4}" type="pres">
      <dgm:prSet presAssocID="{3511B0DC-F6D6-48BD-9E3E-8060DA330747}" presName="parentNode2" presStyleLbl="node1" presStyleIdx="1" presStyleCnt="3">
        <dgm:presLayoutVars>
          <dgm:chMax val="0"/>
          <dgm:bulletEnabled val="1"/>
        </dgm:presLayoutVars>
      </dgm:prSet>
      <dgm:spPr/>
    </dgm:pt>
    <dgm:pt modelId="{47377A2C-75E3-4C26-B5A9-E6A15B364DA0}" type="pres">
      <dgm:prSet presAssocID="{3511B0DC-F6D6-48BD-9E3E-8060DA330747}" presName="connSite2" presStyleCnt="0"/>
      <dgm:spPr/>
    </dgm:pt>
    <dgm:pt modelId="{97C182FE-34B2-4A5F-BF6F-C8F658CF5256}" type="pres">
      <dgm:prSet presAssocID="{4DA7C20A-7791-417E-8B3D-4A6E6D60BD33}" presName="Name18" presStyleLbl="sibTrans2D1" presStyleIdx="1" presStyleCnt="2"/>
      <dgm:spPr/>
    </dgm:pt>
    <dgm:pt modelId="{5F617D4D-27C9-4C6F-81A5-AA7B1C84BC13}" type="pres">
      <dgm:prSet presAssocID="{FB9AAE57-5715-4E83-B795-233F80C28DD5}" presName="composite1" presStyleCnt="0"/>
      <dgm:spPr/>
    </dgm:pt>
    <dgm:pt modelId="{143D1DE8-C625-4EAF-A935-B3431676C477}" type="pres">
      <dgm:prSet presAssocID="{FB9AAE57-5715-4E83-B795-233F80C28DD5}" presName="dummyNode1" presStyleLbl="node1" presStyleIdx="1" presStyleCnt="3"/>
      <dgm:spPr/>
    </dgm:pt>
    <dgm:pt modelId="{1EA0866B-1050-4C4C-8A04-2910F3F5F2C3}" type="pres">
      <dgm:prSet presAssocID="{FB9AAE57-5715-4E83-B795-233F80C28DD5}" presName="childNode1" presStyleLbl="bgAcc1" presStyleIdx="2" presStyleCnt="3">
        <dgm:presLayoutVars>
          <dgm:bulletEnabled val="1"/>
        </dgm:presLayoutVars>
      </dgm:prSet>
      <dgm:spPr/>
    </dgm:pt>
    <dgm:pt modelId="{70A74145-C002-4907-B26E-B7E0A678C51A}" type="pres">
      <dgm:prSet presAssocID="{FB9AAE57-5715-4E83-B795-233F80C28DD5}" presName="childNode1tx" presStyleLbl="bgAcc1" presStyleIdx="2" presStyleCnt="3">
        <dgm:presLayoutVars>
          <dgm:bulletEnabled val="1"/>
        </dgm:presLayoutVars>
      </dgm:prSet>
      <dgm:spPr/>
    </dgm:pt>
    <dgm:pt modelId="{5BFFEAEE-23B1-4DBB-A971-39909A154747}" type="pres">
      <dgm:prSet presAssocID="{FB9AAE57-5715-4E83-B795-233F80C28DD5}" presName="parentNode1" presStyleLbl="node1" presStyleIdx="2" presStyleCnt="3">
        <dgm:presLayoutVars>
          <dgm:chMax val="1"/>
          <dgm:bulletEnabled val="1"/>
        </dgm:presLayoutVars>
      </dgm:prSet>
      <dgm:spPr/>
    </dgm:pt>
    <dgm:pt modelId="{9B1811DB-300F-4DFE-B0F3-83467025BA14}" type="pres">
      <dgm:prSet presAssocID="{FB9AAE57-5715-4E83-B795-233F80C28DD5}" presName="connSite1" presStyleCnt="0"/>
      <dgm:spPr/>
    </dgm:pt>
  </dgm:ptLst>
  <dgm:cxnLst>
    <dgm:cxn modelId="{4CC0F50F-E639-46A7-BA9B-C38C48A8E5A7}" type="presOf" srcId="{FB9AAE57-5715-4E83-B795-233F80C28DD5}" destId="{5BFFEAEE-23B1-4DBB-A971-39909A154747}" srcOrd="0" destOrd="0" presId="urn:microsoft.com/office/officeart/2005/8/layout/hProcess4"/>
    <dgm:cxn modelId="{19129A15-A57B-4CA4-956E-3249B877D054}" srcId="{5F7701CA-FAE9-401E-8919-DA68891591F1}" destId="{06A4AA28-4648-46CF-81EC-A9DC778D7A58}" srcOrd="0" destOrd="0" parTransId="{DDE15C73-0CA4-4049-B9B1-41E65338FCA2}" sibTransId="{2DD8EFFD-B8DF-4DDF-B0A0-46123496D507}"/>
    <dgm:cxn modelId="{4D81CC28-0FE3-49F8-8446-3F350EEFCA66}" srcId="{3511B0DC-F6D6-48BD-9E3E-8060DA330747}" destId="{C6CB76E7-A6D6-4352-91C0-0ADD32857D4B}" srcOrd="1" destOrd="0" parTransId="{DC5DAB65-CE0D-449E-8136-60B6B6D7A8C1}" sibTransId="{60AE151D-67FE-4C59-8C08-CD278EDDCF9E}"/>
    <dgm:cxn modelId="{2AB9E25B-F590-47F7-B0D3-691E1853FC1F}" type="presOf" srcId="{E78D1906-0CE8-4399-8C8D-E3C236BEACE3}" destId="{2100B73E-41CC-441C-BAC0-823A501FB953}" srcOrd="0" destOrd="2" presId="urn:microsoft.com/office/officeart/2005/8/layout/hProcess4"/>
    <dgm:cxn modelId="{95085E67-5884-441F-B103-8E71061E819E}" type="presOf" srcId="{1E496758-F884-4589-8FBC-E44F78EEE5A6}" destId="{DE045CBA-ECA2-453C-BFCF-A4743461A41D}" srcOrd="0" destOrd="0" presId="urn:microsoft.com/office/officeart/2005/8/layout/hProcess4"/>
    <dgm:cxn modelId="{CD5E4348-559C-4A1D-B671-C271C78CE60C}" type="presOf" srcId="{4DA7C20A-7791-417E-8B3D-4A6E6D60BD33}" destId="{97C182FE-34B2-4A5F-BF6F-C8F658CF5256}" srcOrd="0" destOrd="0" presId="urn:microsoft.com/office/officeart/2005/8/layout/hProcess4"/>
    <dgm:cxn modelId="{022BC16C-04DC-482D-9D4B-FA96E08F940C}" srcId="{3511B0DC-F6D6-48BD-9E3E-8060DA330747}" destId="{B2CD7ED9-4770-4D36-8561-1FBD7A58A734}" srcOrd="0" destOrd="0" parTransId="{BFC98D57-6DD8-4ED9-AB9C-ACEC6CAD1AC3}" sibTransId="{CA6AF4FE-8A82-4760-8116-56336E1EFEAA}"/>
    <dgm:cxn modelId="{370A7950-74C6-46AC-BD6B-CFC6FA4385FB}" type="presOf" srcId="{06A4AA28-4648-46CF-81EC-A9DC778D7A58}" destId="{76AF6D70-EF0F-4D94-8B10-5B3008C85ED0}" srcOrd="0" destOrd="0" presId="urn:microsoft.com/office/officeart/2005/8/layout/hProcess4"/>
    <dgm:cxn modelId="{FD2FA777-862B-4D2E-BB7D-92BEC9536E89}" srcId="{5F7701CA-FAE9-401E-8919-DA68891591F1}" destId="{045C94F8-2FB8-4591-9445-135ADC651512}" srcOrd="1" destOrd="0" parTransId="{2DAE4E03-5591-4C7C-AEFB-59F1267FBB7D}" sibTransId="{F0692511-A122-4957-BB26-F4BA9C66E1B7}"/>
    <dgm:cxn modelId="{61AA9D58-A016-4FBC-9C02-0633F5D95AC3}" type="presOf" srcId="{5F7701CA-FAE9-401E-8919-DA68891591F1}" destId="{8740B661-5258-4F6A-BBF1-9BC2872E0547}" srcOrd="0" destOrd="0" presId="urn:microsoft.com/office/officeart/2005/8/layout/hProcess4"/>
    <dgm:cxn modelId="{A6BBB958-741B-42BD-9B0E-CFBC186A3C54}" type="presOf" srcId="{E78D1906-0CE8-4399-8C8D-E3C236BEACE3}" destId="{BDE1A59F-632B-4E78-BDBB-6B8F36D66ACD}" srcOrd="1" destOrd="2" presId="urn:microsoft.com/office/officeart/2005/8/layout/hProcess4"/>
    <dgm:cxn modelId="{4BAFAA84-A6FF-4EC7-9584-C02E3A6BB20F}" type="presOf" srcId="{B2CD7ED9-4770-4D36-8561-1FBD7A58A734}" destId="{2100B73E-41CC-441C-BAC0-823A501FB953}" srcOrd="0" destOrd="0" presId="urn:microsoft.com/office/officeart/2005/8/layout/hProcess4"/>
    <dgm:cxn modelId="{3DD8D885-928A-45E9-B1CE-E985BD54F0ED}" type="presOf" srcId="{045C94F8-2FB8-4591-9445-135ADC651512}" destId="{59F1278C-608A-40AD-AE92-1B1BA4D0FD3D}" srcOrd="1" destOrd="1" presId="urn:microsoft.com/office/officeart/2005/8/layout/hProcess4"/>
    <dgm:cxn modelId="{52C41288-D24D-4335-ACEA-B7BB0A819297}" type="presOf" srcId="{3511B0DC-F6D6-48BD-9E3E-8060DA330747}" destId="{77134645-C330-4227-A436-590F23FB91E4}" srcOrd="0" destOrd="0" presId="urn:microsoft.com/office/officeart/2005/8/layout/hProcess4"/>
    <dgm:cxn modelId="{DE5FB28D-694F-4FBC-92D3-3C7F817EEB57}" type="presOf" srcId="{06A4AA28-4648-46CF-81EC-A9DC778D7A58}" destId="{59F1278C-608A-40AD-AE92-1B1BA4D0FD3D}" srcOrd="1" destOrd="0" presId="urn:microsoft.com/office/officeart/2005/8/layout/hProcess4"/>
    <dgm:cxn modelId="{C4078792-38FE-4491-A15C-F77A3D7ADB90}" type="presOf" srcId="{C6CB76E7-A6D6-4352-91C0-0ADD32857D4B}" destId="{BDE1A59F-632B-4E78-BDBB-6B8F36D66ACD}" srcOrd="1" destOrd="1" presId="urn:microsoft.com/office/officeart/2005/8/layout/hProcess4"/>
    <dgm:cxn modelId="{478F2B98-78D1-4EC9-9DC0-156B0B8E8F78}" type="presOf" srcId="{BC4D5D8D-46B5-4050-A8A2-9358720318CB}" destId="{0F069941-C7CC-4ACD-9EEF-FB14FC3C8B17}" srcOrd="0" destOrd="0" presId="urn:microsoft.com/office/officeart/2005/8/layout/hProcess4"/>
    <dgm:cxn modelId="{788EE39B-32B1-4162-8BBC-1C338A4C1A09}" srcId="{BC4D5D8D-46B5-4050-A8A2-9358720318CB}" destId="{5F7701CA-FAE9-401E-8919-DA68891591F1}" srcOrd="0" destOrd="0" parTransId="{57EC1A04-2D89-479D-B4CD-41E513268C4C}" sibTransId="{1E496758-F884-4589-8FBC-E44F78EEE5A6}"/>
    <dgm:cxn modelId="{DE68409D-01E2-4E6D-8D16-F12866419616}" type="presOf" srcId="{045C94F8-2FB8-4591-9445-135ADC651512}" destId="{76AF6D70-EF0F-4D94-8B10-5B3008C85ED0}" srcOrd="0" destOrd="1" presId="urn:microsoft.com/office/officeart/2005/8/layout/hProcess4"/>
    <dgm:cxn modelId="{3EBDD0B0-D8AA-4086-95FE-4ECD167CE4C8}" type="presOf" srcId="{696FA73C-B230-4880-8378-B971884CEEBC}" destId="{1EA0866B-1050-4C4C-8A04-2910F3F5F2C3}" srcOrd="0" destOrd="0" presId="urn:microsoft.com/office/officeart/2005/8/layout/hProcess4"/>
    <dgm:cxn modelId="{66F95FB8-D453-4942-9163-074BDA92941E}" type="presOf" srcId="{B2CD7ED9-4770-4D36-8561-1FBD7A58A734}" destId="{BDE1A59F-632B-4E78-BDBB-6B8F36D66ACD}" srcOrd="1" destOrd="0" presId="urn:microsoft.com/office/officeart/2005/8/layout/hProcess4"/>
    <dgm:cxn modelId="{4AA21BBC-29B0-4376-8FA9-2ECF348FFB0B}" srcId="{BC4D5D8D-46B5-4050-A8A2-9358720318CB}" destId="{3511B0DC-F6D6-48BD-9E3E-8060DA330747}" srcOrd="1" destOrd="0" parTransId="{DB215E9B-41B1-4594-AECD-054A768F9C75}" sibTransId="{4DA7C20A-7791-417E-8B3D-4A6E6D60BD33}"/>
    <dgm:cxn modelId="{2816C6BF-DAD6-46C7-876C-AD193175ADED}" srcId="{BC4D5D8D-46B5-4050-A8A2-9358720318CB}" destId="{FB9AAE57-5715-4E83-B795-233F80C28DD5}" srcOrd="2" destOrd="0" parTransId="{DEC4E5B5-5AAD-461A-8948-F5A4F37B3F48}" sibTransId="{51F931F7-68A4-4543-AC94-B359BC369D41}"/>
    <dgm:cxn modelId="{65F35EC0-F854-42B9-9D18-95AE7B6D27DD}" srcId="{3511B0DC-F6D6-48BD-9E3E-8060DA330747}" destId="{E78D1906-0CE8-4399-8C8D-E3C236BEACE3}" srcOrd="2" destOrd="0" parTransId="{9AB13A9C-F4B1-42A0-A41C-9C39EED59449}" sibTransId="{90C4778B-FD8B-42DB-AF4F-404A2B65E116}"/>
    <dgm:cxn modelId="{3B7226CB-A000-4274-A1EC-88457C87881C}" type="presOf" srcId="{C6CB76E7-A6D6-4352-91C0-0ADD32857D4B}" destId="{2100B73E-41CC-441C-BAC0-823A501FB953}" srcOrd="0" destOrd="1" presId="urn:microsoft.com/office/officeart/2005/8/layout/hProcess4"/>
    <dgm:cxn modelId="{A97063E3-83B6-481C-8CA1-F402CC8C5AE1}" type="presOf" srcId="{696FA73C-B230-4880-8378-B971884CEEBC}" destId="{70A74145-C002-4907-B26E-B7E0A678C51A}" srcOrd="1" destOrd="0" presId="urn:microsoft.com/office/officeart/2005/8/layout/hProcess4"/>
    <dgm:cxn modelId="{446E92E5-5B6E-44CD-9742-F58C326B67A4}" srcId="{FB9AAE57-5715-4E83-B795-233F80C28DD5}" destId="{696FA73C-B230-4880-8378-B971884CEEBC}" srcOrd="0" destOrd="0" parTransId="{A93BC907-0599-45D8-A8D5-041BED871836}" sibTransId="{02150E8D-B51C-4C9D-81FB-C999B40C0026}"/>
    <dgm:cxn modelId="{0F9A3861-FD60-4F2B-95B6-897EE26148CF}" type="presParOf" srcId="{0F069941-C7CC-4ACD-9EEF-FB14FC3C8B17}" destId="{4069138C-71BC-4043-B37B-B3FB9CBC49C4}" srcOrd="0" destOrd="0" presId="urn:microsoft.com/office/officeart/2005/8/layout/hProcess4"/>
    <dgm:cxn modelId="{631D7406-72C3-47E6-88F4-C0752EB43F0D}" type="presParOf" srcId="{0F069941-C7CC-4ACD-9EEF-FB14FC3C8B17}" destId="{63D577A2-365B-40D5-9C2F-78227141A330}" srcOrd="1" destOrd="0" presId="urn:microsoft.com/office/officeart/2005/8/layout/hProcess4"/>
    <dgm:cxn modelId="{BADB31CF-B4A8-4A9B-A689-B640D9553B7F}" type="presParOf" srcId="{0F069941-C7CC-4ACD-9EEF-FB14FC3C8B17}" destId="{25FE5F9F-5032-451D-9D60-6310C69482FD}" srcOrd="2" destOrd="0" presId="urn:microsoft.com/office/officeart/2005/8/layout/hProcess4"/>
    <dgm:cxn modelId="{629E19D1-D21B-4361-877B-FB83AF71B876}" type="presParOf" srcId="{25FE5F9F-5032-451D-9D60-6310C69482FD}" destId="{4B20B26C-9C20-49EB-8C66-B99E5CEAE3C2}" srcOrd="0" destOrd="0" presId="urn:microsoft.com/office/officeart/2005/8/layout/hProcess4"/>
    <dgm:cxn modelId="{BE1BBC4F-BD41-4DDC-B752-F6D8CA3DC3FA}" type="presParOf" srcId="{4B20B26C-9C20-49EB-8C66-B99E5CEAE3C2}" destId="{7B6EF50B-482B-4590-998C-E38EB00C168A}" srcOrd="0" destOrd="0" presId="urn:microsoft.com/office/officeart/2005/8/layout/hProcess4"/>
    <dgm:cxn modelId="{50B1D1C5-05E2-49F6-B72E-584B4F2CFC05}" type="presParOf" srcId="{4B20B26C-9C20-49EB-8C66-B99E5CEAE3C2}" destId="{76AF6D70-EF0F-4D94-8B10-5B3008C85ED0}" srcOrd="1" destOrd="0" presId="urn:microsoft.com/office/officeart/2005/8/layout/hProcess4"/>
    <dgm:cxn modelId="{C894726B-84EE-43C4-9D56-5799EB094482}" type="presParOf" srcId="{4B20B26C-9C20-49EB-8C66-B99E5CEAE3C2}" destId="{59F1278C-608A-40AD-AE92-1B1BA4D0FD3D}" srcOrd="2" destOrd="0" presId="urn:microsoft.com/office/officeart/2005/8/layout/hProcess4"/>
    <dgm:cxn modelId="{2A5A938A-DC35-45E7-8718-56A124163C5C}" type="presParOf" srcId="{4B20B26C-9C20-49EB-8C66-B99E5CEAE3C2}" destId="{8740B661-5258-4F6A-BBF1-9BC2872E0547}" srcOrd="3" destOrd="0" presId="urn:microsoft.com/office/officeart/2005/8/layout/hProcess4"/>
    <dgm:cxn modelId="{0B95E0FC-D0BB-40B4-B7F1-A1BD817EFC0D}" type="presParOf" srcId="{4B20B26C-9C20-49EB-8C66-B99E5CEAE3C2}" destId="{B25D8576-B0AF-432C-B834-2BDD99795808}" srcOrd="4" destOrd="0" presId="urn:microsoft.com/office/officeart/2005/8/layout/hProcess4"/>
    <dgm:cxn modelId="{E39277AB-C5E4-49CA-9DD5-4A1425172D5D}" type="presParOf" srcId="{25FE5F9F-5032-451D-9D60-6310C69482FD}" destId="{DE045CBA-ECA2-453C-BFCF-A4743461A41D}" srcOrd="1" destOrd="0" presId="urn:microsoft.com/office/officeart/2005/8/layout/hProcess4"/>
    <dgm:cxn modelId="{9754CE92-3926-44DC-93F4-09AFCEC0A33F}" type="presParOf" srcId="{25FE5F9F-5032-451D-9D60-6310C69482FD}" destId="{ADAD66C3-4642-4472-B366-D8BBE3716B80}" srcOrd="2" destOrd="0" presId="urn:microsoft.com/office/officeart/2005/8/layout/hProcess4"/>
    <dgm:cxn modelId="{80D6298D-AD8F-45FB-B1A8-E6D4A7867C48}" type="presParOf" srcId="{ADAD66C3-4642-4472-B366-D8BBE3716B80}" destId="{F3F43C73-9886-42DA-ADE1-BB542466A931}" srcOrd="0" destOrd="0" presId="urn:microsoft.com/office/officeart/2005/8/layout/hProcess4"/>
    <dgm:cxn modelId="{83A2C28A-075E-467E-B6C8-93F9BB617CCA}" type="presParOf" srcId="{ADAD66C3-4642-4472-B366-D8BBE3716B80}" destId="{2100B73E-41CC-441C-BAC0-823A501FB953}" srcOrd="1" destOrd="0" presId="urn:microsoft.com/office/officeart/2005/8/layout/hProcess4"/>
    <dgm:cxn modelId="{71BA2074-8C4F-4590-849C-83F100CC59D3}" type="presParOf" srcId="{ADAD66C3-4642-4472-B366-D8BBE3716B80}" destId="{BDE1A59F-632B-4E78-BDBB-6B8F36D66ACD}" srcOrd="2" destOrd="0" presId="urn:microsoft.com/office/officeart/2005/8/layout/hProcess4"/>
    <dgm:cxn modelId="{1F8EEE2D-0420-46A8-A327-4DA37B0FDB6A}" type="presParOf" srcId="{ADAD66C3-4642-4472-B366-D8BBE3716B80}" destId="{77134645-C330-4227-A436-590F23FB91E4}" srcOrd="3" destOrd="0" presId="urn:microsoft.com/office/officeart/2005/8/layout/hProcess4"/>
    <dgm:cxn modelId="{55566251-A2D1-42CF-BE48-C4EEB81643B1}" type="presParOf" srcId="{ADAD66C3-4642-4472-B366-D8BBE3716B80}" destId="{47377A2C-75E3-4C26-B5A9-E6A15B364DA0}" srcOrd="4" destOrd="0" presId="urn:microsoft.com/office/officeart/2005/8/layout/hProcess4"/>
    <dgm:cxn modelId="{A3ABDD4F-E8A1-4441-B6AF-68182CFFAC4E}" type="presParOf" srcId="{25FE5F9F-5032-451D-9D60-6310C69482FD}" destId="{97C182FE-34B2-4A5F-BF6F-C8F658CF5256}" srcOrd="3" destOrd="0" presId="urn:microsoft.com/office/officeart/2005/8/layout/hProcess4"/>
    <dgm:cxn modelId="{43BD0F53-64A6-4A51-BE45-B5E04F1D402B}" type="presParOf" srcId="{25FE5F9F-5032-451D-9D60-6310C69482FD}" destId="{5F617D4D-27C9-4C6F-81A5-AA7B1C84BC13}" srcOrd="4" destOrd="0" presId="urn:microsoft.com/office/officeart/2005/8/layout/hProcess4"/>
    <dgm:cxn modelId="{50363928-79D2-4A58-900A-C5BD52514791}" type="presParOf" srcId="{5F617D4D-27C9-4C6F-81A5-AA7B1C84BC13}" destId="{143D1DE8-C625-4EAF-A935-B3431676C477}" srcOrd="0" destOrd="0" presId="urn:microsoft.com/office/officeart/2005/8/layout/hProcess4"/>
    <dgm:cxn modelId="{AF3119F9-895D-478C-A3D7-CAC1DE8EF85B}" type="presParOf" srcId="{5F617D4D-27C9-4C6F-81A5-AA7B1C84BC13}" destId="{1EA0866B-1050-4C4C-8A04-2910F3F5F2C3}" srcOrd="1" destOrd="0" presId="urn:microsoft.com/office/officeart/2005/8/layout/hProcess4"/>
    <dgm:cxn modelId="{E6AD2C6C-E3A7-41F1-BF35-477364806A03}" type="presParOf" srcId="{5F617D4D-27C9-4C6F-81A5-AA7B1C84BC13}" destId="{70A74145-C002-4907-B26E-B7E0A678C51A}" srcOrd="2" destOrd="0" presId="urn:microsoft.com/office/officeart/2005/8/layout/hProcess4"/>
    <dgm:cxn modelId="{3E356680-AAEF-4EBB-A9D0-BD02FA8769B2}" type="presParOf" srcId="{5F617D4D-27C9-4C6F-81A5-AA7B1C84BC13}" destId="{5BFFEAEE-23B1-4DBB-A971-39909A154747}" srcOrd="3" destOrd="0" presId="urn:microsoft.com/office/officeart/2005/8/layout/hProcess4"/>
    <dgm:cxn modelId="{80DBB82A-2360-4ED4-A9D0-5C81A376B62A}" type="presParOf" srcId="{5F617D4D-27C9-4C6F-81A5-AA7B1C84BC13}" destId="{9B1811DB-300F-4DFE-B0F3-83467025BA14}"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AF6D70-EF0F-4D94-8B10-5B3008C85ED0}">
      <dsp:nvSpPr>
        <dsp:cNvPr id="0" name=""/>
        <dsp:cNvSpPr/>
      </dsp:nvSpPr>
      <dsp:spPr>
        <a:xfrm>
          <a:off x="944355" y="988205"/>
          <a:ext cx="2302285" cy="1898904"/>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Control loops</a:t>
          </a:r>
        </a:p>
        <a:p>
          <a:pPr marL="228600" lvl="1" indent="-228600" algn="l" defTabSz="1111250">
            <a:lnSpc>
              <a:spcPct val="90000"/>
            </a:lnSpc>
            <a:spcBef>
              <a:spcPct val="0"/>
            </a:spcBef>
            <a:spcAft>
              <a:spcPct val="15000"/>
            </a:spcAft>
            <a:buChar char="•"/>
          </a:pPr>
          <a:r>
            <a:rPr lang="en-US" sz="2500" kern="1200" dirty="0"/>
            <a:t>Check API for changes</a:t>
          </a:r>
        </a:p>
      </dsp:txBody>
      <dsp:txXfrm>
        <a:off x="988054" y="1031904"/>
        <a:ext cx="2214887" cy="1404598"/>
      </dsp:txXfrm>
    </dsp:sp>
    <dsp:sp modelId="{DE045CBA-ECA2-453C-BFCF-A4743461A41D}">
      <dsp:nvSpPr>
        <dsp:cNvPr id="0" name=""/>
        <dsp:cNvSpPr/>
      </dsp:nvSpPr>
      <dsp:spPr>
        <a:xfrm>
          <a:off x="2192835" y="1277605"/>
          <a:ext cx="2779586" cy="2779586"/>
        </a:xfrm>
        <a:prstGeom prst="leftCircularArrow">
          <a:avLst>
            <a:gd name="adj1" fmla="val 4014"/>
            <a:gd name="adj2" fmla="val 504215"/>
            <a:gd name="adj3" fmla="val 2279726"/>
            <a:gd name="adj4" fmla="val 9024489"/>
            <a:gd name="adj5" fmla="val 4683"/>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740B661-5258-4F6A-BBF1-9BC2872E0547}">
      <dsp:nvSpPr>
        <dsp:cNvPr id="0" name=""/>
        <dsp:cNvSpPr/>
      </dsp:nvSpPr>
      <dsp:spPr>
        <a:xfrm>
          <a:off x="1455974" y="2480201"/>
          <a:ext cx="2046476" cy="81381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Observe</a:t>
          </a:r>
        </a:p>
      </dsp:txBody>
      <dsp:txXfrm>
        <a:off x="1479810" y="2504037"/>
        <a:ext cx="1998804" cy="766144"/>
      </dsp:txXfrm>
    </dsp:sp>
    <dsp:sp modelId="{2100B73E-41CC-441C-BAC0-823A501FB953}">
      <dsp:nvSpPr>
        <dsp:cNvPr id="0" name=""/>
        <dsp:cNvSpPr/>
      </dsp:nvSpPr>
      <dsp:spPr>
        <a:xfrm>
          <a:off x="4033728" y="988205"/>
          <a:ext cx="2302285" cy="1898904"/>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Current state</a:t>
          </a:r>
        </a:p>
        <a:p>
          <a:pPr marL="228600" lvl="1" indent="-228600" algn="l" defTabSz="1111250">
            <a:lnSpc>
              <a:spcPct val="90000"/>
            </a:lnSpc>
            <a:spcBef>
              <a:spcPct val="0"/>
            </a:spcBef>
            <a:spcAft>
              <a:spcPct val="15000"/>
            </a:spcAft>
            <a:buChar char="•"/>
          </a:pPr>
          <a:r>
            <a:rPr lang="en-US" sz="2500" kern="1200" dirty="0"/>
            <a:t>Desired state</a:t>
          </a:r>
        </a:p>
        <a:p>
          <a:pPr marL="228600" lvl="1" indent="-228600" algn="l" defTabSz="1111250">
            <a:lnSpc>
              <a:spcPct val="90000"/>
            </a:lnSpc>
            <a:spcBef>
              <a:spcPct val="0"/>
            </a:spcBef>
            <a:spcAft>
              <a:spcPct val="15000"/>
            </a:spcAft>
            <a:buChar char="•"/>
          </a:pPr>
          <a:r>
            <a:rPr lang="en-US" sz="2500" kern="1200" dirty="0"/>
            <a:t>Detect delta</a:t>
          </a:r>
        </a:p>
      </dsp:txBody>
      <dsp:txXfrm>
        <a:off x="4077427" y="1438812"/>
        <a:ext cx="2214887" cy="1404598"/>
      </dsp:txXfrm>
    </dsp:sp>
    <dsp:sp modelId="{97C182FE-34B2-4A5F-BF6F-C8F658CF5256}">
      <dsp:nvSpPr>
        <dsp:cNvPr id="0" name=""/>
        <dsp:cNvSpPr/>
      </dsp:nvSpPr>
      <dsp:spPr>
        <a:xfrm>
          <a:off x="5263022" y="-256330"/>
          <a:ext cx="3073766" cy="3073766"/>
        </a:xfrm>
        <a:prstGeom prst="circularArrow">
          <a:avLst>
            <a:gd name="adj1" fmla="val 3630"/>
            <a:gd name="adj2" fmla="val 451759"/>
            <a:gd name="adj3" fmla="val 19372730"/>
            <a:gd name="adj4" fmla="val 12575511"/>
            <a:gd name="adj5" fmla="val 4235"/>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7134645-C330-4227-A436-590F23FB91E4}">
      <dsp:nvSpPr>
        <dsp:cNvPr id="0" name=""/>
        <dsp:cNvSpPr/>
      </dsp:nvSpPr>
      <dsp:spPr>
        <a:xfrm>
          <a:off x="4545347" y="581297"/>
          <a:ext cx="2046476" cy="81381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Analyze</a:t>
          </a:r>
        </a:p>
      </dsp:txBody>
      <dsp:txXfrm>
        <a:off x="4569183" y="605133"/>
        <a:ext cx="1998804" cy="766144"/>
      </dsp:txXfrm>
    </dsp:sp>
    <dsp:sp modelId="{1EA0866B-1050-4C4C-8A04-2910F3F5F2C3}">
      <dsp:nvSpPr>
        <dsp:cNvPr id="0" name=""/>
        <dsp:cNvSpPr/>
      </dsp:nvSpPr>
      <dsp:spPr>
        <a:xfrm>
          <a:off x="7123101" y="988205"/>
          <a:ext cx="2302285" cy="1898904"/>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Enforce the desired state</a:t>
          </a:r>
        </a:p>
      </dsp:txBody>
      <dsp:txXfrm>
        <a:off x="7166800" y="1031904"/>
        <a:ext cx="2214887" cy="1404598"/>
      </dsp:txXfrm>
    </dsp:sp>
    <dsp:sp modelId="{5BFFEAEE-23B1-4DBB-A971-39909A154747}">
      <dsp:nvSpPr>
        <dsp:cNvPr id="0" name=""/>
        <dsp:cNvSpPr/>
      </dsp:nvSpPr>
      <dsp:spPr>
        <a:xfrm>
          <a:off x="7634720" y="2480201"/>
          <a:ext cx="2046476" cy="81381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Act</a:t>
          </a:r>
        </a:p>
      </dsp:txBody>
      <dsp:txXfrm>
        <a:off x="7658556" y="2504037"/>
        <a:ext cx="1998804" cy="76614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977588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~10min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3443248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Usually there is 1..1 relation between pod and container on a pod. Only if you have tightly coupled applications it makes sense to run multiple containers in one pod. </a:t>
            </a:r>
          </a:p>
          <a:p>
            <a:r>
              <a:rPr lang="en-US" dirty="0"/>
              <a:t>Example 1: Having a Jenkins and a logging database in one pod may perform better than in separate pod. However this needs to be evaluated case by case.</a:t>
            </a:r>
          </a:p>
          <a:p>
            <a:r>
              <a:rPr lang="en-US" dirty="0"/>
              <a:t>Example 2: Having a side car container for maintenance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4161297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API Server is the center piece. All requests towards the cluster go through it. </a:t>
            </a:r>
          </a:p>
          <a:p>
            <a:r>
              <a:rPr lang="en-US" dirty="0"/>
              <a:t>The cluster components also talk to the </a:t>
            </a:r>
            <a:r>
              <a:rPr lang="en-US" dirty="0" err="1"/>
              <a:t>api</a:t>
            </a:r>
            <a:r>
              <a:rPr lang="en-US" dirty="0"/>
              <a:t> server to sync their activities.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1730553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r>
              <a:rPr lang="en-US" dirty="0"/>
              <a:t>Example: </a:t>
            </a:r>
            <a:r>
              <a:rPr lang="en-US" dirty="0" err="1"/>
              <a:t>replicationcontroller</a:t>
            </a:r>
            <a:r>
              <a:rPr lang="en-US" dirty="0"/>
              <a:t>: Will see that the specified number of pods for an replication controller resource is really running.</a:t>
            </a:r>
          </a:p>
        </p:txBody>
      </p:sp>
    </p:spTree>
    <p:extLst>
      <p:ext uri="{BB962C8B-B14F-4D97-AF65-F5344CB8AC3E}">
        <p14:creationId xmlns:p14="http://schemas.microsoft.com/office/powerpoint/2010/main" val="3094605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r>
              <a:rPr lang="en-US" dirty="0"/>
              <a:t>For </a:t>
            </a:r>
            <a:r>
              <a:rPr lang="en-US" dirty="0" err="1"/>
              <a:t>kube</a:t>
            </a:r>
            <a:r>
              <a:rPr lang="en-US" dirty="0"/>
              <a:t>-proxy: https://kubernetes.io/docs/concepts/services-networking/service/#virtual-ips-and-service-proxies</a:t>
            </a:r>
          </a:p>
        </p:txBody>
      </p:sp>
    </p:spTree>
    <p:extLst>
      <p:ext uri="{BB962C8B-B14F-4D97-AF65-F5344CB8AC3E}">
        <p14:creationId xmlns:p14="http://schemas.microsoft.com/office/powerpoint/2010/main" val="3887584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68705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explained all the components, let’s walk through an example and see them in action.</a:t>
            </a:r>
          </a:p>
          <a:p>
            <a:pPr marL="285750" indent="-285750">
              <a:buFontTx/>
              <a:buChar char="-"/>
            </a:pPr>
            <a:r>
              <a:rPr lang="en-US" dirty="0"/>
              <a:t>The user wants to run an </a:t>
            </a:r>
            <a:r>
              <a:rPr lang="en-US" dirty="0" err="1"/>
              <a:t>nginx</a:t>
            </a:r>
            <a:r>
              <a:rPr lang="en-US" dirty="0"/>
              <a:t> webserver and declares this wish via </a:t>
            </a:r>
            <a:r>
              <a:rPr lang="en-US" dirty="0" err="1"/>
              <a:t>kubectl</a:t>
            </a:r>
            <a:r>
              <a:rPr lang="en-US" dirty="0"/>
              <a:t> to the cluster’s API server.</a:t>
            </a:r>
          </a:p>
          <a:p>
            <a:pPr marL="285750" indent="-285750">
              <a:buFontTx/>
              <a:buChar char="-"/>
            </a:pPr>
            <a:r>
              <a:rPr lang="en-US" dirty="0"/>
              <a:t>The API server stores the desired state in </a:t>
            </a:r>
            <a:r>
              <a:rPr lang="en-US" dirty="0" err="1"/>
              <a:t>etcd</a:t>
            </a:r>
            <a:endParaRPr lang="en-US" dirty="0"/>
          </a:p>
          <a:p>
            <a:pPr marL="285750" indent="-285750">
              <a:buFontTx/>
              <a:buChar char="-"/>
            </a:pPr>
            <a:r>
              <a:rPr lang="en-US" dirty="0"/>
              <a:t>The controller manager will engage the replication controller which will create pod resources according to the required number of replicas.</a:t>
            </a:r>
          </a:p>
          <a:p>
            <a:pPr marL="285750" indent="-285750">
              <a:buFontTx/>
              <a:buChar char="-"/>
            </a:pPr>
            <a:r>
              <a:rPr lang="en-US" dirty="0"/>
              <a:t>The scheduler monitors the API server for unscheduled pods and assigns a node to the pod definition (stored in </a:t>
            </a:r>
            <a:r>
              <a:rPr lang="en-US" dirty="0" err="1"/>
              <a:t>etcd</a:t>
            </a:r>
            <a:r>
              <a:rPr lang="en-US" dirty="0"/>
              <a:t>)</a:t>
            </a:r>
          </a:p>
          <a:p>
            <a:pPr marL="285750" indent="-285750">
              <a:buFontTx/>
              <a:buChar char="-"/>
            </a:pPr>
            <a:r>
              <a:rPr lang="en-US" dirty="0"/>
              <a:t>The </a:t>
            </a:r>
            <a:r>
              <a:rPr lang="en-US" dirty="0" err="1"/>
              <a:t>kubelet</a:t>
            </a:r>
            <a:r>
              <a:rPr lang="en-US" dirty="0"/>
              <a:t> monitors, if there are new pods to be scheduled on its worker note. If yes, it takes action</a:t>
            </a:r>
          </a:p>
          <a:p>
            <a:endParaRPr lang="en-US" dirty="0"/>
          </a:p>
          <a:p>
            <a:r>
              <a:rPr lang="en-US" dirty="0"/>
              <a:t>https://medium.com/jorgeacetozi/kubernetes-master-components-etcd-api-server-controller-manager-and-scheduler-3a0179fc8186</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201126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dirty="0"/>
              <a:t>Based on the previous example, can we describe an abstraction of the schema? =&gt; Observe, Analyze, Act</a:t>
            </a:r>
          </a:p>
          <a:p>
            <a:pPr marL="0" indent="0">
              <a:buNone/>
            </a:pPr>
            <a:r>
              <a:rPr lang="en-US" dirty="0"/>
              <a:t>The user declares the desired state and the cluster takes care of its fulfillment. This holds true for all actions like create, update/patch or deletion of a resource.</a:t>
            </a:r>
          </a:p>
          <a:p>
            <a:pPr marL="0" indent="0">
              <a:buNone/>
            </a:pPr>
            <a:endParaRPr lang="en-US" dirty="0"/>
          </a:p>
          <a:p>
            <a:pPr marL="342900" indent="-342900">
              <a:buAutoNum type="arabicParenR"/>
            </a:pPr>
            <a:r>
              <a:rPr lang="en-US" dirty="0"/>
              <a:t>Observe - a control loop, checking certain objects for their state.</a:t>
            </a:r>
          </a:p>
          <a:p>
            <a:pPr marL="342900" indent="-342900">
              <a:buAutoNum type="arabicParenR"/>
            </a:pPr>
            <a:r>
              <a:rPr lang="en-US" dirty="0"/>
              <a:t>Analyze – check the current state against a desired state (may be stored in a different resource, outside of the cluster, hardcoded, …) </a:t>
            </a:r>
          </a:p>
          <a:p>
            <a:pPr marL="342900" indent="-342900">
              <a:buAutoNum type="arabicParenR"/>
            </a:pPr>
            <a:r>
              <a:rPr lang="en-US" dirty="0"/>
              <a:t>Action – if there’s a difference between desired &amp; current state, the controller should act and trigger a defined action to bring the observed objects into the desired state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188256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SzPct val="100000"/>
              <a:buFont typeface="Wingdings" panose="05000000000000000000" pitchFamily="2" charset="2"/>
              <a:buChar char="§"/>
            </a:pPr>
            <a:r>
              <a:rPr lang="en-US" dirty="0"/>
              <a:t>Call </a:t>
            </a:r>
            <a:r>
              <a:rPr lang="en-US" dirty="0" err="1"/>
              <a:t>kubectl</a:t>
            </a:r>
            <a:r>
              <a:rPr lang="en-US" dirty="0"/>
              <a:t> without any sub-command and explain how to get more info </a:t>
            </a:r>
          </a:p>
          <a:p>
            <a:pPr marL="342900" indent="-342900">
              <a:buSzPct val="100000"/>
              <a:buFont typeface="Wingdings" panose="05000000000000000000" pitchFamily="2" charset="2"/>
              <a:buChar char="§"/>
            </a:pPr>
            <a:r>
              <a:rPr lang="en-US" dirty="0"/>
              <a:t>Show and explain </a:t>
            </a:r>
            <a:r>
              <a:rPr lang="en-US" dirty="0" err="1"/>
              <a:t>kubectl</a:t>
            </a:r>
            <a:r>
              <a:rPr lang="en-US" dirty="0"/>
              <a:t> config *</a:t>
            </a:r>
          </a:p>
          <a:p>
            <a:pPr marL="522900" lvl="1" indent="-342900">
              <a:buSzPct val="100000"/>
              <a:buFont typeface="Wingdings" panose="05000000000000000000" pitchFamily="2" charset="2"/>
              <a:buChar char="§"/>
            </a:pPr>
            <a:r>
              <a:rPr lang="en-US" dirty="0"/>
              <a:t>Explain KUBECONFIG </a:t>
            </a:r>
            <a:r>
              <a:rPr lang="en-US" dirty="0" err="1"/>
              <a:t>env</a:t>
            </a:r>
            <a:r>
              <a:rPr lang="en-US" dirty="0"/>
              <a:t> variable &amp; the default location ~/.</a:t>
            </a:r>
            <a:r>
              <a:rPr lang="en-US" dirty="0" err="1"/>
              <a:t>kube</a:t>
            </a:r>
            <a:r>
              <a:rPr lang="en-US" dirty="0"/>
              <a:t>/config</a:t>
            </a:r>
          </a:p>
          <a:p>
            <a:pPr marL="522900" lvl="1" indent="-342900">
              <a:buSzPct val="100000"/>
              <a:buFont typeface="Wingdings" panose="05000000000000000000" pitchFamily="2" charset="2"/>
              <a:buChar char="§"/>
            </a:pPr>
            <a:r>
              <a:rPr lang="en-US" dirty="0"/>
              <a:t>Show the </a:t>
            </a:r>
            <a:r>
              <a:rPr lang="en-US" dirty="0" err="1"/>
              <a:t>kubeconfig</a:t>
            </a:r>
            <a:r>
              <a:rPr lang="en-US" dirty="0"/>
              <a:t> </a:t>
            </a:r>
            <a:r>
              <a:rPr lang="en-US" dirty="0" err="1"/>
              <a:t>yaml</a:t>
            </a:r>
            <a:r>
              <a:rPr lang="en-US" dirty="0"/>
              <a:t> file with the current context and the namespace</a:t>
            </a:r>
          </a:p>
          <a:p>
            <a:pPr marL="180000" lvl="1" indent="0">
              <a:buSzPct val="100000"/>
              <a:buFont typeface="Wingdings" panose="05000000000000000000" pitchFamily="2" charset="2"/>
              <a:buNone/>
            </a:pPr>
            <a:endParaRPr lang="en-US" dirty="0"/>
          </a:p>
          <a:p>
            <a:pPr marL="342900" indent="-342900">
              <a:buSzPct val="100000"/>
              <a:buFont typeface="Wingdings" panose="05000000000000000000" pitchFamily="2" charset="2"/>
              <a:buChar char="§"/>
            </a:pPr>
            <a:r>
              <a:rPr lang="en-US" dirty="0"/>
              <a:t>Show access to cluster with </a:t>
            </a:r>
            <a:r>
              <a:rPr lang="en-US" dirty="0" err="1"/>
              <a:t>kubectl</a:t>
            </a:r>
            <a:r>
              <a:rPr lang="en-US" dirty="0"/>
              <a:t> -&gt; </a:t>
            </a:r>
            <a:r>
              <a:rPr lang="en-US" dirty="0" err="1"/>
              <a:t>kubectl</a:t>
            </a:r>
            <a:r>
              <a:rPr lang="en-US" dirty="0"/>
              <a:t> get nodes</a:t>
            </a:r>
          </a:p>
          <a:p>
            <a:pPr marL="342900" indent="-342900">
              <a:buSzPct val="100000"/>
              <a:buFont typeface="Wingdings" panose="05000000000000000000" pitchFamily="2" charset="2"/>
              <a:buChar char="§"/>
            </a:pPr>
            <a:r>
              <a:rPr lang="en-US" dirty="0"/>
              <a:t>Explain basic syntax of </a:t>
            </a:r>
            <a:r>
              <a:rPr lang="en-US" dirty="0" err="1"/>
              <a:t>kubectl</a:t>
            </a:r>
            <a:r>
              <a:rPr lang="en-US" dirty="0"/>
              <a:t> [verb] [resource type] [specific resource by name or label] [options / switches like –o </a:t>
            </a:r>
            <a:r>
              <a:rPr lang="en-US" dirty="0" err="1"/>
              <a:t>yaml</a:t>
            </a:r>
            <a:r>
              <a:rPr lang="en-US" dirty="0"/>
              <a:t>]</a:t>
            </a:r>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r>
              <a:rPr lang="en-US" dirty="0"/>
              <a:t>Show </a:t>
            </a:r>
            <a:r>
              <a:rPr lang="en-US" dirty="0" err="1"/>
              <a:t>kubectl</a:t>
            </a:r>
            <a:r>
              <a:rPr lang="en-US" dirty="0"/>
              <a:t> get &amp; describe nodes and talk about details of the node, like resource utilization or docker version</a:t>
            </a:r>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endParaRPr lang="en-US" dirty="0"/>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r>
              <a:rPr lang="en-US" dirty="0"/>
              <a:t>Run </a:t>
            </a:r>
            <a:r>
              <a:rPr lang="en-US" dirty="0" err="1"/>
              <a:t>kubectl</a:t>
            </a:r>
            <a:r>
              <a:rPr lang="en-US" dirty="0"/>
              <a:t> proxy &amp;</a:t>
            </a:r>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r>
              <a:rPr lang="en-US" dirty="0"/>
              <a:t>Open localhost:8001 in browser and show </a:t>
            </a:r>
            <a:r>
              <a:rPr lang="en-US" dirty="0" err="1"/>
              <a:t>api</a:t>
            </a:r>
            <a:r>
              <a:rPr lang="en-US" dirty="0"/>
              <a:t> tree, traverse through it and go to namespace </a:t>
            </a:r>
            <a:r>
              <a:rPr lang="en-US" dirty="0" err="1"/>
              <a:t>kube</a:t>
            </a:r>
            <a:r>
              <a:rPr lang="en-US" dirty="0"/>
              <a:t>-system and show some pods</a:t>
            </a:r>
          </a:p>
          <a:p>
            <a:pPr marL="342900" indent="-342900">
              <a:buSzPct val="100000"/>
              <a:buFont typeface="Wingdings" panose="05000000000000000000" pitchFamily="2" charset="2"/>
              <a:buChar char="§"/>
            </a:pPr>
            <a:r>
              <a:rPr lang="en-US" dirty="0"/>
              <a:t>Query API server with curl (again </a:t>
            </a:r>
            <a:r>
              <a:rPr lang="en-US"/>
              <a:t>via localhost)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20721897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Core components</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Infrastructure for this training</a:t>
            </a:r>
          </a:p>
        </p:txBody>
      </p:sp>
      <p:grpSp>
        <p:nvGrpSpPr>
          <p:cNvPr id="7" name="Group 6"/>
          <p:cNvGrpSpPr/>
          <p:nvPr/>
        </p:nvGrpSpPr>
        <p:grpSpPr>
          <a:xfrm>
            <a:off x="417324" y="1836420"/>
            <a:ext cx="3854639" cy="4091940"/>
            <a:chOff x="404941" y="2331720"/>
            <a:chExt cx="3854639" cy="3688080"/>
          </a:xfrm>
        </p:grpSpPr>
        <p:sp>
          <p:nvSpPr>
            <p:cNvPr id="4" name="Rectangle 3"/>
            <p:cNvSpPr/>
            <p:nvPr/>
          </p:nvSpPr>
          <p:spPr bwMode="gray">
            <a:xfrm>
              <a:off x="404941" y="2331720"/>
              <a:ext cx="3854639" cy="368808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2400" b="1" kern="0" dirty="0" err="1">
                  <a:ea typeface="Arial Unicode MS" pitchFamily="34" charset="-128"/>
                  <a:cs typeface="Arial Unicode MS" pitchFamily="34" charset="-128"/>
                </a:rPr>
                <a:t>local</a:t>
              </a:r>
              <a:r>
                <a:rPr lang="de-DE" sz="2400" b="1" kern="0" dirty="0">
                  <a:ea typeface="Arial Unicode MS" pitchFamily="34" charset="-128"/>
                  <a:cs typeface="Arial Unicode MS" pitchFamily="34" charset="-128"/>
                </a:rPr>
                <a:t> </a:t>
              </a:r>
              <a:r>
                <a:rPr lang="de-DE" sz="2400" b="1" kern="0" dirty="0" err="1">
                  <a:ea typeface="Arial Unicode MS" pitchFamily="34" charset="-128"/>
                  <a:cs typeface="Arial Unicode MS" pitchFamily="34" charset="-128"/>
                </a:rPr>
                <a:t>participant</a:t>
              </a:r>
              <a:r>
                <a:rPr lang="de-DE" sz="2400" b="1" kern="0" dirty="0">
                  <a:ea typeface="Arial Unicode MS" pitchFamily="34" charset="-128"/>
                  <a:cs typeface="Arial Unicode MS" pitchFamily="34" charset="-128"/>
                </a:rPr>
                <a:t> VM</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5" name="Scroll: Vertical 4"/>
            <p:cNvSpPr/>
            <p:nvPr/>
          </p:nvSpPr>
          <p:spPr bwMode="gray">
            <a:xfrm>
              <a:off x="563880" y="2987040"/>
              <a:ext cx="1645920" cy="2750820"/>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400" b="1" kern="0" dirty="0">
                  <a:ea typeface="Arial Unicode MS" pitchFamily="34" charset="-128"/>
                  <a:cs typeface="Arial Unicode MS" pitchFamily="34" charset="-128"/>
                </a:rPr>
                <a:t>.</a:t>
              </a:r>
              <a:r>
                <a:rPr lang="en-US" sz="1400" b="1" kern="0" dirty="0" err="1">
                  <a:ea typeface="Arial Unicode MS" pitchFamily="34" charset="-128"/>
                  <a:cs typeface="Arial Unicode MS" pitchFamily="34" charset="-128"/>
                </a:rPr>
                <a:t>kube</a:t>
              </a:r>
              <a:r>
                <a:rPr lang="en-US" sz="1400" b="1" kern="0" dirty="0">
                  <a:ea typeface="Arial Unicode MS" pitchFamily="34" charset="-128"/>
                  <a:cs typeface="Arial Unicode MS" pitchFamily="34" charset="-128"/>
                </a:rPr>
                <a:t>/config</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kumimoji="0" lang="en-US" sz="1400" b="0" i="0" u="none" strike="noStrike" kern="0" cap="none" spc="0" normalizeH="0" noProof="0" dirty="0">
                  <a:ln>
                    <a:noFill/>
                  </a:ln>
                  <a:effectLst/>
                  <a:uLnTx/>
                  <a:uFillTx/>
                  <a:ea typeface="Arial Unicode MS" pitchFamily="34" charset="-128"/>
                  <a:cs typeface="Arial Unicode MS" pitchFamily="34" charset="-128"/>
                </a:rPr>
                <a:t>API server IP</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lang="en-US" sz="1400" kern="0" baseline="0" dirty="0">
                  <a:ea typeface="Arial Unicode MS" pitchFamily="34" charset="-128"/>
                  <a:cs typeface="Arial Unicode MS" pitchFamily="34" charset="-128"/>
                </a:rPr>
                <a:t>User </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kumimoji="0" lang="en-US" sz="1400" b="0" i="0" u="none" strike="noStrike" kern="0" cap="none" spc="0" normalizeH="0" noProof="0" dirty="0">
                  <a:ln>
                    <a:noFill/>
                  </a:ln>
                  <a:effectLst/>
                  <a:uLnTx/>
                  <a:uFillTx/>
                  <a:ea typeface="Arial Unicode MS" pitchFamily="34" charset="-128"/>
                  <a:cs typeface="Arial Unicode MS" pitchFamily="34" charset="-128"/>
                </a:rPr>
                <a:t>Access token</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lang="en-US" sz="1400" kern="0" baseline="0" dirty="0">
                  <a:ea typeface="Arial Unicode MS" pitchFamily="34" charset="-128"/>
                  <a:cs typeface="Arial Unicode MS" pitchFamily="34" charset="-128"/>
                </a:rPr>
                <a:t>Name-space</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Rounded Corners 5"/>
            <p:cNvSpPr/>
            <p:nvPr/>
          </p:nvSpPr>
          <p:spPr bwMode="gray">
            <a:xfrm>
              <a:off x="2484120" y="3673245"/>
              <a:ext cx="1470660" cy="108204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kubectl</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grpSp>
      <p:cxnSp>
        <p:nvCxnSpPr>
          <p:cNvPr id="9" name="Straight Connector 8"/>
          <p:cNvCxnSpPr/>
          <p:nvPr/>
        </p:nvCxnSpPr>
        <p:spPr>
          <a:xfrm>
            <a:off x="4968240" y="1546860"/>
            <a:ext cx="30480" cy="5173980"/>
          </a:xfrm>
          <a:prstGeom prst="line">
            <a:avLst/>
          </a:prstGeom>
          <a:ln w="57150">
            <a:prstDash val="dash"/>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16" name="Rectangle 15"/>
          <p:cNvSpPr/>
          <p:nvPr/>
        </p:nvSpPr>
        <p:spPr bwMode="gray">
          <a:xfrm>
            <a:off x="5338891" y="1744980"/>
            <a:ext cx="6497447" cy="4762500"/>
          </a:xfrm>
          <a:prstGeom prst="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2400" kern="0" dirty="0">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K8s-training </a:t>
            </a:r>
            <a:r>
              <a:rPr lang="de-DE" sz="2400" kern="0" dirty="0" err="1">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cluster</a:t>
            </a:r>
            <a:endParaRPr kumimoji="0" lang="de-DE" sz="2400" i="0" strike="noStrike" kern="0" normalizeH="0" baseline="0" noProof="0" dirty="0">
              <a:ln w="0"/>
              <a:solidFill>
                <a:schemeClr val="tx1"/>
              </a:solidFill>
              <a:effectLst>
                <a:outerShdw blurRad="38100" dist="19050" dir="2700000" algn="tl" rotWithShape="0">
                  <a:schemeClr val="dk1">
                    <a:alpha val="40000"/>
                  </a:schemeClr>
                </a:outerShdw>
              </a:effectLst>
              <a:uLnTx/>
              <a:uFillTx/>
              <a:ea typeface="Arial Unicode MS" pitchFamily="34" charset="-128"/>
              <a:cs typeface="Arial Unicode MS" pitchFamily="34" charset="-128"/>
            </a:endParaRPr>
          </a:p>
        </p:txBody>
      </p:sp>
      <p:sp>
        <p:nvSpPr>
          <p:cNvPr id="19" name="Rectangle 18"/>
          <p:cNvSpPr/>
          <p:nvPr/>
        </p:nvSpPr>
        <p:spPr bwMode="gray">
          <a:xfrm>
            <a:off x="8890352" y="2540137"/>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400" b="1" kern="0" dirty="0">
              <a:ea typeface="Arial Unicode MS" pitchFamily="34" charset="-128"/>
              <a:cs typeface="Arial Unicode MS" pitchFamily="34" charset="-128"/>
            </a:endParaRPr>
          </a:p>
        </p:txBody>
      </p:sp>
      <p:sp>
        <p:nvSpPr>
          <p:cNvPr id="20" name="Rectangle 19"/>
          <p:cNvSpPr/>
          <p:nvPr/>
        </p:nvSpPr>
        <p:spPr bwMode="gray">
          <a:xfrm>
            <a:off x="8791291" y="2756956"/>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400" b="1" kern="0" dirty="0">
              <a:ea typeface="Arial Unicode MS" pitchFamily="34" charset="-128"/>
              <a:cs typeface="Arial Unicode MS" pitchFamily="34" charset="-128"/>
            </a:endParaRPr>
          </a:p>
        </p:txBody>
      </p:sp>
      <p:sp>
        <p:nvSpPr>
          <p:cNvPr id="21" name="Rectangle 20"/>
          <p:cNvSpPr/>
          <p:nvPr/>
        </p:nvSpPr>
        <p:spPr bwMode="gray">
          <a:xfrm>
            <a:off x="5768587" y="3105075"/>
            <a:ext cx="2392755" cy="163576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400" b="1" kern="0" dirty="0">
                <a:ea typeface="Arial Unicode MS" pitchFamily="34" charset="-128"/>
                <a:cs typeface="Arial Unicode MS" pitchFamily="34" charset="-128"/>
              </a:rPr>
              <a:t>Master</a:t>
            </a:r>
          </a:p>
        </p:txBody>
      </p:sp>
      <p:sp>
        <p:nvSpPr>
          <p:cNvPr id="22" name="Rectangle 21"/>
          <p:cNvSpPr/>
          <p:nvPr/>
        </p:nvSpPr>
        <p:spPr bwMode="gray">
          <a:xfrm>
            <a:off x="6258465" y="3697498"/>
            <a:ext cx="1336229" cy="45358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6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1" name="Rectangle 30"/>
          <p:cNvSpPr/>
          <p:nvPr/>
        </p:nvSpPr>
        <p:spPr bwMode="gray">
          <a:xfrm>
            <a:off x="6156960" y="5356744"/>
            <a:ext cx="1575643" cy="9184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strike="noStrike" kern="0" cap="none" spc="0" normalizeH="0" baseline="0" noProof="0" dirty="0" err="1">
                <a:ln>
                  <a:noFill/>
                </a:ln>
                <a:effectLst/>
                <a:uLnTx/>
                <a:uFillTx/>
                <a:ea typeface="Arial Unicode MS" pitchFamily="34" charset="-128"/>
                <a:cs typeface="Arial Unicode MS" pitchFamily="34" charset="-128"/>
              </a:rPr>
              <a:t>etcd</a:t>
            </a:r>
            <a:endParaRPr kumimoji="0" lang="de-DE" sz="1800" b="1" i="0"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100" b="1" kern="0" dirty="0">
                <a:ea typeface="Arial Unicode MS" pitchFamily="34" charset="-128"/>
                <a:cs typeface="Arial Unicode MS" pitchFamily="34" charset="-128"/>
              </a:rPr>
              <a:t>(</a:t>
            </a:r>
            <a:r>
              <a:rPr lang="de-DE" sz="1100" b="1" kern="0" dirty="0" err="1">
                <a:ea typeface="Arial Unicode MS" pitchFamily="34" charset="-128"/>
                <a:cs typeface="Arial Unicode MS" pitchFamily="34" charset="-128"/>
              </a:rPr>
              <a:t>distributed</a:t>
            </a:r>
            <a:r>
              <a:rPr lang="de-DE" sz="1100" b="1" kern="0" dirty="0">
                <a:ea typeface="Arial Unicode MS" pitchFamily="34" charset="-128"/>
                <a:cs typeface="Arial Unicode MS" pitchFamily="34" charset="-128"/>
              </a:rPr>
              <a:t>) </a:t>
            </a:r>
            <a:r>
              <a:rPr lang="de-DE" sz="1100" b="1" kern="0" dirty="0" err="1">
                <a:ea typeface="Arial Unicode MS" pitchFamily="34" charset="-128"/>
                <a:cs typeface="Arial Unicode MS" pitchFamily="34" charset="-128"/>
              </a:rPr>
              <a:t>key-value</a:t>
            </a:r>
            <a:r>
              <a:rPr lang="de-DE" sz="1100" b="1" kern="0" dirty="0">
                <a:ea typeface="Arial Unicode MS" pitchFamily="34" charset="-128"/>
                <a:cs typeface="Arial Unicode MS" pitchFamily="34" charset="-128"/>
              </a:rPr>
              <a:t> </a:t>
            </a:r>
            <a:r>
              <a:rPr lang="de-DE" sz="1100" b="1" kern="0" dirty="0" err="1">
                <a:ea typeface="Arial Unicode MS" pitchFamily="34" charset="-128"/>
                <a:cs typeface="Arial Unicode MS" pitchFamily="34" charset="-128"/>
              </a:rPr>
              <a:t>store</a:t>
            </a:r>
            <a:endParaRPr kumimoji="0" lang="de-DE" sz="1800" b="1" i="0" strike="noStrike" kern="0" cap="none" spc="0" normalizeH="0" baseline="0" noProof="0" dirty="0">
              <a:ln>
                <a:noFill/>
              </a:ln>
              <a:effectLst/>
              <a:uLnTx/>
              <a:uFillTx/>
              <a:ea typeface="Arial Unicode MS" pitchFamily="34" charset="-128"/>
              <a:cs typeface="Arial Unicode MS" pitchFamily="34" charset="-128"/>
            </a:endParaRPr>
          </a:p>
        </p:txBody>
      </p:sp>
      <p:cxnSp>
        <p:nvCxnSpPr>
          <p:cNvPr id="32" name="Straight Arrow Connector 31"/>
          <p:cNvCxnSpPr>
            <a:stCxn id="22" idx="2"/>
            <a:endCxn id="31" idx="0"/>
          </p:cNvCxnSpPr>
          <p:nvPr/>
        </p:nvCxnSpPr>
        <p:spPr>
          <a:xfrm>
            <a:off x="6926580" y="4151079"/>
            <a:ext cx="18202" cy="1205665"/>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gray">
          <a:xfrm>
            <a:off x="8733601" y="3032761"/>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400" b="1" kern="0" dirty="0">
                <a:ea typeface="Arial Unicode MS" pitchFamily="34" charset="-128"/>
                <a:cs typeface="Arial Unicode MS" pitchFamily="34" charset="-128"/>
              </a:rPr>
              <a:t>Worker</a:t>
            </a:r>
          </a:p>
        </p:txBody>
      </p:sp>
      <p:sp>
        <p:nvSpPr>
          <p:cNvPr id="34" name="Rectangle 33"/>
          <p:cNvSpPr/>
          <p:nvPr/>
        </p:nvSpPr>
        <p:spPr bwMode="gray">
          <a:xfrm>
            <a:off x="8851967" y="3722804"/>
            <a:ext cx="2551108" cy="1085192"/>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1200" b="1" kern="0" noProof="0" dirty="0">
                <a:ea typeface="Arial Unicode MS" pitchFamily="34" charset="-128"/>
                <a:cs typeface="Arial Unicode MS" pitchFamily="34" charset="-128"/>
              </a:rPr>
              <a:t>D</a:t>
            </a:r>
            <a:r>
              <a:rPr kumimoji="0" lang="de-DE" sz="12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1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066103" y="3922958"/>
            <a:ext cx="889224" cy="50793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50" b="1" kern="0" noProof="0" dirty="0" err="1">
                <a:ea typeface="Arial Unicode MS" pitchFamily="34" charset="-128"/>
                <a:cs typeface="Arial Unicode MS" pitchFamily="34" charset="-128"/>
              </a:rPr>
              <a:t>Pod</a:t>
            </a:r>
            <a:endParaRPr kumimoji="0" lang="de-DE" sz="105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Rectangle 36"/>
          <p:cNvSpPr/>
          <p:nvPr/>
        </p:nvSpPr>
        <p:spPr bwMode="gray">
          <a:xfrm>
            <a:off x="10287262" y="3922958"/>
            <a:ext cx="889224" cy="50793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50" b="1" kern="0" noProof="0" dirty="0" err="1">
                <a:ea typeface="Arial Unicode MS" pitchFamily="34" charset="-128"/>
                <a:cs typeface="Arial Unicode MS" pitchFamily="34" charset="-128"/>
              </a:rPr>
              <a:t>Pod</a:t>
            </a:r>
            <a:endParaRPr kumimoji="0" lang="de-DE" sz="105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4" name="Straight Arrow Connector 43"/>
          <p:cNvCxnSpPr>
            <a:cxnSpLocks/>
            <a:endCxn id="22" idx="3"/>
          </p:cNvCxnSpPr>
          <p:nvPr/>
        </p:nvCxnSpPr>
        <p:spPr>
          <a:xfrm flipH="1">
            <a:off x="7594694" y="3922958"/>
            <a:ext cx="1138907" cy="1331"/>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74" name="Rectangle: Rounded Corners 73"/>
          <p:cNvSpPr/>
          <p:nvPr/>
        </p:nvSpPr>
        <p:spPr bwMode="gray">
          <a:xfrm>
            <a:off x="2521599" y="5167223"/>
            <a:ext cx="1302244" cy="492532"/>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1" i="0" u="none" strike="noStrike" kern="0" cap="none" spc="0" normalizeH="0" baseline="0" noProof="0" dirty="0">
                <a:ln>
                  <a:noFill/>
                </a:ln>
                <a:effectLst/>
                <a:uLnTx/>
                <a:uFillTx/>
                <a:ea typeface="Arial Unicode MS" pitchFamily="34" charset="-128"/>
                <a:cs typeface="Arial Unicode MS" pitchFamily="34" charset="-128"/>
              </a:rPr>
              <a:t>@SAP</a:t>
            </a:r>
          </a:p>
        </p:txBody>
      </p:sp>
      <p:sp>
        <p:nvSpPr>
          <p:cNvPr id="75" name="Rectangle: Rounded Corners 74"/>
          <p:cNvSpPr/>
          <p:nvPr/>
        </p:nvSpPr>
        <p:spPr bwMode="gray">
          <a:xfrm>
            <a:off x="9066103" y="5738293"/>
            <a:ext cx="2637141" cy="57562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Gardener on GCP</a:t>
            </a:r>
          </a:p>
        </p:txBody>
      </p:sp>
      <p:cxnSp>
        <p:nvCxnSpPr>
          <p:cNvPr id="77" name="Straight Arrow Connector 76"/>
          <p:cNvCxnSpPr>
            <a:stCxn id="6" idx="3"/>
            <a:endCxn id="21" idx="1"/>
          </p:cNvCxnSpPr>
          <p:nvPr/>
        </p:nvCxnSpPr>
        <p:spPr>
          <a:xfrm flipV="1">
            <a:off x="3967163" y="3922958"/>
            <a:ext cx="1801424" cy="2154"/>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10886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BBBF5AFC-BB7A-49E4-A5D6-B4DFE49342CD}"/>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2819952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during this training…</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Flowchart: Document 18"/>
          <p:cNvSpPr/>
          <p:nvPr/>
        </p:nvSpPr>
        <p:spPr bwMode="gray">
          <a:xfrm>
            <a:off x="9991415" y="5391354"/>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Persistence</a:t>
            </a:r>
            <a:r>
              <a:rPr kumimoji="0" lang="en-US" sz="1800" b="0" i="0" u="none" strike="noStrike" kern="0" cap="none" spc="0" normalizeH="0" noProof="0" dirty="0">
                <a:ln>
                  <a:noFill/>
                </a:ln>
                <a:effectLst/>
                <a:uLnTx/>
                <a:uFillTx/>
                <a:ea typeface="Arial Unicode MS" pitchFamily="34" charset="-128"/>
                <a:cs typeface="Arial Unicode MS" pitchFamily="34" charset="-128"/>
              </a:rPr>
              <a:t> 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Flowchart: Document 19"/>
          <p:cNvSpPr/>
          <p:nvPr/>
        </p:nvSpPr>
        <p:spPr bwMode="gray">
          <a:xfrm>
            <a:off x="9991415" y="3465966"/>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a:ln>
                  <a:noFill/>
                </a:ln>
                <a:effectLst/>
                <a:uLnTx/>
                <a:uFillTx/>
                <a:ea typeface="Arial Unicode MS" pitchFamily="34" charset="-128"/>
                <a:cs typeface="Arial Unicode MS" pitchFamily="34" charset="-128"/>
              </a:rPr>
              <a:t>Application</a:t>
            </a:r>
            <a:r>
              <a:rPr kumimoji="0" lang="en-US" sz="1800" b="0" i="0" u="none" strike="noStrike" kern="0" cap="none" spc="0" normalizeH="0" noProof="0">
                <a:ln>
                  <a:noFill/>
                </a:ln>
                <a:effectLst/>
                <a:uLnTx/>
                <a:uFillTx/>
                <a:ea typeface="Arial Unicode MS" pitchFamily="34" charset="-128"/>
                <a:cs typeface="Arial Unicode MS" pitchFamily="34" charset="-128"/>
              </a:rPr>
              <a:t> </a:t>
            </a:r>
            <a:r>
              <a:rPr kumimoji="0" lang="en-US" sz="1800" b="0" i="0" u="none" strike="noStrike" kern="0" cap="none" spc="0" normalizeH="0" noProof="0" dirty="0">
                <a:ln>
                  <a:noFill/>
                </a:ln>
                <a:effectLst/>
                <a:uLnTx/>
                <a:uFillTx/>
                <a:ea typeface="Arial Unicode MS" pitchFamily="34" charset="-128"/>
                <a:cs typeface="Arial Unicode MS" pitchFamily="34" charset="-128"/>
              </a:rPr>
              <a:t>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Flowchart: Document 21"/>
          <p:cNvSpPr/>
          <p:nvPr/>
        </p:nvSpPr>
        <p:spPr bwMode="gray">
          <a:xfrm>
            <a:off x="9991415" y="1396844"/>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Networking</a:t>
            </a:r>
            <a:r>
              <a:rPr kumimoji="0" lang="en-US" sz="1800" b="0" i="0" u="none" strike="noStrike" kern="0" cap="none" spc="0" normalizeH="0" noProof="0" dirty="0">
                <a:ln>
                  <a:noFill/>
                </a:ln>
                <a:effectLst/>
                <a:uLnTx/>
                <a:uFillTx/>
                <a:ea typeface="Arial Unicode MS" pitchFamily="34" charset="-128"/>
                <a:cs typeface="Arial Unicode MS" pitchFamily="34" charset="-128"/>
              </a:rPr>
              <a:t> 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B6938A-7A0C-4712-A9B8-41F25B66C8A4}"/>
              </a:ext>
            </a:extLst>
          </p:cNvPr>
          <p:cNvSpPr>
            <a:spLocks noGrp="1"/>
          </p:cNvSpPr>
          <p:nvPr>
            <p:ph type="title"/>
          </p:nvPr>
        </p:nvSpPr>
        <p:spPr/>
        <p:txBody>
          <a:bodyPr/>
          <a:lstStyle/>
          <a:p>
            <a:r>
              <a:rPr lang="en-US" dirty="0"/>
              <a:t>Exercise 01</a:t>
            </a:r>
          </a:p>
        </p:txBody>
      </p:sp>
      <p:pic>
        <p:nvPicPr>
          <p:cNvPr id="6" name="Picture 5">
            <a:extLst>
              <a:ext uri="{FF2B5EF4-FFF2-40B4-BE49-F238E27FC236}">
                <a16:creationId xmlns:a16="http://schemas.microsoft.com/office/drawing/2014/main" id="{6449D282-DC4E-4479-991B-68509FF3A710}"/>
              </a:ext>
            </a:extLst>
          </p:cNvPr>
          <p:cNvPicPr>
            <a:picLocks noChangeAspect="1"/>
          </p:cNvPicPr>
          <p:nvPr/>
        </p:nvPicPr>
        <p:blipFill>
          <a:blip r:embed="rId3"/>
          <a:stretch>
            <a:fillRect/>
          </a:stretch>
        </p:blipFill>
        <p:spPr>
          <a:xfrm>
            <a:off x="4261672" y="1181180"/>
            <a:ext cx="3773347" cy="3773347"/>
          </a:xfrm>
          <a:prstGeom prst="rect">
            <a:avLst/>
          </a:prstGeom>
        </p:spPr>
      </p:pic>
    </p:spTree>
    <p:extLst>
      <p:ext uri="{BB962C8B-B14F-4D97-AF65-F5344CB8AC3E}">
        <p14:creationId xmlns:p14="http://schemas.microsoft.com/office/powerpoint/2010/main" val="2757824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What are these pods, everyone keeps talking about?</a:t>
            </a:r>
          </a:p>
        </p:txBody>
      </p:sp>
      <p:pic>
        <p:nvPicPr>
          <p:cNvPr id="1030" name="Picture 6"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294" y="1832526"/>
            <a:ext cx="5532945" cy="3521477"/>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2"/>
          <p:cNvSpPr txBox="1">
            <a:spLocks/>
          </p:cNvSpPr>
          <p:nvPr/>
        </p:nvSpPr>
        <p:spPr>
          <a:xfrm>
            <a:off x="6630639" y="1832526"/>
            <a:ext cx="4875561" cy="4313123"/>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A pod is a runtime environment for </a:t>
            </a:r>
            <a:r>
              <a:rPr lang="en-US" dirty="0" err="1"/>
              <a:t>docker</a:t>
            </a:r>
            <a:r>
              <a:rPr lang="en-US" dirty="0"/>
              <a:t> containers</a:t>
            </a:r>
          </a:p>
          <a:p>
            <a:pPr lvl="1"/>
            <a:r>
              <a:rPr lang="en-US" dirty="0"/>
              <a:t>One or more (</a:t>
            </a:r>
            <a:r>
              <a:rPr lang="en-US" dirty="0" err="1"/>
              <a:t>docker</a:t>
            </a:r>
            <a:r>
              <a:rPr lang="en-US" dirty="0"/>
              <a:t>) containers can run within a single pod</a:t>
            </a:r>
          </a:p>
          <a:p>
            <a:pPr lvl="1"/>
            <a:r>
              <a:rPr lang="en-US" dirty="0"/>
              <a:t>All containers in a pod share network &amp; storage</a:t>
            </a:r>
          </a:p>
          <a:p>
            <a:pPr lvl="1"/>
            <a:r>
              <a:rPr lang="en-US" dirty="0"/>
              <a:t>A pod can be considered as a portable, logical host</a:t>
            </a:r>
          </a:p>
          <a:p>
            <a:pPr lvl="1"/>
            <a:r>
              <a:rPr lang="en-US" dirty="0"/>
              <a:t>Pods can communicate with each other</a:t>
            </a:r>
          </a:p>
        </p:txBody>
      </p:sp>
    </p:spTree>
    <p:extLst>
      <p:ext uri="{BB962C8B-B14F-4D97-AF65-F5344CB8AC3E}">
        <p14:creationId xmlns:p14="http://schemas.microsoft.com/office/powerpoint/2010/main" val="186903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gray">
          <a:xfrm>
            <a:off x="7798503" y="1657349"/>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9" name="Rectangle 28"/>
          <p:cNvSpPr/>
          <p:nvPr/>
        </p:nvSpPr>
        <p:spPr bwMode="gray">
          <a:xfrm>
            <a:off x="7557392" y="205359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Architecture overview</a:t>
            </a:r>
          </a:p>
        </p:txBody>
      </p:sp>
      <p:sp>
        <p:nvSpPr>
          <p:cNvPr id="3" name="Rectangle 2"/>
          <p:cNvSpPr/>
          <p:nvPr/>
        </p:nvSpPr>
        <p:spPr bwMode="gray">
          <a:xfrm>
            <a:off x="504000" y="2377440"/>
            <a:ext cx="5545429"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a:ln>
                  <a:noFill/>
                </a:ln>
                <a:effectLst/>
                <a:uLnTx/>
                <a:uFillTx/>
                <a:ea typeface="Arial Unicode MS" pitchFamily="34" charset="-128"/>
                <a:cs typeface="Arial Unicode MS" pitchFamily="34" charset="-128"/>
              </a:rPr>
              <a:t>Master</a:t>
            </a:r>
          </a:p>
        </p:txBody>
      </p:sp>
      <p:sp>
        <p:nvSpPr>
          <p:cNvPr id="4" name="Rectangle 3"/>
          <p:cNvSpPr/>
          <p:nvPr/>
        </p:nvSpPr>
        <p:spPr bwMode="gray">
          <a:xfrm>
            <a:off x="1147891" y="300228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8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Scheduler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Controller Manager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1255655" y="141160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noProof="0" dirty="0" err="1">
                <a:ea typeface="Arial Unicode MS" pitchFamily="34" charset="-128"/>
                <a:cs typeface="Arial Unicode MS" pitchFamily="34" charset="-128"/>
              </a:rPr>
              <a:t>kubectl</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Oval 4"/>
          <p:cNvSpPr/>
          <p:nvPr/>
        </p:nvSpPr>
        <p:spPr bwMode="gray">
          <a:xfrm>
            <a:off x="1188723" y="1181100"/>
            <a:ext cx="302071" cy="3124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Flowchart: Delay 8"/>
          <p:cNvSpPr/>
          <p:nvPr/>
        </p:nvSpPr>
        <p:spPr bwMode="gray">
          <a:xfrm rot="16200000">
            <a:off x="1067344" y="1589619"/>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1" name="Straight Arrow Connector 10"/>
          <p:cNvCxnSpPr/>
          <p:nvPr/>
        </p:nvCxnSpPr>
        <p:spPr>
          <a:xfrm>
            <a:off x="2400303" y="1845945"/>
            <a:ext cx="7620" cy="11563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flipV="1">
            <a:off x="3253740" y="3848100"/>
            <a:ext cx="0" cy="10039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3" name="Rectangle 22"/>
          <p:cNvSpPr/>
          <p:nvPr/>
        </p:nvSpPr>
        <p:spPr bwMode="gray">
          <a:xfrm>
            <a:off x="4095594" y="3742372"/>
            <a:ext cx="1703071" cy="146113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solidFill>
                  <a:schemeClr val="lt1"/>
                </a:solidFill>
                <a:ea typeface="Arial Unicode MS" pitchFamily="34" charset="-128"/>
              </a:rPr>
              <a:t>etcd</a:t>
            </a:r>
            <a:endParaRPr lang="de-DE" sz="1800" b="1" kern="0" dirty="0">
              <a:solidFill>
                <a:schemeClr val="lt1"/>
              </a:solidFill>
              <a:ea typeface="Arial Unicode MS" pitchFamily="34" charset="-128"/>
            </a:endParaRPr>
          </a:p>
          <a:p>
            <a:pPr algn="ctr" defTabSz="914400" fontAlgn="base">
              <a:spcBef>
                <a:spcPct val="50000"/>
              </a:spcBef>
              <a:spcAft>
                <a:spcPct val="0"/>
              </a:spcAft>
              <a:buClr>
                <a:srgbClr val="F0AB00"/>
              </a:buClr>
              <a:buSzPct val="80000"/>
            </a:pPr>
            <a:r>
              <a:rPr lang="de-DE" sz="1800" b="1" kern="0" dirty="0">
                <a:solidFill>
                  <a:schemeClr val="lt1"/>
                </a:solidFill>
                <a:ea typeface="Arial Unicode MS" pitchFamily="34" charset="-128"/>
              </a:rPr>
              <a:t>(</a:t>
            </a:r>
            <a:r>
              <a:rPr lang="de-DE" sz="1800" b="1" kern="0" dirty="0" err="1">
                <a:solidFill>
                  <a:schemeClr val="lt1"/>
                </a:solidFill>
                <a:ea typeface="Arial Unicode MS" pitchFamily="34" charset="-128"/>
              </a:rPr>
              <a:t>distributed</a:t>
            </a:r>
            <a:r>
              <a:rPr lang="de-DE" sz="1800" b="1" kern="0" dirty="0">
                <a:solidFill>
                  <a:schemeClr val="lt1"/>
                </a:solidFill>
                <a:ea typeface="Arial Unicode MS" pitchFamily="34" charset="-128"/>
              </a:rPr>
              <a:t>) </a:t>
            </a:r>
            <a:r>
              <a:rPr lang="de-DE" sz="1800" b="1" kern="0" dirty="0" err="1">
                <a:solidFill>
                  <a:schemeClr val="lt1"/>
                </a:solidFill>
                <a:ea typeface="Arial Unicode MS" pitchFamily="34" charset="-128"/>
              </a:rPr>
              <a:t>key-value</a:t>
            </a:r>
            <a:r>
              <a:rPr lang="de-DE" sz="1800" b="1" kern="0" dirty="0">
                <a:solidFill>
                  <a:schemeClr val="lt1"/>
                </a:solidFill>
                <a:ea typeface="Arial Unicode MS" pitchFamily="34" charset="-128"/>
              </a:rPr>
              <a:t> </a:t>
            </a:r>
            <a:r>
              <a:rPr lang="de-DE" sz="1800" b="1" kern="0" dirty="0" err="1">
                <a:solidFill>
                  <a:schemeClr val="lt1"/>
                </a:solidFill>
                <a:ea typeface="Arial Unicode MS" pitchFamily="34" charset="-128"/>
              </a:rPr>
              <a:t>store</a:t>
            </a:r>
            <a:endParaRPr lang="de-DE" sz="1800" b="1" kern="0" dirty="0">
              <a:solidFill>
                <a:schemeClr val="lt1"/>
              </a:solidFill>
              <a:ea typeface="Arial Unicode MS" pitchFamily="34" charset="-128"/>
            </a:endParaRPr>
          </a:p>
        </p:txBody>
      </p:sp>
      <p:cxnSp>
        <p:nvCxnSpPr>
          <p:cNvPr id="25" name="Straight Arrow Connector 24"/>
          <p:cNvCxnSpPr>
            <a:cxnSpLocks/>
          </p:cNvCxnSpPr>
          <p:nvPr/>
        </p:nvCxnSpPr>
        <p:spPr>
          <a:xfrm>
            <a:off x="3592226" y="3589020"/>
            <a:ext cx="503368" cy="577637"/>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kubelet</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proxy</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Cloud 36"/>
          <p:cNvSpPr/>
          <p:nvPr/>
        </p:nvSpPr>
        <p:spPr bwMode="gray">
          <a:xfrm>
            <a:off x="8563179" y="590715"/>
            <a:ext cx="1929198" cy="830177"/>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38" name="Straight Arrow Connector 37"/>
          <p:cNvCxnSpPr>
            <a:cxnSpLocks/>
          </p:cNvCxnSpPr>
          <p:nvPr/>
        </p:nvCxnSpPr>
        <p:spPr>
          <a:xfrm>
            <a:off x="9993860" y="1319842"/>
            <a:ext cx="0" cy="18692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3" name="Straight Arrow Connector 42"/>
          <p:cNvCxnSpPr>
            <a:stCxn id="36" idx="2"/>
            <a:endCxn id="35" idx="0"/>
          </p:cNvCxnSpPr>
          <p:nvPr/>
        </p:nvCxnSpPr>
        <p:spPr>
          <a:xfrm flipH="1">
            <a:off x="9979317" y="3623417"/>
            <a:ext cx="14543" cy="628065"/>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6" name="Straight Arrow Connector 45"/>
          <p:cNvCxnSpPr>
            <a:stCxn id="36" idx="2"/>
            <a:endCxn id="34" idx="0"/>
          </p:cNvCxnSpPr>
          <p:nvPr/>
        </p:nvCxnSpPr>
        <p:spPr>
          <a:xfrm flipH="1">
            <a:off x="8461701" y="3623417"/>
            <a:ext cx="1532159" cy="628065"/>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p:cNvCxnSpPr>
            <a:cxnSpLocks/>
            <a:stCxn id="32" idx="1"/>
          </p:cNvCxnSpPr>
          <p:nvPr/>
        </p:nvCxnSpPr>
        <p:spPr>
          <a:xfrm flipH="1">
            <a:off x="3563431" y="3390056"/>
            <a:ext cx="4260121" cy="0"/>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02749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5017020"/>
          </a:xfrm>
        </p:spPr>
        <p:txBody>
          <a:bodyPr/>
          <a:lstStyle/>
          <a:p>
            <a:r>
              <a:rPr lang="en-US" dirty="0" err="1"/>
              <a:t>etcd</a:t>
            </a:r>
            <a:endParaRPr lang="en-US" dirty="0"/>
          </a:p>
          <a:p>
            <a:pPr lvl="1"/>
            <a:r>
              <a:rPr lang="en-US" dirty="0"/>
              <a:t>(distributed), high-availability key-value store</a:t>
            </a:r>
          </a:p>
          <a:p>
            <a:pPr lvl="1"/>
            <a:r>
              <a:rPr lang="en-US" dirty="0"/>
              <a:t>Persists state of the cluster</a:t>
            </a:r>
          </a:p>
          <a:p>
            <a:r>
              <a:rPr lang="en-US" dirty="0"/>
              <a:t>API Server</a:t>
            </a:r>
          </a:p>
          <a:p>
            <a:pPr lvl="1"/>
            <a:r>
              <a:rPr lang="en-US" dirty="0"/>
              <a:t>Central entry point to modify and inspect the cluster state.</a:t>
            </a:r>
          </a:p>
          <a:p>
            <a:pPr lvl="1"/>
            <a:r>
              <a:rPr lang="en-US" dirty="0"/>
              <a:t>Receives RESTful requests and persists changes in </a:t>
            </a:r>
            <a:r>
              <a:rPr lang="en-US" dirty="0" err="1"/>
              <a:t>etcd</a:t>
            </a:r>
            <a:r>
              <a:rPr lang="en-US" dirty="0"/>
              <a:t>.</a:t>
            </a:r>
          </a:p>
          <a:p>
            <a:r>
              <a:rPr lang="en-US" dirty="0"/>
              <a:t>Controller-Manager</a:t>
            </a:r>
          </a:p>
          <a:p>
            <a:pPr lvl="1"/>
            <a:r>
              <a:rPr lang="en-US" dirty="0"/>
              <a:t>Manages controllers.  Various controllers are working to align the spec of a resource with its state.</a:t>
            </a:r>
          </a:p>
          <a:p>
            <a:r>
              <a:rPr lang="en-US" dirty="0"/>
              <a:t>Scheduler</a:t>
            </a:r>
          </a:p>
          <a:p>
            <a:pPr lvl="1"/>
            <a:r>
              <a:rPr lang="en-US" dirty="0"/>
              <a:t>Binds pods to nodes for execution</a:t>
            </a:r>
          </a:p>
        </p:txBody>
      </p:sp>
      <p:sp>
        <p:nvSpPr>
          <p:cNvPr id="2" name="Title 1"/>
          <p:cNvSpPr>
            <a:spLocks noGrp="1"/>
          </p:cNvSpPr>
          <p:nvPr>
            <p:ph type="title"/>
          </p:nvPr>
        </p:nvSpPr>
        <p:spPr/>
        <p:txBody>
          <a:bodyPr/>
          <a:lstStyle/>
          <a:p>
            <a:r>
              <a:rPr lang="en-US" dirty="0"/>
              <a:t>Core Components - master</a:t>
            </a:r>
          </a:p>
        </p:txBody>
      </p:sp>
    </p:spTree>
    <p:extLst>
      <p:ext uri="{BB962C8B-B14F-4D97-AF65-F5344CB8AC3E}">
        <p14:creationId xmlns:p14="http://schemas.microsoft.com/office/powerpoint/2010/main" val="3249990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987539"/>
            <a:ext cx="8428985" cy="5181143"/>
          </a:xfrm>
        </p:spPr>
        <p:txBody>
          <a:bodyPr/>
          <a:lstStyle/>
          <a:p>
            <a:r>
              <a:rPr lang="en-US" dirty="0" err="1"/>
              <a:t>kubelet</a:t>
            </a:r>
            <a:endParaRPr lang="en-US" dirty="0"/>
          </a:p>
          <a:p>
            <a:pPr lvl="1"/>
            <a:r>
              <a:rPr lang="en-US" dirty="0"/>
              <a:t>Runs on every node in a  cluster</a:t>
            </a:r>
          </a:p>
          <a:p>
            <a:pPr lvl="1"/>
            <a:r>
              <a:rPr lang="en-US" dirty="0"/>
              <a:t>Manages the containers running on the worker node</a:t>
            </a:r>
          </a:p>
          <a:p>
            <a:pPr lvl="1"/>
            <a:r>
              <a:rPr lang="en-US" dirty="0"/>
              <a:t>Talks to API Server to see if new pods are bound to worker node</a:t>
            </a:r>
          </a:p>
          <a:p>
            <a:pPr lvl="1"/>
            <a:r>
              <a:rPr lang="en-US" dirty="0"/>
              <a:t>Monitors the state of the node</a:t>
            </a:r>
          </a:p>
          <a:p>
            <a:pPr lvl="1"/>
            <a:r>
              <a:rPr lang="en-US" dirty="0"/>
              <a:t>Actually starts containers</a:t>
            </a:r>
          </a:p>
          <a:p>
            <a:pPr>
              <a:spcBef>
                <a:spcPts val="1800"/>
              </a:spcBef>
            </a:pPr>
            <a:r>
              <a:rPr lang="en-US" dirty="0" err="1"/>
              <a:t>kube</a:t>
            </a:r>
            <a:r>
              <a:rPr lang="en-US" dirty="0"/>
              <a:t>-proxy</a:t>
            </a:r>
          </a:p>
          <a:p>
            <a:pPr lvl="1"/>
            <a:r>
              <a:rPr lang="en-US" dirty="0"/>
              <a:t>Implements virtual IPs for services in the cluster network.</a:t>
            </a:r>
          </a:p>
          <a:p>
            <a:pPr>
              <a:spcBef>
                <a:spcPts val="1800"/>
              </a:spcBef>
            </a:pPr>
            <a:r>
              <a:rPr lang="en-US" dirty="0"/>
              <a:t>Docker/</a:t>
            </a:r>
            <a:r>
              <a:rPr lang="en-US" dirty="0" err="1"/>
              <a:t>rkt</a:t>
            </a:r>
            <a:endParaRPr lang="en-US" dirty="0"/>
          </a:p>
          <a:p>
            <a:pPr lvl="1"/>
            <a:r>
              <a:rPr lang="en-US" dirty="0"/>
              <a:t>Container runtime on the individual node</a:t>
            </a:r>
          </a:p>
          <a:p>
            <a:pPr>
              <a:spcBef>
                <a:spcPts val="1800"/>
              </a:spcBef>
            </a:pPr>
            <a:r>
              <a:rPr lang="en-US" dirty="0"/>
              <a:t>Pod</a:t>
            </a:r>
          </a:p>
          <a:p>
            <a:pPr lvl="1"/>
            <a:r>
              <a:rPr lang="en-US" dirty="0"/>
              <a:t>The smallest, schedulable resource that is managed by the kubelet on the node</a:t>
            </a:r>
          </a:p>
          <a:p>
            <a:pPr lvl="1"/>
            <a:r>
              <a:rPr lang="en-US" dirty="0"/>
              <a:t>Pods wrap around one or more (</a:t>
            </a:r>
            <a:r>
              <a:rPr lang="en-US" dirty="0" err="1"/>
              <a:t>docker</a:t>
            </a:r>
            <a:r>
              <a:rPr lang="en-US" dirty="0"/>
              <a:t>) containers</a:t>
            </a:r>
          </a:p>
        </p:txBody>
      </p:sp>
      <p:sp>
        <p:nvSpPr>
          <p:cNvPr id="2" name="Title 1"/>
          <p:cNvSpPr>
            <a:spLocks noGrp="1"/>
          </p:cNvSpPr>
          <p:nvPr>
            <p:ph type="title"/>
          </p:nvPr>
        </p:nvSpPr>
        <p:spPr/>
        <p:txBody>
          <a:bodyPr/>
          <a:lstStyle/>
          <a:p>
            <a:r>
              <a:rPr lang="en-US" dirty="0"/>
              <a:t>Core Components - worker</a:t>
            </a:r>
          </a:p>
        </p:txBody>
      </p:sp>
    </p:spTree>
    <p:extLst>
      <p:ext uri="{BB962C8B-B14F-4D97-AF65-F5344CB8AC3E}">
        <p14:creationId xmlns:p14="http://schemas.microsoft.com/office/powerpoint/2010/main" val="2064472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r>
              <a:rPr lang="en-US" dirty="0" err="1"/>
              <a:t>kubectl</a:t>
            </a:r>
            <a:endParaRPr lang="en-US" dirty="0"/>
          </a:p>
          <a:p>
            <a:pPr lvl="1"/>
            <a:r>
              <a:rPr lang="en-US" dirty="0"/>
              <a:t>Command line client for Kubernetes. Talks via REST to the API Server.</a:t>
            </a:r>
          </a:p>
          <a:p>
            <a:pPr lvl="1"/>
            <a:r>
              <a:rPr lang="en-US" dirty="0"/>
              <a:t>Cluster administration tasks</a:t>
            </a:r>
          </a:p>
          <a:p>
            <a:pPr lvl="1"/>
            <a:r>
              <a:rPr lang="en-US" dirty="0"/>
              <a:t>User tasks like creating, deleting and modifying of resources</a:t>
            </a:r>
          </a:p>
          <a:p>
            <a:pPr lvl="1"/>
            <a:r>
              <a:rPr lang="en-US" dirty="0"/>
              <a:t>Run `kubectl` or `kubectl &lt;command&gt; --help` to get detailed information</a:t>
            </a:r>
            <a:br>
              <a:rPr lang="en-US" dirty="0"/>
            </a:br>
            <a:endParaRPr lang="en-US" dirty="0"/>
          </a:p>
          <a:p>
            <a:pPr marL="0" lvl="1" indent="0">
              <a:buNone/>
            </a:pPr>
            <a:r>
              <a:rPr lang="en-US" dirty="0"/>
              <a:t>The rest </a:t>
            </a:r>
            <a:r>
              <a:rPr lang="en-US" dirty="0" err="1"/>
              <a:t>api</a:t>
            </a:r>
            <a:r>
              <a:rPr lang="en-US" dirty="0"/>
              <a:t> can also be used directly with tools like curl.</a:t>
            </a:r>
          </a:p>
          <a:p>
            <a:pPr marL="0" lvl="1" indent="0">
              <a:buNone/>
            </a:pPr>
            <a:endParaRPr lang="en-US" dirty="0"/>
          </a:p>
          <a:p>
            <a:pPr marL="0" lvl="1" indent="0">
              <a:buNone/>
            </a:pPr>
            <a:r>
              <a:rPr lang="en-US" dirty="0"/>
              <a:t>There are official client libraries for the REST API at least for go, python or java.</a:t>
            </a:r>
          </a:p>
        </p:txBody>
      </p:sp>
      <p:sp>
        <p:nvSpPr>
          <p:cNvPr id="2" name="Title 1"/>
          <p:cNvSpPr>
            <a:spLocks noGrp="1"/>
          </p:cNvSpPr>
          <p:nvPr>
            <p:ph type="title"/>
          </p:nvPr>
        </p:nvSpPr>
        <p:spPr/>
        <p:txBody>
          <a:bodyPr/>
          <a:lstStyle/>
          <a:p>
            <a:r>
              <a:rPr lang="en-US" dirty="0"/>
              <a:t>Core Components - clients</a:t>
            </a:r>
          </a:p>
        </p:txBody>
      </p:sp>
    </p:spTree>
    <p:extLst>
      <p:ext uri="{BB962C8B-B14F-4D97-AF65-F5344CB8AC3E}">
        <p14:creationId xmlns:p14="http://schemas.microsoft.com/office/powerpoint/2010/main" val="2266641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What happens if we run </a:t>
            </a:r>
            <a:r>
              <a:rPr lang="en-US" dirty="0" err="1"/>
              <a:t>nginx</a:t>
            </a:r>
            <a:r>
              <a:rPr lang="en-US" dirty="0"/>
              <a:t>?</a:t>
            </a:r>
          </a:p>
        </p:txBody>
      </p:sp>
      <p:sp>
        <p:nvSpPr>
          <p:cNvPr id="3" name="Rectangle 2"/>
          <p:cNvSpPr/>
          <p:nvPr/>
        </p:nvSpPr>
        <p:spPr bwMode="gray">
          <a:xfrm>
            <a:off x="504001" y="2377440"/>
            <a:ext cx="5593586"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a:ln>
                  <a:noFill/>
                </a:ln>
                <a:effectLst/>
                <a:uLnTx/>
                <a:uFillTx/>
                <a:ea typeface="Arial Unicode MS" pitchFamily="34" charset="-128"/>
                <a:cs typeface="Arial Unicode MS" pitchFamily="34" charset="-128"/>
              </a:rPr>
              <a:t>Master</a:t>
            </a:r>
          </a:p>
        </p:txBody>
      </p:sp>
      <p:sp>
        <p:nvSpPr>
          <p:cNvPr id="4" name="Rectangle 3"/>
          <p:cNvSpPr/>
          <p:nvPr/>
        </p:nvSpPr>
        <p:spPr bwMode="gray">
          <a:xfrm>
            <a:off x="1147891" y="300228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8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Scheduler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Controller Manager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1183230" y="1547407"/>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noProof="0" dirty="0" err="1">
                <a:ea typeface="Arial Unicode MS" pitchFamily="34" charset="-128"/>
                <a:cs typeface="Arial Unicode MS" pitchFamily="34" charset="-128"/>
              </a:rPr>
              <a:t>kubectl</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Oval 4"/>
          <p:cNvSpPr/>
          <p:nvPr/>
        </p:nvSpPr>
        <p:spPr bwMode="gray">
          <a:xfrm>
            <a:off x="1116298" y="1316902"/>
            <a:ext cx="302071" cy="3124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Flowchart: Delay 8"/>
          <p:cNvSpPr/>
          <p:nvPr/>
        </p:nvSpPr>
        <p:spPr bwMode="gray">
          <a:xfrm rot="16200000">
            <a:off x="994919" y="1725421"/>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1" name="Straight Arrow Connector 10"/>
          <p:cNvCxnSpPr>
            <a:cxnSpLocks/>
          </p:cNvCxnSpPr>
          <p:nvPr/>
        </p:nvCxnSpPr>
        <p:spPr>
          <a:xfrm>
            <a:off x="2335498" y="1981747"/>
            <a:ext cx="0" cy="1020533"/>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kubelet</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proxy</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 name="Speech Bubble: Rectangle 1"/>
          <p:cNvSpPr/>
          <p:nvPr/>
        </p:nvSpPr>
        <p:spPr bwMode="gray">
          <a:xfrm>
            <a:off x="3952730" y="1242609"/>
            <a:ext cx="1279079" cy="521968"/>
          </a:xfrm>
          <a:prstGeom prst="wedgeRectCallout">
            <a:avLst>
              <a:gd name="adj1" fmla="val -134620"/>
              <a:gd name="adj2" fmla="val 26138"/>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Run </a:t>
            </a:r>
            <a:r>
              <a:rPr lang="en-US" sz="1800" kern="0" noProof="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2" name="Straight Arrow Connector 21">
            <a:extLst>
              <a:ext uri="{FF2B5EF4-FFF2-40B4-BE49-F238E27FC236}">
                <a16:creationId xmlns:a16="http://schemas.microsoft.com/office/drawing/2014/main" id="{EDF370A1-C091-433B-9D6F-C4E372543B0B}"/>
              </a:ext>
            </a:extLst>
          </p:cNvPr>
          <p:cNvCxnSpPr>
            <a:cxnSpLocks/>
          </p:cNvCxnSpPr>
          <p:nvPr/>
        </p:nvCxnSpPr>
        <p:spPr>
          <a:xfrm flipV="1">
            <a:off x="3084837" y="3848100"/>
            <a:ext cx="0" cy="1003935"/>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p:cNvCxnSpPr>
            <a:cxnSpLocks/>
            <a:stCxn id="4" idx="3"/>
            <a:endCxn id="32" idx="1"/>
          </p:cNvCxnSpPr>
          <p:nvPr/>
        </p:nvCxnSpPr>
        <p:spPr>
          <a:xfrm flipV="1">
            <a:off x="3563431" y="3390056"/>
            <a:ext cx="4260121" cy="35134"/>
          </a:xfrm>
          <a:prstGeom prst="straightConnector1">
            <a:avLst/>
          </a:prstGeom>
          <a:ln w="571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2465639A-C163-41AC-B995-67CEDD36FC9E}"/>
              </a:ext>
            </a:extLst>
          </p:cNvPr>
          <p:cNvSpPr/>
          <p:nvPr/>
        </p:nvSpPr>
        <p:spPr bwMode="gray">
          <a:xfrm>
            <a:off x="4095594" y="3742372"/>
            <a:ext cx="1703071" cy="146113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solidFill>
                  <a:schemeClr val="lt1"/>
                </a:solidFill>
                <a:ea typeface="Arial Unicode MS" pitchFamily="34" charset="-128"/>
              </a:rPr>
              <a:t>etcd</a:t>
            </a:r>
            <a:endParaRPr lang="de-DE" sz="1800" b="1" kern="0" dirty="0">
              <a:solidFill>
                <a:schemeClr val="lt1"/>
              </a:solidFill>
              <a:ea typeface="Arial Unicode MS" pitchFamily="34" charset="-128"/>
            </a:endParaRPr>
          </a:p>
          <a:p>
            <a:pPr algn="ctr" defTabSz="914400" fontAlgn="base">
              <a:spcBef>
                <a:spcPct val="50000"/>
              </a:spcBef>
              <a:spcAft>
                <a:spcPct val="0"/>
              </a:spcAft>
              <a:buClr>
                <a:srgbClr val="F0AB00"/>
              </a:buClr>
              <a:buSzPct val="80000"/>
            </a:pPr>
            <a:r>
              <a:rPr lang="de-DE" sz="1800" b="1" kern="0" dirty="0">
                <a:solidFill>
                  <a:schemeClr val="lt1"/>
                </a:solidFill>
                <a:ea typeface="Arial Unicode MS" pitchFamily="34" charset="-128"/>
              </a:rPr>
              <a:t>(</a:t>
            </a:r>
            <a:r>
              <a:rPr lang="de-DE" sz="1800" b="1" kern="0" dirty="0" err="1">
                <a:solidFill>
                  <a:schemeClr val="lt1"/>
                </a:solidFill>
                <a:ea typeface="Arial Unicode MS" pitchFamily="34" charset="-128"/>
              </a:rPr>
              <a:t>distributed</a:t>
            </a:r>
            <a:r>
              <a:rPr lang="de-DE" sz="1800" b="1" kern="0" dirty="0">
                <a:solidFill>
                  <a:schemeClr val="lt1"/>
                </a:solidFill>
                <a:ea typeface="Arial Unicode MS" pitchFamily="34" charset="-128"/>
              </a:rPr>
              <a:t>) </a:t>
            </a:r>
            <a:r>
              <a:rPr lang="de-DE" sz="1800" b="1" kern="0" dirty="0" err="1">
                <a:solidFill>
                  <a:schemeClr val="lt1"/>
                </a:solidFill>
                <a:ea typeface="Arial Unicode MS" pitchFamily="34" charset="-128"/>
              </a:rPr>
              <a:t>key-value</a:t>
            </a:r>
            <a:r>
              <a:rPr lang="de-DE" sz="1800" b="1" kern="0" dirty="0">
                <a:solidFill>
                  <a:schemeClr val="lt1"/>
                </a:solidFill>
                <a:ea typeface="Arial Unicode MS" pitchFamily="34" charset="-128"/>
              </a:rPr>
              <a:t> </a:t>
            </a:r>
            <a:r>
              <a:rPr lang="de-DE" sz="1800" b="1" kern="0" dirty="0" err="1">
                <a:solidFill>
                  <a:schemeClr val="lt1"/>
                </a:solidFill>
                <a:ea typeface="Arial Unicode MS" pitchFamily="34" charset="-128"/>
              </a:rPr>
              <a:t>store</a:t>
            </a:r>
            <a:endParaRPr lang="de-DE" sz="1800" b="1" kern="0" dirty="0">
              <a:solidFill>
                <a:schemeClr val="lt1"/>
              </a:solidFill>
              <a:ea typeface="Arial Unicode MS" pitchFamily="34" charset="-128"/>
            </a:endParaRPr>
          </a:p>
        </p:txBody>
      </p:sp>
      <p:cxnSp>
        <p:nvCxnSpPr>
          <p:cNvPr id="27" name="Straight Arrow Connector 26">
            <a:extLst>
              <a:ext uri="{FF2B5EF4-FFF2-40B4-BE49-F238E27FC236}">
                <a16:creationId xmlns:a16="http://schemas.microsoft.com/office/drawing/2014/main" id="{CFB68573-EF2D-4B02-A454-22163105B859}"/>
              </a:ext>
            </a:extLst>
          </p:cNvPr>
          <p:cNvCxnSpPr>
            <a:cxnSpLocks/>
            <a:stCxn id="4" idx="3"/>
          </p:cNvCxnSpPr>
          <p:nvPr/>
        </p:nvCxnSpPr>
        <p:spPr>
          <a:xfrm>
            <a:off x="3563431" y="3425190"/>
            <a:ext cx="532163" cy="666976"/>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4067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59C333-28D0-4634-874F-97F7337CB0CD}"/>
              </a:ext>
            </a:extLst>
          </p:cNvPr>
          <p:cNvSpPr>
            <a:spLocks noGrp="1"/>
          </p:cNvSpPr>
          <p:nvPr>
            <p:ph type="title"/>
          </p:nvPr>
        </p:nvSpPr>
        <p:spPr/>
        <p:txBody>
          <a:bodyPr/>
          <a:lstStyle/>
          <a:p>
            <a:r>
              <a:rPr lang="en-US" dirty="0"/>
              <a:t>What happens if we run </a:t>
            </a:r>
            <a:r>
              <a:rPr lang="en-US" dirty="0" err="1"/>
              <a:t>nginx</a:t>
            </a:r>
            <a:r>
              <a:rPr lang="en-US" dirty="0"/>
              <a:t>?</a:t>
            </a:r>
          </a:p>
        </p:txBody>
      </p:sp>
      <p:graphicFrame>
        <p:nvGraphicFramePr>
          <p:cNvPr id="6" name="Diagram 5">
            <a:extLst>
              <a:ext uri="{FF2B5EF4-FFF2-40B4-BE49-F238E27FC236}">
                <a16:creationId xmlns:a16="http://schemas.microsoft.com/office/drawing/2014/main" id="{96400DA1-E9AF-4D54-8833-28161067C5A9}"/>
              </a:ext>
            </a:extLst>
          </p:cNvPr>
          <p:cNvGraphicFramePr/>
          <p:nvPr>
            <p:extLst>
              <p:ext uri="{D42A27DB-BD31-4B8C-83A1-F6EECF244321}">
                <p14:modId xmlns:p14="http://schemas.microsoft.com/office/powerpoint/2010/main" val="596726874"/>
              </p:ext>
            </p:extLst>
          </p:nvPr>
        </p:nvGraphicFramePr>
        <p:xfrm>
          <a:off x="504001" y="1680752"/>
          <a:ext cx="10625553" cy="38753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665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620000"/>
            <a:ext cx="6193980" cy="4230000"/>
          </a:xfrm>
        </p:spPr>
        <p:txBody>
          <a:bodyPr/>
          <a:lstStyle/>
          <a:p>
            <a:r>
              <a:rPr lang="en-US" dirty="0"/>
              <a:t>YAML: “YAML </a:t>
            </a:r>
            <a:r>
              <a:rPr lang="en-US" dirty="0" err="1"/>
              <a:t>Ain't</a:t>
            </a:r>
            <a:r>
              <a:rPr lang="en-US" dirty="0"/>
              <a:t> Markup Language”</a:t>
            </a:r>
          </a:p>
          <a:p>
            <a:pPr marL="342900" indent="-342900">
              <a:buSzPct val="100000"/>
              <a:buFont typeface="Wingdings" panose="05000000000000000000" pitchFamily="2" charset="2"/>
              <a:buChar char="§"/>
            </a:pPr>
            <a:r>
              <a:rPr lang="en-US" dirty="0"/>
              <a:t>YAML is a human friendly data serialization standard for all programming languages.</a:t>
            </a:r>
          </a:p>
          <a:p>
            <a:pPr marL="342900" indent="-342900">
              <a:buSzPct val="100000"/>
              <a:buFont typeface="Wingdings" panose="05000000000000000000" pitchFamily="2" charset="2"/>
              <a:buChar char="§"/>
            </a:pPr>
            <a:r>
              <a:rPr lang="en-US" dirty="0"/>
              <a:t>          Indentation based</a:t>
            </a:r>
          </a:p>
          <a:p>
            <a:pPr marL="342900" indent="-342900">
              <a:buSzPct val="100000"/>
              <a:buFont typeface="Wingdings" panose="05000000000000000000" pitchFamily="2" charset="2"/>
              <a:buChar char="§"/>
            </a:pPr>
            <a:r>
              <a:rPr lang="en-US" dirty="0"/>
              <a:t>Supports </a:t>
            </a:r>
            <a:r>
              <a:rPr lang="en-US" dirty="0" err="1"/>
              <a:t>key:value</a:t>
            </a:r>
            <a:r>
              <a:rPr lang="en-US" dirty="0"/>
              <a:t> maps and lists</a:t>
            </a:r>
          </a:p>
          <a:p>
            <a:pPr marL="342900" indent="-342900">
              <a:buSzPct val="100000"/>
              <a:buFont typeface="Wingdings" panose="05000000000000000000" pitchFamily="2" charset="2"/>
              <a:buChar char="§"/>
            </a:pPr>
            <a:r>
              <a:rPr lang="en-US" dirty="0"/>
              <a:t>Supports nesting - a value can also contain another </a:t>
            </a:r>
            <a:r>
              <a:rPr lang="en-US" dirty="0" err="1"/>
              <a:t>key:value</a:t>
            </a:r>
            <a:r>
              <a:rPr lang="en-US" dirty="0"/>
              <a:t> map or a list</a:t>
            </a:r>
          </a:p>
          <a:p>
            <a:endParaRPr lang="en-US" dirty="0"/>
          </a:p>
        </p:txBody>
      </p:sp>
      <p:sp>
        <p:nvSpPr>
          <p:cNvPr id="3" name="Title 2"/>
          <p:cNvSpPr>
            <a:spLocks noGrp="1"/>
          </p:cNvSpPr>
          <p:nvPr>
            <p:ph type="title"/>
          </p:nvPr>
        </p:nvSpPr>
        <p:spPr/>
        <p:txBody>
          <a:bodyPr/>
          <a:lstStyle/>
          <a:p>
            <a:r>
              <a:rPr lang="de-DE" dirty="0"/>
              <a:t>YAML</a:t>
            </a:r>
          </a:p>
        </p:txBody>
      </p:sp>
      <p:pic>
        <p:nvPicPr>
          <p:cNvPr id="6" name="Picture 5"/>
          <p:cNvPicPr>
            <a:picLocks noChangeAspect="1"/>
          </p:cNvPicPr>
          <p:nvPr/>
        </p:nvPicPr>
        <p:blipFill>
          <a:blip r:embed="rId2"/>
          <a:stretch>
            <a:fillRect/>
          </a:stretch>
        </p:blipFill>
        <p:spPr>
          <a:xfrm>
            <a:off x="7146599" y="1028700"/>
            <a:ext cx="4375972" cy="4991475"/>
          </a:xfrm>
          <a:prstGeom prst="rect">
            <a:avLst/>
          </a:prstGeom>
        </p:spPr>
      </p:pic>
    </p:spTree>
    <p:extLst>
      <p:ext uri="{BB962C8B-B14F-4D97-AF65-F5344CB8AC3E}">
        <p14:creationId xmlns:p14="http://schemas.microsoft.com/office/powerpoint/2010/main" val="1213574445"/>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988</Words>
  <Application>Microsoft Office PowerPoint</Application>
  <PresentationFormat>Custom</PresentationFormat>
  <Paragraphs>162</Paragraphs>
  <Slides>14</Slides>
  <Notes>11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Unicode MS</vt:lpstr>
      <vt:lpstr>Courier New</vt:lpstr>
      <vt:lpstr>Symbol</vt:lpstr>
      <vt:lpstr>wingdings</vt:lpstr>
      <vt:lpstr>wingdings</vt:lpstr>
      <vt:lpstr>SAP_2017_16x9_black</vt:lpstr>
      <vt:lpstr>PowerPoint Presentation</vt:lpstr>
      <vt:lpstr>What are these pods, everyone keeps talking about?</vt:lpstr>
      <vt:lpstr>Architecture overview</vt:lpstr>
      <vt:lpstr>Core Components - master</vt:lpstr>
      <vt:lpstr>Core Components - worker</vt:lpstr>
      <vt:lpstr>Core Components - clients</vt:lpstr>
      <vt:lpstr>What happens if we run nginx?</vt:lpstr>
      <vt:lpstr>What happens if we run nginx?</vt:lpstr>
      <vt:lpstr>YAML</vt:lpstr>
      <vt:lpstr>Infrastructure for this training</vt:lpstr>
      <vt:lpstr>Demo</vt:lpstr>
      <vt:lpstr>What YOU will do during this training…</vt:lpstr>
      <vt:lpstr>Exercise 01</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409</cp:revision>
  <dcterms:created xsi:type="dcterms:W3CDTF">2015-10-14T11:21:43Z</dcterms:created>
  <dcterms:modified xsi:type="dcterms:W3CDTF">2018-08-24T07:49:59Z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