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3"/>
  </p:notesMasterIdLst>
  <p:handoutMasterIdLst>
    <p:handoutMasterId r:id="rId14"/>
  </p:handoutMasterIdLst>
  <p:sldIdLst>
    <p:sldId id="433" r:id="rId2"/>
    <p:sldId id="442" r:id="rId3"/>
    <p:sldId id="444" r:id="rId4"/>
    <p:sldId id="450" r:id="rId5"/>
    <p:sldId id="459" r:id="rId6"/>
    <p:sldId id="449" r:id="rId7"/>
    <p:sldId id="452" r:id="rId8"/>
    <p:sldId id="453" r:id="rId9"/>
    <p:sldId id="460" r:id="rId10"/>
    <p:sldId id="451" r:id="rId11"/>
    <p:sldId id="265" r:id="rId1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47737" autoAdjust="0"/>
  </p:normalViewPr>
  <p:slideViewPr>
    <p:cSldViewPr snapToGrid="0" showGuides="1">
      <p:cViewPr varScale="1">
        <p:scale>
          <a:sx n="77" d="100"/>
          <a:sy n="77" d="100"/>
        </p:scale>
        <p:origin x="4050" y="9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Secrets &amp; </a:t>
            </a:r>
            <a:r>
              <a:rPr lang="en-US" dirty="0" err="1"/>
              <a:t>configMaps</a:t>
            </a:r>
            <a:r>
              <a:rPr lang="en-US" dirty="0"/>
              <a:t> are always bound to a namespace. Use the volume API to integrate both into your pods.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22528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ConfigMaps</a:t>
            </a:r>
            <a:r>
              <a:rPr lang="en-US" dirty="0"/>
              <a:t> can be created via command line either with “from-literal” or based on files. Of course it is also valid to create a </a:t>
            </a:r>
            <a:r>
              <a:rPr lang="en-US" dirty="0" err="1"/>
              <a:t>yaml</a:t>
            </a:r>
            <a:r>
              <a:rPr lang="en-US" dirty="0"/>
              <a:t> file.</a:t>
            </a:r>
          </a:p>
          <a:p>
            <a:endParaRPr lang="en-US" dirty="0"/>
          </a:p>
          <a:p>
            <a:r>
              <a:rPr lang="en-US" dirty="0"/>
              <a:t>It is important to remember, that any data stored in </a:t>
            </a:r>
            <a:r>
              <a:rPr lang="en-US" dirty="0" err="1"/>
              <a:t>configMaps</a:t>
            </a:r>
            <a:r>
              <a:rPr lang="en-US" dirty="0"/>
              <a:t> will be uploaded to </a:t>
            </a:r>
            <a:r>
              <a:rPr lang="en-US" dirty="0" err="1"/>
              <a:t>etcd</a:t>
            </a:r>
            <a:r>
              <a:rPr lang="en-US" dirty="0"/>
              <a:t>, the distributed key value store that persists the cluster’s state. So don’t store large files in </a:t>
            </a:r>
            <a:r>
              <a:rPr lang="en-US" dirty="0" err="1"/>
              <a:t>configMaps</a:t>
            </a:r>
            <a:r>
              <a:rPr lang="en-US" dirty="0"/>
              <a:t>!</a:t>
            </a:r>
          </a:p>
          <a:p>
            <a:endParaRPr lang="en-US" dirty="0"/>
          </a:p>
          <a:p>
            <a:r>
              <a:rPr lang="en-US" dirty="0"/>
              <a:t>Once the </a:t>
            </a:r>
            <a:r>
              <a:rPr lang="en-US" dirty="0" err="1"/>
              <a:t>configMap</a:t>
            </a:r>
            <a:r>
              <a:rPr lang="en-US" dirty="0"/>
              <a:t> is created it’s content can be </a:t>
            </a:r>
            <a:r>
              <a:rPr lang="en-US" b="1" dirty="0"/>
              <a:t>projected into pods</a:t>
            </a:r>
            <a:r>
              <a:rPr lang="en-US" dirty="0"/>
              <a:t> as an </a:t>
            </a:r>
            <a:r>
              <a:rPr lang="en-US" b="1" dirty="0"/>
              <a:t>environment variable</a:t>
            </a:r>
            <a:r>
              <a:rPr lang="en-US" dirty="0"/>
              <a:t> or </a:t>
            </a:r>
            <a:r>
              <a:rPr lang="en-US" b="1" dirty="0"/>
              <a:t>mounted as a file</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760292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a:t>
            </a:r>
            <a:r>
              <a:rPr lang="en-US" dirty="0" err="1"/>
              <a:t>configmap</a:t>
            </a:r>
            <a:r>
              <a:rPr lang="en-US" dirty="0"/>
              <a:t> example: </a:t>
            </a:r>
          </a:p>
          <a:p>
            <a:r>
              <a:rPr lang="en-US" dirty="0" err="1"/>
              <a:t>kubectl</a:t>
            </a:r>
            <a:r>
              <a:rPr lang="en-US" dirty="0"/>
              <a:t> create </a:t>
            </a:r>
            <a:r>
              <a:rPr lang="en-US" dirty="0" err="1"/>
              <a:t>configmap</a:t>
            </a:r>
            <a:r>
              <a:rPr lang="en-US" dirty="0"/>
              <a:t> test-config --from-literal=</a:t>
            </a:r>
            <a:r>
              <a:rPr lang="en-US" dirty="0" err="1"/>
              <a:t>test.type</a:t>
            </a:r>
            <a:r>
              <a:rPr lang="en-US" dirty="0"/>
              <a:t>=unit --from-literal=</a:t>
            </a:r>
            <a:r>
              <a:rPr lang="en-US" dirty="0" err="1"/>
              <a:t>test.exec</a:t>
            </a:r>
            <a:r>
              <a:rPr lang="en-US" dirty="0"/>
              <a:t>=always</a:t>
            </a:r>
          </a:p>
          <a:p>
            <a:endParaRPr lang="en-US" dirty="0"/>
          </a:p>
          <a:p>
            <a:r>
              <a:rPr lang="en-US" dirty="0"/>
              <a:t>Show the </a:t>
            </a:r>
            <a:r>
              <a:rPr lang="en-US" dirty="0" err="1"/>
              <a:t>pod_with_configmap.yaml</a:t>
            </a:r>
            <a:r>
              <a:rPr lang="en-US" dirty="0"/>
              <a:t> =&gt; you can include all values from a </a:t>
            </a:r>
            <a:r>
              <a:rPr lang="en-US" dirty="0" err="1"/>
              <a:t>configmap</a:t>
            </a:r>
            <a:r>
              <a:rPr lang="en-US" dirty="0"/>
              <a:t> or reference to specific keys. It is also possible to reference multiple </a:t>
            </a:r>
            <a:r>
              <a:rPr lang="en-US" dirty="0" err="1"/>
              <a:t>configMaps</a:t>
            </a:r>
            <a:r>
              <a:rPr lang="en-US" dirty="0"/>
              <a:t>. When deploying it to the cluster it will start &amp; go to status “completed” very quickly. Use “</a:t>
            </a:r>
            <a:r>
              <a:rPr lang="en-US" dirty="0" err="1"/>
              <a:t>kubectl</a:t>
            </a:r>
            <a:r>
              <a:rPr lang="en-US" dirty="0"/>
              <a:t> get pods -a” to display also terminated/completed pods. Use “</a:t>
            </a:r>
            <a:r>
              <a:rPr lang="en-US" dirty="0" err="1"/>
              <a:t>kubectl</a:t>
            </a:r>
            <a:r>
              <a:rPr lang="en-US" dirty="0"/>
              <a:t> logs test-</a:t>
            </a:r>
            <a:r>
              <a:rPr lang="en-US" dirty="0" err="1"/>
              <a:t>configmap</a:t>
            </a:r>
            <a:r>
              <a:rPr lang="en-US" dirty="0"/>
              <a:t>” to view the environment sent to </a:t>
            </a:r>
            <a:r>
              <a:rPr lang="en-US" dirty="0" err="1"/>
              <a:t>stdout</a:t>
            </a:r>
            <a:r>
              <a:rPr lang="en-US" dirty="0"/>
              <a:t>.</a:t>
            </a:r>
          </a:p>
          <a:p>
            <a:endParaRPr lang="en-US" dirty="0"/>
          </a:p>
          <a:p>
            <a:r>
              <a:rPr lang="en-US" dirty="0"/>
              <a:t>Instead of mapping the </a:t>
            </a:r>
            <a:r>
              <a:rPr lang="en-US" dirty="0" err="1"/>
              <a:t>configMap</a:t>
            </a:r>
            <a:r>
              <a:rPr lang="en-US" dirty="0"/>
              <a:t> content to environment variables, it is also possible to mount them as files to a directory. This will be part of the exercise.</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679986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3 different types of secrets</a:t>
            </a:r>
          </a:p>
          <a:p>
            <a:pPr marL="285750" indent="-285750">
              <a:buFontTx/>
              <a:buChar char="-"/>
            </a:pPr>
            <a:r>
              <a:rPr lang="en-US" b="1" dirty="0"/>
              <a:t>generic</a:t>
            </a:r>
            <a:r>
              <a:rPr lang="en-US" dirty="0"/>
              <a:t>: to store credentials like passwords. Include as </a:t>
            </a:r>
            <a:r>
              <a:rPr lang="en-US" b="1" dirty="0" err="1"/>
              <a:t>env</a:t>
            </a:r>
            <a:r>
              <a:rPr lang="en-US" b="1" dirty="0"/>
              <a:t> variables</a:t>
            </a:r>
            <a:r>
              <a:rPr lang="en-US" dirty="0"/>
              <a:t> or </a:t>
            </a:r>
            <a:r>
              <a:rPr lang="en-US" b="1" dirty="0"/>
              <a:t>mount files</a:t>
            </a:r>
          </a:p>
          <a:p>
            <a:pPr marL="285750" indent="-285750">
              <a:buFontTx/>
              <a:buChar char="-"/>
            </a:pPr>
            <a:r>
              <a:rPr lang="en-US" dirty="0"/>
              <a:t>TLS: store certificates to setup TLS e.g. with a webserver</a:t>
            </a:r>
          </a:p>
          <a:p>
            <a:pPr marL="285750" indent="-285750">
              <a:buFontTx/>
              <a:buChar char="-"/>
            </a:pPr>
            <a:r>
              <a:rPr lang="en-US" b="1" dirty="0"/>
              <a:t>Docker-registry</a:t>
            </a:r>
            <a:r>
              <a:rPr lang="en-US" dirty="0"/>
              <a:t>: Contains credentials to authenticate pulls from protected registry like the docker store or a private registry. Assign the secret as </a:t>
            </a:r>
            <a:r>
              <a:rPr lang="en-US" b="1" dirty="0"/>
              <a:t>“</a:t>
            </a:r>
            <a:r>
              <a:rPr lang="en-US" b="1" dirty="0" err="1"/>
              <a:t>imagePullSecret</a:t>
            </a:r>
            <a:r>
              <a:rPr lang="en-US" b="1" dirty="0"/>
              <a:t>” </a:t>
            </a:r>
            <a:r>
              <a:rPr lang="en-US" dirty="0"/>
              <a:t>to a pod, to use the credentials for image pulling for this pod. </a:t>
            </a:r>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1151262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Secrets can be created based on files or values from literals. The data gets base64 encoded and as long as you view the resource via </a:t>
            </a:r>
            <a:r>
              <a:rPr lang="en-US" dirty="0" err="1"/>
              <a:t>kubectl</a:t>
            </a:r>
            <a:r>
              <a:rPr lang="en-US" dirty="0"/>
              <a:t>, it stays this way. To view the data take the string, print it to </a:t>
            </a:r>
            <a:r>
              <a:rPr lang="en-US" dirty="0" err="1"/>
              <a:t>stdout</a:t>
            </a:r>
            <a:r>
              <a:rPr lang="en-US" dirty="0"/>
              <a:t> and pipe it into base64 -d.</a:t>
            </a:r>
          </a:p>
          <a:p>
            <a:r>
              <a:rPr lang="en-US" dirty="0"/>
              <a:t>Example: echo U2VjcmV0NGV2ZXIK | base64 -d</a:t>
            </a:r>
          </a:p>
          <a:p>
            <a:endParaRPr lang="en-US" dirty="0"/>
          </a:p>
          <a:p>
            <a:r>
              <a:rPr lang="en-US" dirty="0"/>
              <a:t>To rebuild the demo use the </a:t>
            </a:r>
            <a:r>
              <a:rPr lang="en-US" b="1" dirty="0"/>
              <a:t>07d_demo_pod_with_secret.yaml</a:t>
            </a:r>
            <a:r>
              <a:rPr lang="en-US" dirty="0"/>
              <a:t> and </a:t>
            </a:r>
            <a:r>
              <a:rPr lang="en-US" b="1" dirty="0"/>
              <a:t>07c_demo_secret.yaml</a:t>
            </a:r>
            <a:r>
              <a:rPr lang="en-US" dirty="0"/>
              <a:t> from ./</a:t>
            </a:r>
            <a:r>
              <a:rPr lang="en-US" dirty="0" err="1"/>
              <a:t>kubernetes</a:t>
            </a:r>
            <a:r>
              <a:rPr lang="en-US" dirty="0"/>
              <a:t>/demo. It contains the secret &amp; a pod mounting the secret.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2065736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secret like any other volume and bind it to the pod. When mounted into the filesystem the content/values are decoded and available in plain text. So be careful what you do. Eventually you want to set (</a:t>
            </a:r>
            <a:r>
              <a:rPr lang="en-US" dirty="0" err="1"/>
              <a:t>linux</a:t>
            </a:r>
            <a:r>
              <a:rPr lang="en-US" dirty="0"/>
              <a:t>) permissions for the files (like 400 so only the owner is allowed to read 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4206451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Create a secret from the command line or use the </a:t>
            </a:r>
            <a:r>
              <a:rPr lang="en-US" baseline="0" dirty="0" err="1"/>
              <a:t>yaml</a:t>
            </a: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echo admin &gt; username.txt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echo Secret4ever &gt; password.txt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err="1"/>
              <a:t>kubectl</a:t>
            </a:r>
            <a:r>
              <a:rPr lang="en-US" baseline="0" dirty="0"/>
              <a:t> create secret generic admin-access --from-file=./username.txt --from-file=./password.txt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Print the secret in </a:t>
            </a:r>
            <a:r>
              <a:rPr lang="en-US" baseline="0" dirty="0" err="1"/>
              <a:t>yaml</a:t>
            </a:r>
            <a:r>
              <a:rPr lang="en-US" baseline="0" dirty="0"/>
              <a:t> format and send the value for password to </a:t>
            </a:r>
            <a:r>
              <a:rPr lang="en-US" baseline="0"/>
              <a:t>base64 -decode</a:t>
            </a:r>
            <a:r>
              <a:rPr lang="en-US" baseline="0" dirty="0"/>
              <a:t>:  echo U2VjcmV0NGV2ZXIK | </a:t>
            </a:r>
            <a:r>
              <a:rPr lang="en-US" baseline="0"/>
              <a:t>base64 -d</a:t>
            </a: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Schedule the demo pod for secrets (make sure the secret name matches) and query the logs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=&gt; highlight that the values are accessible in clear text within the pod context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2890785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concepts/configuration/secre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kubernetes.io/docs/tasks/configure-pod-container/configma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ConfigMaps</a:t>
            </a:r>
            <a:r>
              <a:rPr lang="en-US" dirty="0">
                <a:solidFill>
                  <a:schemeClr val="accent1"/>
                </a:solidFill>
              </a:rPr>
              <a:t> and Secrets</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Desired target state – exercise #06</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100739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1790701" y="2831427"/>
            <a:ext cx="3078480" cy="296418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Docker Hub</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What‘s the issue? </a:t>
            </a:r>
          </a:p>
        </p:txBody>
      </p:sp>
      <p:sp>
        <p:nvSpPr>
          <p:cNvPr id="8" name="Rectangle 7"/>
          <p:cNvSpPr/>
          <p:nvPr/>
        </p:nvSpPr>
        <p:spPr>
          <a:xfrm>
            <a:off x="504000" y="1223190"/>
            <a:ext cx="10590719" cy="1061829"/>
          </a:xfrm>
          <a:prstGeom prst="rect">
            <a:avLst/>
          </a:prstGeom>
        </p:spPr>
        <p:txBody>
          <a:bodyPr wrap="square">
            <a:spAutoFit/>
          </a:bodyPr>
          <a:lstStyle/>
          <a:p>
            <a:pPr marL="342900" indent="-342900">
              <a:buFont typeface="Wingdings" panose="05000000000000000000" pitchFamily="2" charset="2"/>
              <a:buChar char="§"/>
            </a:pPr>
            <a:r>
              <a:rPr lang="en-US" dirty="0"/>
              <a:t>How to supply credentials for an application running </a:t>
            </a:r>
            <a:r>
              <a:rPr lang="en-US"/>
              <a:t>in Kubernetes</a:t>
            </a:r>
            <a:r>
              <a:rPr lang="en-US" dirty="0"/>
              <a:t>?</a:t>
            </a:r>
          </a:p>
          <a:p>
            <a:pPr marL="342900" indent="-342900">
              <a:buFont typeface="Wingdings" panose="05000000000000000000" pitchFamily="2" charset="2"/>
              <a:buChar char="§"/>
            </a:pPr>
            <a:r>
              <a:rPr lang="en-US" dirty="0"/>
              <a:t>Avoid to store confidential data in images that may become publicly available</a:t>
            </a:r>
          </a:p>
          <a:p>
            <a:pPr marL="342900" indent="-342900">
              <a:buFont typeface="Wingdings" panose="05000000000000000000" pitchFamily="2" charset="2"/>
              <a:buChar char="§"/>
            </a:pPr>
            <a:r>
              <a:rPr lang="en-US" dirty="0"/>
              <a:t>Adapt configuration to various runtime environments / how keep the image generic?</a:t>
            </a:r>
          </a:p>
        </p:txBody>
      </p:sp>
      <p:sp>
        <p:nvSpPr>
          <p:cNvPr id="4" name="Rectangle 3"/>
          <p:cNvSpPr/>
          <p:nvPr/>
        </p:nvSpPr>
        <p:spPr bwMode="gray">
          <a:xfrm>
            <a:off x="7406639" y="2652357"/>
            <a:ext cx="2392681" cy="16611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Cluster 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2597559" y="373538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8072194" y="3092592"/>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7406639" y="4587837"/>
            <a:ext cx="2392681" cy="16611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Cluster B</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8072194" y="5028072"/>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15" idx="3"/>
            <a:endCxn id="4" idx="1"/>
          </p:cNvCxnSpPr>
          <p:nvPr/>
        </p:nvCxnSpPr>
        <p:spPr>
          <a:xfrm flipV="1">
            <a:off x="4869181" y="3482937"/>
            <a:ext cx="2537458" cy="83058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5" idx="3"/>
            <a:endCxn id="13" idx="1"/>
          </p:cNvCxnSpPr>
          <p:nvPr/>
        </p:nvCxnSpPr>
        <p:spPr>
          <a:xfrm>
            <a:off x="4869181" y="4313517"/>
            <a:ext cx="2537458" cy="110490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p:cNvSpPr/>
          <p:nvPr/>
        </p:nvSpPr>
        <p:spPr bwMode="gray">
          <a:xfrm>
            <a:off x="1935480" y="3025140"/>
            <a:ext cx="8404860" cy="345186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Namspace</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a:t>
            </a:r>
          </a:p>
        </p:txBody>
      </p:sp>
      <p:sp>
        <p:nvSpPr>
          <p:cNvPr id="5" name="Title 4"/>
          <p:cNvSpPr>
            <a:spLocks noGrp="1"/>
          </p:cNvSpPr>
          <p:nvPr>
            <p:ph type="title"/>
          </p:nvPr>
        </p:nvSpPr>
        <p:spPr/>
        <p:txBody>
          <a:bodyPr/>
          <a:lstStyle/>
          <a:p>
            <a:r>
              <a:rPr lang="en-US" dirty="0"/>
              <a:t>How to solve it?</a:t>
            </a:r>
          </a:p>
        </p:txBody>
      </p:sp>
      <p:sp>
        <p:nvSpPr>
          <p:cNvPr id="3" name="Rectangle 2"/>
          <p:cNvSpPr/>
          <p:nvPr/>
        </p:nvSpPr>
        <p:spPr bwMode="gray">
          <a:xfrm>
            <a:off x="2748121" y="3734737"/>
            <a:ext cx="3370739" cy="216253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2295057" y="357507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8057213" y="3642360"/>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15714" y="426134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p:cNvCxnSpPr>
            <a:cxnSpLocks/>
            <a:stCxn id="7" idx="3"/>
            <a:endCxn id="6" idx="2"/>
          </p:cNvCxnSpPr>
          <p:nvPr/>
        </p:nvCxnSpPr>
        <p:spPr>
          <a:xfrm flipV="1">
            <a:off x="5243645" y="4163120"/>
            <a:ext cx="2813568" cy="676350"/>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04000" y="1223190"/>
            <a:ext cx="10590719" cy="1384995"/>
          </a:xfrm>
          <a:prstGeom prst="rect">
            <a:avLst/>
          </a:prstGeom>
        </p:spPr>
        <p:txBody>
          <a:bodyPr wrap="square">
            <a:spAutoFit/>
          </a:bodyPr>
          <a:lstStyle/>
          <a:p>
            <a:pPr marL="342900" indent="-342900">
              <a:buFont typeface="Wingdings" panose="05000000000000000000" pitchFamily="2" charset="2"/>
              <a:buChar char="§"/>
            </a:pPr>
            <a:r>
              <a:rPr lang="en-US" dirty="0"/>
              <a:t>Separate configuration &amp; credentials from the application</a:t>
            </a:r>
          </a:p>
          <a:p>
            <a:pPr marL="342900" indent="-342900">
              <a:buFont typeface="Wingdings" panose="05000000000000000000" pitchFamily="2" charset="2"/>
              <a:buChar char="§"/>
            </a:pPr>
            <a:r>
              <a:rPr lang="en-US" dirty="0"/>
              <a:t>Store them in their own objects</a:t>
            </a:r>
          </a:p>
          <a:p>
            <a:pPr marL="887288" lvl="1" indent="-342900">
              <a:buFont typeface="Wingdings" panose="05000000000000000000" pitchFamily="2" charset="2"/>
              <a:buChar char="§"/>
            </a:pPr>
            <a:r>
              <a:rPr lang="en-US" dirty="0">
                <a:hlinkClick r:id="rId3"/>
              </a:rPr>
              <a:t>https://kubernetes.io/docs/concepts/configuration/secret</a:t>
            </a:r>
            <a:endParaRPr lang="en-US" dirty="0"/>
          </a:p>
          <a:p>
            <a:pPr marL="887288" lvl="1" indent="-342900">
              <a:buFont typeface="Wingdings" panose="05000000000000000000" pitchFamily="2" charset="2"/>
              <a:buChar char="§"/>
            </a:pPr>
            <a:r>
              <a:rPr lang="en-US" dirty="0">
                <a:hlinkClick r:id="rId4"/>
              </a:rPr>
              <a:t>https://kubernetes.io/docs/tasks/configure-pod-container/configmap/</a:t>
            </a:r>
            <a:r>
              <a:rPr lang="en-US" dirty="0"/>
              <a:t>  </a:t>
            </a:r>
          </a:p>
        </p:txBody>
      </p:sp>
      <p:sp>
        <p:nvSpPr>
          <p:cNvPr id="15" name="Cylinder 14"/>
          <p:cNvSpPr/>
          <p:nvPr/>
        </p:nvSpPr>
        <p:spPr bwMode="gray">
          <a:xfrm>
            <a:off x="8057212" y="5034517"/>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configMap</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p:cNvCxnSpPr>
            <a:cxnSpLocks/>
            <a:stCxn id="7" idx="3"/>
            <a:endCxn id="15" idx="2"/>
          </p:cNvCxnSpPr>
          <p:nvPr/>
        </p:nvCxnSpPr>
        <p:spPr>
          <a:xfrm>
            <a:off x="5243645" y="4839470"/>
            <a:ext cx="2813567" cy="715807"/>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10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ConfigMaps</a:t>
            </a:r>
            <a:endParaRPr lang="en-US" dirty="0"/>
          </a:p>
        </p:txBody>
      </p:sp>
      <p:sp>
        <p:nvSpPr>
          <p:cNvPr id="4" name="Rectangle 3"/>
          <p:cNvSpPr/>
          <p:nvPr/>
        </p:nvSpPr>
        <p:spPr>
          <a:xfrm>
            <a:off x="504000" y="1090210"/>
            <a:ext cx="8685720" cy="1384995"/>
          </a:xfrm>
          <a:prstGeom prst="rect">
            <a:avLst/>
          </a:prstGeom>
        </p:spPr>
        <p:txBody>
          <a:bodyPr wrap="square">
            <a:spAutoFit/>
          </a:bodyPr>
          <a:lstStyle/>
          <a:p>
            <a:pPr marL="342900" indent="-342900">
              <a:buFont typeface="Wingdings" panose="05000000000000000000" pitchFamily="2" charset="2"/>
              <a:buChar char="§"/>
            </a:pPr>
            <a:r>
              <a:rPr lang="en-US" dirty="0"/>
              <a:t>Store structured data as files or </a:t>
            </a:r>
            <a:r>
              <a:rPr lang="en-US" dirty="0" err="1"/>
              <a:t>key:value</a:t>
            </a:r>
            <a:r>
              <a:rPr lang="en-US" dirty="0"/>
              <a:t> pairs</a:t>
            </a:r>
          </a:p>
          <a:p>
            <a:pPr marL="342900" indent="-342900">
              <a:buFont typeface="Wingdings" panose="05000000000000000000" pitchFamily="2" charset="2"/>
              <a:buChar char="§"/>
            </a:pPr>
            <a:r>
              <a:rPr lang="en-US" dirty="0"/>
              <a:t>make them available to pods </a:t>
            </a:r>
          </a:p>
          <a:p>
            <a:pPr marL="887288" lvl="1" indent="-342900">
              <a:buFont typeface="Wingdings" panose="05000000000000000000" pitchFamily="2" charset="2"/>
              <a:buChar char="§"/>
            </a:pPr>
            <a:r>
              <a:rPr lang="en-US" dirty="0"/>
              <a:t>as environment variables</a:t>
            </a:r>
          </a:p>
          <a:p>
            <a:pPr marL="887288" lvl="1" indent="-342900">
              <a:buFont typeface="Wingdings" panose="05000000000000000000" pitchFamily="2" charset="2"/>
              <a:buChar char="§"/>
            </a:pPr>
            <a:r>
              <a:rPr lang="en-US" dirty="0"/>
              <a:t>files as a mountable volume</a:t>
            </a:r>
          </a:p>
        </p:txBody>
      </p:sp>
      <p:pic>
        <p:nvPicPr>
          <p:cNvPr id="10" name="Picture 9"/>
          <p:cNvPicPr>
            <a:picLocks noChangeAspect="1"/>
          </p:cNvPicPr>
          <p:nvPr/>
        </p:nvPicPr>
        <p:blipFill>
          <a:blip r:embed="rId3"/>
          <a:stretch>
            <a:fillRect/>
          </a:stretch>
        </p:blipFill>
        <p:spPr>
          <a:xfrm>
            <a:off x="427815" y="2902243"/>
            <a:ext cx="8761905" cy="400000"/>
          </a:xfrm>
          <a:prstGeom prst="rect">
            <a:avLst/>
          </a:prstGeom>
        </p:spPr>
      </p:pic>
      <p:pic>
        <p:nvPicPr>
          <p:cNvPr id="11" name="Picture 10"/>
          <p:cNvPicPr>
            <a:picLocks noChangeAspect="1"/>
          </p:cNvPicPr>
          <p:nvPr/>
        </p:nvPicPr>
        <p:blipFill>
          <a:blip r:embed="rId4"/>
          <a:stretch>
            <a:fillRect/>
          </a:stretch>
        </p:blipFill>
        <p:spPr>
          <a:xfrm>
            <a:off x="504000" y="3618397"/>
            <a:ext cx="3419048" cy="1647619"/>
          </a:xfrm>
          <a:prstGeom prst="rect">
            <a:avLst/>
          </a:prstGeom>
        </p:spPr>
      </p:pic>
      <p:pic>
        <p:nvPicPr>
          <p:cNvPr id="12" name="Picture 11"/>
          <p:cNvPicPr>
            <a:picLocks noChangeAspect="1"/>
          </p:cNvPicPr>
          <p:nvPr/>
        </p:nvPicPr>
        <p:blipFill>
          <a:blip r:embed="rId5"/>
          <a:stretch>
            <a:fillRect/>
          </a:stretch>
        </p:blipFill>
        <p:spPr>
          <a:xfrm>
            <a:off x="4439347" y="3618397"/>
            <a:ext cx="3790254" cy="2840661"/>
          </a:xfrm>
          <a:prstGeom prst="rect">
            <a:avLst/>
          </a:prstGeom>
        </p:spPr>
      </p:pic>
    </p:spTree>
    <p:extLst>
      <p:ext uri="{BB962C8B-B14F-4D97-AF65-F5344CB8AC3E}">
        <p14:creationId xmlns:p14="http://schemas.microsoft.com/office/powerpoint/2010/main" val="196686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012707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Secrets</a:t>
            </a:r>
          </a:p>
        </p:txBody>
      </p:sp>
      <p:sp>
        <p:nvSpPr>
          <p:cNvPr id="3" name="Rectangle 2"/>
          <p:cNvSpPr/>
          <p:nvPr/>
        </p:nvSpPr>
        <p:spPr>
          <a:xfrm>
            <a:off x="503999" y="1136103"/>
            <a:ext cx="11186477" cy="1384995"/>
          </a:xfrm>
          <a:prstGeom prst="rect">
            <a:avLst/>
          </a:prstGeom>
        </p:spPr>
        <p:txBody>
          <a:bodyPr wrap="square">
            <a:spAutoFit/>
          </a:bodyPr>
          <a:lstStyle/>
          <a:p>
            <a:pPr marL="342900" indent="-342900">
              <a:buFont typeface="Wingdings" panose="05000000000000000000" pitchFamily="2" charset="2"/>
              <a:buChar char="§"/>
            </a:pPr>
            <a:r>
              <a:rPr lang="en-US" dirty="0"/>
              <a:t>Stores data base64 encoded</a:t>
            </a:r>
          </a:p>
          <a:p>
            <a:pPr marL="342900" indent="-342900">
              <a:buFont typeface="Wingdings" panose="05000000000000000000" pitchFamily="2" charset="2"/>
              <a:buChar char="§"/>
            </a:pPr>
            <a:r>
              <a:rPr lang="en-US" dirty="0"/>
              <a:t>Can contain several </a:t>
            </a:r>
            <a:r>
              <a:rPr lang="en-US" dirty="0" err="1"/>
              <a:t>key:value</a:t>
            </a:r>
            <a:r>
              <a:rPr lang="en-US" dirty="0"/>
              <a:t> pairs or files in data section</a:t>
            </a:r>
          </a:p>
          <a:p>
            <a:pPr marL="342900" indent="-342900">
              <a:buFont typeface="Wingdings" panose="05000000000000000000" pitchFamily="2" charset="2"/>
              <a:buChar char="§"/>
            </a:pPr>
            <a:r>
              <a:rPr lang="en-US" dirty="0"/>
              <a:t>Can be read by anyone in namespace with watch/list ability</a:t>
            </a:r>
          </a:p>
          <a:p>
            <a:pPr marL="342900" indent="-342900">
              <a:buFont typeface="Wingdings" panose="05000000000000000000" pitchFamily="2" charset="2"/>
              <a:buChar char="§"/>
            </a:pPr>
            <a:r>
              <a:rPr lang="en-US" dirty="0"/>
              <a:t>Risk: API server / </a:t>
            </a:r>
            <a:r>
              <a:rPr lang="en-US" dirty="0" err="1"/>
              <a:t>etcd</a:t>
            </a:r>
            <a:r>
              <a:rPr lang="en-US" dirty="0"/>
              <a:t> potentially store information in plaintext</a:t>
            </a:r>
          </a:p>
        </p:txBody>
      </p:sp>
      <p:sp>
        <p:nvSpPr>
          <p:cNvPr id="6" name="Cylinder 5">
            <a:extLst>
              <a:ext uri="{FF2B5EF4-FFF2-40B4-BE49-F238E27FC236}">
                <a16:creationId xmlns:a16="http://schemas.microsoft.com/office/drawing/2014/main" id="{8294FB23-16CF-4FCA-926E-9EAC91920FAE}"/>
              </a:ext>
            </a:extLst>
          </p:cNvPr>
          <p:cNvSpPr/>
          <p:nvPr/>
        </p:nvSpPr>
        <p:spPr bwMode="gray">
          <a:xfrm>
            <a:off x="5742336" y="4258173"/>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TLS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Cylinder 6">
            <a:extLst>
              <a:ext uri="{FF2B5EF4-FFF2-40B4-BE49-F238E27FC236}">
                <a16:creationId xmlns:a16="http://schemas.microsoft.com/office/drawing/2014/main" id="{4B75FA72-07CA-4510-8061-3E39324D27E0}"/>
              </a:ext>
            </a:extLst>
          </p:cNvPr>
          <p:cNvSpPr/>
          <p:nvPr/>
        </p:nvSpPr>
        <p:spPr bwMode="gray">
          <a:xfrm>
            <a:off x="5742337" y="5554192"/>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docker registry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Cylinder 7">
            <a:extLst>
              <a:ext uri="{FF2B5EF4-FFF2-40B4-BE49-F238E27FC236}">
                <a16:creationId xmlns:a16="http://schemas.microsoft.com/office/drawing/2014/main" id="{048893B6-9C1E-43C0-9C96-950FA005000B}"/>
              </a:ext>
            </a:extLst>
          </p:cNvPr>
          <p:cNvSpPr/>
          <p:nvPr/>
        </p:nvSpPr>
        <p:spPr bwMode="gray">
          <a:xfrm>
            <a:off x="5742338" y="2962154"/>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generic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41E95D78-488A-4CCE-BA8C-7C2B88649B17}"/>
              </a:ext>
            </a:extLst>
          </p:cNvPr>
          <p:cNvSpPr/>
          <p:nvPr/>
        </p:nvSpPr>
        <p:spPr bwMode="gray">
          <a:xfrm>
            <a:off x="928945" y="3694669"/>
            <a:ext cx="3370739" cy="216253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637BA9B8-06AE-4B9A-83E3-A4BAB35F098B}"/>
              </a:ext>
            </a:extLst>
          </p:cNvPr>
          <p:cNvSpPr/>
          <p:nvPr/>
        </p:nvSpPr>
        <p:spPr bwMode="gray">
          <a:xfrm>
            <a:off x="1583086" y="4082610"/>
            <a:ext cx="2062456" cy="138665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Container</a:t>
            </a:r>
          </a:p>
        </p:txBody>
      </p:sp>
      <p:cxnSp>
        <p:nvCxnSpPr>
          <p:cNvPr id="12" name="Connector: Elbow 11">
            <a:extLst>
              <a:ext uri="{FF2B5EF4-FFF2-40B4-BE49-F238E27FC236}">
                <a16:creationId xmlns:a16="http://schemas.microsoft.com/office/drawing/2014/main" id="{030B253B-D0F3-4FA5-B725-AE3A8661C898}"/>
              </a:ext>
            </a:extLst>
          </p:cNvPr>
          <p:cNvCxnSpPr>
            <a:cxnSpLocks/>
            <a:stCxn id="9" idx="3"/>
            <a:endCxn id="8" idx="2"/>
          </p:cNvCxnSpPr>
          <p:nvPr/>
        </p:nvCxnSpPr>
        <p:spPr>
          <a:xfrm flipV="1">
            <a:off x="4299684" y="3482914"/>
            <a:ext cx="1442654" cy="1293025"/>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9B1D3D82-741E-4B4A-B29F-674E8540F651}"/>
              </a:ext>
            </a:extLst>
          </p:cNvPr>
          <p:cNvCxnSpPr>
            <a:cxnSpLocks/>
            <a:stCxn id="9" idx="3"/>
            <a:endCxn id="6" idx="2"/>
          </p:cNvCxnSpPr>
          <p:nvPr/>
        </p:nvCxnSpPr>
        <p:spPr>
          <a:xfrm>
            <a:off x="4299684" y="4775939"/>
            <a:ext cx="1442652" cy="2994"/>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C035E278-18F3-4C0E-BCA8-05E8E12EC069}"/>
              </a:ext>
            </a:extLst>
          </p:cNvPr>
          <p:cNvCxnSpPr>
            <a:cxnSpLocks/>
            <a:stCxn id="9" idx="3"/>
            <a:endCxn id="7" idx="2"/>
          </p:cNvCxnSpPr>
          <p:nvPr/>
        </p:nvCxnSpPr>
        <p:spPr>
          <a:xfrm>
            <a:off x="4299684" y="4775939"/>
            <a:ext cx="1442653" cy="1299013"/>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Speech Bubble: Rectangle 21">
            <a:extLst>
              <a:ext uri="{FF2B5EF4-FFF2-40B4-BE49-F238E27FC236}">
                <a16:creationId xmlns:a16="http://schemas.microsoft.com/office/drawing/2014/main" id="{B9594814-70E4-4643-9097-9694A9368728}"/>
              </a:ext>
            </a:extLst>
          </p:cNvPr>
          <p:cNvSpPr/>
          <p:nvPr/>
        </p:nvSpPr>
        <p:spPr bwMode="gray">
          <a:xfrm>
            <a:off x="8768615" y="2936034"/>
            <a:ext cx="1809548" cy="907202"/>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to store credentials</a:t>
            </a:r>
          </a:p>
        </p:txBody>
      </p:sp>
      <p:sp>
        <p:nvSpPr>
          <p:cNvPr id="23" name="Speech Bubble: Rectangle 22">
            <a:extLst>
              <a:ext uri="{FF2B5EF4-FFF2-40B4-BE49-F238E27FC236}">
                <a16:creationId xmlns:a16="http://schemas.microsoft.com/office/drawing/2014/main" id="{E738E071-E968-4282-B026-ED0EDDDA645F}"/>
              </a:ext>
            </a:extLst>
          </p:cNvPr>
          <p:cNvSpPr/>
          <p:nvPr/>
        </p:nvSpPr>
        <p:spPr bwMode="gray">
          <a:xfrm>
            <a:off x="8768615" y="4258172"/>
            <a:ext cx="1809548" cy="907202"/>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to store certificates</a:t>
            </a:r>
          </a:p>
        </p:txBody>
      </p:sp>
      <p:sp>
        <p:nvSpPr>
          <p:cNvPr id="24" name="Speech Bubble: Rectangle 23">
            <a:extLst>
              <a:ext uri="{FF2B5EF4-FFF2-40B4-BE49-F238E27FC236}">
                <a16:creationId xmlns:a16="http://schemas.microsoft.com/office/drawing/2014/main" id="{93CC1797-AAE7-4AC9-8788-CFE549EA58B3}"/>
              </a:ext>
            </a:extLst>
          </p:cNvPr>
          <p:cNvSpPr/>
          <p:nvPr/>
        </p:nvSpPr>
        <p:spPr bwMode="gray">
          <a:xfrm>
            <a:off x="8768614" y="5580309"/>
            <a:ext cx="1809549" cy="1099623"/>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to store credentials to a docker registry</a:t>
            </a:r>
          </a:p>
        </p:txBody>
      </p:sp>
    </p:spTree>
    <p:extLst>
      <p:ext uri="{BB962C8B-B14F-4D97-AF65-F5344CB8AC3E}">
        <p14:creationId xmlns:p14="http://schemas.microsoft.com/office/powerpoint/2010/main" val="2422484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secret</a:t>
            </a:r>
          </a:p>
        </p:txBody>
      </p:sp>
      <p:pic>
        <p:nvPicPr>
          <p:cNvPr id="6" name="Picture 5">
            <a:extLst>
              <a:ext uri="{FF2B5EF4-FFF2-40B4-BE49-F238E27FC236}">
                <a16:creationId xmlns:a16="http://schemas.microsoft.com/office/drawing/2014/main" id="{A64A0983-8908-410E-8258-78B647CD7BAF}"/>
              </a:ext>
            </a:extLst>
          </p:cNvPr>
          <p:cNvPicPr>
            <a:picLocks noChangeAspect="1"/>
          </p:cNvPicPr>
          <p:nvPr/>
        </p:nvPicPr>
        <p:blipFill>
          <a:blip r:embed="rId3"/>
          <a:stretch>
            <a:fillRect/>
          </a:stretch>
        </p:blipFill>
        <p:spPr>
          <a:xfrm>
            <a:off x="504001" y="1149652"/>
            <a:ext cx="3619048" cy="1323810"/>
          </a:xfrm>
          <a:prstGeom prst="rect">
            <a:avLst/>
          </a:prstGeom>
        </p:spPr>
      </p:pic>
      <p:pic>
        <p:nvPicPr>
          <p:cNvPr id="8" name="Picture 7">
            <a:extLst>
              <a:ext uri="{FF2B5EF4-FFF2-40B4-BE49-F238E27FC236}">
                <a16:creationId xmlns:a16="http://schemas.microsoft.com/office/drawing/2014/main" id="{CE29B65D-766E-4A9E-830D-9DC44572E827}"/>
              </a:ext>
            </a:extLst>
          </p:cNvPr>
          <p:cNvPicPr>
            <a:picLocks noChangeAspect="1"/>
          </p:cNvPicPr>
          <p:nvPr/>
        </p:nvPicPr>
        <p:blipFill>
          <a:blip r:embed="rId4"/>
          <a:stretch>
            <a:fillRect/>
          </a:stretch>
        </p:blipFill>
        <p:spPr>
          <a:xfrm>
            <a:off x="504001" y="2584615"/>
            <a:ext cx="10447619" cy="495238"/>
          </a:xfrm>
          <a:prstGeom prst="rect">
            <a:avLst/>
          </a:prstGeom>
        </p:spPr>
      </p:pic>
      <p:pic>
        <p:nvPicPr>
          <p:cNvPr id="9" name="Picture 8">
            <a:extLst>
              <a:ext uri="{FF2B5EF4-FFF2-40B4-BE49-F238E27FC236}">
                <a16:creationId xmlns:a16="http://schemas.microsoft.com/office/drawing/2014/main" id="{12247954-3655-490C-A8E1-20BD64D274F6}"/>
              </a:ext>
            </a:extLst>
          </p:cNvPr>
          <p:cNvPicPr>
            <a:picLocks noChangeAspect="1"/>
          </p:cNvPicPr>
          <p:nvPr/>
        </p:nvPicPr>
        <p:blipFill>
          <a:blip r:embed="rId5"/>
          <a:stretch>
            <a:fillRect/>
          </a:stretch>
        </p:blipFill>
        <p:spPr>
          <a:xfrm>
            <a:off x="504001" y="3191006"/>
            <a:ext cx="6295238" cy="3085714"/>
          </a:xfrm>
          <a:prstGeom prst="rect">
            <a:avLst/>
          </a:prstGeom>
        </p:spPr>
      </p:pic>
      <p:sp>
        <p:nvSpPr>
          <p:cNvPr id="12" name="Speech Bubble: Rectangle 11">
            <a:extLst>
              <a:ext uri="{FF2B5EF4-FFF2-40B4-BE49-F238E27FC236}">
                <a16:creationId xmlns:a16="http://schemas.microsoft.com/office/drawing/2014/main" id="{8A9DB308-208D-4F12-91C7-B862DAD69F37}"/>
              </a:ext>
            </a:extLst>
          </p:cNvPr>
          <p:cNvSpPr/>
          <p:nvPr/>
        </p:nvSpPr>
        <p:spPr bwMode="gray">
          <a:xfrm>
            <a:off x="5727810" y="984485"/>
            <a:ext cx="1809548" cy="907202"/>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Store credentials in a files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F3F2FDBA-9FBE-4BA2-8141-1A7C24E601B3}"/>
              </a:ext>
            </a:extLst>
          </p:cNvPr>
          <p:cNvSpPr/>
          <p:nvPr/>
        </p:nvSpPr>
        <p:spPr bwMode="gray">
          <a:xfrm>
            <a:off x="9692640" y="3398047"/>
            <a:ext cx="1809548" cy="907202"/>
          </a:xfrm>
          <a:prstGeom prst="wedgeRectCallout">
            <a:avLst>
              <a:gd name="adj1" fmla="val -102988"/>
              <a:gd name="adj2" fmla="val -89221"/>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Create secret</a:t>
            </a:r>
          </a:p>
        </p:txBody>
      </p:sp>
      <p:sp>
        <p:nvSpPr>
          <p:cNvPr id="14" name="Speech Bubble: Rectangle 13">
            <a:extLst>
              <a:ext uri="{FF2B5EF4-FFF2-40B4-BE49-F238E27FC236}">
                <a16:creationId xmlns:a16="http://schemas.microsoft.com/office/drawing/2014/main" id="{6DA407EF-632C-4834-A7AF-7E5FD731D332}"/>
              </a:ext>
            </a:extLst>
          </p:cNvPr>
          <p:cNvSpPr/>
          <p:nvPr/>
        </p:nvSpPr>
        <p:spPr bwMode="gray">
          <a:xfrm>
            <a:off x="6908029" y="4102796"/>
            <a:ext cx="1809548" cy="907202"/>
          </a:xfrm>
          <a:prstGeom prst="wedgeRectCallout">
            <a:avLst>
              <a:gd name="adj1" fmla="val -170009"/>
              <a:gd name="adj2" fmla="val -5420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Base64 encoded data</a:t>
            </a:r>
          </a:p>
        </p:txBody>
      </p:sp>
    </p:spTree>
    <p:extLst>
      <p:ext uri="{BB962C8B-B14F-4D97-AF65-F5344CB8AC3E}">
        <p14:creationId xmlns:p14="http://schemas.microsoft.com/office/powerpoint/2010/main" val="3680444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298E440-AAB1-42AE-B812-6A1C59940920}"/>
              </a:ext>
            </a:extLst>
          </p:cNvPr>
          <p:cNvPicPr>
            <a:picLocks noChangeAspect="1"/>
          </p:cNvPicPr>
          <p:nvPr/>
        </p:nvPicPr>
        <p:blipFill>
          <a:blip r:embed="rId3"/>
          <a:stretch>
            <a:fillRect/>
          </a:stretch>
        </p:blipFill>
        <p:spPr>
          <a:xfrm>
            <a:off x="504002" y="1333987"/>
            <a:ext cx="7167334" cy="4065504"/>
          </a:xfrm>
          <a:prstGeom prst="rect">
            <a:avLst/>
          </a:prstGeom>
        </p:spPr>
      </p:pic>
      <p:sp>
        <p:nvSpPr>
          <p:cNvPr id="2" name="Title 1">
            <a:extLst>
              <a:ext uri="{FF2B5EF4-FFF2-40B4-BE49-F238E27FC236}">
                <a16:creationId xmlns:a16="http://schemas.microsoft.com/office/drawing/2014/main" id="{A4570E81-20A4-4880-8D70-C6B7387E5C47}"/>
              </a:ext>
            </a:extLst>
          </p:cNvPr>
          <p:cNvSpPr>
            <a:spLocks noGrp="1"/>
          </p:cNvSpPr>
          <p:nvPr>
            <p:ph type="title"/>
          </p:nvPr>
        </p:nvSpPr>
        <p:spPr/>
        <p:txBody>
          <a:bodyPr/>
          <a:lstStyle/>
          <a:p>
            <a:r>
              <a:rPr lang="en-US" dirty="0"/>
              <a:t>Use a secret in a pod</a:t>
            </a:r>
          </a:p>
        </p:txBody>
      </p:sp>
      <p:pic>
        <p:nvPicPr>
          <p:cNvPr id="4" name="Picture 3">
            <a:extLst>
              <a:ext uri="{FF2B5EF4-FFF2-40B4-BE49-F238E27FC236}">
                <a16:creationId xmlns:a16="http://schemas.microsoft.com/office/drawing/2014/main" id="{E904C48C-D92C-42E7-B728-1025936293E9}"/>
              </a:ext>
            </a:extLst>
          </p:cNvPr>
          <p:cNvPicPr>
            <a:picLocks noChangeAspect="1"/>
          </p:cNvPicPr>
          <p:nvPr/>
        </p:nvPicPr>
        <p:blipFill>
          <a:blip r:embed="rId4"/>
          <a:stretch>
            <a:fillRect/>
          </a:stretch>
        </p:blipFill>
        <p:spPr>
          <a:xfrm>
            <a:off x="504001" y="5494140"/>
            <a:ext cx="2800000" cy="685714"/>
          </a:xfrm>
          <a:prstGeom prst="rect">
            <a:avLst/>
          </a:prstGeom>
        </p:spPr>
      </p:pic>
      <p:sp>
        <p:nvSpPr>
          <p:cNvPr id="5" name="Speech Bubble: Rectangle 4">
            <a:extLst>
              <a:ext uri="{FF2B5EF4-FFF2-40B4-BE49-F238E27FC236}">
                <a16:creationId xmlns:a16="http://schemas.microsoft.com/office/drawing/2014/main" id="{A169D62D-E85D-4218-8F74-C5F7A757066C}"/>
              </a:ext>
            </a:extLst>
          </p:cNvPr>
          <p:cNvSpPr/>
          <p:nvPr/>
        </p:nvSpPr>
        <p:spPr bwMode="gray">
          <a:xfrm>
            <a:off x="8120807" y="2426008"/>
            <a:ext cx="2707609" cy="1127848"/>
          </a:xfrm>
          <a:prstGeom prst="wedgeRectCallout">
            <a:avLst>
              <a:gd name="adj1" fmla="val -159891"/>
              <a:gd name="adj2" fmla="val 34915"/>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Specify default access permissions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peech Bubble: Rectangle 5">
            <a:extLst>
              <a:ext uri="{FF2B5EF4-FFF2-40B4-BE49-F238E27FC236}">
                <a16:creationId xmlns:a16="http://schemas.microsoft.com/office/drawing/2014/main" id="{1E82EF67-D8A0-400E-A711-F57A368C4505}"/>
              </a:ext>
            </a:extLst>
          </p:cNvPr>
          <p:cNvSpPr/>
          <p:nvPr/>
        </p:nvSpPr>
        <p:spPr bwMode="gray">
          <a:xfrm>
            <a:off x="8120808" y="938745"/>
            <a:ext cx="2707609" cy="1127848"/>
          </a:xfrm>
          <a:prstGeom prst="wedgeRectCallout">
            <a:avLst>
              <a:gd name="adj1" fmla="val -161668"/>
              <a:gd name="adj2" fmla="val 66491"/>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Assign the secret to the pod like a regular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23B5BFDA-1E6E-483A-A490-EAB0AE41FAB4}"/>
              </a:ext>
            </a:extLst>
          </p:cNvPr>
          <p:cNvSpPr/>
          <p:nvPr/>
        </p:nvSpPr>
        <p:spPr bwMode="gray">
          <a:xfrm>
            <a:off x="8120808" y="4006877"/>
            <a:ext cx="2707609" cy="1127848"/>
          </a:xfrm>
          <a:prstGeom prst="wedgeRectCallout">
            <a:avLst>
              <a:gd name="adj1" fmla="val -67463"/>
              <a:gd name="adj2" fmla="val 58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Print the values of the .txt file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887616F9-C8E5-4A60-9264-C79136F79C41}"/>
              </a:ext>
            </a:extLst>
          </p:cNvPr>
          <p:cNvSpPr/>
          <p:nvPr/>
        </p:nvSpPr>
        <p:spPr bwMode="gray">
          <a:xfrm>
            <a:off x="8120808" y="5494140"/>
            <a:ext cx="2707609" cy="1127848"/>
          </a:xfrm>
          <a:prstGeom prst="wedgeRectCallout">
            <a:avLst>
              <a:gd name="adj1" fmla="val -164867"/>
              <a:gd name="adj2" fmla="val -13730"/>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a:t>
            </a:r>
            <a:r>
              <a:rPr lang="en-US" sz="1800" kern="0" dirty="0">
                <a:ea typeface="Arial Unicode MS" pitchFamily="34" charset="-128"/>
                <a:cs typeface="Arial Unicode MS" pitchFamily="34" charset="-128"/>
              </a:rPr>
              <a:t>secret’s content is no longer decoded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724776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946468943"/>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860</Words>
  <Application>Microsoft Office PowerPoint</Application>
  <PresentationFormat>Custom</PresentationFormat>
  <Paragraphs>99</Paragraphs>
  <Slides>11</Slides>
  <Notes>10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 Unicode MS</vt:lpstr>
      <vt:lpstr>Arial</vt:lpstr>
      <vt:lpstr>Courier New</vt:lpstr>
      <vt:lpstr>Symbol</vt:lpstr>
      <vt:lpstr>Wingdings</vt:lpstr>
      <vt:lpstr>Wingdings</vt:lpstr>
      <vt:lpstr>SAP_2017_16x9_black</vt:lpstr>
      <vt:lpstr>PowerPoint Presentation</vt:lpstr>
      <vt:lpstr>What‘s the issue? </vt:lpstr>
      <vt:lpstr>How to solve it?</vt:lpstr>
      <vt:lpstr>ConfigMaps</vt:lpstr>
      <vt:lpstr>Demo</vt:lpstr>
      <vt:lpstr>Secrets</vt:lpstr>
      <vt:lpstr>Create a secret</vt:lpstr>
      <vt:lpstr>Use a secret in a pod</vt:lpstr>
      <vt:lpstr>Demo</vt:lpstr>
      <vt:lpstr>Desired target state – exercise #06</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508</cp:revision>
  <dcterms:created xsi:type="dcterms:W3CDTF">2015-10-14T11:21:43Z</dcterms:created>
  <dcterms:modified xsi:type="dcterms:W3CDTF">2018-10-29T12:46:27Z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