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0"/>
  </p:notesMasterIdLst>
  <p:handoutMasterIdLst>
    <p:handoutMasterId r:id="rId21"/>
  </p:handoutMasterIdLst>
  <p:sldIdLst>
    <p:sldId id="433" r:id="rId2"/>
    <p:sldId id="447" r:id="rId3"/>
    <p:sldId id="454" r:id="rId4"/>
    <p:sldId id="448" r:id="rId5"/>
    <p:sldId id="455" r:id="rId6"/>
    <p:sldId id="449" r:id="rId7"/>
    <p:sldId id="460" r:id="rId8"/>
    <p:sldId id="456" r:id="rId9"/>
    <p:sldId id="457" r:id="rId10"/>
    <p:sldId id="461" r:id="rId11"/>
    <p:sldId id="458" r:id="rId12"/>
    <p:sldId id="459" r:id="rId13"/>
    <p:sldId id="462" r:id="rId14"/>
    <p:sldId id="450" r:id="rId15"/>
    <p:sldId id="452" r:id="rId16"/>
    <p:sldId id="453" r:id="rId17"/>
    <p:sldId id="463" r:id="rId18"/>
    <p:sldId id="265" r:id="rId19"/>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0903" autoAdjust="0"/>
  </p:normalViewPr>
  <p:slideViewPr>
    <p:cSldViewPr snapToGrid="0" showGuides="1">
      <p:cViewPr varScale="1">
        <p:scale>
          <a:sx n="106" d="100"/>
          <a:sy n="106" d="100"/>
        </p:scale>
        <p:origin x="1170" y="96"/>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2196"/>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4D5D8D-46B5-4050-A8A2-9358720318CB}" type="doc">
      <dgm:prSet loTypeId="urn:microsoft.com/office/officeart/2005/8/layout/chevronAccent+Icon" loCatId="process" qsTypeId="urn:microsoft.com/office/officeart/2005/8/quickstyle/simple1" qsCatId="simple" csTypeId="urn:microsoft.com/office/officeart/2005/8/colors/accent0_1" csCatId="mainScheme" phldr="1"/>
      <dgm:spPr/>
      <dgm:t>
        <a:bodyPr/>
        <a:lstStyle/>
        <a:p>
          <a:endParaRPr lang="en-US"/>
        </a:p>
      </dgm:t>
    </dgm:pt>
    <dgm:pt modelId="{5F7701CA-FAE9-401E-8919-DA68891591F1}">
      <dgm:prSet phldrT="[Text]"/>
      <dgm:spPr/>
      <dgm:t>
        <a:bodyPr/>
        <a:lstStyle/>
        <a:p>
          <a:r>
            <a:rPr lang="en-US" dirty="0"/>
            <a:t>Observe</a:t>
          </a:r>
        </a:p>
      </dgm:t>
    </dgm:pt>
    <dgm:pt modelId="{57EC1A04-2D89-479D-B4CD-41E513268C4C}" type="parTrans" cxnId="{788EE39B-32B1-4162-8BBC-1C338A4C1A09}">
      <dgm:prSet/>
      <dgm:spPr/>
      <dgm:t>
        <a:bodyPr/>
        <a:lstStyle/>
        <a:p>
          <a:endParaRPr lang="en-US"/>
        </a:p>
      </dgm:t>
    </dgm:pt>
    <dgm:pt modelId="{1E496758-F884-4589-8FBC-E44F78EEE5A6}" type="sibTrans" cxnId="{788EE39B-32B1-4162-8BBC-1C338A4C1A09}">
      <dgm:prSet/>
      <dgm:spPr/>
      <dgm:t>
        <a:bodyPr/>
        <a:lstStyle/>
        <a:p>
          <a:endParaRPr lang="en-US"/>
        </a:p>
      </dgm:t>
    </dgm:pt>
    <dgm:pt modelId="{3511B0DC-F6D6-48BD-9E3E-8060DA330747}">
      <dgm:prSet phldrT="[Text]"/>
      <dgm:spPr/>
      <dgm:t>
        <a:bodyPr/>
        <a:lstStyle/>
        <a:p>
          <a:r>
            <a:rPr lang="en-US" dirty="0"/>
            <a:t>Analyze</a:t>
          </a:r>
        </a:p>
      </dgm:t>
    </dgm:pt>
    <dgm:pt modelId="{DB215E9B-41B1-4594-AECD-054A768F9C75}" type="parTrans" cxnId="{4AA21BBC-29B0-4376-8FA9-2ECF348FFB0B}">
      <dgm:prSet/>
      <dgm:spPr/>
      <dgm:t>
        <a:bodyPr/>
        <a:lstStyle/>
        <a:p>
          <a:endParaRPr lang="en-US"/>
        </a:p>
      </dgm:t>
    </dgm:pt>
    <dgm:pt modelId="{4DA7C20A-7791-417E-8B3D-4A6E6D60BD33}" type="sibTrans" cxnId="{4AA21BBC-29B0-4376-8FA9-2ECF348FFB0B}">
      <dgm:prSet/>
      <dgm:spPr/>
      <dgm:t>
        <a:bodyPr/>
        <a:lstStyle/>
        <a:p>
          <a:endParaRPr lang="en-US"/>
        </a:p>
      </dgm:t>
    </dgm:pt>
    <dgm:pt modelId="{FB9AAE57-5715-4E83-B795-233F80C28DD5}">
      <dgm:prSet phldrT="[Text]"/>
      <dgm:spPr/>
      <dgm:t>
        <a:bodyPr/>
        <a:lstStyle/>
        <a:p>
          <a:r>
            <a:rPr lang="en-US" dirty="0"/>
            <a:t>Act</a:t>
          </a:r>
        </a:p>
      </dgm:t>
    </dgm:pt>
    <dgm:pt modelId="{DEC4E5B5-5AAD-461A-8948-F5A4F37B3F48}" type="parTrans" cxnId="{2816C6BF-DAD6-46C7-876C-AD193175ADED}">
      <dgm:prSet/>
      <dgm:spPr/>
      <dgm:t>
        <a:bodyPr/>
        <a:lstStyle/>
        <a:p>
          <a:endParaRPr lang="en-US"/>
        </a:p>
      </dgm:t>
    </dgm:pt>
    <dgm:pt modelId="{51F931F7-68A4-4543-AC94-B359BC369D41}" type="sibTrans" cxnId="{2816C6BF-DAD6-46C7-876C-AD193175ADED}">
      <dgm:prSet/>
      <dgm:spPr/>
      <dgm:t>
        <a:bodyPr/>
        <a:lstStyle/>
        <a:p>
          <a:endParaRPr lang="en-US"/>
        </a:p>
      </dgm:t>
    </dgm:pt>
    <dgm:pt modelId="{EC220F0F-3F68-4F91-BA27-61155048D978}" type="pres">
      <dgm:prSet presAssocID="{BC4D5D8D-46B5-4050-A8A2-9358720318CB}" presName="Name0" presStyleCnt="0">
        <dgm:presLayoutVars>
          <dgm:dir/>
          <dgm:resizeHandles val="exact"/>
        </dgm:presLayoutVars>
      </dgm:prSet>
      <dgm:spPr/>
    </dgm:pt>
    <dgm:pt modelId="{C3D11DBA-0569-4639-9DC1-670B1227587E}" type="pres">
      <dgm:prSet presAssocID="{5F7701CA-FAE9-401E-8919-DA68891591F1}" presName="composite" presStyleCnt="0"/>
      <dgm:spPr/>
    </dgm:pt>
    <dgm:pt modelId="{64A0FA5C-7039-4FF4-8C99-48E9820D938C}" type="pres">
      <dgm:prSet presAssocID="{5F7701CA-FAE9-401E-8919-DA68891591F1}" presName="bgChev" presStyleLbl="node1" presStyleIdx="0" presStyleCnt="3"/>
      <dgm:spPr/>
    </dgm:pt>
    <dgm:pt modelId="{1D11700A-BBAA-42A9-917B-63350AB4255C}" type="pres">
      <dgm:prSet presAssocID="{5F7701CA-FAE9-401E-8919-DA68891591F1}" presName="txNode" presStyleLbl="fgAcc1" presStyleIdx="0" presStyleCnt="3">
        <dgm:presLayoutVars>
          <dgm:bulletEnabled val="1"/>
        </dgm:presLayoutVars>
      </dgm:prSet>
      <dgm:spPr/>
    </dgm:pt>
    <dgm:pt modelId="{B6942620-027C-4D06-8944-E1A5AEED9AA4}" type="pres">
      <dgm:prSet presAssocID="{1E496758-F884-4589-8FBC-E44F78EEE5A6}" presName="compositeSpace" presStyleCnt="0"/>
      <dgm:spPr/>
    </dgm:pt>
    <dgm:pt modelId="{555F4A6A-4580-4AC2-BDB7-98DDDCFBC2D0}" type="pres">
      <dgm:prSet presAssocID="{3511B0DC-F6D6-48BD-9E3E-8060DA330747}" presName="composite" presStyleCnt="0"/>
      <dgm:spPr/>
    </dgm:pt>
    <dgm:pt modelId="{1067899F-33B4-491C-B69D-476224B9506A}" type="pres">
      <dgm:prSet presAssocID="{3511B0DC-F6D6-48BD-9E3E-8060DA330747}" presName="bgChev" presStyleLbl="node1" presStyleIdx="1" presStyleCnt="3"/>
      <dgm:spPr/>
    </dgm:pt>
    <dgm:pt modelId="{2334EE4A-B7B4-4E1E-8449-49872BBBF2B1}" type="pres">
      <dgm:prSet presAssocID="{3511B0DC-F6D6-48BD-9E3E-8060DA330747}" presName="txNode" presStyleLbl="fgAcc1" presStyleIdx="1" presStyleCnt="3">
        <dgm:presLayoutVars>
          <dgm:bulletEnabled val="1"/>
        </dgm:presLayoutVars>
      </dgm:prSet>
      <dgm:spPr/>
    </dgm:pt>
    <dgm:pt modelId="{044ED2E9-BCEE-4979-BA15-D586BFDD3383}" type="pres">
      <dgm:prSet presAssocID="{4DA7C20A-7791-417E-8B3D-4A6E6D60BD33}" presName="compositeSpace" presStyleCnt="0"/>
      <dgm:spPr/>
    </dgm:pt>
    <dgm:pt modelId="{22D5889F-3E05-42E6-A440-F71D5A35A9E8}" type="pres">
      <dgm:prSet presAssocID="{FB9AAE57-5715-4E83-B795-233F80C28DD5}" presName="composite" presStyleCnt="0"/>
      <dgm:spPr/>
    </dgm:pt>
    <dgm:pt modelId="{44309A0F-9A2A-4650-84CF-CAAB96393DA0}" type="pres">
      <dgm:prSet presAssocID="{FB9AAE57-5715-4E83-B795-233F80C28DD5}" presName="bgChev" presStyleLbl="node1" presStyleIdx="2" presStyleCnt="3"/>
      <dgm:spPr/>
    </dgm:pt>
    <dgm:pt modelId="{14F1B3E8-DBE2-4A1E-A7D3-9504D758FDF0}" type="pres">
      <dgm:prSet presAssocID="{FB9AAE57-5715-4E83-B795-233F80C28DD5}" presName="txNode" presStyleLbl="fgAcc1" presStyleIdx="2" presStyleCnt="3">
        <dgm:presLayoutVars>
          <dgm:bulletEnabled val="1"/>
        </dgm:presLayoutVars>
      </dgm:prSet>
      <dgm:spPr/>
    </dgm:pt>
  </dgm:ptLst>
  <dgm:cxnLst>
    <dgm:cxn modelId="{5BCA772D-8541-4DB2-815A-BC0EB44BA024}" type="presOf" srcId="{BC4D5D8D-46B5-4050-A8A2-9358720318CB}" destId="{EC220F0F-3F68-4F91-BA27-61155048D978}" srcOrd="0" destOrd="0" presId="urn:microsoft.com/office/officeart/2005/8/layout/chevronAccent+Icon"/>
    <dgm:cxn modelId="{F3017B91-E2ED-4F5F-B55A-DD06EAF122C7}" type="presOf" srcId="{FB9AAE57-5715-4E83-B795-233F80C28DD5}" destId="{14F1B3E8-DBE2-4A1E-A7D3-9504D758FDF0}" srcOrd="0" destOrd="0" presId="urn:microsoft.com/office/officeart/2005/8/layout/chevronAccent+Icon"/>
    <dgm:cxn modelId="{788EE39B-32B1-4162-8BBC-1C338A4C1A09}" srcId="{BC4D5D8D-46B5-4050-A8A2-9358720318CB}" destId="{5F7701CA-FAE9-401E-8919-DA68891591F1}" srcOrd="0" destOrd="0" parTransId="{57EC1A04-2D89-479D-B4CD-41E513268C4C}" sibTransId="{1E496758-F884-4589-8FBC-E44F78EEE5A6}"/>
    <dgm:cxn modelId="{4AA21BBC-29B0-4376-8FA9-2ECF348FFB0B}" srcId="{BC4D5D8D-46B5-4050-A8A2-9358720318CB}" destId="{3511B0DC-F6D6-48BD-9E3E-8060DA330747}" srcOrd="1" destOrd="0" parTransId="{DB215E9B-41B1-4594-AECD-054A768F9C75}" sibTransId="{4DA7C20A-7791-417E-8B3D-4A6E6D60BD33}"/>
    <dgm:cxn modelId="{2816C6BF-DAD6-46C7-876C-AD193175ADED}" srcId="{BC4D5D8D-46B5-4050-A8A2-9358720318CB}" destId="{FB9AAE57-5715-4E83-B795-233F80C28DD5}" srcOrd="2" destOrd="0" parTransId="{DEC4E5B5-5AAD-461A-8948-F5A4F37B3F48}" sibTransId="{51F931F7-68A4-4543-AC94-B359BC369D41}"/>
    <dgm:cxn modelId="{D3F8B6DC-EEC6-486F-86BE-95B48E381F69}" type="presOf" srcId="{5F7701CA-FAE9-401E-8919-DA68891591F1}" destId="{1D11700A-BBAA-42A9-917B-63350AB4255C}" srcOrd="0" destOrd="0" presId="urn:microsoft.com/office/officeart/2005/8/layout/chevronAccent+Icon"/>
    <dgm:cxn modelId="{1C2A04E7-4632-4668-84C2-F442F319FC08}" type="presOf" srcId="{3511B0DC-F6D6-48BD-9E3E-8060DA330747}" destId="{2334EE4A-B7B4-4E1E-8449-49872BBBF2B1}" srcOrd="0" destOrd="0" presId="urn:microsoft.com/office/officeart/2005/8/layout/chevronAccent+Icon"/>
    <dgm:cxn modelId="{04A4F9D3-360C-4432-80AE-A8E0FE542F41}" type="presParOf" srcId="{EC220F0F-3F68-4F91-BA27-61155048D978}" destId="{C3D11DBA-0569-4639-9DC1-670B1227587E}" srcOrd="0" destOrd="0" presId="urn:microsoft.com/office/officeart/2005/8/layout/chevronAccent+Icon"/>
    <dgm:cxn modelId="{15BBE625-E919-4308-96E2-CB685A7300A5}" type="presParOf" srcId="{C3D11DBA-0569-4639-9DC1-670B1227587E}" destId="{64A0FA5C-7039-4FF4-8C99-48E9820D938C}" srcOrd="0" destOrd="0" presId="urn:microsoft.com/office/officeart/2005/8/layout/chevronAccent+Icon"/>
    <dgm:cxn modelId="{07C7C6C3-9B17-47BF-B816-273A3C7CD7DF}" type="presParOf" srcId="{C3D11DBA-0569-4639-9DC1-670B1227587E}" destId="{1D11700A-BBAA-42A9-917B-63350AB4255C}" srcOrd="1" destOrd="0" presId="urn:microsoft.com/office/officeart/2005/8/layout/chevronAccent+Icon"/>
    <dgm:cxn modelId="{6B171094-4663-46A6-AF01-DAB56E3B103D}" type="presParOf" srcId="{EC220F0F-3F68-4F91-BA27-61155048D978}" destId="{B6942620-027C-4D06-8944-E1A5AEED9AA4}" srcOrd="1" destOrd="0" presId="urn:microsoft.com/office/officeart/2005/8/layout/chevronAccent+Icon"/>
    <dgm:cxn modelId="{AC761A58-C3C7-48CD-A53D-2E75C39D5299}" type="presParOf" srcId="{EC220F0F-3F68-4F91-BA27-61155048D978}" destId="{555F4A6A-4580-4AC2-BDB7-98DDDCFBC2D0}" srcOrd="2" destOrd="0" presId="urn:microsoft.com/office/officeart/2005/8/layout/chevronAccent+Icon"/>
    <dgm:cxn modelId="{B08EDD57-7815-4509-A29C-576F70AFBF2C}" type="presParOf" srcId="{555F4A6A-4580-4AC2-BDB7-98DDDCFBC2D0}" destId="{1067899F-33B4-491C-B69D-476224B9506A}" srcOrd="0" destOrd="0" presId="urn:microsoft.com/office/officeart/2005/8/layout/chevronAccent+Icon"/>
    <dgm:cxn modelId="{64674B21-D43C-4A38-8924-08AA4A927DC3}" type="presParOf" srcId="{555F4A6A-4580-4AC2-BDB7-98DDDCFBC2D0}" destId="{2334EE4A-B7B4-4E1E-8449-49872BBBF2B1}" srcOrd="1" destOrd="0" presId="urn:microsoft.com/office/officeart/2005/8/layout/chevronAccent+Icon"/>
    <dgm:cxn modelId="{65BC2773-7FF8-4A57-A611-94AFF4F2C888}" type="presParOf" srcId="{EC220F0F-3F68-4F91-BA27-61155048D978}" destId="{044ED2E9-BCEE-4979-BA15-D586BFDD3383}" srcOrd="3" destOrd="0" presId="urn:microsoft.com/office/officeart/2005/8/layout/chevronAccent+Icon"/>
    <dgm:cxn modelId="{558F2373-43E2-4F6A-855E-983CC45BB556}" type="presParOf" srcId="{EC220F0F-3F68-4F91-BA27-61155048D978}" destId="{22D5889F-3E05-42E6-A440-F71D5A35A9E8}" srcOrd="4" destOrd="0" presId="urn:microsoft.com/office/officeart/2005/8/layout/chevronAccent+Icon"/>
    <dgm:cxn modelId="{B529721A-C207-410E-BCC1-BD3CC034F340}" type="presParOf" srcId="{22D5889F-3E05-42E6-A440-F71D5A35A9E8}" destId="{44309A0F-9A2A-4650-84CF-CAAB96393DA0}" srcOrd="0" destOrd="0" presId="urn:microsoft.com/office/officeart/2005/8/layout/chevronAccent+Icon"/>
    <dgm:cxn modelId="{3F26C6A6-AD68-4B25-AE80-F6BB1AE68E10}" type="presParOf" srcId="{22D5889F-3E05-42E6-A440-F71D5A35A9E8}" destId="{14F1B3E8-DBE2-4A1E-A7D3-9504D758FDF0}" srcOrd="1" destOrd="0" presId="urn:microsoft.com/office/officeart/2005/8/layout/chevronAccen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A0FA5C-7039-4FF4-8C99-48E9820D938C}">
      <dsp:nvSpPr>
        <dsp:cNvPr id="0" name=""/>
        <dsp:cNvSpPr/>
      </dsp:nvSpPr>
      <dsp:spPr>
        <a:xfrm>
          <a:off x="1338" y="0"/>
          <a:ext cx="3363247" cy="852283"/>
        </a:xfrm>
        <a:prstGeom prst="chevron">
          <a:avLst>
            <a:gd name="adj" fmla="val 4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11700A-BBAA-42A9-917B-63350AB4255C}">
      <dsp:nvSpPr>
        <dsp:cNvPr id="0" name=""/>
        <dsp:cNvSpPr/>
      </dsp:nvSpPr>
      <dsp:spPr>
        <a:xfrm>
          <a:off x="898204" y="213070"/>
          <a:ext cx="2840075" cy="852283"/>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dirty="0"/>
            <a:t>Observe</a:t>
          </a:r>
        </a:p>
      </dsp:txBody>
      <dsp:txXfrm>
        <a:off x="923167" y="238033"/>
        <a:ext cx="2790149" cy="802357"/>
      </dsp:txXfrm>
    </dsp:sp>
    <dsp:sp modelId="{1067899F-33B4-491C-B69D-476224B9506A}">
      <dsp:nvSpPr>
        <dsp:cNvPr id="0" name=""/>
        <dsp:cNvSpPr/>
      </dsp:nvSpPr>
      <dsp:spPr>
        <a:xfrm>
          <a:off x="3842914" y="0"/>
          <a:ext cx="3363247" cy="852283"/>
        </a:xfrm>
        <a:prstGeom prst="chevron">
          <a:avLst>
            <a:gd name="adj" fmla="val 4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34EE4A-B7B4-4E1E-8449-49872BBBF2B1}">
      <dsp:nvSpPr>
        <dsp:cNvPr id="0" name=""/>
        <dsp:cNvSpPr/>
      </dsp:nvSpPr>
      <dsp:spPr>
        <a:xfrm>
          <a:off x="4739780" y="213070"/>
          <a:ext cx="2840075" cy="852283"/>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dirty="0"/>
            <a:t>Analyze</a:t>
          </a:r>
        </a:p>
      </dsp:txBody>
      <dsp:txXfrm>
        <a:off x="4764743" y="238033"/>
        <a:ext cx="2790149" cy="802357"/>
      </dsp:txXfrm>
    </dsp:sp>
    <dsp:sp modelId="{44309A0F-9A2A-4650-84CF-CAAB96393DA0}">
      <dsp:nvSpPr>
        <dsp:cNvPr id="0" name=""/>
        <dsp:cNvSpPr/>
      </dsp:nvSpPr>
      <dsp:spPr>
        <a:xfrm>
          <a:off x="7684490" y="0"/>
          <a:ext cx="3363247" cy="852283"/>
        </a:xfrm>
        <a:prstGeom prst="chevron">
          <a:avLst>
            <a:gd name="adj" fmla="val 4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F1B3E8-DBE2-4A1E-A7D3-9504D758FDF0}">
      <dsp:nvSpPr>
        <dsp:cNvPr id="0" name=""/>
        <dsp:cNvSpPr/>
      </dsp:nvSpPr>
      <dsp:spPr>
        <a:xfrm>
          <a:off x="8581356" y="213070"/>
          <a:ext cx="2840075" cy="852283"/>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dirty="0"/>
            <a:t>Act</a:t>
          </a:r>
        </a:p>
      </dsp:txBody>
      <dsp:txXfrm>
        <a:off x="8606319" y="238033"/>
        <a:ext cx="2790149" cy="802357"/>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the 09_fanout_and_virtual_host_ingress.yaml to create a deployment, service and corresponding ingress resources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Note, that this file contains not only the fanout demo but based on the same 2 deployments &amp; services also the virtual host demo.</a:t>
            </a:r>
          </a:p>
          <a:p>
            <a:pPr marL="285750" marR="0" lvl="0" indent="-285750" algn="l" defTabSz="1088776" rtl="0" eaLnBrk="1" fontAlgn="auto" latinLnBrk="0" hangingPunct="1">
              <a:lnSpc>
                <a:spcPct val="100000"/>
              </a:lnSpc>
              <a:spcBef>
                <a:spcPts val="0"/>
              </a:spcBef>
              <a:spcAft>
                <a:spcPts val="0"/>
              </a:spcAft>
              <a:buClrTx/>
              <a:buSzTx/>
              <a:buFontTx/>
              <a:buChar char="-"/>
              <a:tabLst/>
              <a:defRPr/>
            </a:pP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deployments &amp; services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fanout ingress</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Highlight the rewrite-target annotation and its importance.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Without this annotation the traffic would be forwarded to my-</a:t>
            </a:r>
            <a:r>
              <a:rPr lang="en-US" baseline="0" dirty="0" err="1"/>
              <a:t>nginx</a:t>
            </a:r>
            <a:r>
              <a:rPr lang="en-US" baseline="0" dirty="0"/>
              <a:t>-service/</a:t>
            </a:r>
            <a:r>
              <a:rPr lang="en-US" baseline="0" dirty="0" err="1"/>
              <a:t>mynginx</a:t>
            </a:r>
            <a:r>
              <a:rPr lang="en-US" baseline="0" dirty="0"/>
              <a:t> or your-</a:t>
            </a:r>
            <a:r>
              <a:rPr lang="en-US" baseline="0" dirty="0" err="1"/>
              <a:t>nginx</a:t>
            </a:r>
            <a:r>
              <a:rPr lang="en-US" baseline="0" dirty="0"/>
              <a:t>-service/</a:t>
            </a:r>
            <a:r>
              <a:rPr lang="en-US" baseline="0" dirty="0" err="1"/>
              <a:t>yournginx</a:t>
            </a:r>
            <a:r>
              <a:rPr lang="en-US" baseline="0" dirty="0"/>
              <a:t>. Obviously none of the services is aware of this path, so you would get an error instead of your index.html.</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Open the URL in a browser and show the different endpoints based on their path</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1516069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3</a:t>
            </a:r>
            <a:r>
              <a:rPr lang="en-US" baseline="30000" dirty="0"/>
              <a:t>rd</a:t>
            </a:r>
            <a:r>
              <a:rPr lang="en-US" dirty="0"/>
              <a:t> option to make services available is to have several URLs managed by one Ingress resource. The IP also here, the IP endpoint remains stable.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29509488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spec, there is a section about rules &amp; TLS. </a:t>
            </a:r>
          </a:p>
          <a:p>
            <a:r>
              <a:rPr lang="en-US" dirty="0"/>
              <a:t>Rules define forwarding of incoming traffic to services.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41516551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the 09_fanout_and_virtual_host_ingress.yaml to create a deployment, service and corresponding ingress resources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Note, that this file contains not only the fanout demo but based on the same 2 deployments &amp; services also the virtual host demo.</a:t>
            </a:r>
          </a:p>
          <a:p>
            <a:pPr marL="285750" marR="0" lvl="0" indent="-285750" algn="l" defTabSz="1088776" rtl="0" eaLnBrk="1" fontAlgn="auto" latinLnBrk="0" hangingPunct="1">
              <a:lnSpc>
                <a:spcPct val="100000"/>
              </a:lnSpc>
              <a:spcBef>
                <a:spcPts val="0"/>
              </a:spcBef>
              <a:spcAft>
                <a:spcPts val="0"/>
              </a:spcAft>
              <a:buClrTx/>
              <a:buSzTx/>
              <a:buFontTx/>
              <a:buChar char="-"/>
              <a:tabLst/>
              <a:defRPr/>
            </a:pP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deployments &amp; services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virtual hosts ingress</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Highlight the rewrite-target annotation and its importance.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Without this annotation the traffic would be forwarded to my-</a:t>
            </a:r>
            <a:r>
              <a:rPr lang="en-US" baseline="0" dirty="0" err="1"/>
              <a:t>nginx</a:t>
            </a:r>
            <a:r>
              <a:rPr lang="en-US" baseline="0" dirty="0"/>
              <a:t>-service/</a:t>
            </a:r>
            <a:r>
              <a:rPr lang="en-US" baseline="0" dirty="0" err="1"/>
              <a:t>mynginx</a:t>
            </a:r>
            <a:r>
              <a:rPr lang="en-US" baseline="0" dirty="0"/>
              <a:t> or your-</a:t>
            </a:r>
            <a:r>
              <a:rPr lang="en-US" baseline="0" dirty="0" err="1"/>
              <a:t>nginx</a:t>
            </a:r>
            <a:r>
              <a:rPr lang="en-US" baseline="0" dirty="0"/>
              <a:t>-service/</a:t>
            </a:r>
            <a:r>
              <a:rPr lang="en-US" baseline="0" dirty="0" err="1"/>
              <a:t>yournginx</a:t>
            </a:r>
            <a:r>
              <a:rPr lang="en-US" baseline="0" dirty="0"/>
              <a:t>. Obviously none of the services is aware of this path, so you would get an error instead of your index.html.</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Open the URL in a browser and show the different endpoints based on their URL</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2138588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Gardener, you get an ingress controller for free </a:t>
            </a:r>
            <a:r>
              <a:rPr lang="en-US" dirty="0">
                <a:sym typeface="Wingdings" panose="05000000000000000000" pitchFamily="2" charset="2"/>
              </a:rPr>
              <a:t> it is also registered with a domain, so you will get your own sub-domain to register your URLs.</a:t>
            </a:r>
          </a:p>
          <a:p>
            <a:r>
              <a:rPr lang="en-US" dirty="0">
                <a:sym typeface="Wingdings" panose="05000000000000000000" pitchFamily="2" charset="2"/>
              </a:rPr>
              <a:t>The schema is described in the Gardener how-to docs. You might need to adapt the </a:t>
            </a:r>
            <a:r>
              <a:rPr lang="en-US" dirty="0" err="1">
                <a:sym typeface="Wingdings" panose="05000000000000000000" pitchFamily="2" charset="2"/>
              </a:rPr>
              <a:t>ingress.yaml</a:t>
            </a:r>
            <a:r>
              <a:rPr lang="en-US" dirty="0">
                <a:sym typeface="Wingdings" panose="05000000000000000000" pitchFamily="2" charset="2"/>
              </a:rPr>
              <a:t> to your training project.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20033106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a:t>About controller &amp; the operator pattern:</a:t>
            </a:r>
          </a:p>
          <a:p>
            <a:r>
              <a:rPr lang="en-US" dirty="0"/>
              <a:t>In the beginning of our course we said: “Kubernetes is extensible”. You cannot only bring your workloads into container and onto Kubernetes, you can also enhance the way Kubernetes is working. We start with the simplest way of doing so – writing a “controller” or “operator”. It basically consists of 3 logical parts:</a:t>
            </a:r>
          </a:p>
          <a:p>
            <a:pPr marL="342900" indent="-342900">
              <a:buAutoNum type="arabicParenR"/>
            </a:pPr>
            <a:r>
              <a:rPr lang="en-US" dirty="0"/>
              <a:t>Observe - write a control loop, checking certain objects for their state.</a:t>
            </a:r>
          </a:p>
          <a:p>
            <a:pPr marL="342900" indent="-342900">
              <a:buAutoNum type="arabicParenR"/>
            </a:pPr>
            <a:r>
              <a:rPr lang="en-US" dirty="0"/>
              <a:t>Analyze – check the current state against a desired state (may be stored in a different resource, outside of the cluster, hardcoded, …) </a:t>
            </a:r>
          </a:p>
          <a:p>
            <a:pPr marL="342900" indent="-342900">
              <a:buAutoNum type="arabicParenR"/>
            </a:pPr>
            <a:r>
              <a:rPr lang="en-US" dirty="0"/>
              <a:t>Action – if there’s a difference between desired &amp; current state, the controller should act and trigger a defined action to bring the observed objects into the desired state</a:t>
            </a:r>
          </a:p>
          <a:p>
            <a:endParaRPr lang="en-US" dirty="0"/>
          </a:p>
          <a:p>
            <a:r>
              <a:rPr lang="en-US" dirty="0"/>
              <a:t>Lets combine the controller/operator with another powerful mechanism in the K8s realm: “Custom Resource Definition/Object” API (CRD / CRO)</a:t>
            </a:r>
          </a:p>
          <a:p>
            <a:r>
              <a:rPr lang="en-US" dirty="0"/>
              <a:t>CRDs allow you to specify your own objects and integrate them with the K8s API (like a deployment or PVC). Once you defined a CRD, you can start to create objects of that type. But only if you have an operator watching for these objects, something will happen.</a:t>
            </a:r>
          </a:p>
          <a:p>
            <a:endParaRPr lang="en-US" dirty="0"/>
          </a:p>
          <a:p>
            <a:r>
              <a:rPr lang="en-US" dirty="0"/>
              <a:t>Example:</a:t>
            </a:r>
          </a:p>
          <a:p>
            <a:r>
              <a:rPr lang="en-US" dirty="0"/>
              <a:t>You want to run a distributed database on K8s. The actual instances are wrapped into a deployment. However for actions like backup or scaling, you would need to logon to each pod and prepare it manually. A possible solution would be to put scripts into the container images and trigger them. But it still is a manual action to trigger. </a:t>
            </a:r>
          </a:p>
          <a:p>
            <a:r>
              <a:rPr lang="en-US" dirty="0"/>
              <a:t>Instead writing a controller, that watch for certain annotations in the resources metadata is a very valid option. The controller could not only process the action associated with these annotations but also update them.</a:t>
            </a:r>
          </a:p>
          <a:p>
            <a:endParaRPr lang="en-US" dirty="0"/>
          </a:p>
          <a:p>
            <a:r>
              <a:rPr lang="en-US" dirty="0"/>
              <a:t>A slightly different approach would be to go with an API extension via CRD. Define a representation of your database as a custom resource definition and write an operator that observes/analyzes/acts on objects of this type.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3735022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Optionally you can show this demo</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Firstly, try to create the custom resource object (09_cro.yaml). It will fail, as the cluster </a:t>
            </a:r>
            <a:r>
              <a:rPr lang="en-US" baseline="0" dirty="0" err="1"/>
              <a:t>api</a:t>
            </a:r>
            <a:r>
              <a:rPr lang="en-US" baseline="0" dirty="0"/>
              <a:t> doesn’t know about this resource type</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Create the custom resource definition (09_crd.yaml). Show the </a:t>
            </a:r>
            <a:r>
              <a:rPr lang="en-US" baseline="0" dirty="0" err="1"/>
              <a:t>yaml</a:t>
            </a:r>
            <a:r>
              <a:rPr lang="en-US" baseline="0" dirty="0"/>
              <a:t> and explain the spec</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Group: this is path in the </a:t>
            </a:r>
            <a:r>
              <a:rPr lang="en-US" baseline="0" dirty="0" err="1"/>
              <a:t>api</a:t>
            </a:r>
            <a:r>
              <a:rPr lang="en-US" baseline="0" dirty="0"/>
              <a:t> (like apps or apiextensions.k8s.io)</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Version: version of the </a:t>
            </a:r>
            <a:r>
              <a:rPr lang="en-US" baseline="0" dirty="0" err="1"/>
              <a:t>api</a:t>
            </a:r>
            <a:r>
              <a:rPr lang="en-US" baseline="0" dirty="0"/>
              <a:t> objects in this group (like v1 or v1beta1)</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Scope: objects can exist within a namespace like pods or outside like nodes</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Names: names for the object, can also include a short version like </a:t>
            </a:r>
            <a:r>
              <a:rPr lang="en-US" baseline="0" dirty="0" err="1"/>
              <a:t>pvc</a:t>
            </a:r>
            <a:r>
              <a:rPr lang="en-US" baseline="0" dirty="0"/>
              <a:t> for </a:t>
            </a:r>
            <a:r>
              <a:rPr lang="en-US" baseline="0" dirty="0" err="1"/>
              <a:t>persistentvolumeclaim</a:t>
            </a:r>
            <a:endParaRPr lang="en-US" baseline="0" dirty="0"/>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Validation: this is the definition of the objects structure and how to validate it. The example requires the training object with properties name and participants</a:t>
            </a:r>
          </a:p>
          <a:p>
            <a:pPr marL="465750" marR="0" lvl="1" indent="-285750" algn="l" defTabSz="1088776" rtl="0" eaLnBrk="1" fontAlgn="auto" latinLnBrk="0" hangingPunct="1">
              <a:lnSpc>
                <a:spcPct val="100000"/>
              </a:lnSpc>
              <a:spcBef>
                <a:spcPts val="0"/>
              </a:spcBef>
              <a:spcAft>
                <a:spcPts val="0"/>
              </a:spcAft>
              <a:buClrTx/>
              <a:buSzTx/>
              <a:buFontTx/>
              <a:buChar char="-"/>
              <a:tabLst/>
              <a:defRPr/>
            </a:pPr>
            <a:endParaRPr lang="en-US" baseline="0" dirty="0"/>
          </a:p>
          <a:p>
            <a:pPr marL="180000" marR="0" lvl="1" indent="0" algn="l" defTabSz="1088776" rtl="0" eaLnBrk="1" fontAlgn="auto" latinLnBrk="0" hangingPunct="1">
              <a:lnSpc>
                <a:spcPct val="100000"/>
              </a:lnSpc>
              <a:spcBef>
                <a:spcPts val="0"/>
              </a:spcBef>
              <a:spcAft>
                <a:spcPts val="0"/>
              </a:spcAft>
              <a:buClrTx/>
              <a:buSzTx/>
              <a:buFontTx/>
              <a:buNone/>
              <a:tabLst/>
              <a:defRPr/>
            </a:pPr>
            <a:r>
              <a:rPr lang="en-US" baseline="0" dirty="0"/>
              <a:t>To move on one could write an operator, that could create namespaces based on course objects.</a:t>
            </a:r>
          </a:p>
          <a:p>
            <a:pPr marL="180000" marR="0" lvl="1" indent="0" algn="l" defTabSz="1088776" rtl="0" eaLnBrk="1" fontAlgn="auto" latinLnBrk="0" hangingPunct="1">
              <a:lnSpc>
                <a:spcPct val="100000"/>
              </a:lnSpc>
              <a:spcBef>
                <a:spcPts val="0"/>
              </a:spcBef>
              <a:spcAft>
                <a:spcPts val="0"/>
              </a:spcAft>
              <a:buClrTx/>
              <a:buSzTx/>
              <a:buFontTx/>
              <a:buNone/>
              <a:tabLst/>
              <a:defRPr/>
            </a:pPr>
            <a:endParaRPr lang="en-US" baseline="0" dirty="0"/>
          </a:p>
          <a:p>
            <a:pPr marL="180000" marR="0" lvl="1" indent="0" algn="l" defTabSz="1088776" rtl="0" eaLnBrk="1" fontAlgn="auto" latinLnBrk="0" hangingPunct="1">
              <a:lnSpc>
                <a:spcPct val="100000"/>
              </a:lnSpc>
              <a:spcBef>
                <a:spcPts val="0"/>
              </a:spcBef>
              <a:spcAft>
                <a:spcPts val="0"/>
              </a:spcAft>
              <a:buClrTx/>
              <a:buSzTx/>
              <a:buFontTx/>
              <a:buNone/>
              <a:tabLst/>
              <a:defRPr/>
            </a:pPr>
            <a:r>
              <a:rPr lang="en-US" baseline="0" dirty="0"/>
              <a:t>A real life example is how Gardener manages the shoot clusters. When you create a new Gardener cluster, actually a </a:t>
            </a:r>
            <a:r>
              <a:rPr lang="en-US" baseline="0" dirty="0" err="1"/>
              <a:t>yaml</a:t>
            </a:r>
            <a:r>
              <a:rPr lang="en-US" baseline="0" dirty="0"/>
              <a:t> file is generated and send to the seed clusters </a:t>
            </a:r>
            <a:r>
              <a:rPr lang="en-US" baseline="0" dirty="0" err="1"/>
              <a:t>api</a:t>
            </a:r>
            <a:r>
              <a:rPr lang="en-US" baseline="0" dirty="0"/>
              <a:t> server. The operator evaluates it and triggers corresponding actions.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Tree>
    <p:extLst>
      <p:ext uri="{BB962C8B-B14F-4D97-AF65-F5344CB8AC3E}">
        <p14:creationId xmlns:p14="http://schemas.microsoft.com/office/powerpoint/2010/main" val="5497515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18</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en-US" dirty="0"/>
              <a:t>What we’ve learned so far:</a:t>
            </a:r>
          </a:p>
          <a:p>
            <a:pPr marL="0" indent="0">
              <a:buFontTx/>
              <a:buNone/>
            </a:pPr>
            <a:r>
              <a:rPr lang="en-US" dirty="0"/>
              <a:t>To expose a service to the outside world (outside of cluster scoped DNS/IP range), we can use </a:t>
            </a:r>
            <a:r>
              <a:rPr lang="en-US" dirty="0" err="1"/>
              <a:t>NodePorts</a:t>
            </a:r>
            <a:r>
              <a:rPr lang="en-US" dirty="0"/>
              <a:t> or </a:t>
            </a:r>
            <a:r>
              <a:rPr lang="en-US" dirty="0" err="1"/>
              <a:t>LoadBalancer</a:t>
            </a:r>
            <a:r>
              <a:rPr lang="en-US" dirty="0"/>
              <a:t> / External IP services. </a:t>
            </a:r>
          </a:p>
          <a:p>
            <a:pPr marL="0" indent="0">
              <a:buFontTx/>
              <a:buNone/>
            </a:pPr>
            <a:r>
              <a:rPr lang="en-US" dirty="0"/>
              <a:t>The </a:t>
            </a:r>
            <a:r>
              <a:rPr lang="en-US" dirty="0" err="1"/>
              <a:t>NodePorts</a:t>
            </a:r>
            <a:r>
              <a:rPr lang="en-US" dirty="0"/>
              <a:t> are straight forward as they re-use the cluster nodes to get externally available endpoints.</a:t>
            </a:r>
          </a:p>
          <a:p>
            <a:pPr marL="0" indent="0">
              <a:buFontTx/>
              <a:buNone/>
            </a:pPr>
            <a:r>
              <a:rPr lang="en-US" dirty="0"/>
              <a:t>The </a:t>
            </a:r>
            <a:r>
              <a:rPr lang="en-US" dirty="0" err="1"/>
              <a:t>LoadBalancer</a:t>
            </a:r>
            <a:r>
              <a:rPr lang="en-US" dirty="0"/>
              <a:t> type of service however requires a 3</a:t>
            </a:r>
            <a:r>
              <a:rPr lang="en-US" baseline="30000" dirty="0"/>
              <a:t>rd</a:t>
            </a:r>
            <a:r>
              <a:rPr lang="en-US" dirty="0"/>
              <a:t> party entity, which assigns it a public IP address and sets up forwarding rules etc. </a:t>
            </a:r>
          </a:p>
          <a:p>
            <a:pPr marL="0" indent="0">
              <a:buFontTx/>
              <a:buNone/>
            </a:pPr>
            <a:r>
              <a:rPr lang="en-US" dirty="0"/>
              <a:t>The problem here is most likely the availability of such a 3</a:t>
            </a:r>
            <a:r>
              <a:rPr lang="en-US" baseline="30000" dirty="0"/>
              <a:t>rd</a:t>
            </a:r>
            <a:r>
              <a:rPr lang="en-US" dirty="0"/>
              <a:t> party entity that is able to provision IP addresses. It is also possible to assign a previously acquired external IP address manually to a service, but that doesn’t scale well nor is it properly automated.</a:t>
            </a:r>
          </a:p>
          <a:p>
            <a:pPr marL="0" indent="0">
              <a:buFontTx/>
              <a:buNone/>
            </a:pPr>
            <a:r>
              <a:rPr lang="en-US" dirty="0"/>
              <a:t>Additionally, the external endpoints we know, only serve exactly one type of backend. You can have multiple ports in a service, but they all point to the same backend type determined by label selectors. Managing two different applications with one service is not possible (in a reliable way).</a:t>
            </a:r>
          </a:p>
          <a:p>
            <a:pPr marL="0" indent="0">
              <a:buFontTx/>
              <a:buNone/>
            </a:pPr>
            <a:r>
              <a:rPr lang="en-US" dirty="0"/>
              <a:t>Ingress resources address most of the issues.</a:t>
            </a:r>
          </a:p>
          <a:p>
            <a:pPr marL="0" indent="0">
              <a:buFontTx/>
              <a:buNone/>
            </a:pPr>
            <a:endParaRPr lang="en-US" dirty="0"/>
          </a:p>
          <a:p>
            <a:pPr marL="0" indent="0">
              <a:buFontTx/>
              <a:buNone/>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4047794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en-US" dirty="0"/>
              <a:t>A service can only serve one backend. Complex applications may need more than one backend. With Ingress resources, several backends can be exposed via a single </a:t>
            </a:r>
            <a:r>
              <a:rPr lang="en-US" dirty="0" err="1"/>
              <a:t>entrypoint</a:t>
            </a:r>
            <a:endParaRPr lang="en-US" dirty="0"/>
          </a:p>
          <a:p>
            <a:pPr marL="465750" lvl="1" indent="-285750">
              <a:buFontTx/>
              <a:buChar char="-"/>
            </a:pPr>
            <a:r>
              <a:rPr lang="en-US" dirty="0"/>
              <a:t>Allows to create a network entity on top of services to expose applications</a:t>
            </a:r>
          </a:p>
          <a:p>
            <a:pPr marL="465750" lvl="1" indent="-285750">
              <a:buFontTx/>
              <a:buChar char="-"/>
            </a:pPr>
            <a:r>
              <a:rPr lang="en-US" dirty="0"/>
              <a:t>Expose applications via a URL and a shared “</a:t>
            </a:r>
            <a:r>
              <a:rPr lang="en-US" dirty="0" err="1"/>
              <a:t>loadbalancer</a:t>
            </a:r>
            <a:r>
              <a:rPr lang="en-US" dirty="0"/>
              <a:t>” IP</a:t>
            </a:r>
          </a:p>
          <a:p>
            <a:pPr marL="465750" lvl="1" indent="-285750">
              <a:buFontTx/>
              <a:buChar char="-"/>
            </a:pPr>
            <a:r>
              <a:rPr lang="en-US" dirty="0"/>
              <a:t>Requires an “ingress-controller” inside the cluster </a:t>
            </a:r>
          </a:p>
          <a:p>
            <a:pPr marL="465750" lvl="1" indent="-285750">
              <a:buFontTx/>
              <a:buChar char="-"/>
            </a:pPr>
            <a:r>
              <a:rPr lang="en-US" dirty="0"/>
              <a:t>https://kubernetes.io/docs/concepts/services-networking/ingress/</a:t>
            </a:r>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2368136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ingress controller needs to be present in the respective cluster. It is configured to watch for new ingress objects being posted to the k8s </a:t>
            </a:r>
            <a:r>
              <a:rPr lang="en-US" dirty="0" err="1"/>
              <a:t>api</a:t>
            </a:r>
            <a:r>
              <a:rPr lang="en-US" dirty="0"/>
              <a:t> server. </a:t>
            </a:r>
          </a:p>
          <a:p>
            <a:r>
              <a:rPr lang="en-US" dirty="0"/>
              <a:t>Once an ingress resource is created, the controller will try to enforce the desired state. That can include the setup of URL &amp; corresponding routing info etc.</a:t>
            </a:r>
          </a:p>
          <a:p>
            <a:r>
              <a:rPr lang="en-US" dirty="0"/>
              <a:t>Most common ingress controller is the “</a:t>
            </a:r>
            <a:r>
              <a:rPr lang="en-US" dirty="0" err="1"/>
              <a:t>nginx</a:t>
            </a:r>
            <a:r>
              <a:rPr lang="en-US" dirty="0"/>
              <a:t> ingress controller”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2405405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easiest way of using an Ingress is as an entry point to a single service with one to multiple pods. The ingress is created for a dedicated URL (assuming the controller is in control of the domain). Users can use the URL specified with the Ingress resource to access the service &amp; associated backend pods.</a:t>
            </a:r>
          </a:p>
          <a:p>
            <a:r>
              <a:rPr lang="en-US" dirty="0"/>
              <a:t>You can add TLS termination at the Ingress endpoint by specifying a TLS secret with the corresponding hostname as subject or alternative subject.</a:t>
            </a:r>
          </a:p>
          <a:p>
            <a:r>
              <a:rPr lang="en-US" dirty="0"/>
              <a:t>From the services perspective everything works as usual. A port and a target port are specified and base on labels and selectors the traffic is routed.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984051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spec, there is a section about rules &amp; TLS. </a:t>
            </a:r>
          </a:p>
          <a:p>
            <a:r>
              <a:rPr lang="en-US" dirty="0"/>
              <a:t>Rules define forwarding of incoming traffic to services.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3919012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Go to the admin folder in the repo and run the create_ingress_tls.sh script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Create a secret with the generated files as suggested by the script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the 09_tls_ingress.yaml to create a deployment, service and corresponding ingress resource</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deployment &amp; service</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ingress with the host &amp; </a:t>
            </a:r>
            <a:r>
              <a:rPr lang="en-US" baseline="0" dirty="0" err="1"/>
              <a:t>tls</a:t>
            </a:r>
            <a:r>
              <a:rPr lang="en-US" baseline="0" dirty="0"/>
              <a:t> section. Highlight that the </a:t>
            </a:r>
            <a:r>
              <a:rPr lang="en-US" baseline="0" dirty="0" err="1"/>
              <a:t>nginx</a:t>
            </a:r>
            <a:r>
              <a:rPr lang="en-US" baseline="0" dirty="0"/>
              <a:t> itself is not configured for https but the connection terminates at the ingress endpoint.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Open the URL in a browser, ignore the </a:t>
            </a:r>
            <a:r>
              <a:rPr lang="en-US" baseline="0" dirty="0" err="1"/>
              <a:t>ssl</a:t>
            </a:r>
            <a:r>
              <a:rPr lang="en-US" baseline="0" dirty="0"/>
              <a:t> error as it is self-signed</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Go to the </a:t>
            </a:r>
            <a:r>
              <a:rPr lang="en-US" baseline="0" dirty="0" err="1"/>
              <a:t>yaml</a:t>
            </a:r>
            <a:r>
              <a:rPr lang="en-US" baseline="0" dirty="0"/>
              <a:t> file of the deployment and show the </a:t>
            </a:r>
            <a:r>
              <a:rPr lang="en-US" baseline="0" dirty="0" err="1"/>
              <a:t>init</a:t>
            </a:r>
            <a:r>
              <a:rPr lang="en-US" baseline="0" dirty="0"/>
              <a:t> container that runs upon pod start.</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Highlight that it writes some text to an </a:t>
            </a:r>
            <a:r>
              <a:rPr lang="en-US" baseline="0" dirty="0" err="1"/>
              <a:t>emptyDir</a:t>
            </a:r>
            <a:r>
              <a:rPr lang="en-US" baseline="0" dirty="0"/>
              <a:t> volume which is then mounted into the </a:t>
            </a:r>
            <a:r>
              <a:rPr lang="en-US" baseline="0" dirty="0" err="1"/>
              <a:t>nginx</a:t>
            </a:r>
            <a:r>
              <a:rPr lang="en-US" baseline="0" dirty="0"/>
              <a:t> container.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679445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possible to mesh up multiple services within one Ingress endpoint and differentiate via URL paths. A user trying to access green needs to use https://app.ingress.com/my</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4009850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spec, there is a section about rules &amp; TLS. </a:t>
            </a:r>
          </a:p>
          <a:p>
            <a:r>
              <a:rPr lang="en-US" dirty="0"/>
              <a:t>Rules define forwarding of incoming traffic to services.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28437937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hyperlink" Target="https://your-app.com/" TargetMode="External"/><Relationship Id="rId3" Type="http://schemas.openxmlformats.org/officeDocument/2006/relationships/hyperlink" Target="https://my-app.ingress.com/" TargetMode="External"/><Relationship Id="rId7" Type="http://schemas.openxmlformats.org/officeDocument/2006/relationships/hyperlink" Target="https://my-app.com/"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s://myapp.ingress.com/"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wdf.sap.corp/pages/kubernetes/gardener/doc/2017/01/16/howto-service-access.html" TargetMode="External"/><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hyperlink" Target="https://kubernetes.io/docs/concepts/services-networking/ingress/"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hyperlink" Target="https://github.com/kubernetes/ingress-nginx"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app.ingress.com/"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hyperlink" Target="https://myapp.com/" TargetMode="External"/><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app.ingress.com/my" TargetMode="External"/><Relationship Id="rId7" Type="http://schemas.openxmlformats.org/officeDocument/2006/relationships/hyperlink" Target="https://myapp.com/"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s://myapp.ingress.com/your"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Ingress</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994324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4DF03BB3-7969-41F8-BB01-B24EF0F775A1}"/>
              </a:ext>
            </a:extLst>
          </p:cNvPr>
          <p:cNvSpPr/>
          <p:nvPr/>
        </p:nvSpPr>
        <p:spPr bwMode="gray">
          <a:xfrm>
            <a:off x="7397496" y="1206858"/>
            <a:ext cx="4251959" cy="5093357"/>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Inside K8s</a:t>
            </a:r>
          </a:p>
        </p:txBody>
      </p:sp>
      <p:sp>
        <p:nvSpPr>
          <p:cNvPr id="2" name="Title 1">
            <a:extLst>
              <a:ext uri="{FF2B5EF4-FFF2-40B4-BE49-F238E27FC236}">
                <a16:creationId xmlns:a16="http://schemas.microsoft.com/office/drawing/2014/main" id="{5A81982A-92E0-45C7-BD26-824B847D1E7C}"/>
              </a:ext>
            </a:extLst>
          </p:cNvPr>
          <p:cNvSpPr>
            <a:spLocks noGrp="1"/>
          </p:cNvSpPr>
          <p:nvPr>
            <p:ph type="title"/>
          </p:nvPr>
        </p:nvSpPr>
        <p:spPr/>
        <p:txBody>
          <a:bodyPr/>
          <a:lstStyle/>
          <a:p>
            <a:r>
              <a:rPr lang="en-US" dirty="0"/>
              <a:t>Name based virtual hosting</a:t>
            </a:r>
          </a:p>
        </p:txBody>
      </p:sp>
      <p:grpSp>
        <p:nvGrpSpPr>
          <p:cNvPr id="8" name="Group 7">
            <a:extLst>
              <a:ext uri="{FF2B5EF4-FFF2-40B4-BE49-F238E27FC236}">
                <a16:creationId xmlns:a16="http://schemas.microsoft.com/office/drawing/2014/main" id="{358CDFFD-2085-488C-BBB2-C4A1E71F2454}"/>
              </a:ext>
            </a:extLst>
          </p:cNvPr>
          <p:cNvGrpSpPr/>
          <p:nvPr/>
        </p:nvGrpSpPr>
        <p:grpSpPr>
          <a:xfrm>
            <a:off x="7772400" y="2413611"/>
            <a:ext cx="3573677" cy="1778068"/>
            <a:chOff x="7814563" y="2523339"/>
            <a:chExt cx="3266338" cy="1778068"/>
          </a:xfrm>
        </p:grpSpPr>
        <p:sp>
          <p:nvSpPr>
            <p:cNvPr id="3" name="Rectangle 2">
              <a:extLst>
                <a:ext uri="{FF2B5EF4-FFF2-40B4-BE49-F238E27FC236}">
                  <a16:creationId xmlns:a16="http://schemas.microsoft.com/office/drawing/2014/main" id="{B4457830-39F9-4350-B509-B924BFD1AFE9}"/>
                </a:ext>
              </a:extLst>
            </p:cNvPr>
            <p:cNvSpPr/>
            <p:nvPr/>
          </p:nvSpPr>
          <p:spPr bwMode="gray">
            <a:xfrm>
              <a:off x="7814563" y="3016033"/>
              <a:ext cx="1117498" cy="795956"/>
            </a:xfrm>
            <a:prstGeom prst="rect">
              <a:avLst/>
            </a:prstGeom>
            <a:solidFill>
              <a:schemeClr val="accent4">
                <a:lumMod val="60000"/>
                <a:lumOff val="40000"/>
              </a:schemeClr>
            </a:solidFill>
            <a:ln>
              <a:solidFill>
                <a:schemeClr val="accent4">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Port </a:t>
              </a:r>
              <a:r>
                <a:rPr lang="de-DE" sz="1800" kern="0" dirty="0">
                  <a:ea typeface="Arial Unicode MS" pitchFamily="34" charset="-128"/>
                  <a:cs typeface="Arial Unicode MS" pitchFamily="34" charset="-128"/>
                </a:rPr>
                <a:t>8081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08D608E2-0C6A-4963-B4A7-7686ABF7E70E}"/>
                </a:ext>
              </a:extLst>
            </p:cNvPr>
            <p:cNvSpPr/>
            <p:nvPr/>
          </p:nvSpPr>
          <p:spPr bwMode="gray">
            <a:xfrm>
              <a:off x="9963403" y="2523339"/>
              <a:ext cx="1117498" cy="795956"/>
            </a:xfrm>
            <a:prstGeom prst="rect">
              <a:avLst/>
            </a:prstGeom>
            <a:solidFill>
              <a:schemeClr val="accent4">
                <a:lumMod val="60000"/>
                <a:lumOff val="40000"/>
              </a:schemeClr>
            </a:solidFill>
            <a:ln>
              <a:solidFill>
                <a:schemeClr val="accent4">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sp>
          <p:nvSpPr>
            <p:cNvPr id="5" name="Rectangle 4">
              <a:extLst>
                <a:ext uri="{FF2B5EF4-FFF2-40B4-BE49-F238E27FC236}">
                  <a16:creationId xmlns:a16="http://schemas.microsoft.com/office/drawing/2014/main" id="{0D18E228-9082-4236-885A-0F4636E68086}"/>
                </a:ext>
              </a:extLst>
            </p:cNvPr>
            <p:cNvSpPr/>
            <p:nvPr/>
          </p:nvSpPr>
          <p:spPr bwMode="gray">
            <a:xfrm>
              <a:off x="9963403" y="3505451"/>
              <a:ext cx="1117498" cy="795956"/>
            </a:xfrm>
            <a:prstGeom prst="rect">
              <a:avLst/>
            </a:prstGeom>
            <a:solidFill>
              <a:schemeClr val="accent4">
                <a:lumMod val="60000"/>
                <a:lumOff val="40000"/>
              </a:schemeClr>
            </a:solidFill>
            <a:ln>
              <a:solidFill>
                <a:schemeClr val="accent4">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cxnSp>
          <p:nvCxnSpPr>
            <p:cNvPr id="6" name="Connector: Elbow 5">
              <a:extLst>
                <a:ext uri="{FF2B5EF4-FFF2-40B4-BE49-F238E27FC236}">
                  <a16:creationId xmlns:a16="http://schemas.microsoft.com/office/drawing/2014/main" id="{B1B508C1-CE67-4683-8539-9ED63738D7AF}"/>
                </a:ext>
              </a:extLst>
            </p:cNvPr>
            <p:cNvCxnSpPr>
              <a:cxnSpLocks/>
              <a:stCxn id="3" idx="3"/>
              <a:endCxn id="4" idx="1"/>
            </p:cNvCxnSpPr>
            <p:nvPr/>
          </p:nvCxnSpPr>
          <p:spPr>
            <a:xfrm flipV="1">
              <a:off x="8932061" y="2921317"/>
              <a:ext cx="1031342" cy="492694"/>
            </a:xfrm>
            <a:prstGeom prst="bentConnector3">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0B8E918E-7337-4DDD-A077-2D130786BAFE}"/>
                </a:ext>
              </a:extLst>
            </p:cNvPr>
            <p:cNvCxnSpPr>
              <a:cxnSpLocks/>
              <a:stCxn id="3" idx="3"/>
              <a:endCxn id="5" idx="1"/>
            </p:cNvCxnSpPr>
            <p:nvPr/>
          </p:nvCxnSpPr>
          <p:spPr>
            <a:xfrm>
              <a:off x="8932061" y="3414011"/>
              <a:ext cx="1031342" cy="489418"/>
            </a:xfrm>
            <a:prstGeom prst="bentConnector3">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099CA93B-821C-49D8-A92A-02926E93612E}"/>
              </a:ext>
            </a:extLst>
          </p:cNvPr>
          <p:cNvSpPr/>
          <p:nvPr/>
        </p:nvSpPr>
        <p:spPr bwMode="gray">
          <a:xfrm>
            <a:off x="3474720" y="2322576"/>
            <a:ext cx="3361203" cy="19820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Ingress</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hlinkClick r:id="rId3"/>
              </a:rPr>
              <a:t>https://</a:t>
            </a:r>
            <a:r>
              <a:rPr lang="de-DE" sz="1800" b="1" kern="0" dirty="0">
                <a:ea typeface="Arial Unicode MS" pitchFamily="34" charset="-128"/>
                <a:cs typeface="Arial Unicode MS" pitchFamily="34" charset="-128"/>
                <a:hlinkClick r:id="rId3"/>
              </a:rPr>
              <a:t>my</a:t>
            </a:r>
            <a:r>
              <a:rPr lang="de-DE" sz="1800" kern="0" dirty="0">
                <a:ea typeface="Arial Unicode MS" pitchFamily="34" charset="-128"/>
                <a:cs typeface="Arial Unicode MS" pitchFamily="34" charset="-128"/>
                <a:hlinkClick r:id="rId3"/>
              </a:rPr>
              <a:t>-app.ingress.com</a:t>
            </a:r>
            <a:endParaRPr lang="de-DE" sz="1800" kern="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600" kern="0" dirty="0">
                <a:ea typeface="Arial Unicode MS" pitchFamily="34" charset="-128"/>
                <a:cs typeface="Arial Unicode MS" pitchFamily="34" charset="-128"/>
              </a:rPr>
              <a:t> </a:t>
            </a:r>
            <a:endParaRPr lang="de-DE" sz="100"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hlinkClick r:id="rId4"/>
              </a:rPr>
              <a:t>https://</a:t>
            </a:r>
            <a:r>
              <a:rPr lang="de-DE" sz="1800" b="1" kern="0" dirty="0">
                <a:ea typeface="Arial Unicode MS" pitchFamily="34" charset="-128"/>
                <a:cs typeface="Arial Unicode MS" pitchFamily="34" charset="-128"/>
                <a:hlinkClick r:id="rId4"/>
              </a:rPr>
              <a:t>your</a:t>
            </a:r>
            <a:r>
              <a:rPr lang="de-DE" sz="1800" kern="0" dirty="0">
                <a:ea typeface="Arial Unicode MS" pitchFamily="34" charset="-128"/>
                <a:cs typeface="Arial Unicode MS" pitchFamily="34" charset="-128"/>
                <a:hlinkClick r:id="rId4"/>
              </a:rPr>
              <a:t>-app.ingress.com/</a:t>
            </a:r>
            <a:r>
              <a:rPr lang="de-DE" sz="1800" kern="0" dirty="0">
                <a:ea typeface="Arial Unicode MS" pitchFamily="34" charset="-128"/>
                <a:cs typeface="Arial Unicode MS" pitchFamily="34" charset="-128"/>
              </a:rPr>
              <a:t>   </a:t>
            </a: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35.205.166.164</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11" name="Group 10">
            <a:extLst>
              <a:ext uri="{FF2B5EF4-FFF2-40B4-BE49-F238E27FC236}">
                <a16:creationId xmlns:a16="http://schemas.microsoft.com/office/drawing/2014/main" id="{F95913DA-CA66-4D4B-9DE6-B4301A7131DB}"/>
              </a:ext>
            </a:extLst>
          </p:cNvPr>
          <p:cNvGrpSpPr/>
          <p:nvPr/>
        </p:nvGrpSpPr>
        <p:grpSpPr>
          <a:xfrm>
            <a:off x="320690" y="2760382"/>
            <a:ext cx="2249770" cy="1106406"/>
            <a:chOff x="1122252" y="3219863"/>
            <a:chExt cx="2249770" cy="1106406"/>
          </a:xfrm>
        </p:grpSpPr>
        <p:sp>
          <p:nvSpPr>
            <p:cNvPr id="12" name="Cloud 11">
              <a:extLst>
                <a:ext uri="{FF2B5EF4-FFF2-40B4-BE49-F238E27FC236}">
                  <a16:creationId xmlns:a16="http://schemas.microsoft.com/office/drawing/2014/main" id="{1743D8BF-8F3B-443E-ABD5-8A254B403503}"/>
                </a:ext>
              </a:extLst>
            </p:cNvPr>
            <p:cNvSpPr/>
            <p:nvPr/>
          </p:nvSpPr>
          <p:spPr bwMode="gray">
            <a:xfrm>
              <a:off x="1122252" y="3219863"/>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3" name="Graphic 12" descr="User">
              <a:extLst>
                <a:ext uri="{FF2B5EF4-FFF2-40B4-BE49-F238E27FC236}">
                  <a16:creationId xmlns:a16="http://schemas.microsoft.com/office/drawing/2014/main" id="{59D580DD-E40F-4993-B360-B0AD4EB046D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89937" y="3335277"/>
              <a:ext cx="914400" cy="914400"/>
            </a:xfrm>
            <a:prstGeom prst="rect">
              <a:avLst/>
            </a:prstGeom>
          </p:spPr>
        </p:pic>
      </p:grpSp>
      <p:grpSp>
        <p:nvGrpSpPr>
          <p:cNvPr id="45" name="Group 44">
            <a:extLst>
              <a:ext uri="{FF2B5EF4-FFF2-40B4-BE49-F238E27FC236}">
                <a16:creationId xmlns:a16="http://schemas.microsoft.com/office/drawing/2014/main" id="{D9E39F9B-D558-4B40-B770-65B1E36C58AE}"/>
              </a:ext>
            </a:extLst>
          </p:cNvPr>
          <p:cNvGrpSpPr/>
          <p:nvPr/>
        </p:nvGrpSpPr>
        <p:grpSpPr>
          <a:xfrm>
            <a:off x="7772400" y="4304593"/>
            <a:ext cx="3573677" cy="1778068"/>
            <a:chOff x="7814563" y="2523339"/>
            <a:chExt cx="3266338" cy="1778068"/>
          </a:xfrm>
        </p:grpSpPr>
        <p:sp>
          <p:nvSpPr>
            <p:cNvPr id="46" name="Rectangle 45">
              <a:extLst>
                <a:ext uri="{FF2B5EF4-FFF2-40B4-BE49-F238E27FC236}">
                  <a16:creationId xmlns:a16="http://schemas.microsoft.com/office/drawing/2014/main" id="{CEEAF3AB-2B14-422E-BE74-A813BE5ADFF9}"/>
                </a:ext>
              </a:extLst>
            </p:cNvPr>
            <p:cNvSpPr/>
            <p:nvPr/>
          </p:nvSpPr>
          <p:spPr bwMode="gray">
            <a:xfrm>
              <a:off x="7814563" y="3016033"/>
              <a:ext cx="1117498" cy="795956"/>
            </a:xfrm>
            <a:prstGeom prst="rect">
              <a:avLst/>
            </a:prstGeom>
            <a:solidFill>
              <a:schemeClr val="accent6">
                <a:lumMod val="75000"/>
              </a:schemeClr>
            </a:solidFill>
            <a:ln>
              <a:solidFill>
                <a:schemeClr val="accent6">
                  <a:lumMod val="75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Port </a:t>
              </a:r>
              <a:r>
                <a:rPr lang="de-DE" sz="1800" kern="0" dirty="0">
                  <a:ea typeface="Arial Unicode MS" pitchFamily="34" charset="-128"/>
                  <a:cs typeface="Arial Unicode MS" pitchFamily="34" charset="-128"/>
                </a:rPr>
                <a:t>8081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7" name="Rectangle 46">
              <a:extLst>
                <a:ext uri="{FF2B5EF4-FFF2-40B4-BE49-F238E27FC236}">
                  <a16:creationId xmlns:a16="http://schemas.microsoft.com/office/drawing/2014/main" id="{4E86DE12-4246-4DA8-BEB6-AACA302A24EC}"/>
                </a:ext>
              </a:extLst>
            </p:cNvPr>
            <p:cNvSpPr/>
            <p:nvPr/>
          </p:nvSpPr>
          <p:spPr bwMode="gray">
            <a:xfrm>
              <a:off x="9963403" y="2523339"/>
              <a:ext cx="1117498" cy="795956"/>
            </a:xfrm>
            <a:prstGeom prst="rect">
              <a:avLst/>
            </a:prstGeom>
            <a:solidFill>
              <a:schemeClr val="accent6">
                <a:lumMod val="75000"/>
              </a:schemeClr>
            </a:solidFill>
            <a:ln>
              <a:solidFill>
                <a:schemeClr val="accent6">
                  <a:lumMod val="75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sp>
          <p:nvSpPr>
            <p:cNvPr id="48" name="Rectangle 47">
              <a:extLst>
                <a:ext uri="{FF2B5EF4-FFF2-40B4-BE49-F238E27FC236}">
                  <a16:creationId xmlns:a16="http://schemas.microsoft.com/office/drawing/2014/main" id="{4122934F-5543-403B-8578-B738A0FA9A96}"/>
                </a:ext>
              </a:extLst>
            </p:cNvPr>
            <p:cNvSpPr/>
            <p:nvPr/>
          </p:nvSpPr>
          <p:spPr bwMode="gray">
            <a:xfrm>
              <a:off x="9963403" y="3505451"/>
              <a:ext cx="1117498" cy="795956"/>
            </a:xfrm>
            <a:prstGeom prst="rect">
              <a:avLst/>
            </a:prstGeom>
            <a:solidFill>
              <a:schemeClr val="accent6">
                <a:lumMod val="75000"/>
              </a:schemeClr>
            </a:solidFill>
            <a:ln>
              <a:solidFill>
                <a:schemeClr val="accent6">
                  <a:lumMod val="75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cxnSp>
          <p:nvCxnSpPr>
            <p:cNvPr id="49" name="Connector: Elbow 48">
              <a:extLst>
                <a:ext uri="{FF2B5EF4-FFF2-40B4-BE49-F238E27FC236}">
                  <a16:creationId xmlns:a16="http://schemas.microsoft.com/office/drawing/2014/main" id="{B359FC99-1C4A-4619-A466-64CCFC7A7B3A}"/>
                </a:ext>
              </a:extLst>
            </p:cNvPr>
            <p:cNvCxnSpPr>
              <a:cxnSpLocks/>
              <a:stCxn id="46" idx="3"/>
              <a:endCxn id="47" idx="1"/>
            </p:cNvCxnSpPr>
            <p:nvPr/>
          </p:nvCxnSpPr>
          <p:spPr>
            <a:xfrm flipV="1">
              <a:off x="8932061" y="2921317"/>
              <a:ext cx="1031342" cy="492694"/>
            </a:xfrm>
            <a:prstGeom prst="bentConnector3">
              <a:avLst/>
            </a:prstGeom>
            <a:ln w="571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E03C267F-AC82-4CAE-92DE-678DD4DF9F43}"/>
                </a:ext>
              </a:extLst>
            </p:cNvPr>
            <p:cNvCxnSpPr>
              <a:cxnSpLocks/>
              <a:stCxn id="46" idx="3"/>
              <a:endCxn id="48" idx="1"/>
            </p:cNvCxnSpPr>
            <p:nvPr/>
          </p:nvCxnSpPr>
          <p:spPr>
            <a:xfrm>
              <a:off x="8932061" y="3414011"/>
              <a:ext cx="1031342" cy="489418"/>
            </a:xfrm>
            <a:prstGeom prst="bentConnector3">
              <a:avLst/>
            </a:prstGeom>
            <a:ln w="571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7" name="Speech Bubble: Rectangle 26">
            <a:extLst>
              <a:ext uri="{FF2B5EF4-FFF2-40B4-BE49-F238E27FC236}">
                <a16:creationId xmlns:a16="http://schemas.microsoft.com/office/drawing/2014/main" id="{0F236CB7-CA6B-4794-9712-59C6B683A49E}"/>
              </a:ext>
            </a:extLst>
          </p:cNvPr>
          <p:cNvSpPr/>
          <p:nvPr/>
        </p:nvSpPr>
        <p:spPr bwMode="gray">
          <a:xfrm>
            <a:off x="504001" y="4810902"/>
            <a:ext cx="3649701" cy="1380742"/>
          </a:xfrm>
          <a:prstGeom prst="wedgeRectCallout">
            <a:avLst>
              <a:gd name="adj1" fmla="val 35474"/>
              <a:gd name="adj2" fmla="val -11582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Users access different backends via different URLs </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hlinkClick r:id="rId7"/>
              </a:rPr>
              <a:t>https://</a:t>
            </a:r>
            <a:r>
              <a:rPr kumimoji="0" lang="en-US" sz="1800" b="1" i="0" u="none" strike="noStrike" kern="0" cap="none" spc="0" normalizeH="0" baseline="0" noProof="0" dirty="0">
                <a:ln>
                  <a:noFill/>
                </a:ln>
                <a:effectLst/>
                <a:uLnTx/>
                <a:uFillTx/>
                <a:ea typeface="Arial Unicode MS" pitchFamily="34" charset="-128"/>
                <a:cs typeface="Arial Unicode MS" pitchFamily="34" charset="-128"/>
                <a:hlinkClick r:id="rId7"/>
              </a:rPr>
              <a:t>my</a:t>
            </a:r>
            <a:r>
              <a:rPr kumimoji="0" lang="en-US" sz="1800" b="0" i="0" u="none" strike="noStrike" kern="0" cap="none" spc="0" normalizeH="0" baseline="0" noProof="0" dirty="0">
                <a:ln>
                  <a:noFill/>
                </a:ln>
                <a:effectLst/>
                <a:uLnTx/>
                <a:uFillTx/>
                <a:ea typeface="Arial Unicode MS" pitchFamily="34" charset="-128"/>
                <a:cs typeface="Arial Unicode MS" pitchFamily="34" charset="-128"/>
                <a:hlinkClick r:id="rId7"/>
              </a:rPr>
              <a:t>-app.com</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hlinkClick r:id="rId8"/>
              </a:rPr>
              <a:t>https://</a:t>
            </a:r>
            <a:r>
              <a:rPr lang="en-US" sz="1800" b="1" kern="0" dirty="0">
                <a:ea typeface="Arial Unicode MS" pitchFamily="34" charset="-128"/>
                <a:cs typeface="Arial Unicode MS" pitchFamily="34" charset="-128"/>
                <a:hlinkClick r:id="rId8"/>
              </a:rPr>
              <a:t>your</a:t>
            </a:r>
            <a:r>
              <a:rPr lang="en-US" sz="1800" kern="0" dirty="0">
                <a:ea typeface="Arial Unicode MS" pitchFamily="34" charset="-128"/>
                <a:cs typeface="Arial Unicode MS" pitchFamily="34" charset="-128"/>
                <a:hlinkClick r:id="rId8"/>
              </a:rPr>
              <a:t>-app.com</a:t>
            </a:r>
            <a:r>
              <a:rPr lang="en-US" sz="1800" kern="0" dirty="0">
                <a:ea typeface="Arial Unicode MS" pitchFamily="34" charset="-128"/>
                <a:cs typeface="Arial Unicode MS" pitchFamily="34" charset="-128"/>
              </a:rPr>
              <a:t>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8" name="Speech Bubble: Rectangle 27">
            <a:extLst>
              <a:ext uri="{FF2B5EF4-FFF2-40B4-BE49-F238E27FC236}">
                <a16:creationId xmlns:a16="http://schemas.microsoft.com/office/drawing/2014/main" id="{B7C7FED2-432C-4912-9B07-ED828F831DB6}"/>
              </a:ext>
            </a:extLst>
          </p:cNvPr>
          <p:cNvSpPr/>
          <p:nvPr/>
        </p:nvSpPr>
        <p:spPr bwMode="gray">
          <a:xfrm>
            <a:off x="504000" y="1073824"/>
            <a:ext cx="3649701" cy="1014983"/>
          </a:xfrm>
          <a:prstGeom prst="wedgeRectCallout">
            <a:avLst>
              <a:gd name="adj1" fmla="val 49003"/>
              <a:gd name="adj2" fmla="val 11462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Though there are 2 URLs, it is only one IP endpoint</a:t>
            </a:r>
          </a:p>
        </p:txBody>
      </p:sp>
      <p:cxnSp>
        <p:nvCxnSpPr>
          <p:cNvPr id="29" name="Straight Connector 28">
            <a:extLst>
              <a:ext uri="{FF2B5EF4-FFF2-40B4-BE49-F238E27FC236}">
                <a16:creationId xmlns:a16="http://schemas.microsoft.com/office/drawing/2014/main" id="{9F298B6F-7FCA-495D-852A-61AF049EB8DF}"/>
              </a:ext>
            </a:extLst>
          </p:cNvPr>
          <p:cNvCxnSpPr>
            <a:cxnSpLocks/>
          </p:cNvCxnSpPr>
          <p:nvPr/>
        </p:nvCxnSpPr>
        <p:spPr>
          <a:xfrm flipV="1">
            <a:off x="2581000" y="3008218"/>
            <a:ext cx="1107303" cy="296065"/>
          </a:xfrm>
          <a:prstGeom prst="line">
            <a:avLst/>
          </a:prstGeom>
          <a:ln w="57150">
            <a:solidFill>
              <a:schemeClr val="accent4">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DF9B3A1-4F4E-4988-AB7D-0F926C4FD7BA}"/>
              </a:ext>
            </a:extLst>
          </p:cNvPr>
          <p:cNvCxnSpPr>
            <a:cxnSpLocks/>
          </p:cNvCxnSpPr>
          <p:nvPr/>
        </p:nvCxnSpPr>
        <p:spPr>
          <a:xfrm>
            <a:off x="2581000" y="3304283"/>
            <a:ext cx="1051583" cy="317639"/>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2739D898-ED70-45A5-9A26-67B71EB89EDC}"/>
              </a:ext>
            </a:extLst>
          </p:cNvPr>
          <p:cNvCxnSpPr>
            <a:cxnSpLocks/>
          </p:cNvCxnSpPr>
          <p:nvPr/>
        </p:nvCxnSpPr>
        <p:spPr>
          <a:xfrm rot="10800000">
            <a:off x="6643899" y="3057936"/>
            <a:ext cx="1133856" cy="286763"/>
          </a:xfrm>
          <a:prstGeom prst="bentConnector3">
            <a:avLst>
              <a:gd name="adj1" fmla="val 50000"/>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5833B92F-ADAE-4A4E-A047-675855703C65}"/>
              </a:ext>
            </a:extLst>
          </p:cNvPr>
          <p:cNvCxnSpPr>
            <a:cxnSpLocks/>
          </p:cNvCxnSpPr>
          <p:nvPr/>
        </p:nvCxnSpPr>
        <p:spPr>
          <a:xfrm>
            <a:off x="6684512" y="3595122"/>
            <a:ext cx="1614203" cy="1600143"/>
          </a:xfrm>
          <a:prstGeom prst="bentConnector3">
            <a:avLst>
              <a:gd name="adj1" fmla="val 25075"/>
            </a:avLst>
          </a:prstGeom>
          <a:ln w="571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4828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75F74-C4BE-475F-90D1-3AD64BAAF7E0}"/>
              </a:ext>
            </a:extLst>
          </p:cNvPr>
          <p:cNvSpPr>
            <a:spLocks noGrp="1"/>
          </p:cNvSpPr>
          <p:nvPr>
            <p:ph type="title"/>
          </p:nvPr>
        </p:nvSpPr>
        <p:spPr/>
        <p:txBody>
          <a:bodyPr/>
          <a:lstStyle/>
          <a:p>
            <a:r>
              <a:rPr lang="en-US" dirty="0"/>
              <a:t>Ingress resource with name based virtual hosting </a:t>
            </a:r>
          </a:p>
        </p:txBody>
      </p:sp>
      <p:sp>
        <p:nvSpPr>
          <p:cNvPr id="4" name="Speech Bubble: Rectangle 3">
            <a:extLst>
              <a:ext uri="{FF2B5EF4-FFF2-40B4-BE49-F238E27FC236}">
                <a16:creationId xmlns:a16="http://schemas.microsoft.com/office/drawing/2014/main" id="{91A799BB-963F-47BC-97A7-1EBE8A747FA9}"/>
              </a:ext>
            </a:extLst>
          </p:cNvPr>
          <p:cNvSpPr/>
          <p:nvPr/>
        </p:nvSpPr>
        <p:spPr bwMode="gray">
          <a:xfrm>
            <a:off x="6680435" y="2707973"/>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1</a:t>
            </a:r>
            <a:r>
              <a:rPr lang="en-US" sz="1800" kern="0" baseline="30000" dirty="0">
                <a:ea typeface="Arial Unicode MS" pitchFamily="34" charset="-128"/>
                <a:cs typeface="Arial Unicode MS" pitchFamily="34" charset="-128"/>
              </a:rPr>
              <a:t>st</a:t>
            </a:r>
            <a:r>
              <a:rPr lang="en-US" sz="1800" kern="0" dirty="0">
                <a:ea typeface="Arial Unicode MS" pitchFamily="34" charset="-128"/>
                <a:cs typeface="Arial Unicode MS" pitchFamily="34" charset="-128"/>
              </a:rPr>
              <a:t> host &amp; forwarding rules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id="{52F68CA2-2B75-4474-9A7C-394BD4B6D66C}"/>
              </a:ext>
            </a:extLst>
          </p:cNvPr>
          <p:cNvPicPr>
            <a:picLocks noChangeAspect="1"/>
          </p:cNvPicPr>
          <p:nvPr/>
        </p:nvPicPr>
        <p:blipFill>
          <a:blip r:embed="rId3"/>
          <a:stretch>
            <a:fillRect/>
          </a:stretch>
        </p:blipFill>
        <p:spPr>
          <a:xfrm>
            <a:off x="504001" y="873332"/>
            <a:ext cx="4723256" cy="5607690"/>
          </a:xfrm>
          <a:prstGeom prst="rect">
            <a:avLst/>
          </a:prstGeom>
        </p:spPr>
      </p:pic>
      <p:sp>
        <p:nvSpPr>
          <p:cNvPr id="9" name="Speech Bubble: Rectangle 8">
            <a:extLst>
              <a:ext uri="{FF2B5EF4-FFF2-40B4-BE49-F238E27FC236}">
                <a16:creationId xmlns:a16="http://schemas.microsoft.com/office/drawing/2014/main" id="{18E2A6A0-B4B2-4B47-A153-B2DA1805994B}"/>
              </a:ext>
            </a:extLst>
          </p:cNvPr>
          <p:cNvSpPr/>
          <p:nvPr/>
        </p:nvSpPr>
        <p:spPr bwMode="gray">
          <a:xfrm>
            <a:off x="6680435" y="4542614"/>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2</a:t>
            </a:r>
            <a:r>
              <a:rPr lang="en-US" sz="1800" kern="0" baseline="30000" dirty="0">
                <a:ea typeface="Arial Unicode MS" pitchFamily="34" charset="-128"/>
                <a:cs typeface="Arial Unicode MS" pitchFamily="34" charset="-128"/>
              </a:rPr>
              <a:t>nd</a:t>
            </a:r>
            <a:r>
              <a:rPr lang="en-US" sz="1800" kern="0" dirty="0">
                <a:ea typeface="Arial Unicode MS" pitchFamily="34" charset="-128"/>
                <a:cs typeface="Arial Unicode MS" pitchFamily="34" charset="-128"/>
              </a:rPr>
              <a:t> host &amp; forwarding rules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47902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1750448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AFD4-2B19-463E-80AC-0CFF9441C6DD}"/>
              </a:ext>
            </a:extLst>
          </p:cNvPr>
          <p:cNvSpPr>
            <a:spLocks noGrp="1"/>
          </p:cNvSpPr>
          <p:nvPr>
            <p:ph type="title"/>
          </p:nvPr>
        </p:nvSpPr>
        <p:spPr/>
        <p:txBody>
          <a:bodyPr/>
          <a:lstStyle/>
          <a:p>
            <a:r>
              <a:rPr lang="en-US" dirty="0"/>
              <a:t>Ingress on Gardener</a:t>
            </a:r>
          </a:p>
        </p:txBody>
      </p:sp>
      <p:sp>
        <p:nvSpPr>
          <p:cNvPr id="3" name="Rectangle 2">
            <a:extLst>
              <a:ext uri="{FF2B5EF4-FFF2-40B4-BE49-F238E27FC236}">
                <a16:creationId xmlns:a16="http://schemas.microsoft.com/office/drawing/2014/main" id="{E3EA302C-7C5C-4EA1-B07D-C5E3F2E702DC}"/>
              </a:ext>
            </a:extLst>
          </p:cNvPr>
          <p:cNvSpPr/>
          <p:nvPr/>
        </p:nvSpPr>
        <p:spPr>
          <a:xfrm>
            <a:off x="504001" y="5912596"/>
            <a:ext cx="10565828" cy="369332"/>
          </a:xfrm>
          <a:prstGeom prst="rect">
            <a:avLst/>
          </a:prstGeom>
        </p:spPr>
        <p:txBody>
          <a:bodyPr wrap="square">
            <a:spAutoFit/>
          </a:bodyPr>
          <a:lstStyle/>
          <a:p>
            <a:r>
              <a:rPr lang="en-US" sz="1800" dirty="0">
                <a:hlinkClick r:id="rId3"/>
              </a:rPr>
              <a:t>https://github.wdf.sap.corp/pages/kubernetes/gardener/doc/2017/01/16/howto-service-access.html</a:t>
            </a:r>
            <a:r>
              <a:rPr lang="en-US" sz="1800" dirty="0"/>
              <a:t> </a:t>
            </a:r>
          </a:p>
        </p:txBody>
      </p:sp>
      <p:pic>
        <p:nvPicPr>
          <p:cNvPr id="5" name="Picture 4">
            <a:extLst>
              <a:ext uri="{FF2B5EF4-FFF2-40B4-BE49-F238E27FC236}">
                <a16:creationId xmlns:a16="http://schemas.microsoft.com/office/drawing/2014/main" id="{41898D19-20AB-4D49-9531-92309164D9C9}"/>
              </a:ext>
            </a:extLst>
          </p:cNvPr>
          <p:cNvPicPr>
            <a:picLocks noChangeAspect="1"/>
          </p:cNvPicPr>
          <p:nvPr/>
        </p:nvPicPr>
        <p:blipFill>
          <a:blip r:embed="rId4"/>
          <a:stretch>
            <a:fillRect/>
          </a:stretch>
        </p:blipFill>
        <p:spPr>
          <a:xfrm>
            <a:off x="504001" y="992308"/>
            <a:ext cx="8710274" cy="4801311"/>
          </a:xfrm>
          <a:prstGeom prst="rect">
            <a:avLst/>
          </a:prstGeom>
        </p:spPr>
      </p:pic>
    </p:spTree>
    <p:extLst>
      <p:ext uri="{BB962C8B-B14F-4D97-AF65-F5344CB8AC3E}">
        <p14:creationId xmlns:p14="http://schemas.microsoft.com/office/powerpoint/2010/main" val="2018095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59C333-28D0-4634-874F-97F7337CB0CD}"/>
              </a:ext>
            </a:extLst>
          </p:cNvPr>
          <p:cNvSpPr>
            <a:spLocks noGrp="1"/>
          </p:cNvSpPr>
          <p:nvPr>
            <p:ph type="title"/>
          </p:nvPr>
        </p:nvSpPr>
        <p:spPr/>
        <p:txBody>
          <a:bodyPr/>
          <a:lstStyle/>
          <a:p>
            <a:r>
              <a:rPr lang="en-US" dirty="0"/>
              <a:t>What was this something about a “controller”?</a:t>
            </a:r>
          </a:p>
        </p:txBody>
      </p:sp>
      <p:graphicFrame>
        <p:nvGraphicFramePr>
          <p:cNvPr id="6" name="Diagram 5">
            <a:extLst>
              <a:ext uri="{FF2B5EF4-FFF2-40B4-BE49-F238E27FC236}">
                <a16:creationId xmlns:a16="http://schemas.microsoft.com/office/drawing/2014/main" id="{96400DA1-E9AF-4D54-8833-28161067C5A9}"/>
              </a:ext>
            </a:extLst>
          </p:cNvPr>
          <p:cNvGraphicFramePr/>
          <p:nvPr>
            <p:extLst>
              <p:ext uri="{D42A27DB-BD31-4B8C-83A1-F6EECF244321}">
                <p14:modId xmlns:p14="http://schemas.microsoft.com/office/powerpoint/2010/main" val="4018982168"/>
              </p:ext>
            </p:extLst>
          </p:nvPr>
        </p:nvGraphicFramePr>
        <p:xfrm>
          <a:off x="267706" y="1179576"/>
          <a:ext cx="11422771" cy="10653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lowchart: Alternate Process 6">
            <a:extLst>
              <a:ext uri="{FF2B5EF4-FFF2-40B4-BE49-F238E27FC236}">
                <a16:creationId xmlns:a16="http://schemas.microsoft.com/office/drawing/2014/main" id="{555CF690-EFA8-43B1-B072-7D0EA34EB271}"/>
              </a:ext>
            </a:extLst>
          </p:cNvPr>
          <p:cNvSpPr/>
          <p:nvPr/>
        </p:nvSpPr>
        <p:spPr bwMode="gray">
          <a:xfrm>
            <a:off x="5244831" y="3374212"/>
            <a:ext cx="2216880" cy="1248155"/>
          </a:xfrm>
          <a:prstGeom prst="flowChartAlternateProcess">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Operator</a:t>
            </a:r>
          </a:p>
        </p:txBody>
      </p:sp>
      <p:sp>
        <p:nvSpPr>
          <p:cNvPr id="8" name="Scroll: Vertical 7">
            <a:extLst>
              <a:ext uri="{FF2B5EF4-FFF2-40B4-BE49-F238E27FC236}">
                <a16:creationId xmlns:a16="http://schemas.microsoft.com/office/drawing/2014/main" id="{150895A8-6424-40BB-94B2-76ADA3C2C250}"/>
              </a:ext>
            </a:extLst>
          </p:cNvPr>
          <p:cNvSpPr/>
          <p:nvPr/>
        </p:nvSpPr>
        <p:spPr bwMode="gray">
          <a:xfrm>
            <a:off x="1996155" y="2626691"/>
            <a:ext cx="1508760" cy="1371599"/>
          </a:xfrm>
          <a:prstGeom prst="verticalScroll">
            <a:avLst/>
          </a:prstGeom>
          <a:ln>
            <a:headEnd/>
            <a:tailEnd/>
          </a:ln>
        </p:spPr>
        <p:style>
          <a:lnRef idx="2">
            <a:schemeClr val="accent2"/>
          </a:lnRef>
          <a:fillRef idx="1">
            <a:schemeClr val="lt1"/>
          </a:fillRef>
          <a:effectRef idx="0">
            <a:schemeClr val="accent2"/>
          </a:effectRef>
          <a:fontRef idx="minor">
            <a:schemeClr val="dk1"/>
          </a:fontRef>
        </p:style>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CRD</a:t>
            </a:r>
          </a:p>
        </p:txBody>
      </p:sp>
      <p:sp>
        <p:nvSpPr>
          <p:cNvPr id="9" name="Flowchart: Alternate Process 8">
            <a:extLst>
              <a:ext uri="{FF2B5EF4-FFF2-40B4-BE49-F238E27FC236}">
                <a16:creationId xmlns:a16="http://schemas.microsoft.com/office/drawing/2014/main" id="{BEF33497-C8DA-4C6A-95AC-86631F28F97C}"/>
              </a:ext>
            </a:extLst>
          </p:cNvPr>
          <p:cNvSpPr/>
          <p:nvPr/>
        </p:nvSpPr>
        <p:spPr bwMode="gray">
          <a:xfrm>
            <a:off x="8978877" y="4213217"/>
            <a:ext cx="1396476" cy="1274488"/>
          </a:xfrm>
          <a:prstGeom prst="flowChartAlternateProcess">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a:t>
            </a:r>
          </a:p>
        </p:txBody>
      </p:sp>
      <p:sp>
        <p:nvSpPr>
          <p:cNvPr id="10" name="Scroll: Vertical 9">
            <a:extLst>
              <a:ext uri="{FF2B5EF4-FFF2-40B4-BE49-F238E27FC236}">
                <a16:creationId xmlns:a16="http://schemas.microsoft.com/office/drawing/2014/main" id="{3F63FEC2-BB88-483F-83BB-F72560D01569}"/>
              </a:ext>
            </a:extLst>
          </p:cNvPr>
          <p:cNvSpPr/>
          <p:nvPr/>
        </p:nvSpPr>
        <p:spPr bwMode="gray">
          <a:xfrm>
            <a:off x="1996155" y="4324008"/>
            <a:ext cx="1508760" cy="1371599"/>
          </a:xfrm>
          <a:prstGeom prst="verticalScroll">
            <a:avLst/>
          </a:prstGeom>
          <a:ln>
            <a:headEnd/>
            <a:tailEnd/>
          </a:ln>
        </p:spPr>
        <p:style>
          <a:lnRef idx="2">
            <a:schemeClr val="accent2"/>
          </a:lnRef>
          <a:fillRef idx="1">
            <a:schemeClr val="lt1"/>
          </a:fillRef>
          <a:effectRef idx="0">
            <a:schemeClr val="accent2"/>
          </a:effectRef>
          <a:fontRef idx="minor">
            <a:schemeClr val="dk1"/>
          </a:fontRef>
        </p:style>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CRO</a:t>
            </a:r>
          </a:p>
        </p:txBody>
      </p:sp>
      <p:sp>
        <p:nvSpPr>
          <p:cNvPr id="11" name="Flowchart: Alternate Process 10">
            <a:extLst>
              <a:ext uri="{FF2B5EF4-FFF2-40B4-BE49-F238E27FC236}">
                <a16:creationId xmlns:a16="http://schemas.microsoft.com/office/drawing/2014/main" id="{D9AB9761-B883-4C75-80CE-78B6EA344896}"/>
              </a:ext>
            </a:extLst>
          </p:cNvPr>
          <p:cNvSpPr/>
          <p:nvPr/>
        </p:nvSpPr>
        <p:spPr bwMode="gray">
          <a:xfrm>
            <a:off x="8978877" y="2626691"/>
            <a:ext cx="1396476" cy="1274488"/>
          </a:xfrm>
          <a:prstGeom prst="flowChartAlternateProcess">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a:t>
            </a:r>
          </a:p>
        </p:txBody>
      </p:sp>
      <p:cxnSp>
        <p:nvCxnSpPr>
          <p:cNvPr id="17" name="Straight Arrow Connector 16">
            <a:extLst>
              <a:ext uri="{FF2B5EF4-FFF2-40B4-BE49-F238E27FC236}">
                <a16:creationId xmlns:a16="http://schemas.microsoft.com/office/drawing/2014/main" id="{C4881647-A915-4AF8-BF46-39EA1FFEC4BE}"/>
              </a:ext>
            </a:extLst>
          </p:cNvPr>
          <p:cNvCxnSpPr>
            <a:cxnSpLocks/>
            <a:stCxn id="8" idx="2"/>
            <a:endCxn id="10" idx="0"/>
          </p:cNvCxnSpPr>
          <p:nvPr/>
        </p:nvCxnSpPr>
        <p:spPr>
          <a:xfrm>
            <a:off x="2750535" y="3998290"/>
            <a:ext cx="0" cy="325718"/>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796564-D3CB-48A7-8DA1-312179EB1493}"/>
              </a:ext>
            </a:extLst>
          </p:cNvPr>
          <p:cNvCxnSpPr>
            <a:cxnSpLocks/>
            <a:stCxn id="7" idx="1"/>
            <a:endCxn id="8" idx="3"/>
          </p:cNvCxnSpPr>
          <p:nvPr/>
        </p:nvCxnSpPr>
        <p:spPr>
          <a:xfrm flipH="1" flipV="1">
            <a:off x="3333465" y="3312491"/>
            <a:ext cx="1911366" cy="685799"/>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75C0C7B-918A-4516-8A24-5D9F230EF895}"/>
              </a:ext>
            </a:extLst>
          </p:cNvPr>
          <p:cNvCxnSpPr>
            <a:cxnSpLocks/>
            <a:stCxn id="7" idx="1"/>
            <a:endCxn id="10" idx="3"/>
          </p:cNvCxnSpPr>
          <p:nvPr/>
        </p:nvCxnSpPr>
        <p:spPr>
          <a:xfrm flipH="1">
            <a:off x="3333465" y="3998290"/>
            <a:ext cx="1911366" cy="1011518"/>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B18D363-4106-4F15-B4DA-0BE8BA1CA451}"/>
              </a:ext>
            </a:extLst>
          </p:cNvPr>
          <p:cNvCxnSpPr>
            <a:cxnSpLocks/>
            <a:stCxn id="7" idx="3"/>
            <a:endCxn id="9" idx="1"/>
          </p:cNvCxnSpPr>
          <p:nvPr/>
        </p:nvCxnSpPr>
        <p:spPr>
          <a:xfrm>
            <a:off x="7461711" y="3998290"/>
            <a:ext cx="1517166" cy="852171"/>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81C3205-BAFC-4DF3-9EB5-62487BE70D2F}"/>
              </a:ext>
            </a:extLst>
          </p:cNvPr>
          <p:cNvCxnSpPr>
            <a:cxnSpLocks/>
            <a:stCxn id="7" idx="3"/>
            <a:endCxn id="11" idx="1"/>
          </p:cNvCxnSpPr>
          <p:nvPr/>
        </p:nvCxnSpPr>
        <p:spPr>
          <a:xfrm flipV="1">
            <a:off x="7461711" y="3263935"/>
            <a:ext cx="1517166" cy="734355"/>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66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40D6E99-7AC9-4C40-8617-775F9E36E743}"/>
              </a:ext>
            </a:extLst>
          </p:cNvPr>
          <p:cNvPicPr>
            <a:picLocks noChangeAspect="1"/>
          </p:cNvPicPr>
          <p:nvPr/>
        </p:nvPicPr>
        <p:blipFill>
          <a:blip r:embed="rId2"/>
          <a:stretch>
            <a:fillRect/>
          </a:stretch>
        </p:blipFill>
        <p:spPr>
          <a:xfrm>
            <a:off x="8047942" y="2233809"/>
            <a:ext cx="3352381" cy="2504762"/>
          </a:xfrm>
          <a:prstGeom prst="rect">
            <a:avLst/>
          </a:prstGeom>
        </p:spPr>
      </p:pic>
      <p:pic>
        <p:nvPicPr>
          <p:cNvPr id="2" name="Picture 1">
            <a:extLst>
              <a:ext uri="{FF2B5EF4-FFF2-40B4-BE49-F238E27FC236}">
                <a16:creationId xmlns:a16="http://schemas.microsoft.com/office/drawing/2014/main" id="{FECEE425-8037-405B-9166-E619DC0F3E1B}"/>
              </a:ext>
            </a:extLst>
          </p:cNvPr>
          <p:cNvPicPr>
            <a:picLocks noChangeAspect="1"/>
          </p:cNvPicPr>
          <p:nvPr/>
        </p:nvPicPr>
        <p:blipFill>
          <a:blip r:embed="rId3"/>
          <a:stretch>
            <a:fillRect/>
          </a:stretch>
        </p:blipFill>
        <p:spPr>
          <a:xfrm>
            <a:off x="504001" y="1056781"/>
            <a:ext cx="2796385" cy="5387153"/>
          </a:xfrm>
          <a:prstGeom prst="rect">
            <a:avLst/>
          </a:prstGeom>
        </p:spPr>
      </p:pic>
      <p:sp>
        <p:nvSpPr>
          <p:cNvPr id="3" name="Title 2">
            <a:extLst>
              <a:ext uri="{FF2B5EF4-FFF2-40B4-BE49-F238E27FC236}">
                <a16:creationId xmlns:a16="http://schemas.microsoft.com/office/drawing/2014/main" id="{A4432EFF-05F9-4C4E-AE9E-F6A3F8C70928}"/>
              </a:ext>
            </a:extLst>
          </p:cNvPr>
          <p:cNvSpPr>
            <a:spLocks noGrp="1"/>
          </p:cNvSpPr>
          <p:nvPr>
            <p:ph type="title"/>
          </p:nvPr>
        </p:nvSpPr>
        <p:spPr/>
        <p:txBody>
          <a:bodyPr/>
          <a:lstStyle/>
          <a:p>
            <a:r>
              <a:rPr lang="en-US" dirty="0"/>
              <a:t>CRD/CRO Example</a:t>
            </a:r>
          </a:p>
        </p:txBody>
      </p:sp>
      <p:sp>
        <p:nvSpPr>
          <p:cNvPr id="6" name="Speech Bubble: Rectangle 5">
            <a:extLst>
              <a:ext uri="{FF2B5EF4-FFF2-40B4-BE49-F238E27FC236}">
                <a16:creationId xmlns:a16="http://schemas.microsoft.com/office/drawing/2014/main" id="{3168BAB8-9930-4B26-8068-27A9400AD305}"/>
              </a:ext>
            </a:extLst>
          </p:cNvPr>
          <p:cNvSpPr/>
          <p:nvPr/>
        </p:nvSpPr>
        <p:spPr bwMode="gray">
          <a:xfrm>
            <a:off x="4046371" y="1462271"/>
            <a:ext cx="3067662" cy="521977"/>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API specification</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Speech Bubble: Rectangle 6">
            <a:extLst>
              <a:ext uri="{FF2B5EF4-FFF2-40B4-BE49-F238E27FC236}">
                <a16:creationId xmlns:a16="http://schemas.microsoft.com/office/drawing/2014/main" id="{B5D4B24E-CE04-46FC-8814-BE49D39643E6}"/>
              </a:ext>
            </a:extLst>
          </p:cNvPr>
          <p:cNvSpPr/>
          <p:nvPr/>
        </p:nvSpPr>
        <p:spPr bwMode="gray">
          <a:xfrm>
            <a:off x="3558691" y="2920579"/>
            <a:ext cx="3067662" cy="829778"/>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Validation schema to outline resource structure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796FB130-0865-43A3-975C-FA99EB64E93E}"/>
              </a:ext>
            </a:extLst>
          </p:cNvPr>
          <p:cNvSpPr/>
          <p:nvPr/>
        </p:nvSpPr>
        <p:spPr bwMode="gray">
          <a:xfrm>
            <a:off x="4654296" y="4988132"/>
            <a:ext cx="3393646" cy="829778"/>
          </a:xfrm>
          <a:prstGeom prst="wedgeRectCallout">
            <a:avLst>
              <a:gd name="adj1" fmla="val 58487"/>
              <a:gd name="adj2" fmla="val -10868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Resource structured according to validation schema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Speech Bubble: Rectangle 8">
            <a:extLst>
              <a:ext uri="{FF2B5EF4-FFF2-40B4-BE49-F238E27FC236}">
                <a16:creationId xmlns:a16="http://schemas.microsoft.com/office/drawing/2014/main" id="{7A9578CA-9F00-4E58-8C70-B42D38A280E5}"/>
              </a:ext>
            </a:extLst>
          </p:cNvPr>
          <p:cNvSpPr/>
          <p:nvPr/>
        </p:nvSpPr>
        <p:spPr bwMode="gray">
          <a:xfrm>
            <a:off x="7705344" y="1056781"/>
            <a:ext cx="3393646" cy="591749"/>
          </a:xfrm>
          <a:prstGeom prst="wedgeRectCallout">
            <a:avLst>
              <a:gd name="adj1" fmla="val 32351"/>
              <a:gd name="adj2" fmla="val 13595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Newly created API endpoint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1549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3929190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Rounded Corners 43">
            <a:extLst>
              <a:ext uri="{FF2B5EF4-FFF2-40B4-BE49-F238E27FC236}">
                <a16:creationId xmlns:a16="http://schemas.microsoft.com/office/drawing/2014/main" id="{D6DA6055-EC38-448D-B478-8D739D039765}"/>
              </a:ext>
            </a:extLst>
          </p:cNvPr>
          <p:cNvSpPr/>
          <p:nvPr/>
        </p:nvSpPr>
        <p:spPr bwMode="gray">
          <a:xfrm>
            <a:off x="6505954" y="1116734"/>
            <a:ext cx="4750309" cy="5312663"/>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Inside K8s</a:t>
            </a:r>
          </a:p>
        </p:txBody>
      </p:sp>
      <p:grpSp>
        <p:nvGrpSpPr>
          <p:cNvPr id="80" name="Group 79">
            <a:extLst>
              <a:ext uri="{FF2B5EF4-FFF2-40B4-BE49-F238E27FC236}">
                <a16:creationId xmlns:a16="http://schemas.microsoft.com/office/drawing/2014/main" id="{CCB7FACF-55FF-4899-AB3A-6E7E405D2D74}"/>
              </a:ext>
            </a:extLst>
          </p:cNvPr>
          <p:cNvGrpSpPr/>
          <p:nvPr/>
        </p:nvGrpSpPr>
        <p:grpSpPr>
          <a:xfrm>
            <a:off x="2626790" y="1581407"/>
            <a:ext cx="8138821" cy="1330022"/>
            <a:chOff x="2472688" y="1810847"/>
            <a:chExt cx="8138821" cy="1330022"/>
          </a:xfrm>
        </p:grpSpPr>
        <p:sp>
          <p:nvSpPr>
            <p:cNvPr id="81" name="Rectangle 80">
              <a:extLst>
                <a:ext uri="{FF2B5EF4-FFF2-40B4-BE49-F238E27FC236}">
                  <a16:creationId xmlns:a16="http://schemas.microsoft.com/office/drawing/2014/main" id="{B872A7B9-6472-47E8-A845-08A06456627D}"/>
                </a:ext>
              </a:extLst>
            </p:cNvPr>
            <p:cNvSpPr/>
            <p:nvPr/>
          </p:nvSpPr>
          <p:spPr bwMode="gray">
            <a:xfrm>
              <a:off x="7345171" y="2035174"/>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2" name="Rectangle 81">
              <a:extLst>
                <a:ext uri="{FF2B5EF4-FFF2-40B4-BE49-F238E27FC236}">
                  <a16:creationId xmlns:a16="http://schemas.microsoft.com/office/drawing/2014/main" id="{E9E4DEC3-439D-4F8F-82AE-A7AA66A36CC0}"/>
                </a:ext>
              </a:extLst>
            </p:cNvPr>
            <p:cNvSpPr/>
            <p:nvPr/>
          </p:nvSpPr>
          <p:spPr bwMode="gray">
            <a:xfrm>
              <a:off x="9494011" y="2035174"/>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endParaRPr lang="de-DE" sz="1800" kern="0" dirty="0">
                <a:ea typeface="Arial Unicode MS" pitchFamily="34" charset="-128"/>
                <a:cs typeface="Arial Unicode MS" pitchFamily="34" charset="-128"/>
              </a:endParaRPr>
            </a:p>
          </p:txBody>
        </p:sp>
        <p:sp>
          <p:nvSpPr>
            <p:cNvPr id="83" name="Rectangle 82">
              <a:extLst>
                <a:ext uri="{FF2B5EF4-FFF2-40B4-BE49-F238E27FC236}">
                  <a16:creationId xmlns:a16="http://schemas.microsoft.com/office/drawing/2014/main" id="{F4CCB5AB-FA05-4E97-B0E4-E23A65211FB3}"/>
                </a:ext>
              </a:extLst>
            </p:cNvPr>
            <p:cNvSpPr/>
            <p:nvPr/>
          </p:nvSpPr>
          <p:spPr bwMode="gray">
            <a:xfrm>
              <a:off x="4507218" y="1810847"/>
              <a:ext cx="1383518" cy="124461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Load Balancer</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External IP</a:t>
              </a:r>
            </a:p>
          </p:txBody>
        </p:sp>
        <p:cxnSp>
          <p:nvCxnSpPr>
            <p:cNvPr id="84" name="Straight Connector 83">
              <a:extLst>
                <a:ext uri="{FF2B5EF4-FFF2-40B4-BE49-F238E27FC236}">
                  <a16:creationId xmlns:a16="http://schemas.microsoft.com/office/drawing/2014/main" id="{435B7A9A-0EA0-4C3D-AB8B-3478331F9CD4}"/>
                </a:ext>
              </a:extLst>
            </p:cNvPr>
            <p:cNvCxnSpPr>
              <a:stCxn id="83" idx="3"/>
              <a:endCxn id="81" idx="1"/>
            </p:cNvCxnSpPr>
            <p:nvPr/>
          </p:nvCxnSpPr>
          <p:spPr>
            <a:xfrm>
              <a:off x="5890736" y="2433152"/>
              <a:ext cx="1454435"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ABF1036-7D68-4265-8FC3-823B2BEBE3C9}"/>
                </a:ext>
              </a:extLst>
            </p:cNvPr>
            <p:cNvCxnSpPr>
              <a:stCxn id="81" idx="3"/>
              <a:endCxn id="82" idx="1"/>
            </p:cNvCxnSpPr>
            <p:nvPr/>
          </p:nvCxnSpPr>
          <p:spPr>
            <a:xfrm>
              <a:off x="8462669" y="2433152"/>
              <a:ext cx="1031342"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Connector: Elbow 85">
              <a:extLst>
                <a:ext uri="{FF2B5EF4-FFF2-40B4-BE49-F238E27FC236}">
                  <a16:creationId xmlns:a16="http://schemas.microsoft.com/office/drawing/2014/main" id="{AF23E36E-80AF-46A7-9A88-2E989072B000}"/>
                </a:ext>
              </a:extLst>
            </p:cNvPr>
            <p:cNvCxnSpPr>
              <a:endCxn id="83" idx="1"/>
            </p:cNvCxnSpPr>
            <p:nvPr/>
          </p:nvCxnSpPr>
          <p:spPr>
            <a:xfrm rot="5400000" flipH="1" flipV="1">
              <a:off x="3136095" y="1769746"/>
              <a:ext cx="707716" cy="2034529"/>
            </a:xfrm>
            <a:prstGeom prst="bentConnector2">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9" name="Group 78">
            <a:extLst>
              <a:ext uri="{FF2B5EF4-FFF2-40B4-BE49-F238E27FC236}">
                <a16:creationId xmlns:a16="http://schemas.microsoft.com/office/drawing/2014/main" id="{D05B8BDC-8BA6-4C5A-939B-0837BD145FC9}"/>
              </a:ext>
            </a:extLst>
          </p:cNvPr>
          <p:cNvGrpSpPr/>
          <p:nvPr/>
        </p:nvGrpSpPr>
        <p:grpSpPr>
          <a:xfrm>
            <a:off x="2472688" y="1810847"/>
            <a:ext cx="8138821" cy="1330022"/>
            <a:chOff x="2472688" y="1810847"/>
            <a:chExt cx="8138821" cy="1330022"/>
          </a:xfrm>
        </p:grpSpPr>
        <p:sp>
          <p:nvSpPr>
            <p:cNvPr id="72" name="Rectangle 71">
              <a:extLst>
                <a:ext uri="{FF2B5EF4-FFF2-40B4-BE49-F238E27FC236}">
                  <a16:creationId xmlns:a16="http://schemas.microsoft.com/office/drawing/2014/main" id="{D04B0081-C890-4962-A789-9D3F79C5528A}"/>
                </a:ext>
              </a:extLst>
            </p:cNvPr>
            <p:cNvSpPr/>
            <p:nvPr/>
          </p:nvSpPr>
          <p:spPr bwMode="gray">
            <a:xfrm>
              <a:off x="7345171" y="2035174"/>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3" name="Rectangle 72">
              <a:extLst>
                <a:ext uri="{FF2B5EF4-FFF2-40B4-BE49-F238E27FC236}">
                  <a16:creationId xmlns:a16="http://schemas.microsoft.com/office/drawing/2014/main" id="{ECC8076E-81CB-4232-A483-E155493C2483}"/>
                </a:ext>
              </a:extLst>
            </p:cNvPr>
            <p:cNvSpPr/>
            <p:nvPr/>
          </p:nvSpPr>
          <p:spPr bwMode="gray">
            <a:xfrm>
              <a:off x="9494011" y="2035174"/>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endParaRPr lang="de-DE" sz="1800" kern="0" dirty="0">
                <a:ea typeface="Arial Unicode MS" pitchFamily="34" charset="-128"/>
                <a:cs typeface="Arial Unicode MS" pitchFamily="34" charset="-128"/>
              </a:endParaRPr>
            </a:p>
          </p:txBody>
        </p:sp>
        <p:sp>
          <p:nvSpPr>
            <p:cNvPr id="74" name="Rectangle 73">
              <a:extLst>
                <a:ext uri="{FF2B5EF4-FFF2-40B4-BE49-F238E27FC236}">
                  <a16:creationId xmlns:a16="http://schemas.microsoft.com/office/drawing/2014/main" id="{D9BD380E-BF9F-41BA-B209-2020C9602261}"/>
                </a:ext>
              </a:extLst>
            </p:cNvPr>
            <p:cNvSpPr/>
            <p:nvPr/>
          </p:nvSpPr>
          <p:spPr bwMode="gray">
            <a:xfrm>
              <a:off x="4507218" y="1810847"/>
              <a:ext cx="1383518" cy="124461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Load Balancer</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External IP</a:t>
              </a:r>
            </a:p>
          </p:txBody>
        </p:sp>
        <p:cxnSp>
          <p:nvCxnSpPr>
            <p:cNvPr id="75" name="Straight Connector 74">
              <a:extLst>
                <a:ext uri="{FF2B5EF4-FFF2-40B4-BE49-F238E27FC236}">
                  <a16:creationId xmlns:a16="http://schemas.microsoft.com/office/drawing/2014/main" id="{DD488E71-428A-4E3B-8A76-13E00902E957}"/>
                </a:ext>
              </a:extLst>
            </p:cNvPr>
            <p:cNvCxnSpPr>
              <a:stCxn id="74" idx="3"/>
              <a:endCxn id="72" idx="1"/>
            </p:cNvCxnSpPr>
            <p:nvPr/>
          </p:nvCxnSpPr>
          <p:spPr>
            <a:xfrm>
              <a:off x="5890736" y="2433152"/>
              <a:ext cx="1454435"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BD941D8-F366-4ABD-A059-E10C063F7401}"/>
                </a:ext>
              </a:extLst>
            </p:cNvPr>
            <p:cNvCxnSpPr>
              <a:stCxn id="72" idx="3"/>
              <a:endCxn id="73" idx="1"/>
            </p:cNvCxnSpPr>
            <p:nvPr/>
          </p:nvCxnSpPr>
          <p:spPr>
            <a:xfrm>
              <a:off x="8462669" y="2433152"/>
              <a:ext cx="1031342"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8A20B284-EA41-4D29-A0CE-AFFDD7A802F3}"/>
                </a:ext>
              </a:extLst>
            </p:cNvPr>
            <p:cNvCxnSpPr>
              <a:endCxn id="74" idx="1"/>
            </p:cNvCxnSpPr>
            <p:nvPr/>
          </p:nvCxnSpPr>
          <p:spPr>
            <a:xfrm rot="5400000" flipH="1" flipV="1">
              <a:off x="3136095" y="1769746"/>
              <a:ext cx="707716" cy="2034529"/>
            </a:xfrm>
            <a:prstGeom prst="bentConnector2">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External availability of services – how did it work, so far?</a:t>
            </a:r>
          </a:p>
        </p:txBody>
      </p:sp>
      <p:grpSp>
        <p:nvGrpSpPr>
          <p:cNvPr id="36" name="Group 35">
            <a:extLst>
              <a:ext uri="{FF2B5EF4-FFF2-40B4-BE49-F238E27FC236}">
                <a16:creationId xmlns:a16="http://schemas.microsoft.com/office/drawing/2014/main" id="{26737AF4-8E80-488C-ADBE-61B888C87DA6}"/>
              </a:ext>
            </a:extLst>
          </p:cNvPr>
          <p:cNvGrpSpPr/>
          <p:nvPr/>
        </p:nvGrpSpPr>
        <p:grpSpPr>
          <a:xfrm>
            <a:off x="1122252" y="3219863"/>
            <a:ext cx="2249770" cy="1106406"/>
            <a:chOff x="1122252" y="3219863"/>
            <a:chExt cx="2249770" cy="1106406"/>
          </a:xfrm>
        </p:grpSpPr>
        <p:sp>
          <p:nvSpPr>
            <p:cNvPr id="5" name="Cloud 4">
              <a:extLst>
                <a:ext uri="{FF2B5EF4-FFF2-40B4-BE49-F238E27FC236}">
                  <a16:creationId xmlns:a16="http://schemas.microsoft.com/office/drawing/2014/main" id="{86C18CD3-FEC3-4AB2-A3D0-B15AF3E5D53C}"/>
                </a:ext>
              </a:extLst>
            </p:cNvPr>
            <p:cNvSpPr/>
            <p:nvPr/>
          </p:nvSpPr>
          <p:spPr bwMode="gray">
            <a:xfrm>
              <a:off x="1122252" y="3219863"/>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Graphic 5" descr="User">
              <a:extLst>
                <a:ext uri="{FF2B5EF4-FFF2-40B4-BE49-F238E27FC236}">
                  <a16:creationId xmlns:a16="http://schemas.microsoft.com/office/drawing/2014/main" id="{DA6C5DDC-F885-4EFC-B0D7-3E2FD8AB45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89937" y="3335277"/>
              <a:ext cx="914400" cy="914400"/>
            </a:xfrm>
            <a:prstGeom prst="rect">
              <a:avLst/>
            </a:prstGeom>
          </p:spPr>
        </p:pic>
      </p:grpSp>
      <p:sp>
        <p:nvSpPr>
          <p:cNvPr id="9" name="Rectangle 8">
            <a:extLst>
              <a:ext uri="{FF2B5EF4-FFF2-40B4-BE49-F238E27FC236}">
                <a16:creationId xmlns:a16="http://schemas.microsoft.com/office/drawing/2014/main" id="{83520B93-D941-4FBA-9B69-226561E4D3F7}"/>
              </a:ext>
            </a:extLst>
          </p:cNvPr>
          <p:cNvSpPr/>
          <p:nvPr/>
        </p:nvSpPr>
        <p:spPr bwMode="gray">
          <a:xfrm>
            <a:off x="7119619" y="465280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 </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a:extLst>
              <a:ext uri="{FF2B5EF4-FFF2-40B4-BE49-F238E27FC236}">
                <a16:creationId xmlns:a16="http://schemas.microsoft.com/office/drawing/2014/main" id="{321F9AF8-EB5C-4541-AF5D-BD60755C3623}"/>
              </a:ext>
            </a:extLst>
          </p:cNvPr>
          <p:cNvSpPr/>
          <p:nvPr/>
        </p:nvSpPr>
        <p:spPr bwMode="gray">
          <a:xfrm>
            <a:off x="9268459" y="4160115"/>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endParaRPr lang="de-DE" sz="1800" kern="0" dirty="0">
              <a:ea typeface="Arial Unicode MS" pitchFamily="34" charset="-128"/>
              <a:cs typeface="Arial Unicode MS" pitchFamily="34" charset="-128"/>
            </a:endParaRPr>
          </a:p>
        </p:txBody>
      </p:sp>
      <p:sp>
        <p:nvSpPr>
          <p:cNvPr id="24" name="Rectangle 23">
            <a:extLst>
              <a:ext uri="{FF2B5EF4-FFF2-40B4-BE49-F238E27FC236}">
                <a16:creationId xmlns:a16="http://schemas.microsoft.com/office/drawing/2014/main" id="{108B3D00-9507-46B3-B091-EA21F59BEAC0}"/>
              </a:ext>
            </a:extLst>
          </p:cNvPr>
          <p:cNvSpPr/>
          <p:nvPr/>
        </p:nvSpPr>
        <p:spPr bwMode="gray">
          <a:xfrm>
            <a:off x="9268459" y="5142227"/>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endParaRPr lang="de-DE" sz="1800" kern="0" dirty="0">
              <a:ea typeface="Arial Unicode MS" pitchFamily="34" charset="-128"/>
              <a:cs typeface="Arial Unicode MS" pitchFamily="34" charset="-128"/>
            </a:endParaRPr>
          </a:p>
        </p:txBody>
      </p:sp>
      <p:sp>
        <p:nvSpPr>
          <p:cNvPr id="26" name="Rectangle 25">
            <a:extLst>
              <a:ext uri="{FF2B5EF4-FFF2-40B4-BE49-F238E27FC236}">
                <a16:creationId xmlns:a16="http://schemas.microsoft.com/office/drawing/2014/main" id="{B297753D-598F-49E9-B587-881970CAA76E}"/>
              </a:ext>
            </a:extLst>
          </p:cNvPr>
          <p:cNvSpPr/>
          <p:nvPr/>
        </p:nvSpPr>
        <p:spPr bwMode="gray">
          <a:xfrm>
            <a:off x="7119619" y="217742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6A71F545-8377-4698-8C14-02DB765487A2}"/>
              </a:ext>
            </a:extLst>
          </p:cNvPr>
          <p:cNvSpPr/>
          <p:nvPr/>
        </p:nvSpPr>
        <p:spPr bwMode="gray">
          <a:xfrm>
            <a:off x="9268459" y="217742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endParaRPr lang="de-DE" sz="1800" kern="0" dirty="0">
              <a:ea typeface="Arial Unicode MS" pitchFamily="34" charset="-128"/>
              <a:cs typeface="Arial Unicode MS" pitchFamily="34" charset="-128"/>
            </a:endParaRPr>
          </a:p>
        </p:txBody>
      </p:sp>
      <p:sp>
        <p:nvSpPr>
          <p:cNvPr id="42" name="Rectangle 41">
            <a:extLst>
              <a:ext uri="{FF2B5EF4-FFF2-40B4-BE49-F238E27FC236}">
                <a16:creationId xmlns:a16="http://schemas.microsoft.com/office/drawing/2014/main" id="{38404984-85BF-4911-BF64-0F515ABA423F}"/>
              </a:ext>
            </a:extLst>
          </p:cNvPr>
          <p:cNvSpPr/>
          <p:nvPr/>
        </p:nvSpPr>
        <p:spPr bwMode="gray">
          <a:xfrm>
            <a:off x="4281666" y="1953102"/>
            <a:ext cx="1383518" cy="124461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Load Balancer</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External IP</a:t>
            </a:r>
          </a:p>
        </p:txBody>
      </p:sp>
      <p:grpSp>
        <p:nvGrpSpPr>
          <p:cNvPr id="69" name="Group 68">
            <a:extLst>
              <a:ext uri="{FF2B5EF4-FFF2-40B4-BE49-F238E27FC236}">
                <a16:creationId xmlns:a16="http://schemas.microsoft.com/office/drawing/2014/main" id="{02C0A454-A0C4-467E-AE06-4E8E4EA3AFCE}"/>
              </a:ext>
            </a:extLst>
          </p:cNvPr>
          <p:cNvGrpSpPr/>
          <p:nvPr/>
        </p:nvGrpSpPr>
        <p:grpSpPr>
          <a:xfrm>
            <a:off x="3685032" y="4160115"/>
            <a:ext cx="2587752" cy="1778068"/>
            <a:chOff x="3685032" y="4160115"/>
            <a:chExt cx="2587752" cy="1778068"/>
          </a:xfrm>
        </p:grpSpPr>
        <p:sp>
          <p:nvSpPr>
            <p:cNvPr id="38" name="Cube 37">
              <a:extLst>
                <a:ext uri="{FF2B5EF4-FFF2-40B4-BE49-F238E27FC236}">
                  <a16:creationId xmlns:a16="http://schemas.microsoft.com/office/drawing/2014/main" id="{FF1E85D4-DDFD-4566-8653-FC55C3FB2591}"/>
                </a:ext>
              </a:extLst>
            </p:cNvPr>
            <p:cNvSpPr/>
            <p:nvPr/>
          </p:nvSpPr>
          <p:spPr bwMode="gray">
            <a:xfrm>
              <a:off x="3881017" y="4616244"/>
              <a:ext cx="706862" cy="1216557"/>
            </a:xfrm>
            <a:prstGeom prst="cub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No</a:t>
              </a:r>
            </a:p>
          </p:txBody>
        </p:sp>
        <p:sp>
          <p:nvSpPr>
            <p:cNvPr id="47" name="Cube 46">
              <a:extLst>
                <a:ext uri="{FF2B5EF4-FFF2-40B4-BE49-F238E27FC236}">
                  <a16:creationId xmlns:a16="http://schemas.microsoft.com/office/drawing/2014/main" id="{3B9A866B-3DF5-4F2B-8082-5CA826424253}"/>
                </a:ext>
              </a:extLst>
            </p:cNvPr>
            <p:cNvSpPr/>
            <p:nvPr/>
          </p:nvSpPr>
          <p:spPr bwMode="gray">
            <a:xfrm>
              <a:off x="4619994" y="4616243"/>
              <a:ext cx="706862" cy="1216557"/>
            </a:xfrm>
            <a:prstGeom prst="cub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a:t>
              </a:r>
            </a:p>
          </p:txBody>
        </p:sp>
        <p:sp>
          <p:nvSpPr>
            <p:cNvPr id="48" name="Cube 47">
              <a:extLst>
                <a:ext uri="{FF2B5EF4-FFF2-40B4-BE49-F238E27FC236}">
                  <a16:creationId xmlns:a16="http://schemas.microsoft.com/office/drawing/2014/main" id="{7DB848E1-FE89-49B5-83AA-8E69CBE5F9D5}"/>
                </a:ext>
              </a:extLst>
            </p:cNvPr>
            <p:cNvSpPr/>
            <p:nvPr/>
          </p:nvSpPr>
          <p:spPr bwMode="gray">
            <a:xfrm>
              <a:off x="5358971" y="4616242"/>
              <a:ext cx="706862" cy="1216557"/>
            </a:xfrm>
            <a:prstGeom prst="cub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a:t>
              </a:r>
            </a:p>
          </p:txBody>
        </p:sp>
        <p:sp>
          <p:nvSpPr>
            <p:cNvPr id="39" name="Rectangle: Rounded Corners 38">
              <a:extLst>
                <a:ext uri="{FF2B5EF4-FFF2-40B4-BE49-F238E27FC236}">
                  <a16:creationId xmlns:a16="http://schemas.microsoft.com/office/drawing/2014/main" id="{977131CD-E0E0-4962-88C7-E3B4B07A7A05}"/>
                </a:ext>
              </a:extLst>
            </p:cNvPr>
            <p:cNvSpPr/>
            <p:nvPr/>
          </p:nvSpPr>
          <p:spPr bwMode="gray">
            <a:xfrm>
              <a:off x="3685032" y="4160115"/>
              <a:ext cx="2587752" cy="1778068"/>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NodePort:30123</a:t>
              </a:r>
            </a:p>
          </p:txBody>
        </p:sp>
      </p:grpSp>
      <p:cxnSp>
        <p:nvCxnSpPr>
          <p:cNvPr id="43" name="Straight Connector 42">
            <a:extLst>
              <a:ext uri="{FF2B5EF4-FFF2-40B4-BE49-F238E27FC236}">
                <a16:creationId xmlns:a16="http://schemas.microsoft.com/office/drawing/2014/main" id="{50D424CF-512A-48EF-BA23-F6E284F9E701}"/>
              </a:ext>
            </a:extLst>
          </p:cNvPr>
          <p:cNvCxnSpPr>
            <a:stCxn id="42" idx="3"/>
            <a:endCxn id="26" idx="1"/>
          </p:cNvCxnSpPr>
          <p:nvPr/>
        </p:nvCxnSpPr>
        <p:spPr>
          <a:xfrm>
            <a:off x="5665184" y="2575407"/>
            <a:ext cx="1454435"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5574331-91EC-4379-A7A6-B15CAB64753F}"/>
              </a:ext>
            </a:extLst>
          </p:cNvPr>
          <p:cNvCxnSpPr>
            <a:stCxn id="26" idx="3"/>
            <a:endCxn id="27" idx="1"/>
          </p:cNvCxnSpPr>
          <p:nvPr/>
        </p:nvCxnSpPr>
        <p:spPr>
          <a:xfrm>
            <a:off x="8237117" y="2575407"/>
            <a:ext cx="1031342"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33F85CA-14A2-46B1-9EE4-0B080E2809A2}"/>
              </a:ext>
            </a:extLst>
          </p:cNvPr>
          <p:cNvCxnSpPr>
            <a:stCxn id="39" idx="3"/>
            <a:endCxn id="9" idx="1"/>
          </p:cNvCxnSpPr>
          <p:nvPr/>
        </p:nvCxnSpPr>
        <p:spPr>
          <a:xfrm>
            <a:off x="6272784" y="5049149"/>
            <a:ext cx="846835" cy="1638"/>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162AD229-62A9-4214-8515-9F7C84DD5FBF}"/>
              </a:ext>
            </a:extLst>
          </p:cNvPr>
          <p:cNvCxnSpPr>
            <a:stCxn id="5" idx="3"/>
            <a:endCxn id="42" idx="1"/>
          </p:cNvCxnSpPr>
          <p:nvPr/>
        </p:nvCxnSpPr>
        <p:spPr>
          <a:xfrm rot="5400000" flipH="1" flipV="1">
            <a:off x="2910543" y="1912001"/>
            <a:ext cx="707716" cy="2034529"/>
          </a:xfrm>
          <a:prstGeom prst="bentConnector2">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59CC14F1-91E2-43DD-A70F-F2A5FADEBB3F}"/>
              </a:ext>
            </a:extLst>
          </p:cNvPr>
          <p:cNvCxnSpPr>
            <a:cxnSpLocks/>
            <a:stCxn id="5" idx="1"/>
            <a:endCxn id="39" idx="1"/>
          </p:cNvCxnSpPr>
          <p:nvPr/>
        </p:nvCxnSpPr>
        <p:spPr>
          <a:xfrm rot="16200000" flipH="1">
            <a:off x="2604055" y="3968172"/>
            <a:ext cx="724058" cy="1437895"/>
          </a:xfrm>
          <a:prstGeom prst="bentConnector2">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FC48856D-5E59-433A-A68A-C3D1DCD61312}"/>
              </a:ext>
            </a:extLst>
          </p:cNvPr>
          <p:cNvCxnSpPr>
            <a:cxnSpLocks/>
            <a:stCxn id="9" idx="3"/>
            <a:endCxn id="12" idx="1"/>
          </p:cNvCxnSpPr>
          <p:nvPr/>
        </p:nvCxnSpPr>
        <p:spPr>
          <a:xfrm flipV="1">
            <a:off x="8237117" y="4558093"/>
            <a:ext cx="1031342" cy="492694"/>
          </a:xfrm>
          <a:prstGeom prst="bentConnector3">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661177A2-67E9-4F27-954D-DAA5B3F0D1ED}"/>
              </a:ext>
            </a:extLst>
          </p:cNvPr>
          <p:cNvCxnSpPr>
            <a:cxnSpLocks/>
            <a:stCxn id="9" idx="3"/>
            <a:endCxn id="24" idx="1"/>
          </p:cNvCxnSpPr>
          <p:nvPr/>
        </p:nvCxnSpPr>
        <p:spPr>
          <a:xfrm>
            <a:off x="8237117" y="5050787"/>
            <a:ext cx="1031342" cy="489418"/>
          </a:xfrm>
          <a:prstGeom prst="bentConnector3">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1" name="Graphic 70" descr="Help">
            <a:extLst>
              <a:ext uri="{FF2B5EF4-FFF2-40B4-BE49-F238E27FC236}">
                <a16:creationId xmlns:a16="http://schemas.microsoft.com/office/drawing/2014/main" id="{43EA6F34-93AB-46D6-9EEC-6AA8C8E5E7E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12456" y="3219863"/>
            <a:ext cx="914400" cy="914400"/>
          </a:xfrm>
          <a:prstGeom prst="rect">
            <a:avLst/>
          </a:prstGeom>
        </p:spPr>
      </p:pic>
    </p:spTree>
    <p:extLst>
      <p:ext uri="{BB962C8B-B14F-4D97-AF65-F5344CB8AC3E}">
        <p14:creationId xmlns:p14="http://schemas.microsoft.com/office/powerpoint/2010/main" val="2487390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1"/>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9"/>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61"/>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59"/>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3"/>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5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79"/>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Ingress</a:t>
            </a:r>
          </a:p>
        </p:txBody>
      </p:sp>
      <p:sp>
        <p:nvSpPr>
          <p:cNvPr id="5" name="Cloud 4">
            <a:extLst>
              <a:ext uri="{FF2B5EF4-FFF2-40B4-BE49-F238E27FC236}">
                <a16:creationId xmlns:a16="http://schemas.microsoft.com/office/drawing/2014/main" id="{86C18CD3-FEC3-4AB2-A3D0-B15AF3E5D53C}"/>
              </a:ext>
            </a:extLst>
          </p:cNvPr>
          <p:cNvSpPr/>
          <p:nvPr/>
        </p:nvSpPr>
        <p:spPr bwMode="gray">
          <a:xfrm>
            <a:off x="1670892" y="1071023"/>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Graphic 5" descr="User">
            <a:extLst>
              <a:ext uri="{FF2B5EF4-FFF2-40B4-BE49-F238E27FC236}">
                <a16:creationId xmlns:a16="http://schemas.microsoft.com/office/drawing/2014/main" id="{DA6C5DDC-F885-4EFC-B0D7-3E2FD8AB45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38577" y="1186437"/>
            <a:ext cx="914400" cy="914400"/>
          </a:xfrm>
          <a:prstGeom prst="rect">
            <a:avLst/>
          </a:prstGeom>
        </p:spPr>
      </p:pic>
      <p:sp>
        <p:nvSpPr>
          <p:cNvPr id="8" name="Rectangle: Rounded Corners 7">
            <a:extLst>
              <a:ext uri="{FF2B5EF4-FFF2-40B4-BE49-F238E27FC236}">
                <a16:creationId xmlns:a16="http://schemas.microsoft.com/office/drawing/2014/main" id="{55CAF12A-8E4C-4904-8AB7-2519FD0C8DA2}"/>
              </a:ext>
            </a:extLst>
          </p:cNvPr>
          <p:cNvSpPr/>
          <p:nvPr/>
        </p:nvSpPr>
        <p:spPr bwMode="gray">
          <a:xfrm>
            <a:off x="672083" y="4087368"/>
            <a:ext cx="4247388" cy="2313432"/>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a:extLst>
              <a:ext uri="{FF2B5EF4-FFF2-40B4-BE49-F238E27FC236}">
                <a16:creationId xmlns:a16="http://schemas.microsoft.com/office/drawing/2014/main" id="{83520B93-D941-4FBA-9B69-226561E4D3F7}"/>
              </a:ext>
            </a:extLst>
          </p:cNvPr>
          <p:cNvSpPr/>
          <p:nvPr/>
        </p:nvSpPr>
        <p:spPr bwMode="gray">
          <a:xfrm>
            <a:off x="2235951" y="398300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 B</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a:extLst>
              <a:ext uri="{FF2B5EF4-FFF2-40B4-BE49-F238E27FC236}">
                <a16:creationId xmlns:a16="http://schemas.microsoft.com/office/drawing/2014/main" id="{321F9AF8-EB5C-4541-AF5D-BD60755C3623}"/>
              </a:ext>
            </a:extLst>
          </p:cNvPr>
          <p:cNvSpPr/>
          <p:nvPr/>
        </p:nvSpPr>
        <p:spPr bwMode="gray">
          <a:xfrm>
            <a:off x="2235951" y="5485567"/>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r>
              <a:rPr lang="de-DE" sz="1800" kern="0" dirty="0">
                <a:ea typeface="Arial Unicode MS" pitchFamily="34" charset="-128"/>
                <a:cs typeface="Arial Unicode MS" pitchFamily="34" charset="-128"/>
              </a:rPr>
              <a:t> B</a:t>
            </a:r>
          </a:p>
        </p:txBody>
      </p:sp>
      <p:sp>
        <p:nvSpPr>
          <p:cNvPr id="13" name="Arrow: Up-Down 12">
            <a:extLst>
              <a:ext uri="{FF2B5EF4-FFF2-40B4-BE49-F238E27FC236}">
                <a16:creationId xmlns:a16="http://schemas.microsoft.com/office/drawing/2014/main" id="{1B4CD31C-3759-4D4A-B600-8532CDEA4EDD}"/>
              </a:ext>
            </a:extLst>
          </p:cNvPr>
          <p:cNvSpPr/>
          <p:nvPr/>
        </p:nvSpPr>
        <p:spPr bwMode="gray">
          <a:xfrm>
            <a:off x="2683590" y="4883324"/>
            <a:ext cx="222219" cy="499798"/>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3" name="TextBox 2">
            <a:extLst>
              <a:ext uri="{FF2B5EF4-FFF2-40B4-BE49-F238E27FC236}">
                <a16:creationId xmlns:a16="http://schemas.microsoft.com/office/drawing/2014/main" id="{058C2B25-5148-4097-B08F-BC319F42DBA9}"/>
              </a:ext>
            </a:extLst>
          </p:cNvPr>
          <p:cNvSpPr txBox="1"/>
          <p:nvPr/>
        </p:nvSpPr>
        <p:spPr>
          <a:xfrm>
            <a:off x="5440680" y="1505137"/>
            <a:ext cx="6089904" cy="4708981"/>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Services target networking on L4</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Ingress are a L7 construct</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Services can only expose one backend</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More backends involved, imply more services needed</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Exposing several applications to the internet, requires multiple services </a:t>
            </a:r>
            <a:r>
              <a:rPr lang="en-US" sz="1800" kern="0" dirty="0">
                <a:ea typeface="Arial Unicode MS" pitchFamily="34" charset="-128"/>
                <a:cs typeface="Arial Unicode MS" pitchFamily="34" charset="-128"/>
                <a:sym typeface="Wingdings" panose="05000000000000000000" pitchFamily="2" charset="2"/>
              </a:rPr>
              <a:t> multiple IP endpoints</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sym typeface="Wingdings" panose="05000000000000000000" pitchFamily="2" charset="2"/>
              </a:rPr>
              <a:t>Ingress resources can help:</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Bundle services into one endpoint</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Make application available via a URL</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TLS support</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p:txBody>
      </p:sp>
      <p:sp>
        <p:nvSpPr>
          <p:cNvPr id="23" name="Rectangle 22">
            <a:extLst>
              <a:ext uri="{FF2B5EF4-FFF2-40B4-BE49-F238E27FC236}">
                <a16:creationId xmlns:a16="http://schemas.microsoft.com/office/drawing/2014/main" id="{26B650A8-747C-4231-8E56-A7A8429D5D46}"/>
              </a:ext>
            </a:extLst>
          </p:cNvPr>
          <p:cNvSpPr/>
          <p:nvPr/>
        </p:nvSpPr>
        <p:spPr bwMode="gray">
          <a:xfrm>
            <a:off x="3519830" y="398300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 C</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Rectangle 23">
            <a:extLst>
              <a:ext uri="{FF2B5EF4-FFF2-40B4-BE49-F238E27FC236}">
                <a16:creationId xmlns:a16="http://schemas.microsoft.com/office/drawing/2014/main" id="{108B3D00-9507-46B3-B091-EA21F59BEAC0}"/>
              </a:ext>
            </a:extLst>
          </p:cNvPr>
          <p:cNvSpPr/>
          <p:nvPr/>
        </p:nvSpPr>
        <p:spPr bwMode="gray">
          <a:xfrm>
            <a:off x="3519830" y="5485567"/>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r>
              <a:rPr lang="de-DE" sz="1800" kern="0" dirty="0">
                <a:ea typeface="Arial Unicode MS" pitchFamily="34" charset="-128"/>
                <a:cs typeface="Arial Unicode MS" pitchFamily="34" charset="-128"/>
              </a:rPr>
              <a:t> C</a:t>
            </a:r>
          </a:p>
        </p:txBody>
      </p:sp>
      <p:sp>
        <p:nvSpPr>
          <p:cNvPr id="25" name="Arrow: Up-Down 24">
            <a:extLst>
              <a:ext uri="{FF2B5EF4-FFF2-40B4-BE49-F238E27FC236}">
                <a16:creationId xmlns:a16="http://schemas.microsoft.com/office/drawing/2014/main" id="{8E606807-0692-40DE-AEC1-77E26B80E55A}"/>
              </a:ext>
            </a:extLst>
          </p:cNvPr>
          <p:cNvSpPr/>
          <p:nvPr/>
        </p:nvSpPr>
        <p:spPr bwMode="gray">
          <a:xfrm>
            <a:off x="3967469" y="4883324"/>
            <a:ext cx="222219" cy="499798"/>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26" name="Rectangle 25">
            <a:extLst>
              <a:ext uri="{FF2B5EF4-FFF2-40B4-BE49-F238E27FC236}">
                <a16:creationId xmlns:a16="http://schemas.microsoft.com/office/drawing/2014/main" id="{B297753D-598F-49E9-B587-881970CAA76E}"/>
              </a:ext>
            </a:extLst>
          </p:cNvPr>
          <p:cNvSpPr/>
          <p:nvPr/>
        </p:nvSpPr>
        <p:spPr bwMode="gray">
          <a:xfrm>
            <a:off x="947419" y="398300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 </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27" name="Rectangle 26">
            <a:extLst>
              <a:ext uri="{FF2B5EF4-FFF2-40B4-BE49-F238E27FC236}">
                <a16:creationId xmlns:a16="http://schemas.microsoft.com/office/drawing/2014/main" id="{6A71F545-8377-4698-8C14-02DB765487A2}"/>
              </a:ext>
            </a:extLst>
          </p:cNvPr>
          <p:cNvSpPr/>
          <p:nvPr/>
        </p:nvSpPr>
        <p:spPr bwMode="gray">
          <a:xfrm>
            <a:off x="947419" y="5485567"/>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r>
              <a:rPr lang="de-DE" sz="1800" kern="0" dirty="0">
                <a:ea typeface="Arial Unicode MS" pitchFamily="34" charset="-128"/>
                <a:cs typeface="Arial Unicode MS" pitchFamily="34" charset="-128"/>
              </a:rPr>
              <a:t>  A</a:t>
            </a:r>
          </a:p>
        </p:txBody>
      </p:sp>
      <p:sp>
        <p:nvSpPr>
          <p:cNvPr id="28" name="Arrow: Up-Down 27">
            <a:extLst>
              <a:ext uri="{FF2B5EF4-FFF2-40B4-BE49-F238E27FC236}">
                <a16:creationId xmlns:a16="http://schemas.microsoft.com/office/drawing/2014/main" id="{F280E156-F426-4D0F-94AD-73EBDFBAC714}"/>
              </a:ext>
            </a:extLst>
          </p:cNvPr>
          <p:cNvSpPr/>
          <p:nvPr/>
        </p:nvSpPr>
        <p:spPr bwMode="gray">
          <a:xfrm>
            <a:off x="1395058" y="4883324"/>
            <a:ext cx="222219" cy="499798"/>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cxnSp>
        <p:nvCxnSpPr>
          <p:cNvPr id="33" name="Connector: Elbow 32">
            <a:extLst>
              <a:ext uri="{FF2B5EF4-FFF2-40B4-BE49-F238E27FC236}">
                <a16:creationId xmlns:a16="http://schemas.microsoft.com/office/drawing/2014/main" id="{365830F7-498D-484C-B6F1-AFA185FB2B54}"/>
              </a:ext>
            </a:extLst>
          </p:cNvPr>
          <p:cNvCxnSpPr>
            <a:stCxn id="31" idx="3"/>
            <a:endCxn id="23" idx="0"/>
          </p:cNvCxnSpPr>
          <p:nvPr/>
        </p:nvCxnSpPr>
        <p:spPr>
          <a:xfrm>
            <a:off x="3356224" y="3076890"/>
            <a:ext cx="722355" cy="906119"/>
          </a:xfrm>
          <a:prstGeom prst="bentConnector2">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C18A7C28-4621-4D14-9F4E-51857BD309B0}"/>
              </a:ext>
            </a:extLst>
          </p:cNvPr>
          <p:cNvCxnSpPr>
            <a:cxnSpLocks/>
            <a:stCxn id="31" idx="1"/>
            <a:endCxn id="26" idx="0"/>
          </p:cNvCxnSpPr>
          <p:nvPr/>
        </p:nvCxnSpPr>
        <p:spPr>
          <a:xfrm rot="10800000" flipV="1">
            <a:off x="1506168" y="3076889"/>
            <a:ext cx="732558" cy="906119"/>
          </a:xfrm>
          <a:prstGeom prst="bentConnector2">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26081031-8F05-4C29-AA28-1DAB71720A5D}"/>
              </a:ext>
            </a:extLst>
          </p:cNvPr>
          <p:cNvCxnSpPr>
            <a:cxnSpLocks/>
            <a:stCxn id="31" idx="2"/>
            <a:endCxn id="9" idx="0"/>
          </p:cNvCxnSpPr>
          <p:nvPr/>
        </p:nvCxnSpPr>
        <p:spPr>
          <a:xfrm rot="5400000">
            <a:off x="2542018" y="3727551"/>
            <a:ext cx="508141" cy="2775"/>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E38BEC87-9BCA-4B7B-A34F-2151B0C14F9C}"/>
              </a:ext>
            </a:extLst>
          </p:cNvPr>
          <p:cNvCxnSpPr>
            <a:cxnSpLocks/>
            <a:stCxn id="5" idx="1"/>
            <a:endCxn id="31" idx="0"/>
          </p:cNvCxnSpPr>
          <p:nvPr/>
        </p:nvCxnSpPr>
        <p:spPr>
          <a:xfrm rot="16200000" flipH="1">
            <a:off x="2545296" y="2426732"/>
            <a:ext cx="502661" cy="1698"/>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540002C8-3BCA-48FE-BCF2-AA805E0CD7F8}"/>
              </a:ext>
            </a:extLst>
          </p:cNvPr>
          <p:cNvCxnSpPr>
            <a:cxnSpLocks/>
            <a:stCxn id="5" idx="1"/>
            <a:endCxn id="26" idx="0"/>
          </p:cNvCxnSpPr>
          <p:nvPr/>
        </p:nvCxnSpPr>
        <p:spPr>
          <a:xfrm rot="5400000">
            <a:off x="1247594" y="2434826"/>
            <a:ext cx="1806758" cy="1289609"/>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8873F378-DBB7-4D27-B1C8-39F47EA994EB}"/>
              </a:ext>
            </a:extLst>
          </p:cNvPr>
          <p:cNvCxnSpPr>
            <a:cxnSpLocks/>
            <a:stCxn id="5" idx="1"/>
            <a:endCxn id="9" idx="0"/>
          </p:cNvCxnSpPr>
          <p:nvPr/>
        </p:nvCxnSpPr>
        <p:spPr>
          <a:xfrm rot="5400000">
            <a:off x="1891860" y="3079092"/>
            <a:ext cx="1806758" cy="1077"/>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3A449524-D60C-4E2E-83D4-264E839A61DE}"/>
              </a:ext>
            </a:extLst>
          </p:cNvPr>
          <p:cNvCxnSpPr>
            <a:cxnSpLocks/>
            <a:stCxn id="5" idx="1"/>
            <a:endCxn id="23" idx="0"/>
          </p:cNvCxnSpPr>
          <p:nvPr/>
        </p:nvCxnSpPr>
        <p:spPr>
          <a:xfrm rot="16200000" flipH="1">
            <a:off x="2533799" y="2438229"/>
            <a:ext cx="1806758" cy="1282802"/>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C36A22C6-9124-4F34-BDE1-DF0D696880E1}"/>
              </a:ext>
            </a:extLst>
          </p:cNvPr>
          <p:cNvSpPr/>
          <p:nvPr/>
        </p:nvSpPr>
        <p:spPr bwMode="gray">
          <a:xfrm>
            <a:off x="2238726" y="2678912"/>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Ingress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668128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B3CDB-056B-44F6-87B6-17080C5C4AED}"/>
              </a:ext>
            </a:extLst>
          </p:cNvPr>
          <p:cNvSpPr>
            <a:spLocks noGrp="1"/>
          </p:cNvSpPr>
          <p:nvPr>
            <p:ph type="title"/>
          </p:nvPr>
        </p:nvSpPr>
        <p:spPr/>
        <p:txBody>
          <a:bodyPr/>
          <a:lstStyle/>
          <a:p>
            <a:r>
              <a:rPr lang="en-US" dirty="0"/>
              <a:t>How does it work?</a:t>
            </a:r>
          </a:p>
        </p:txBody>
      </p:sp>
      <p:sp>
        <p:nvSpPr>
          <p:cNvPr id="9" name="Rectangle 8">
            <a:extLst>
              <a:ext uri="{FF2B5EF4-FFF2-40B4-BE49-F238E27FC236}">
                <a16:creationId xmlns:a16="http://schemas.microsoft.com/office/drawing/2014/main" id="{D4F4D76F-517E-4504-AB8A-27650C1F04B8}"/>
              </a:ext>
            </a:extLst>
          </p:cNvPr>
          <p:cNvSpPr/>
          <p:nvPr/>
        </p:nvSpPr>
        <p:spPr bwMode="gray">
          <a:xfrm>
            <a:off x="1635222" y="1673072"/>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Ingress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0" name="Connector: Elbow 9">
            <a:extLst>
              <a:ext uri="{FF2B5EF4-FFF2-40B4-BE49-F238E27FC236}">
                <a16:creationId xmlns:a16="http://schemas.microsoft.com/office/drawing/2014/main" id="{EF001538-9F89-4EB7-89CF-8FB90A20A490}"/>
              </a:ext>
            </a:extLst>
          </p:cNvPr>
          <p:cNvCxnSpPr>
            <a:stCxn id="9" idx="3"/>
          </p:cNvCxnSpPr>
          <p:nvPr/>
        </p:nvCxnSpPr>
        <p:spPr>
          <a:xfrm>
            <a:off x="2752720" y="2071050"/>
            <a:ext cx="722355" cy="906119"/>
          </a:xfrm>
          <a:prstGeom prst="bentConnector2">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BB9289E0-ADB7-432B-8F4F-1A91E0ED03AE}"/>
              </a:ext>
            </a:extLst>
          </p:cNvPr>
          <p:cNvCxnSpPr>
            <a:cxnSpLocks/>
            <a:stCxn id="9" idx="1"/>
          </p:cNvCxnSpPr>
          <p:nvPr/>
        </p:nvCxnSpPr>
        <p:spPr>
          <a:xfrm rot="10800000" flipV="1">
            <a:off x="902664" y="2071049"/>
            <a:ext cx="732558" cy="906119"/>
          </a:xfrm>
          <a:prstGeom prst="bentConnector2">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217C87A5-B2C4-46A4-A07F-6E6C01B8ADF7}"/>
              </a:ext>
            </a:extLst>
          </p:cNvPr>
          <p:cNvCxnSpPr>
            <a:cxnSpLocks/>
            <a:stCxn id="9" idx="2"/>
          </p:cNvCxnSpPr>
          <p:nvPr/>
        </p:nvCxnSpPr>
        <p:spPr>
          <a:xfrm rot="5400000">
            <a:off x="1938514" y="2721711"/>
            <a:ext cx="508141" cy="2775"/>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978C5E3-CB9F-4B15-8881-F51630537662}"/>
              </a:ext>
            </a:extLst>
          </p:cNvPr>
          <p:cNvSpPr txBox="1"/>
          <p:nvPr/>
        </p:nvSpPr>
        <p:spPr>
          <a:xfrm>
            <a:off x="4592572" y="1673072"/>
            <a:ext cx="6791708" cy="3877985"/>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Ingress resource describes the desired state</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Cluster specific “ingress controller” will enforce desired state</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Creation of endpoints</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Creation of an external </a:t>
            </a:r>
            <a:r>
              <a:rPr lang="en-US" sz="1800" kern="0" dirty="0" err="1">
                <a:ea typeface="Arial Unicode MS" pitchFamily="34" charset="-128"/>
                <a:cs typeface="Arial Unicode MS" pitchFamily="34" charset="-128"/>
              </a:rPr>
              <a:t>loadbalancer</a:t>
            </a:r>
            <a:r>
              <a:rPr lang="en-US" sz="1800" kern="0" dirty="0">
                <a:ea typeface="Arial Unicode MS" pitchFamily="34" charset="-128"/>
                <a:cs typeface="Arial Unicode MS" pitchFamily="34" charset="-128"/>
              </a:rPr>
              <a:t> or re-use of existing</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URL mapping</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TLS termination</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hlinkClick r:id="rId3"/>
              </a:rPr>
              <a:t>https://kubernetes.io/docs/concepts/services-networking/ingress/</a:t>
            </a:r>
            <a:r>
              <a:rPr lang="en-US" sz="1800" kern="0" dirty="0">
                <a:ea typeface="Arial Unicode MS" pitchFamily="34" charset="-128"/>
                <a:cs typeface="Arial Unicode MS" pitchFamily="34" charset="-128"/>
              </a:rPr>
              <a:t> </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hlinkClick r:id="rId4"/>
              </a:rPr>
              <a:t>https://github.com/kubernetes/ingress-nginx</a:t>
            </a:r>
            <a:r>
              <a:rPr lang="en-US" sz="1800" kern="0" dirty="0">
                <a:ea typeface="Arial Unicode MS" pitchFamily="34" charset="-128"/>
                <a:cs typeface="Arial Unicode MS" pitchFamily="34" charset="-128"/>
              </a:rPr>
              <a:t> </a:t>
            </a:r>
          </a:p>
        </p:txBody>
      </p:sp>
      <p:sp>
        <p:nvSpPr>
          <p:cNvPr id="18" name="Rectangle 17">
            <a:extLst>
              <a:ext uri="{FF2B5EF4-FFF2-40B4-BE49-F238E27FC236}">
                <a16:creationId xmlns:a16="http://schemas.microsoft.com/office/drawing/2014/main" id="{BF6EA818-4619-4E93-8C44-0D8FD84C412B}"/>
              </a:ext>
            </a:extLst>
          </p:cNvPr>
          <p:cNvSpPr/>
          <p:nvPr/>
        </p:nvSpPr>
        <p:spPr bwMode="gray">
          <a:xfrm>
            <a:off x="1224341" y="3666745"/>
            <a:ext cx="1933712" cy="136245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Ingress-controller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921289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4DF03BB3-7969-41F8-BB01-B24EF0F775A1}"/>
              </a:ext>
            </a:extLst>
          </p:cNvPr>
          <p:cNvSpPr/>
          <p:nvPr/>
        </p:nvSpPr>
        <p:spPr bwMode="gray">
          <a:xfrm>
            <a:off x="6899146" y="1206858"/>
            <a:ext cx="4750309" cy="5093357"/>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Inside K8s</a:t>
            </a:r>
          </a:p>
        </p:txBody>
      </p:sp>
      <p:sp>
        <p:nvSpPr>
          <p:cNvPr id="2" name="Title 1">
            <a:extLst>
              <a:ext uri="{FF2B5EF4-FFF2-40B4-BE49-F238E27FC236}">
                <a16:creationId xmlns:a16="http://schemas.microsoft.com/office/drawing/2014/main" id="{5A81982A-92E0-45C7-BD26-824B847D1E7C}"/>
              </a:ext>
            </a:extLst>
          </p:cNvPr>
          <p:cNvSpPr>
            <a:spLocks noGrp="1"/>
          </p:cNvSpPr>
          <p:nvPr>
            <p:ph type="title"/>
          </p:nvPr>
        </p:nvSpPr>
        <p:spPr/>
        <p:txBody>
          <a:bodyPr/>
          <a:lstStyle/>
          <a:p>
            <a:r>
              <a:rPr lang="en-US" dirty="0"/>
              <a:t>Single service ingress (with TLS)</a:t>
            </a:r>
          </a:p>
        </p:txBody>
      </p:sp>
      <p:grpSp>
        <p:nvGrpSpPr>
          <p:cNvPr id="8" name="Group 7">
            <a:extLst>
              <a:ext uri="{FF2B5EF4-FFF2-40B4-BE49-F238E27FC236}">
                <a16:creationId xmlns:a16="http://schemas.microsoft.com/office/drawing/2014/main" id="{358CDFFD-2085-488C-BBB2-C4A1E71F2454}"/>
              </a:ext>
            </a:extLst>
          </p:cNvPr>
          <p:cNvGrpSpPr/>
          <p:nvPr/>
        </p:nvGrpSpPr>
        <p:grpSpPr>
          <a:xfrm>
            <a:off x="7397496" y="2413611"/>
            <a:ext cx="3573677" cy="1778068"/>
            <a:chOff x="7814563" y="2523339"/>
            <a:chExt cx="3266338" cy="1778068"/>
          </a:xfrm>
        </p:grpSpPr>
        <p:sp>
          <p:nvSpPr>
            <p:cNvPr id="3" name="Rectangle 2">
              <a:extLst>
                <a:ext uri="{FF2B5EF4-FFF2-40B4-BE49-F238E27FC236}">
                  <a16:creationId xmlns:a16="http://schemas.microsoft.com/office/drawing/2014/main" id="{B4457830-39F9-4350-B509-B924BFD1AFE9}"/>
                </a:ext>
              </a:extLst>
            </p:cNvPr>
            <p:cNvSpPr/>
            <p:nvPr/>
          </p:nvSpPr>
          <p:spPr bwMode="gray">
            <a:xfrm>
              <a:off x="7814563" y="3016033"/>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Port </a:t>
              </a:r>
              <a:r>
                <a:rPr lang="de-DE" sz="1800" kern="0" dirty="0">
                  <a:ea typeface="Arial Unicode MS" pitchFamily="34" charset="-128"/>
                  <a:cs typeface="Arial Unicode MS" pitchFamily="34" charset="-128"/>
                </a:rPr>
                <a:t>8081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08D608E2-0C6A-4963-B4A7-7686ABF7E70E}"/>
                </a:ext>
              </a:extLst>
            </p:cNvPr>
            <p:cNvSpPr/>
            <p:nvPr/>
          </p:nvSpPr>
          <p:spPr bwMode="gray">
            <a:xfrm>
              <a:off x="9963403" y="252333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sp>
          <p:nvSpPr>
            <p:cNvPr id="5" name="Rectangle 4">
              <a:extLst>
                <a:ext uri="{FF2B5EF4-FFF2-40B4-BE49-F238E27FC236}">
                  <a16:creationId xmlns:a16="http://schemas.microsoft.com/office/drawing/2014/main" id="{0D18E228-9082-4236-885A-0F4636E68086}"/>
                </a:ext>
              </a:extLst>
            </p:cNvPr>
            <p:cNvSpPr/>
            <p:nvPr/>
          </p:nvSpPr>
          <p:spPr bwMode="gray">
            <a:xfrm>
              <a:off x="9963403" y="3505451"/>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cxnSp>
          <p:nvCxnSpPr>
            <p:cNvPr id="6" name="Connector: Elbow 5">
              <a:extLst>
                <a:ext uri="{FF2B5EF4-FFF2-40B4-BE49-F238E27FC236}">
                  <a16:creationId xmlns:a16="http://schemas.microsoft.com/office/drawing/2014/main" id="{B1B508C1-CE67-4683-8539-9ED63738D7AF}"/>
                </a:ext>
              </a:extLst>
            </p:cNvPr>
            <p:cNvCxnSpPr>
              <a:cxnSpLocks/>
              <a:stCxn id="3" idx="3"/>
              <a:endCxn id="4" idx="1"/>
            </p:cNvCxnSpPr>
            <p:nvPr/>
          </p:nvCxnSpPr>
          <p:spPr>
            <a:xfrm flipV="1">
              <a:off x="8932061" y="2921317"/>
              <a:ext cx="1031342" cy="492694"/>
            </a:xfrm>
            <a:prstGeom prst="bentConnector3">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0B8E918E-7337-4DDD-A077-2D130786BAFE}"/>
                </a:ext>
              </a:extLst>
            </p:cNvPr>
            <p:cNvCxnSpPr>
              <a:cxnSpLocks/>
              <a:stCxn id="3" idx="3"/>
              <a:endCxn id="5" idx="1"/>
            </p:cNvCxnSpPr>
            <p:nvPr/>
          </p:nvCxnSpPr>
          <p:spPr>
            <a:xfrm>
              <a:off x="8932061" y="3414011"/>
              <a:ext cx="1031342" cy="489418"/>
            </a:xfrm>
            <a:prstGeom prst="bentConnector3">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099CA93B-821C-49D8-A92A-02926E93612E}"/>
              </a:ext>
            </a:extLst>
          </p:cNvPr>
          <p:cNvSpPr/>
          <p:nvPr/>
        </p:nvSpPr>
        <p:spPr bwMode="gray">
          <a:xfrm>
            <a:off x="3566160" y="2710452"/>
            <a:ext cx="2986455" cy="118766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Ingress</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hlinkClick r:id="rId3"/>
              </a:rPr>
              <a:t>https://app.ingress.com</a:t>
            </a:r>
            <a:r>
              <a:rPr lang="de-DE" sz="1800" kern="0" dirty="0">
                <a:ea typeface="Arial Unicode MS" pitchFamily="34" charset="-128"/>
                <a:cs typeface="Arial Unicode MS" pitchFamily="34" charset="-128"/>
              </a:rPr>
              <a:t> </a:t>
            </a: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35.205.166.164</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11" name="Group 10">
            <a:extLst>
              <a:ext uri="{FF2B5EF4-FFF2-40B4-BE49-F238E27FC236}">
                <a16:creationId xmlns:a16="http://schemas.microsoft.com/office/drawing/2014/main" id="{F95913DA-CA66-4D4B-9DE6-B4301A7131DB}"/>
              </a:ext>
            </a:extLst>
          </p:cNvPr>
          <p:cNvGrpSpPr/>
          <p:nvPr/>
        </p:nvGrpSpPr>
        <p:grpSpPr>
          <a:xfrm>
            <a:off x="418999" y="2751079"/>
            <a:ext cx="2249770" cy="1106406"/>
            <a:chOff x="1122252" y="3219863"/>
            <a:chExt cx="2249770" cy="1106406"/>
          </a:xfrm>
        </p:grpSpPr>
        <p:sp>
          <p:nvSpPr>
            <p:cNvPr id="12" name="Cloud 11">
              <a:extLst>
                <a:ext uri="{FF2B5EF4-FFF2-40B4-BE49-F238E27FC236}">
                  <a16:creationId xmlns:a16="http://schemas.microsoft.com/office/drawing/2014/main" id="{1743D8BF-8F3B-443E-ABD5-8A254B403503}"/>
                </a:ext>
              </a:extLst>
            </p:cNvPr>
            <p:cNvSpPr/>
            <p:nvPr/>
          </p:nvSpPr>
          <p:spPr bwMode="gray">
            <a:xfrm>
              <a:off x="1122252" y="3219863"/>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3" name="Graphic 12" descr="User">
              <a:extLst>
                <a:ext uri="{FF2B5EF4-FFF2-40B4-BE49-F238E27FC236}">
                  <a16:creationId xmlns:a16="http://schemas.microsoft.com/office/drawing/2014/main" id="{59D580DD-E40F-4993-B360-B0AD4EB046D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89937" y="3335277"/>
              <a:ext cx="914400" cy="914400"/>
            </a:xfrm>
            <a:prstGeom prst="rect">
              <a:avLst/>
            </a:prstGeom>
          </p:spPr>
        </p:pic>
      </p:grpSp>
      <p:cxnSp>
        <p:nvCxnSpPr>
          <p:cNvPr id="16" name="Straight Connector 15">
            <a:extLst>
              <a:ext uri="{FF2B5EF4-FFF2-40B4-BE49-F238E27FC236}">
                <a16:creationId xmlns:a16="http://schemas.microsoft.com/office/drawing/2014/main" id="{A6C9583B-B1A3-4BC2-8995-403831414E7F}"/>
              </a:ext>
            </a:extLst>
          </p:cNvPr>
          <p:cNvCxnSpPr>
            <a:cxnSpLocks/>
            <a:stCxn id="9" idx="3"/>
            <a:endCxn id="3" idx="1"/>
          </p:cNvCxnSpPr>
          <p:nvPr/>
        </p:nvCxnSpPr>
        <p:spPr>
          <a:xfrm>
            <a:off x="6552615" y="3304283"/>
            <a:ext cx="844881"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Rectangle: Single Corner Snipped 18">
            <a:extLst>
              <a:ext uri="{FF2B5EF4-FFF2-40B4-BE49-F238E27FC236}">
                <a16:creationId xmlns:a16="http://schemas.microsoft.com/office/drawing/2014/main" id="{818EFA0C-91F0-49FF-8101-E64C2958A76B}"/>
              </a:ext>
            </a:extLst>
          </p:cNvPr>
          <p:cNvSpPr/>
          <p:nvPr/>
        </p:nvSpPr>
        <p:spPr bwMode="gray">
          <a:xfrm>
            <a:off x="7326270" y="4286395"/>
            <a:ext cx="1948030" cy="1377144"/>
          </a:xfrm>
          <a:prstGeom prst="snip1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noProof="0" dirty="0">
                <a:ln>
                  <a:noFill/>
                </a:ln>
                <a:effectLst/>
                <a:uLnTx/>
                <a:uFillTx/>
                <a:ea typeface="Arial Unicode MS" pitchFamily="34" charset="-128"/>
                <a:cs typeface="Arial Unicode MS" pitchFamily="34" charset="-128"/>
              </a:rPr>
              <a:t>TLS secret</a:t>
            </a: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lang="en-US" sz="1600" kern="0" dirty="0">
                <a:ea typeface="Arial Unicode MS" pitchFamily="34" charset="-128"/>
                <a:cs typeface="Arial Unicode MS" pitchFamily="34" charset="-128"/>
              </a:rPr>
              <a:t>server-</a:t>
            </a:r>
            <a:r>
              <a:rPr lang="en-US" sz="1600" kern="0" dirty="0" err="1">
                <a:ea typeface="Arial Unicode MS" pitchFamily="34" charset="-128"/>
                <a:cs typeface="Arial Unicode MS" pitchFamily="34" charset="-128"/>
              </a:rPr>
              <a:t>key.pem</a:t>
            </a:r>
            <a:endParaRPr lang="en-US" sz="1600" kern="0" dirty="0">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lang="en-US" sz="1600" kern="0" dirty="0" err="1">
                <a:ea typeface="Arial Unicode MS" pitchFamily="34" charset="-128"/>
                <a:cs typeface="Arial Unicode MS" pitchFamily="34" charset="-128"/>
              </a:rPr>
              <a:t>server.pem</a:t>
            </a:r>
            <a:endParaRPr lang="en-US" sz="1600" kern="0" dirty="0">
              <a:ea typeface="Arial Unicode MS" pitchFamily="34" charset="-128"/>
              <a:cs typeface="Arial Unicode MS" pitchFamily="34" charset="-128"/>
            </a:endParaRPr>
          </a:p>
        </p:txBody>
      </p:sp>
      <p:cxnSp>
        <p:nvCxnSpPr>
          <p:cNvPr id="26" name="Connector: Elbow 25">
            <a:extLst>
              <a:ext uri="{FF2B5EF4-FFF2-40B4-BE49-F238E27FC236}">
                <a16:creationId xmlns:a16="http://schemas.microsoft.com/office/drawing/2014/main" id="{0CF8FBF5-5A10-4A9E-9F66-A8EADACE2648}"/>
              </a:ext>
            </a:extLst>
          </p:cNvPr>
          <p:cNvCxnSpPr>
            <a:cxnSpLocks/>
            <a:stCxn id="9" idx="2"/>
            <a:endCxn id="19" idx="2"/>
          </p:cNvCxnSpPr>
          <p:nvPr/>
        </p:nvCxnSpPr>
        <p:spPr>
          <a:xfrm rot="16200000" flipH="1">
            <a:off x="5654402" y="3303099"/>
            <a:ext cx="1076854" cy="2266882"/>
          </a:xfrm>
          <a:prstGeom prst="bentConnector2">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3CFC0E6-4B2E-4A4A-8320-32CEDFC1F8AC}"/>
              </a:ext>
            </a:extLst>
          </p:cNvPr>
          <p:cNvCxnSpPr>
            <a:cxnSpLocks/>
            <a:stCxn id="12" idx="0"/>
            <a:endCxn id="9" idx="1"/>
          </p:cNvCxnSpPr>
          <p:nvPr/>
        </p:nvCxnSpPr>
        <p:spPr>
          <a:xfrm>
            <a:off x="2666894" y="3304282"/>
            <a:ext cx="899266" cy="1"/>
          </a:xfrm>
          <a:prstGeom prst="line">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Speech Bubble: Rectangle 35">
            <a:extLst>
              <a:ext uri="{FF2B5EF4-FFF2-40B4-BE49-F238E27FC236}">
                <a16:creationId xmlns:a16="http://schemas.microsoft.com/office/drawing/2014/main" id="{FBD5E2D3-AE2C-4614-958E-DC66ADC73203}"/>
              </a:ext>
            </a:extLst>
          </p:cNvPr>
          <p:cNvSpPr/>
          <p:nvPr/>
        </p:nvSpPr>
        <p:spPr bwMode="gray">
          <a:xfrm>
            <a:off x="418999" y="4232203"/>
            <a:ext cx="3311728" cy="690090"/>
          </a:xfrm>
          <a:prstGeom prst="wedgeRectCallout">
            <a:avLst>
              <a:gd name="adj1" fmla="val 36283"/>
              <a:gd name="adj2" fmla="val -150677"/>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Users access the backend via </a:t>
            </a:r>
            <a:r>
              <a:rPr kumimoji="0" lang="en-US" sz="1800" b="0" i="0" u="none" strike="noStrike" kern="0" cap="none" spc="0" normalizeH="0" baseline="0" noProof="0" dirty="0">
                <a:ln>
                  <a:noFill/>
                </a:ln>
                <a:effectLst/>
                <a:uLnTx/>
                <a:uFillTx/>
                <a:ea typeface="Arial Unicode MS" pitchFamily="34" charset="-128"/>
                <a:cs typeface="Arial Unicode MS" pitchFamily="34" charset="-128"/>
                <a:hlinkClick r:id="rId6"/>
              </a:rPr>
              <a:t>https://app.ingress.com</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Speech Bubble: Rectangle 36">
            <a:extLst>
              <a:ext uri="{FF2B5EF4-FFF2-40B4-BE49-F238E27FC236}">
                <a16:creationId xmlns:a16="http://schemas.microsoft.com/office/drawing/2014/main" id="{6F045E66-D48F-4700-81A1-6540EC05A748}"/>
              </a:ext>
            </a:extLst>
          </p:cNvPr>
          <p:cNvSpPr/>
          <p:nvPr/>
        </p:nvSpPr>
        <p:spPr bwMode="gray">
          <a:xfrm>
            <a:off x="2932921" y="5587082"/>
            <a:ext cx="4101737" cy="713133"/>
          </a:xfrm>
          <a:prstGeom prst="wedgeRectCallout">
            <a:avLst>
              <a:gd name="adj1" fmla="val 45113"/>
              <a:gd name="adj2" fmla="val -12600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TLS termination at Ingress endpoint requires a secret with correct subject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8" name="Speech Bubble: Rectangle 37">
            <a:extLst>
              <a:ext uri="{FF2B5EF4-FFF2-40B4-BE49-F238E27FC236}">
                <a16:creationId xmlns:a16="http://schemas.microsoft.com/office/drawing/2014/main" id="{B26386ED-2643-440C-B8EF-EA2E8A033E36}"/>
              </a:ext>
            </a:extLst>
          </p:cNvPr>
          <p:cNvSpPr/>
          <p:nvPr/>
        </p:nvSpPr>
        <p:spPr bwMode="gray">
          <a:xfrm>
            <a:off x="1709928" y="1141480"/>
            <a:ext cx="3798598" cy="880399"/>
          </a:xfrm>
          <a:prstGeom prst="wedgeRectCallout">
            <a:avLst>
              <a:gd name="adj1" fmla="val 39959"/>
              <a:gd name="adj2" fmla="val 116537"/>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Ingress controller is in charge of </a:t>
            </a:r>
            <a:r>
              <a:rPr lang="en-US" sz="1800" u="sng" kern="0" dirty="0">
                <a:solidFill>
                  <a:schemeClr val="accent3"/>
                </a:solidFill>
                <a:ea typeface="Arial Unicode MS" pitchFamily="34" charset="-128"/>
              </a:rPr>
              <a:t>*.ingress.com </a:t>
            </a:r>
            <a:r>
              <a:rPr lang="en-US" sz="1800" kern="0" dirty="0">
                <a:ea typeface="Arial Unicode MS" pitchFamily="34" charset="-128"/>
                <a:cs typeface="Arial Unicode MS" pitchFamily="34" charset="-128"/>
              </a:rPr>
              <a:t>domain to register new records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102366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75F74-C4BE-475F-90D1-3AD64BAAF7E0}"/>
              </a:ext>
            </a:extLst>
          </p:cNvPr>
          <p:cNvSpPr>
            <a:spLocks noGrp="1"/>
          </p:cNvSpPr>
          <p:nvPr>
            <p:ph type="title"/>
          </p:nvPr>
        </p:nvSpPr>
        <p:spPr/>
        <p:txBody>
          <a:bodyPr/>
          <a:lstStyle/>
          <a:p>
            <a:r>
              <a:rPr lang="en-US" dirty="0"/>
              <a:t>Ingress resource with TLS</a:t>
            </a:r>
          </a:p>
        </p:txBody>
      </p:sp>
      <p:sp>
        <p:nvSpPr>
          <p:cNvPr id="4" name="Speech Bubble: Rectangle 3">
            <a:extLst>
              <a:ext uri="{FF2B5EF4-FFF2-40B4-BE49-F238E27FC236}">
                <a16:creationId xmlns:a16="http://schemas.microsoft.com/office/drawing/2014/main" id="{91A799BB-963F-47BC-97A7-1EBE8A747FA9}"/>
              </a:ext>
            </a:extLst>
          </p:cNvPr>
          <p:cNvSpPr/>
          <p:nvPr/>
        </p:nvSpPr>
        <p:spPr bwMode="gray">
          <a:xfrm>
            <a:off x="6390876" y="2239511"/>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 with rules &amp; managed hosts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7FCF2D2A-DAC6-4BC8-86F5-EA7212382862}"/>
              </a:ext>
            </a:extLst>
          </p:cNvPr>
          <p:cNvSpPr/>
          <p:nvPr/>
        </p:nvSpPr>
        <p:spPr bwMode="gray">
          <a:xfrm>
            <a:off x="6390876" y="4315039"/>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The URL will support https with the certificates from </a:t>
            </a:r>
            <a:r>
              <a:rPr lang="en-US" sz="1800" kern="0" dirty="0" err="1">
                <a:ea typeface="Arial Unicode MS" pitchFamily="34" charset="-128"/>
                <a:cs typeface="Arial Unicode MS" pitchFamily="34" charset="-128"/>
              </a:rPr>
              <a:t>tls</a:t>
            </a:r>
            <a:r>
              <a:rPr lang="en-US" sz="1800" kern="0" dirty="0">
                <a:ea typeface="Arial Unicode MS" pitchFamily="34" charset="-128"/>
                <a:cs typeface="Arial Unicode MS" pitchFamily="34" charset="-128"/>
              </a:rPr>
              <a:t>-secret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id="{EA21E40E-42DE-4A9D-8BB5-CE473B2CD4AD}"/>
              </a:ext>
            </a:extLst>
          </p:cNvPr>
          <p:cNvPicPr>
            <a:picLocks noChangeAspect="1"/>
          </p:cNvPicPr>
          <p:nvPr/>
        </p:nvPicPr>
        <p:blipFill>
          <a:blip r:embed="rId3"/>
          <a:stretch>
            <a:fillRect/>
          </a:stretch>
        </p:blipFill>
        <p:spPr>
          <a:xfrm>
            <a:off x="504001" y="1436443"/>
            <a:ext cx="4676190" cy="4133333"/>
          </a:xfrm>
          <a:prstGeom prst="rect">
            <a:avLst/>
          </a:prstGeom>
        </p:spPr>
      </p:pic>
      <p:sp>
        <p:nvSpPr>
          <p:cNvPr id="9" name="Speech Bubble: Rectangle 8">
            <a:extLst>
              <a:ext uri="{FF2B5EF4-FFF2-40B4-BE49-F238E27FC236}">
                <a16:creationId xmlns:a16="http://schemas.microsoft.com/office/drawing/2014/main" id="{A8ED7711-1E5D-4141-B4DD-1183A1F6AF37}"/>
              </a:ext>
            </a:extLst>
          </p:cNvPr>
          <p:cNvSpPr/>
          <p:nvPr/>
        </p:nvSpPr>
        <p:spPr bwMode="gray">
          <a:xfrm>
            <a:off x="6390876" y="3261313"/>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Traffic is forwarded to service </a:t>
            </a:r>
            <a:r>
              <a:rPr lang="en-US" sz="1800" b="1" kern="0" dirty="0">
                <a:ea typeface="Arial Unicode MS" pitchFamily="34" charset="-128"/>
                <a:cs typeface="Arial Unicode MS" pitchFamily="34" charset="-128"/>
              </a:rPr>
              <a:t>simple-</a:t>
            </a:r>
            <a:r>
              <a:rPr lang="en-US" sz="1800" b="1" kern="0" dirty="0" err="1">
                <a:ea typeface="Arial Unicode MS" pitchFamily="34" charset="-128"/>
                <a:cs typeface="Arial Unicode MS" pitchFamily="34" charset="-128"/>
              </a:rPr>
              <a:t>nginx</a:t>
            </a:r>
            <a:r>
              <a:rPr lang="en-US" sz="1800" b="1" kern="0" dirty="0">
                <a:ea typeface="Arial Unicode MS" pitchFamily="34" charset="-128"/>
                <a:cs typeface="Arial Unicode MS" pitchFamily="34" charset="-128"/>
              </a:rPr>
              <a:t>-service </a:t>
            </a:r>
            <a:r>
              <a:rPr lang="en-US" sz="1800" kern="0" dirty="0">
                <a:ea typeface="Arial Unicode MS" pitchFamily="34" charset="-128"/>
                <a:cs typeface="Arial Unicode MS" pitchFamily="34" charset="-128"/>
              </a:rPr>
              <a:t>on port 80</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32245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2946468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4DF03BB3-7969-41F8-BB01-B24EF0F775A1}"/>
              </a:ext>
            </a:extLst>
          </p:cNvPr>
          <p:cNvSpPr/>
          <p:nvPr/>
        </p:nvSpPr>
        <p:spPr bwMode="gray">
          <a:xfrm>
            <a:off x="7397496" y="1206858"/>
            <a:ext cx="4251959" cy="5093357"/>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Inside K8s</a:t>
            </a:r>
          </a:p>
        </p:txBody>
      </p:sp>
      <p:sp>
        <p:nvSpPr>
          <p:cNvPr id="2" name="Title 1">
            <a:extLst>
              <a:ext uri="{FF2B5EF4-FFF2-40B4-BE49-F238E27FC236}">
                <a16:creationId xmlns:a16="http://schemas.microsoft.com/office/drawing/2014/main" id="{5A81982A-92E0-45C7-BD26-824B847D1E7C}"/>
              </a:ext>
            </a:extLst>
          </p:cNvPr>
          <p:cNvSpPr>
            <a:spLocks noGrp="1"/>
          </p:cNvSpPr>
          <p:nvPr>
            <p:ph type="title"/>
          </p:nvPr>
        </p:nvSpPr>
        <p:spPr/>
        <p:txBody>
          <a:bodyPr/>
          <a:lstStyle/>
          <a:p>
            <a:r>
              <a:rPr lang="en-US" dirty="0"/>
              <a:t>Fanout</a:t>
            </a:r>
          </a:p>
        </p:txBody>
      </p:sp>
      <p:grpSp>
        <p:nvGrpSpPr>
          <p:cNvPr id="8" name="Group 7">
            <a:extLst>
              <a:ext uri="{FF2B5EF4-FFF2-40B4-BE49-F238E27FC236}">
                <a16:creationId xmlns:a16="http://schemas.microsoft.com/office/drawing/2014/main" id="{358CDFFD-2085-488C-BBB2-C4A1E71F2454}"/>
              </a:ext>
            </a:extLst>
          </p:cNvPr>
          <p:cNvGrpSpPr/>
          <p:nvPr/>
        </p:nvGrpSpPr>
        <p:grpSpPr>
          <a:xfrm>
            <a:off x="7772400" y="2413611"/>
            <a:ext cx="3573677" cy="1778068"/>
            <a:chOff x="7814563" y="2523339"/>
            <a:chExt cx="3266338" cy="1778068"/>
          </a:xfrm>
        </p:grpSpPr>
        <p:sp>
          <p:nvSpPr>
            <p:cNvPr id="3" name="Rectangle 2">
              <a:extLst>
                <a:ext uri="{FF2B5EF4-FFF2-40B4-BE49-F238E27FC236}">
                  <a16:creationId xmlns:a16="http://schemas.microsoft.com/office/drawing/2014/main" id="{B4457830-39F9-4350-B509-B924BFD1AFE9}"/>
                </a:ext>
              </a:extLst>
            </p:cNvPr>
            <p:cNvSpPr/>
            <p:nvPr/>
          </p:nvSpPr>
          <p:spPr bwMode="gray">
            <a:xfrm>
              <a:off x="7814563" y="3016033"/>
              <a:ext cx="1117498" cy="795956"/>
            </a:xfrm>
            <a:prstGeom prst="rect">
              <a:avLst/>
            </a:prstGeom>
            <a:solidFill>
              <a:schemeClr val="accent4">
                <a:lumMod val="60000"/>
                <a:lumOff val="40000"/>
              </a:schemeClr>
            </a:solidFill>
            <a:ln>
              <a:solidFill>
                <a:schemeClr val="accent4">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Port </a:t>
              </a:r>
              <a:r>
                <a:rPr lang="de-DE" sz="1800" kern="0" dirty="0">
                  <a:ea typeface="Arial Unicode MS" pitchFamily="34" charset="-128"/>
                  <a:cs typeface="Arial Unicode MS" pitchFamily="34" charset="-128"/>
                </a:rPr>
                <a:t>8081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08D608E2-0C6A-4963-B4A7-7686ABF7E70E}"/>
                </a:ext>
              </a:extLst>
            </p:cNvPr>
            <p:cNvSpPr/>
            <p:nvPr/>
          </p:nvSpPr>
          <p:spPr bwMode="gray">
            <a:xfrm>
              <a:off x="9963403" y="2523339"/>
              <a:ext cx="1117498" cy="795956"/>
            </a:xfrm>
            <a:prstGeom prst="rect">
              <a:avLst/>
            </a:prstGeom>
            <a:solidFill>
              <a:schemeClr val="accent4">
                <a:lumMod val="60000"/>
                <a:lumOff val="40000"/>
              </a:schemeClr>
            </a:solidFill>
            <a:ln>
              <a:solidFill>
                <a:schemeClr val="accent4">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sp>
          <p:nvSpPr>
            <p:cNvPr id="5" name="Rectangle 4">
              <a:extLst>
                <a:ext uri="{FF2B5EF4-FFF2-40B4-BE49-F238E27FC236}">
                  <a16:creationId xmlns:a16="http://schemas.microsoft.com/office/drawing/2014/main" id="{0D18E228-9082-4236-885A-0F4636E68086}"/>
                </a:ext>
              </a:extLst>
            </p:cNvPr>
            <p:cNvSpPr/>
            <p:nvPr/>
          </p:nvSpPr>
          <p:spPr bwMode="gray">
            <a:xfrm>
              <a:off x="9963403" y="3505451"/>
              <a:ext cx="1117498" cy="795956"/>
            </a:xfrm>
            <a:prstGeom prst="rect">
              <a:avLst/>
            </a:prstGeom>
            <a:solidFill>
              <a:schemeClr val="accent4">
                <a:lumMod val="60000"/>
                <a:lumOff val="40000"/>
              </a:schemeClr>
            </a:solidFill>
            <a:ln>
              <a:solidFill>
                <a:schemeClr val="accent4">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cxnSp>
          <p:nvCxnSpPr>
            <p:cNvPr id="6" name="Connector: Elbow 5">
              <a:extLst>
                <a:ext uri="{FF2B5EF4-FFF2-40B4-BE49-F238E27FC236}">
                  <a16:creationId xmlns:a16="http://schemas.microsoft.com/office/drawing/2014/main" id="{B1B508C1-CE67-4683-8539-9ED63738D7AF}"/>
                </a:ext>
              </a:extLst>
            </p:cNvPr>
            <p:cNvCxnSpPr>
              <a:cxnSpLocks/>
              <a:stCxn id="3" idx="3"/>
              <a:endCxn id="4" idx="1"/>
            </p:cNvCxnSpPr>
            <p:nvPr/>
          </p:nvCxnSpPr>
          <p:spPr>
            <a:xfrm flipV="1">
              <a:off x="8932061" y="2921317"/>
              <a:ext cx="1031342" cy="492694"/>
            </a:xfrm>
            <a:prstGeom prst="bentConnector3">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0B8E918E-7337-4DDD-A077-2D130786BAFE}"/>
                </a:ext>
              </a:extLst>
            </p:cNvPr>
            <p:cNvCxnSpPr>
              <a:cxnSpLocks/>
              <a:stCxn id="3" idx="3"/>
              <a:endCxn id="5" idx="1"/>
            </p:cNvCxnSpPr>
            <p:nvPr/>
          </p:nvCxnSpPr>
          <p:spPr>
            <a:xfrm>
              <a:off x="8932061" y="3414011"/>
              <a:ext cx="1031342" cy="489418"/>
            </a:xfrm>
            <a:prstGeom prst="bentConnector3">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099CA93B-821C-49D8-A92A-02926E93612E}"/>
              </a:ext>
            </a:extLst>
          </p:cNvPr>
          <p:cNvSpPr/>
          <p:nvPr/>
        </p:nvSpPr>
        <p:spPr bwMode="gray">
          <a:xfrm>
            <a:off x="3474720" y="2322576"/>
            <a:ext cx="3361203" cy="19820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Ingress</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hlinkClick r:id="rId3"/>
              </a:rPr>
              <a:t>https://app.ingress.com/</a:t>
            </a:r>
            <a:r>
              <a:rPr lang="de-DE" sz="1800" b="1" kern="0" dirty="0">
                <a:ea typeface="Arial Unicode MS" pitchFamily="34" charset="-128"/>
                <a:cs typeface="Arial Unicode MS" pitchFamily="34" charset="-128"/>
                <a:hlinkClick r:id="rId3"/>
              </a:rPr>
              <a:t>my</a:t>
            </a:r>
            <a:endParaRPr lang="de-DE" sz="1800" b="1" kern="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800" b="1" kern="0" dirty="0">
                <a:ea typeface="Arial Unicode MS" pitchFamily="34" charset="-128"/>
                <a:cs typeface="Arial Unicode MS" pitchFamily="34" charset="-128"/>
              </a:rPr>
              <a:t> </a:t>
            </a: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hlinkClick r:id="rId4"/>
              </a:rPr>
              <a:t>https://app.ingress.com/</a:t>
            </a:r>
            <a:r>
              <a:rPr lang="de-DE" sz="1800" b="1" kern="0" dirty="0">
                <a:ea typeface="Arial Unicode MS" pitchFamily="34" charset="-128"/>
                <a:cs typeface="Arial Unicode MS" pitchFamily="34" charset="-128"/>
                <a:hlinkClick r:id="rId4"/>
              </a:rPr>
              <a:t>your</a:t>
            </a:r>
            <a:r>
              <a:rPr lang="de-DE" sz="1800" kern="0" dirty="0">
                <a:ea typeface="Arial Unicode MS" pitchFamily="34" charset="-128"/>
                <a:cs typeface="Arial Unicode MS" pitchFamily="34" charset="-128"/>
              </a:rPr>
              <a:t>  </a:t>
            </a: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35.205.166.164</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11" name="Group 10">
            <a:extLst>
              <a:ext uri="{FF2B5EF4-FFF2-40B4-BE49-F238E27FC236}">
                <a16:creationId xmlns:a16="http://schemas.microsoft.com/office/drawing/2014/main" id="{F95913DA-CA66-4D4B-9DE6-B4301A7131DB}"/>
              </a:ext>
            </a:extLst>
          </p:cNvPr>
          <p:cNvGrpSpPr/>
          <p:nvPr/>
        </p:nvGrpSpPr>
        <p:grpSpPr>
          <a:xfrm>
            <a:off x="320690" y="2760382"/>
            <a:ext cx="2249770" cy="1106406"/>
            <a:chOff x="1122252" y="3219863"/>
            <a:chExt cx="2249770" cy="1106406"/>
          </a:xfrm>
        </p:grpSpPr>
        <p:sp>
          <p:nvSpPr>
            <p:cNvPr id="12" name="Cloud 11">
              <a:extLst>
                <a:ext uri="{FF2B5EF4-FFF2-40B4-BE49-F238E27FC236}">
                  <a16:creationId xmlns:a16="http://schemas.microsoft.com/office/drawing/2014/main" id="{1743D8BF-8F3B-443E-ABD5-8A254B403503}"/>
                </a:ext>
              </a:extLst>
            </p:cNvPr>
            <p:cNvSpPr/>
            <p:nvPr/>
          </p:nvSpPr>
          <p:spPr bwMode="gray">
            <a:xfrm>
              <a:off x="1122252" y="3219863"/>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3" name="Graphic 12" descr="User">
              <a:extLst>
                <a:ext uri="{FF2B5EF4-FFF2-40B4-BE49-F238E27FC236}">
                  <a16:creationId xmlns:a16="http://schemas.microsoft.com/office/drawing/2014/main" id="{59D580DD-E40F-4993-B360-B0AD4EB046D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89937" y="3335277"/>
              <a:ext cx="914400" cy="914400"/>
            </a:xfrm>
            <a:prstGeom prst="rect">
              <a:avLst/>
            </a:prstGeom>
          </p:spPr>
        </p:pic>
      </p:grpSp>
      <p:cxnSp>
        <p:nvCxnSpPr>
          <p:cNvPr id="33" name="Straight Connector 32">
            <a:extLst>
              <a:ext uri="{FF2B5EF4-FFF2-40B4-BE49-F238E27FC236}">
                <a16:creationId xmlns:a16="http://schemas.microsoft.com/office/drawing/2014/main" id="{93CFC0E6-4B2E-4A4A-8320-32CEDFC1F8AC}"/>
              </a:ext>
            </a:extLst>
          </p:cNvPr>
          <p:cNvCxnSpPr>
            <a:cxnSpLocks/>
            <a:stCxn id="12" idx="0"/>
          </p:cNvCxnSpPr>
          <p:nvPr/>
        </p:nvCxnSpPr>
        <p:spPr>
          <a:xfrm flipV="1">
            <a:off x="2568585" y="3017520"/>
            <a:ext cx="1107303" cy="296065"/>
          </a:xfrm>
          <a:prstGeom prst="line">
            <a:avLst/>
          </a:prstGeom>
          <a:ln w="57150">
            <a:solidFill>
              <a:schemeClr val="accent4">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D9E39F9B-D558-4B40-B770-65B1E36C58AE}"/>
              </a:ext>
            </a:extLst>
          </p:cNvPr>
          <p:cNvGrpSpPr/>
          <p:nvPr/>
        </p:nvGrpSpPr>
        <p:grpSpPr>
          <a:xfrm>
            <a:off x="7772400" y="4304593"/>
            <a:ext cx="3573677" cy="1778068"/>
            <a:chOff x="7814563" y="2523339"/>
            <a:chExt cx="3266338" cy="1778068"/>
          </a:xfrm>
        </p:grpSpPr>
        <p:sp>
          <p:nvSpPr>
            <p:cNvPr id="46" name="Rectangle 45">
              <a:extLst>
                <a:ext uri="{FF2B5EF4-FFF2-40B4-BE49-F238E27FC236}">
                  <a16:creationId xmlns:a16="http://schemas.microsoft.com/office/drawing/2014/main" id="{CEEAF3AB-2B14-422E-BE74-A813BE5ADFF9}"/>
                </a:ext>
              </a:extLst>
            </p:cNvPr>
            <p:cNvSpPr/>
            <p:nvPr/>
          </p:nvSpPr>
          <p:spPr bwMode="gray">
            <a:xfrm>
              <a:off x="7814563" y="3016033"/>
              <a:ext cx="1117498" cy="795956"/>
            </a:xfrm>
            <a:prstGeom prst="rect">
              <a:avLst/>
            </a:prstGeom>
            <a:solidFill>
              <a:schemeClr val="accent6">
                <a:lumMod val="75000"/>
              </a:schemeClr>
            </a:solidFill>
            <a:ln>
              <a:solidFill>
                <a:schemeClr val="accent6">
                  <a:lumMod val="75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Port </a:t>
              </a:r>
              <a:r>
                <a:rPr lang="de-DE" sz="1800" kern="0" dirty="0">
                  <a:ea typeface="Arial Unicode MS" pitchFamily="34" charset="-128"/>
                  <a:cs typeface="Arial Unicode MS" pitchFamily="34" charset="-128"/>
                </a:rPr>
                <a:t>8081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7" name="Rectangle 46">
              <a:extLst>
                <a:ext uri="{FF2B5EF4-FFF2-40B4-BE49-F238E27FC236}">
                  <a16:creationId xmlns:a16="http://schemas.microsoft.com/office/drawing/2014/main" id="{4E86DE12-4246-4DA8-BEB6-AACA302A24EC}"/>
                </a:ext>
              </a:extLst>
            </p:cNvPr>
            <p:cNvSpPr/>
            <p:nvPr/>
          </p:nvSpPr>
          <p:spPr bwMode="gray">
            <a:xfrm>
              <a:off x="9963403" y="2523339"/>
              <a:ext cx="1117498" cy="795956"/>
            </a:xfrm>
            <a:prstGeom prst="rect">
              <a:avLst/>
            </a:prstGeom>
            <a:solidFill>
              <a:schemeClr val="accent6">
                <a:lumMod val="75000"/>
              </a:schemeClr>
            </a:solidFill>
            <a:ln>
              <a:solidFill>
                <a:schemeClr val="accent6">
                  <a:lumMod val="75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sp>
          <p:nvSpPr>
            <p:cNvPr id="48" name="Rectangle 47">
              <a:extLst>
                <a:ext uri="{FF2B5EF4-FFF2-40B4-BE49-F238E27FC236}">
                  <a16:creationId xmlns:a16="http://schemas.microsoft.com/office/drawing/2014/main" id="{4122934F-5543-403B-8578-B738A0FA9A96}"/>
                </a:ext>
              </a:extLst>
            </p:cNvPr>
            <p:cNvSpPr/>
            <p:nvPr/>
          </p:nvSpPr>
          <p:spPr bwMode="gray">
            <a:xfrm>
              <a:off x="9963403" y="3505451"/>
              <a:ext cx="1117498" cy="795956"/>
            </a:xfrm>
            <a:prstGeom prst="rect">
              <a:avLst/>
            </a:prstGeom>
            <a:solidFill>
              <a:schemeClr val="accent6">
                <a:lumMod val="75000"/>
              </a:schemeClr>
            </a:solidFill>
            <a:ln>
              <a:solidFill>
                <a:schemeClr val="accent6">
                  <a:lumMod val="75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cxnSp>
          <p:nvCxnSpPr>
            <p:cNvPr id="49" name="Connector: Elbow 48">
              <a:extLst>
                <a:ext uri="{FF2B5EF4-FFF2-40B4-BE49-F238E27FC236}">
                  <a16:creationId xmlns:a16="http://schemas.microsoft.com/office/drawing/2014/main" id="{B359FC99-1C4A-4619-A466-64CCFC7A7B3A}"/>
                </a:ext>
              </a:extLst>
            </p:cNvPr>
            <p:cNvCxnSpPr>
              <a:cxnSpLocks/>
              <a:stCxn id="46" idx="3"/>
              <a:endCxn id="47" idx="1"/>
            </p:cNvCxnSpPr>
            <p:nvPr/>
          </p:nvCxnSpPr>
          <p:spPr>
            <a:xfrm flipV="1">
              <a:off x="8932061" y="2921317"/>
              <a:ext cx="1031342" cy="492694"/>
            </a:xfrm>
            <a:prstGeom prst="bentConnector3">
              <a:avLst/>
            </a:prstGeom>
            <a:ln w="571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E03C267F-AC82-4CAE-92DE-678DD4DF9F43}"/>
                </a:ext>
              </a:extLst>
            </p:cNvPr>
            <p:cNvCxnSpPr>
              <a:cxnSpLocks/>
              <a:stCxn id="46" idx="3"/>
              <a:endCxn id="48" idx="1"/>
            </p:cNvCxnSpPr>
            <p:nvPr/>
          </p:nvCxnSpPr>
          <p:spPr>
            <a:xfrm>
              <a:off x="8932061" y="3414011"/>
              <a:ext cx="1031342" cy="489418"/>
            </a:xfrm>
            <a:prstGeom prst="bentConnector3">
              <a:avLst/>
            </a:prstGeom>
            <a:ln w="571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56" name="Straight Connector 55">
            <a:extLst>
              <a:ext uri="{FF2B5EF4-FFF2-40B4-BE49-F238E27FC236}">
                <a16:creationId xmlns:a16="http://schemas.microsoft.com/office/drawing/2014/main" id="{0353F190-1BB4-4019-BD52-08E340747687}"/>
              </a:ext>
            </a:extLst>
          </p:cNvPr>
          <p:cNvCxnSpPr>
            <a:cxnSpLocks/>
            <a:stCxn id="12" idx="0"/>
          </p:cNvCxnSpPr>
          <p:nvPr/>
        </p:nvCxnSpPr>
        <p:spPr>
          <a:xfrm>
            <a:off x="2568585" y="3313585"/>
            <a:ext cx="1051583" cy="317639"/>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Speech Bubble: Rectangle 60">
            <a:extLst>
              <a:ext uri="{FF2B5EF4-FFF2-40B4-BE49-F238E27FC236}">
                <a16:creationId xmlns:a16="http://schemas.microsoft.com/office/drawing/2014/main" id="{56360F17-096E-4C95-841B-4E6B27202A13}"/>
              </a:ext>
            </a:extLst>
          </p:cNvPr>
          <p:cNvSpPr/>
          <p:nvPr/>
        </p:nvSpPr>
        <p:spPr bwMode="gray">
          <a:xfrm>
            <a:off x="465099" y="4919473"/>
            <a:ext cx="3649701" cy="1014983"/>
          </a:xfrm>
          <a:prstGeom prst="wedgeRectCallout">
            <a:avLst>
              <a:gd name="adj1" fmla="val 26705"/>
              <a:gd name="adj2" fmla="val -16284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Users access different backends via </a:t>
            </a:r>
            <a:r>
              <a:rPr kumimoji="0" lang="en-US" sz="1800" b="0" i="0" u="none" strike="noStrike" kern="0" cap="none" spc="0" normalizeH="0" baseline="0" noProof="0" dirty="0">
                <a:ln>
                  <a:noFill/>
                </a:ln>
                <a:effectLst/>
                <a:uLnTx/>
                <a:uFillTx/>
                <a:ea typeface="Arial Unicode MS" pitchFamily="34" charset="-128"/>
                <a:cs typeface="Arial Unicode MS" pitchFamily="34" charset="-128"/>
                <a:hlinkClick r:id="rId7"/>
              </a:rPr>
              <a:t>https://app.com</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a:t>
            </a:r>
            <a:r>
              <a:rPr kumimoji="0" lang="en-US" sz="1800" b="1" i="0" u="sng" strike="noStrike" kern="0" cap="none" spc="0" normalizeH="0" baseline="0" noProof="0" dirty="0">
                <a:ln>
                  <a:noFill/>
                </a:ln>
                <a:solidFill>
                  <a:schemeClr val="accent3"/>
                </a:solidFill>
                <a:effectLst/>
                <a:uLnTx/>
                <a:uFillTx/>
                <a:ea typeface="Arial Unicode MS" pitchFamily="34" charset="-128"/>
                <a:cs typeface="Arial Unicode MS" pitchFamily="34" charset="-128"/>
              </a:rPr>
              <a:t>/my </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or </a:t>
            </a:r>
            <a:r>
              <a:rPr lang="en-US" sz="1800" b="1" u="sng" kern="0" dirty="0">
                <a:solidFill>
                  <a:schemeClr val="accent3"/>
                </a:solidFill>
                <a:ea typeface="Arial Unicode MS" pitchFamily="34" charset="-128"/>
              </a:rPr>
              <a:t>/your</a:t>
            </a:r>
          </a:p>
        </p:txBody>
      </p:sp>
      <p:sp>
        <p:nvSpPr>
          <p:cNvPr id="62" name="Speech Bubble: Rectangle 61">
            <a:extLst>
              <a:ext uri="{FF2B5EF4-FFF2-40B4-BE49-F238E27FC236}">
                <a16:creationId xmlns:a16="http://schemas.microsoft.com/office/drawing/2014/main" id="{F6AA2E56-2FC9-4A02-A988-3EDF69218A52}"/>
              </a:ext>
            </a:extLst>
          </p:cNvPr>
          <p:cNvSpPr/>
          <p:nvPr/>
        </p:nvSpPr>
        <p:spPr bwMode="gray">
          <a:xfrm>
            <a:off x="2814160" y="905257"/>
            <a:ext cx="3649701" cy="1014983"/>
          </a:xfrm>
          <a:prstGeom prst="wedgeRectCallout">
            <a:avLst>
              <a:gd name="adj1" fmla="val 49755"/>
              <a:gd name="adj2" fmla="val 138953"/>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The ingress routes to the service based on URL paths</a:t>
            </a:r>
          </a:p>
        </p:txBody>
      </p:sp>
      <p:cxnSp>
        <p:nvCxnSpPr>
          <p:cNvPr id="69" name="Connector: Elbow 68">
            <a:extLst>
              <a:ext uri="{FF2B5EF4-FFF2-40B4-BE49-F238E27FC236}">
                <a16:creationId xmlns:a16="http://schemas.microsoft.com/office/drawing/2014/main" id="{DE6C42AB-2708-4B3C-A9D4-CACA17320CE4}"/>
              </a:ext>
            </a:extLst>
          </p:cNvPr>
          <p:cNvCxnSpPr>
            <a:cxnSpLocks/>
            <a:stCxn id="3" idx="1"/>
          </p:cNvCxnSpPr>
          <p:nvPr/>
        </p:nvCxnSpPr>
        <p:spPr>
          <a:xfrm rot="10800000">
            <a:off x="6638544" y="3017521"/>
            <a:ext cx="1133856" cy="286763"/>
          </a:xfrm>
          <a:prstGeom prst="bentConnector3">
            <a:avLst>
              <a:gd name="adj1" fmla="val 50000"/>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0F105FA0-FC20-48F8-8370-34E3EEB66099}"/>
              </a:ext>
            </a:extLst>
          </p:cNvPr>
          <p:cNvCxnSpPr>
            <a:cxnSpLocks/>
          </p:cNvCxnSpPr>
          <p:nvPr/>
        </p:nvCxnSpPr>
        <p:spPr>
          <a:xfrm>
            <a:off x="6791834" y="3631224"/>
            <a:ext cx="1614203" cy="1600143"/>
          </a:xfrm>
          <a:prstGeom prst="bentConnector3">
            <a:avLst>
              <a:gd name="adj1" fmla="val 25075"/>
            </a:avLst>
          </a:prstGeom>
          <a:ln w="571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7258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75F74-C4BE-475F-90D1-3AD64BAAF7E0}"/>
              </a:ext>
            </a:extLst>
          </p:cNvPr>
          <p:cNvSpPr>
            <a:spLocks noGrp="1"/>
          </p:cNvSpPr>
          <p:nvPr>
            <p:ph type="title"/>
          </p:nvPr>
        </p:nvSpPr>
        <p:spPr/>
        <p:txBody>
          <a:bodyPr/>
          <a:lstStyle/>
          <a:p>
            <a:r>
              <a:rPr lang="en-US" dirty="0"/>
              <a:t>Ingress resource with fanout</a:t>
            </a:r>
          </a:p>
        </p:txBody>
      </p:sp>
      <p:sp>
        <p:nvSpPr>
          <p:cNvPr id="4" name="Speech Bubble: Rectangle 3">
            <a:extLst>
              <a:ext uri="{FF2B5EF4-FFF2-40B4-BE49-F238E27FC236}">
                <a16:creationId xmlns:a16="http://schemas.microsoft.com/office/drawing/2014/main" id="{91A799BB-963F-47BC-97A7-1EBE8A747FA9}"/>
              </a:ext>
            </a:extLst>
          </p:cNvPr>
          <p:cNvSpPr/>
          <p:nvPr/>
        </p:nvSpPr>
        <p:spPr bwMode="gray">
          <a:xfrm>
            <a:off x="6899891" y="2815583"/>
            <a:ext cx="4505724"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 with rules &amp; managed host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Speech Bubble: Rectangle 5">
            <a:extLst>
              <a:ext uri="{FF2B5EF4-FFF2-40B4-BE49-F238E27FC236}">
                <a16:creationId xmlns:a16="http://schemas.microsoft.com/office/drawing/2014/main" id="{2A2CFC32-B275-495E-8ED6-11D7A98B67A4}"/>
              </a:ext>
            </a:extLst>
          </p:cNvPr>
          <p:cNvSpPr/>
          <p:nvPr/>
        </p:nvSpPr>
        <p:spPr bwMode="gray">
          <a:xfrm>
            <a:off x="6899892" y="3953546"/>
            <a:ext cx="4505724"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Traffic to /</a:t>
            </a:r>
            <a:r>
              <a:rPr lang="en-US" sz="1800" b="1" kern="0" dirty="0">
                <a:ea typeface="Arial Unicode MS" pitchFamily="34" charset="-128"/>
                <a:cs typeface="Arial Unicode MS" pitchFamily="34" charset="-128"/>
              </a:rPr>
              <a:t>my </a:t>
            </a:r>
            <a:r>
              <a:rPr lang="en-US" sz="1800" kern="0" dirty="0">
                <a:ea typeface="Arial Unicode MS" pitchFamily="34" charset="-128"/>
                <a:cs typeface="Arial Unicode MS" pitchFamily="34" charset="-128"/>
              </a:rPr>
              <a:t>is forwarded to service </a:t>
            </a:r>
            <a:r>
              <a:rPr lang="en-US" sz="1800" b="1" kern="0" dirty="0" err="1">
                <a:ea typeface="Arial Unicode MS" pitchFamily="34" charset="-128"/>
                <a:cs typeface="Arial Unicode MS" pitchFamily="34" charset="-128"/>
              </a:rPr>
              <a:t>mynginx</a:t>
            </a:r>
            <a:r>
              <a:rPr lang="en-US" sz="1800" b="1" kern="0" dirty="0">
                <a:ea typeface="Arial Unicode MS" pitchFamily="34" charset="-128"/>
                <a:cs typeface="Arial Unicode MS" pitchFamily="34" charset="-128"/>
              </a:rPr>
              <a:t>-service </a:t>
            </a:r>
            <a:r>
              <a:rPr lang="en-US" sz="1800" kern="0" dirty="0">
                <a:ea typeface="Arial Unicode MS" pitchFamily="34" charset="-128"/>
                <a:cs typeface="Arial Unicode MS" pitchFamily="34" charset="-128"/>
              </a:rPr>
              <a:t>on port 80</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Speech Bubble: Rectangle 6">
            <a:extLst>
              <a:ext uri="{FF2B5EF4-FFF2-40B4-BE49-F238E27FC236}">
                <a16:creationId xmlns:a16="http://schemas.microsoft.com/office/drawing/2014/main" id="{D3252AD2-8613-4747-BF6B-F602CCDD2B12}"/>
              </a:ext>
            </a:extLst>
          </p:cNvPr>
          <p:cNvSpPr/>
          <p:nvPr/>
        </p:nvSpPr>
        <p:spPr bwMode="gray">
          <a:xfrm>
            <a:off x="6969996" y="5091509"/>
            <a:ext cx="4505724"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Traffic to /</a:t>
            </a:r>
            <a:r>
              <a:rPr lang="en-US" sz="1800" b="1" kern="0" dirty="0">
                <a:ea typeface="Arial Unicode MS" pitchFamily="34" charset="-128"/>
                <a:cs typeface="Arial Unicode MS" pitchFamily="34" charset="-128"/>
              </a:rPr>
              <a:t>your </a:t>
            </a:r>
            <a:r>
              <a:rPr lang="en-US" sz="1800" kern="0" dirty="0">
                <a:ea typeface="Arial Unicode MS" pitchFamily="34" charset="-128"/>
                <a:cs typeface="Arial Unicode MS" pitchFamily="34" charset="-128"/>
              </a:rPr>
              <a:t>is forwarded to service </a:t>
            </a:r>
            <a:r>
              <a:rPr lang="en-US" sz="1800" b="1" kern="0" dirty="0" err="1">
                <a:ea typeface="Arial Unicode MS" pitchFamily="34" charset="-128"/>
                <a:cs typeface="Arial Unicode MS" pitchFamily="34" charset="-128"/>
              </a:rPr>
              <a:t>yournginx</a:t>
            </a:r>
            <a:r>
              <a:rPr lang="en-US" sz="1800" b="1" kern="0" dirty="0">
                <a:ea typeface="Arial Unicode MS" pitchFamily="34" charset="-128"/>
                <a:cs typeface="Arial Unicode MS" pitchFamily="34" charset="-128"/>
              </a:rPr>
              <a:t>-service</a:t>
            </a:r>
            <a:r>
              <a:rPr lang="en-US" sz="1800" kern="0" dirty="0">
                <a:ea typeface="Arial Unicode MS" pitchFamily="34" charset="-128"/>
                <a:cs typeface="Arial Unicode MS" pitchFamily="34" charset="-128"/>
              </a:rPr>
              <a:t> on port 80</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id="{2F74CEC2-079B-4F71-A552-37E326BAF9EF}"/>
              </a:ext>
            </a:extLst>
          </p:cNvPr>
          <p:cNvPicPr>
            <a:picLocks noChangeAspect="1"/>
          </p:cNvPicPr>
          <p:nvPr/>
        </p:nvPicPr>
        <p:blipFill>
          <a:blip r:embed="rId3"/>
          <a:stretch>
            <a:fillRect/>
          </a:stretch>
        </p:blipFill>
        <p:spPr>
          <a:xfrm>
            <a:off x="504001" y="1265604"/>
            <a:ext cx="5038095" cy="4857143"/>
          </a:xfrm>
          <a:prstGeom prst="rect">
            <a:avLst/>
          </a:prstGeom>
        </p:spPr>
      </p:pic>
      <p:sp>
        <p:nvSpPr>
          <p:cNvPr id="9" name="Speech Bubble: Rectangle 8">
            <a:extLst>
              <a:ext uri="{FF2B5EF4-FFF2-40B4-BE49-F238E27FC236}">
                <a16:creationId xmlns:a16="http://schemas.microsoft.com/office/drawing/2014/main" id="{7B87B546-ECB0-49D7-A71D-665AC122632A}"/>
              </a:ext>
            </a:extLst>
          </p:cNvPr>
          <p:cNvSpPr/>
          <p:nvPr/>
        </p:nvSpPr>
        <p:spPr bwMode="gray">
          <a:xfrm>
            <a:off x="6899890" y="1736013"/>
            <a:ext cx="4505724"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Annotation is required to route traffic to </a:t>
            </a:r>
            <a:r>
              <a:rPr lang="en-US" sz="1800" b="1" kern="0" dirty="0">
                <a:ea typeface="Arial Unicode MS" pitchFamily="34" charset="-128"/>
                <a:cs typeface="Arial Unicode MS" pitchFamily="34" charset="-128"/>
              </a:rPr>
              <a:t>/index.html </a:t>
            </a:r>
            <a:r>
              <a:rPr lang="en-US" sz="1800" kern="0" dirty="0">
                <a:ea typeface="Arial Unicode MS" pitchFamily="34" charset="-128"/>
                <a:cs typeface="Arial Unicode MS" pitchFamily="34" charset="-128"/>
              </a:rPr>
              <a:t>and not </a:t>
            </a:r>
            <a:r>
              <a:rPr lang="en-US" sz="1800" b="1" kern="0" dirty="0">
                <a:ea typeface="Arial Unicode MS" pitchFamily="34" charset="-128"/>
                <a:cs typeface="Arial Unicode MS" pitchFamily="34" charset="-128"/>
              </a:rPr>
              <a:t>/my/index.html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73656613"/>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2174</Words>
  <Application>Microsoft Office PowerPoint</Application>
  <PresentationFormat>Custom</PresentationFormat>
  <Paragraphs>240</Paragraphs>
  <Slides>18</Slides>
  <Notes>17</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Unicode MS</vt:lpstr>
      <vt:lpstr>Courier New</vt:lpstr>
      <vt:lpstr>Symbol</vt:lpstr>
      <vt:lpstr>wingdings</vt:lpstr>
      <vt:lpstr>wingdings</vt:lpstr>
      <vt:lpstr>SAP_2017_16x9_black</vt:lpstr>
      <vt:lpstr>PowerPoint Presentation</vt:lpstr>
      <vt:lpstr>External availability of services – how did it work, so far?</vt:lpstr>
      <vt:lpstr>Ingress</vt:lpstr>
      <vt:lpstr>How does it work?</vt:lpstr>
      <vt:lpstr>Single service ingress (with TLS)</vt:lpstr>
      <vt:lpstr>Ingress resource with TLS</vt:lpstr>
      <vt:lpstr>Demo</vt:lpstr>
      <vt:lpstr>Fanout</vt:lpstr>
      <vt:lpstr>Ingress resource with fanout</vt:lpstr>
      <vt:lpstr>Demo</vt:lpstr>
      <vt:lpstr>Name based virtual hosting</vt:lpstr>
      <vt:lpstr>Ingress resource with name based virtual hosting </vt:lpstr>
      <vt:lpstr>Demo</vt:lpstr>
      <vt:lpstr>Ingress on Gardener</vt:lpstr>
      <vt:lpstr>What was this something about a “controller”?</vt:lpstr>
      <vt:lpstr>CRD/CRO Example</vt:lpstr>
      <vt:lpstr>Demo</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636</cp:revision>
  <dcterms:created xsi:type="dcterms:W3CDTF">2015-10-14T11:21:43Z</dcterms:created>
  <dcterms:modified xsi:type="dcterms:W3CDTF">2018-07-30T14:48:40Z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