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Lst>
  <p:notesMasterIdLst>
    <p:notesMasterId r:id="rId24"/>
  </p:notesMasterIdLst>
  <p:handoutMasterIdLst>
    <p:handoutMasterId r:id="rId25"/>
  </p:handoutMasterIdLst>
  <p:sldIdLst>
    <p:sldId id="433" r:id="rId3"/>
    <p:sldId id="442" r:id="rId4"/>
    <p:sldId id="444" r:id="rId5"/>
    <p:sldId id="953" r:id="rId6"/>
    <p:sldId id="954" r:id="rId7"/>
    <p:sldId id="450" r:id="rId8"/>
    <p:sldId id="461" r:id="rId9"/>
    <p:sldId id="459" r:id="rId10"/>
    <p:sldId id="449" r:id="rId11"/>
    <p:sldId id="452" r:id="rId12"/>
    <p:sldId id="955" r:id="rId13"/>
    <p:sldId id="453" r:id="rId14"/>
    <p:sldId id="460" r:id="rId15"/>
    <p:sldId id="451" r:id="rId16"/>
    <p:sldId id="952" r:id="rId17"/>
    <p:sldId id="885" r:id="rId18"/>
    <p:sldId id="899" r:id="rId19"/>
    <p:sldId id="951" r:id="rId20"/>
    <p:sldId id="923" r:id="rId21"/>
    <p:sldId id="918"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8480" autoAdjust="0"/>
  </p:normalViewPr>
  <p:slideViewPr>
    <p:cSldViewPr snapToGrid="0" showGuides="1">
      <p:cViewPr varScale="1">
        <p:scale>
          <a:sx n="102" d="100"/>
          <a:sy n="102" d="100"/>
        </p:scale>
        <p:origin x="1332"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To rebuild the demo use the </a:t>
            </a:r>
            <a:r>
              <a:rPr lang="en-US" b="1" dirty="0"/>
              <a:t>07d_demo_pod_with_secret.yaml</a:t>
            </a:r>
            <a:r>
              <a:rPr lang="en-US" dirty="0"/>
              <a:t> and </a:t>
            </a:r>
            <a:r>
              <a:rPr lang="en-US" b="1" dirty="0"/>
              <a:t>07c_demo_secret.yaml</a:t>
            </a:r>
            <a:r>
              <a:rPr lang="en-US" dirty="0"/>
              <a:t> from ./</a:t>
            </a:r>
            <a:r>
              <a:rPr lang="en-US" dirty="0" err="1"/>
              <a:t>kubernetes</a:t>
            </a:r>
            <a:r>
              <a:rPr lang="en-US" dirty="0"/>
              <a:t>/demo. It contains the secret &amp; a pod mounting the secret.</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28778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base64 -decode:  echo U2VjcmV0NGV2ZXIK | base64 -d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pod context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289078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96145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16</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1802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17</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41993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18</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78980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19</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7981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3255485" rtl="0" eaLnBrk="1" fontAlgn="auto" latinLnBrk="0" hangingPunct="1">
              <a:lnSpc>
                <a:spcPct val="100000"/>
              </a:lnSpc>
              <a:spcBef>
                <a:spcPts val="0"/>
              </a:spcBef>
              <a:spcAft>
                <a:spcPts val="0"/>
              </a:spcAft>
              <a:buClrTx/>
              <a:buSzTx/>
              <a:buFontTx/>
              <a:buNone/>
              <a:tabLst/>
              <a:defRPr/>
            </a:pPr>
            <a:fld id="{7D8C2C35-2B8A-446E-BEC0-FD36716C29AC}" type="slidenum">
              <a:rPr kumimoji="0" lang="de-DE" sz="2400" b="0" i="0" u="none" strike="noStrike" kern="1200" cap="none" spc="0" normalizeH="0" baseline="0" noProof="0">
                <a:ln>
                  <a:noFill/>
                </a:ln>
                <a:solidFill>
                  <a:srgbClr val="000000"/>
                </a:solidFill>
                <a:effectLst/>
                <a:uLnTx/>
                <a:uFillTx/>
                <a:latin typeface="Arial"/>
                <a:ea typeface="+mn-ea"/>
                <a:cs typeface="+mn-cs"/>
              </a:rPr>
              <a:pPr marL="0" marR="0" lvl="0" indent="0" algn="ctr" defTabSz="3255485" rtl="0" eaLnBrk="1" fontAlgn="auto" latinLnBrk="0" hangingPunct="1">
                <a:lnSpc>
                  <a:spcPct val="100000"/>
                </a:lnSpc>
                <a:spcBef>
                  <a:spcPts val="0"/>
                </a:spcBef>
                <a:spcAft>
                  <a:spcPts val="0"/>
                </a:spcAft>
                <a:buClrTx/>
                <a:buSzTx/>
                <a:buFontTx/>
                <a:buNone/>
                <a:tabLst/>
                <a:defRPr/>
              </a:pPr>
              <a:t>20</a:t>
            </a:fld>
            <a:endParaRPr kumimoji="0" lang="de-DE"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1704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a:p>
            <a:r>
              <a:rPr lang="en-US" dirty="0"/>
              <a:t>The data itself will be stored in </a:t>
            </a:r>
            <a:r>
              <a:rPr lang="en-US" dirty="0" err="1"/>
              <a:t>etcd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and secret are based on key-value pairs. Allowed values are string or binary data. When using binary data, base64 encoding of the binary is mandatory.</a:t>
            </a:r>
          </a:p>
          <a:p>
            <a:r>
              <a:rPr lang="en-US" dirty="0"/>
              <a:t>In addition, it is possible to have a multiline value assigned to a single key. This way files can be stored &amp; used by applications.</a:t>
            </a:r>
          </a:p>
          <a:p>
            <a:r>
              <a:rPr lang="en-US" dirty="0"/>
              <a:t>The content of both </a:t>
            </a:r>
            <a:r>
              <a:rPr lang="en-US" dirty="0" err="1"/>
              <a:t>configmaps</a:t>
            </a:r>
            <a:r>
              <a:rPr lang="en-US" dirty="0"/>
              <a:t> &amp; secrets can be project to environment variables of a container or mounted to the container file system via the volumes API.</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065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Key-value pairs can be parsed from the command line directly. Supported options are literals, where the key-value pairs are specified directly as well as parsing from files.</a:t>
            </a:r>
          </a:p>
          <a:p>
            <a:r>
              <a:rPr lang="en-US" dirty="0"/>
              <a:t>In addition the </a:t>
            </a:r>
            <a:r>
              <a:rPr lang="en-US" dirty="0" err="1"/>
              <a:t>configmap</a:t>
            </a:r>
            <a:r>
              <a:rPr lang="en-US" dirty="0"/>
              <a:t>/secret object can be described in a </a:t>
            </a:r>
            <a:r>
              <a:rPr lang="en-US" dirty="0" err="1"/>
              <a:t>yaml</a:t>
            </a:r>
            <a:r>
              <a:rPr lang="en-US" dirty="0"/>
              <a:t> file just as any other </a:t>
            </a:r>
            <a:r>
              <a:rPr lang="en-US"/>
              <a:t>Kubernetes resource.</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8879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Once the </a:t>
            </a:r>
            <a:r>
              <a:rPr lang="en-US" dirty="0" err="1"/>
              <a:t>configMap</a:t>
            </a:r>
            <a:r>
              <a:rPr lang="en-US" dirty="0"/>
              <a:t> is created it’s content can be </a:t>
            </a:r>
            <a:r>
              <a:rPr lang="en-US" b="1" dirty="0"/>
              <a:t>projected into a pod’s container</a:t>
            </a:r>
            <a:r>
              <a:rPr lang="en-US" dirty="0"/>
              <a:t> as an </a:t>
            </a:r>
            <a:r>
              <a:rPr lang="en-US" b="1" dirty="0"/>
              <a:t>environment variable</a:t>
            </a:r>
            <a:r>
              <a:rPr lang="en-US" dirty="0"/>
              <a:t> or </a:t>
            </a:r>
            <a:r>
              <a:rPr lang="en-US" b="1" dirty="0"/>
              <a:t>mounted as a file</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0487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b="1" dirty="0"/>
              <a:t>07b_pod_with_configmap.yaml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b="1" dirty="0"/>
              <a:t>generic</a:t>
            </a:r>
            <a:r>
              <a:rPr lang="en-US" dirty="0"/>
              <a:t>: to store credentials like passwords. Include as </a:t>
            </a:r>
            <a:r>
              <a:rPr lang="en-US" b="1" dirty="0" err="1"/>
              <a:t>env</a:t>
            </a:r>
            <a:r>
              <a:rPr lang="en-US" b="1" dirty="0"/>
              <a:t> variables</a:t>
            </a:r>
            <a:r>
              <a:rPr lang="en-US" dirty="0"/>
              <a:t> or </a:t>
            </a:r>
            <a:r>
              <a:rPr lang="en-US" b="1" dirty="0"/>
              <a:t>mount files</a:t>
            </a:r>
          </a:p>
          <a:p>
            <a:pPr marL="285750" indent="-285750">
              <a:buFontTx/>
              <a:buChar char="-"/>
            </a:pPr>
            <a:r>
              <a:rPr lang="en-US" dirty="0"/>
              <a:t>TLS: store certificates to setup TLS e.g. with a webserver</a:t>
            </a:r>
          </a:p>
          <a:p>
            <a:pPr marL="285750" indent="-285750">
              <a:buFontTx/>
              <a:buChar char="-"/>
            </a:pPr>
            <a:r>
              <a:rPr lang="en-US" b="1" dirty="0"/>
              <a:t>Docker-registry</a:t>
            </a:r>
            <a:r>
              <a:rPr lang="en-US" dirty="0"/>
              <a:t>: Contains credentials to authenticate pulls from protected registry like the docker store or a private registry. Assign the secret as </a:t>
            </a:r>
            <a:r>
              <a:rPr lang="en-US" b="1" dirty="0"/>
              <a:t>“</a:t>
            </a:r>
            <a:r>
              <a:rPr lang="en-US" b="1" dirty="0" err="1"/>
              <a:t>imagePullSecret</a:t>
            </a:r>
            <a:r>
              <a:rPr lang="en-US" b="1" dirty="0"/>
              <a:t>” </a:t>
            </a:r>
            <a:r>
              <a:rPr lang="en-US" dirty="0"/>
              <a:t>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1151262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85407802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17453618"/>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30093170"/>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855244397"/>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739239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341646022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85769839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96370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041488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276201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058994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5585214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96673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38425581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734003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3184041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54721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3216346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62947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8797571"/>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983631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21674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8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359539514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16462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6082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58992503"/>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3.png"/><Relationship Id="rId9"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4.xml"/><Relationship Id="rId6" Type="http://schemas.openxmlformats.org/officeDocument/2006/relationships/hyperlink" Target="https://github.wdf.sap.corp/slvi/docker-k8s-training/tree/k8s-bulletinboard/kubernetes/k8s-bulletinboard/solutions/ads" TargetMode="External"/><Relationship Id="rId5" Type="http://schemas.openxmlformats.org/officeDocument/2006/relationships/image" Target="../media/image24.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ure-pod-configma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6" name="Illustration" descr="Example of an illustration" title="Illustration for title slide">
            <a:extLst>
              <a:ext uri="{FF2B5EF4-FFF2-40B4-BE49-F238E27FC236}">
                <a16:creationId xmlns:a16="http://schemas.microsoft.com/office/drawing/2014/main" id="{F183C21C-0C42-4CC1-A067-7B1027C3919B}"/>
              </a:ext>
            </a:extLst>
          </p:cNvPr>
          <p:cNvPicPr>
            <a:picLocks noGrp="1" noChangeAspect="1"/>
          </p:cNvPicPr>
          <p:nvPr>
            <p:ph type="pic" sz="quarter" idx="12"/>
          </p:nvPr>
        </p:nvPicPr>
        <p:blipFill>
          <a:blip r:embed="rId3"/>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65AEF3-22EB-4678-AC24-A22819BDD53A}"/>
              </a:ext>
            </a:extLst>
          </p:cNvPr>
          <p:cNvSpPr/>
          <p:nvPr/>
        </p:nvSpPr>
        <p:spPr>
          <a:xfrm>
            <a:off x="504001" y="984485"/>
            <a:ext cx="11186476" cy="5370701"/>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echo admin &gt; username.txt</a:t>
            </a:r>
          </a:p>
          <a:p>
            <a:r>
              <a:rPr lang="en-US" sz="1600" dirty="0">
                <a:latin typeface="Courier New" panose="02070309020205020404" pitchFamily="49" charset="0"/>
                <a:cs typeface="Courier New" panose="02070309020205020404" pitchFamily="49" charset="0"/>
              </a:rPr>
              <a:t>$: cat username.txt</a:t>
            </a:r>
          </a:p>
          <a:p>
            <a:r>
              <a:rPr lang="en-US" sz="1600" dirty="0">
                <a:latin typeface="Courier New" panose="02070309020205020404" pitchFamily="49" charset="0"/>
                <a:cs typeface="Courier New" panose="02070309020205020404" pitchFamily="49" charset="0"/>
              </a:rPr>
              <a:t>admin</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echo Secret4ever &gt; password.txt</a:t>
            </a:r>
          </a:p>
          <a:p>
            <a:r>
              <a:rPr lang="en-US" sz="1600" dirty="0">
                <a:latin typeface="Courier New" panose="02070309020205020404" pitchFamily="49" charset="0"/>
                <a:cs typeface="Courier New" panose="02070309020205020404" pitchFamily="49" charset="0"/>
              </a:rPr>
              <a:t>$: cat password.txt</a:t>
            </a:r>
          </a:p>
          <a:p>
            <a:r>
              <a:rPr lang="en-US" sz="1600" dirty="0">
                <a:latin typeface="Courier New" panose="02070309020205020404" pitchFamily="49" charset="0"/>
                <a:cs typeface="Courier New" panose="02070309020205020404" pitchFamily="49" charset="0"/>
              </a:rPr>
              <a:t>Secret4ever</a:t>
            </a:r>
          </a:p>
          <a:p>
            <a:endParaRPr lang="en-US" sz="8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create secret generic admin-access \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--from-file=./username.txt</a:t>
            </a:r>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--from-file=./password.txt</a:t>
            </a:r>
          </a:p>
          <a:p>
            <a:r>
              <a:rPr lang="en-US" sz="1600" dirty="0">
                <a:latin typeface="Courier New" panose="02070309020205020404" pitchFamily="49" charset="0"/>
                <a:cs typeface="Courier New" panose="02070309020205020404" pitchFamily="49" charset="0"/>
              </a:rPr>
              <a:t>secret "admin-access" created</a:t>
            </a:r>
          </a:p>
          <a:p>
            <a:endParaRPr lang="en-US" sz="7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secret admin-access -o </a:t>
            </a:r>
            <a:r>
              <a:rPr lang="en-US" sz="1600" dirty="0" err="1">
                <a:latin typeface="Courier New" panose="02070309020205020404" pitchFamily="49" charset="0"/>
                <a:cs typeface="Courier New" panose="02070309020205020404" pitchFamily="49" charset="0"/>
              </a:rPr>
              <a:t>yaml</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apiVersion</a:t>
            </a:r>
            <a:r>
              <a:rPr lang="en-US" sz="1600" dirty="0">
                <a:latin typeface="Courier New" panose="02070309020205020404" pitchFamily="49" charset="0"/>
                <a:cs typeface="Courier New" panose="02070309020205020404" pitchFamily="49" charset="0"/>
              </a:rPr>
              <a:t>: v1</a:t>
            </a:r>
          </a:p>
          <a:p>
            <a:r>
              <a:rPr lang="en-US" sz="1600" dirty="0">
                <a:latin typeface="Courier New" panose="02070309020205020404" pitchFamily="49" charset="0"/>
                <a:cs typeface="Courier New" panose="02070309020205020404" pitchFamily="49" charset="0"/>
              </a:rPr>
              <a:t>data:</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password.txt: U2VjcmV0NGV2ZXIK</a:t>
            </a:r>
          </a:p>
          <a:p>
            <a:r>
              <a:rPr lang="en-US" sz="1600" dirty="0">
                <a:latin typeface="Courier New" panose="02070309020205020404" pitchFamily="49" charset="0"/>
                <a:cs typeface="Courier New" panose="02070309020205020404" pitchFamily="49" charset="0"/>
              </a:rPr>
              <a:t>  </a:t>
            </a:r>
            <a:r>
              <a:rPr lang="en-US" sz="1600" dirty="0">
                <a:highlight>
                  <a:srgbClr val="FFFF00"/>
                </a:highlight>
                <a:latin typeface="Courier New" panose="02070309020205020404" pitchFamily="49" charset="0"/>
                <a:cs typeface="Courier New" panose="02070309020205020404" pitchFamily="49" charset="0"/>
              </a:rPr>
              <a:t>username.txt: YWRtaW4K</a:t>
            </a:r>
          </a:p>
          <a:p>
            <a:r>
              <a:rPr lang="en-US" sz="1600" dirty="0">
                <a:latin typeface="Courier New" panose="02070309020205020404" pitchFamily="49" charset="0"/>
                <a:cs typeface="Courier New" panose="02070309020205020404" pitchFamily="49" charset="0"/>
              </a:rPr>
              <a:t>kind: Secret</a:t>
            </a:r>
          </a:p>
          <a:p>
            <a:r>
              <a:rPr lang="en-US" sz="1600" dirty="0">
                <a:latin typeface="Courier New" panose="02070309020205020404" pitchFamily="49" charset="0"/>
                <a:cs typeface="Courier New" panose="02070309020205020404" pitchFamily="49" charset="0"/>
              </a:rPr>
              <a:t>metadata:</a:t>
            </a:r>
          </a:p>
          <a:p>
            <a:r>
              <a:rPr lang="en-US" sz="1600" dirty="0">
                <a:latin typeface="Courier New" panose="02070309020205020404" pitchFamily="49" charset="0"/>
                <a:cs typeface="Courier New" panose="02070309020205020404" pitchFamily="49" charset="0"/>
              </a:rPr>
              <a:t>  name: admin-access</a:t>
            </a:r>
          </a:p>
          <a:p>
            <a:r>
              <a:rPr lang="en-US" sz="1600" dirty="0">
                <a:latin typeface="Courier New" panose="02070309020205020404" pitchFamily="49" charset="0"/>
                <a:cs typeface="Courier New" panose="02070309020205020404" pitchFamily="49" charset="0"/>
              </a:rPr>
              <a:t>  namespace: default</a:t>
            </a:r>
          </a:p>
          <a:p>
            <a:r>
              <a:rPr lang="en-US" sz="1600" dirty="0">
                <a:latin typeface="Courier New" panose="02070309020205020404" pitchFamily="49" charset="0"/>
                <a:cs typeface="Courier New" panose="02070309020205020404" pitchFamily="49" charset="0"/>
              </a:rPr>
              <a:t>type: Opaque</a:t>
            </a:r>
          </a:p>
        </p:txBody>
      </p:sp>
      <p:sp>
        <p:nvSpPr>
          <p:cNvPr id="2" name="Title 1"/>
          <p:cNvSpPr>
            <a:spLocks noGrp="1"/>
          </p:cNvSpPr>
          <p:nvPr>
            <p:ph type="title"/>
          </p:nvPr>
        </p:nvSpPr>
        <p:spPr/>
        <p:txBody>
          <a:bodyPr/>
          <a:lstStyle/>
          <a:p>
            <a:r>
              <a:rPr lang="en-US" dirty="0"/>
              <a:t>Create a secret from the command line</a:t>
            </a:r>
          </a:p>
        </p:txBody>
      </p:sp>
      <p:sp>
        <p:nvSpPr>
          <p:cNvPr id="12" name="Speech Bubble: Rectangle 11">
            <a:extLst>
              <a:ext uri="{FF2B5EF4-FFF2-40B4-BE49-F238E27FC236}">
                <a16:creationId xmlns:a16="http://schemas.microsoft.com/office/drawing/2014/main" id="{8A9DB308-208D-4F12-91C7-B862DAD69F37}"/>
              </a:ext>
            </a:extLst>
          </p:cNvPr>
          <p:cNvSpPr/>
          <p:nvPr/>
        </p:nvSpPr>
        <p:spPr bwMode="gray">
          <a:xfrm>
            <a:off x="6813676" y="736881"/>
            <a:ext cx="1809548" cy="907202"/>
          </a:xfrm>
          <a:prstGeom prst="wedgeRectCallout">
            <a:avLst>
              <a:gd name="adj1" fmla="val -137831"/>
              <a:gd name="adj2" fmla="val 94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7443090" y="2128204"/>
            <a:ext cx="2194560" cy="907202"/>
          </a:xfrm>
          <a:prstGeom prst="wedgeRectCallout">
            <a:avLst>
              <a:gd name="adj1" fmla="val -114586"/>
              <a:gd name="adj2" fmla="val 5937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Upload files to K8s as an object of type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351847" y="5419913"/>
            <a:ext cx="2433933" cy="1073771"/>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content became “value” and is base64 encoded data</a:t>
            </a:r>
          </a:p>
        </p:txBody>
      </p:sp>
      <p:sp>
        <p:nvSpPr>
          <p:cNvPr id="10" name="Speech Bubble: Rectangle 9">
            <a:extLst>
              <a:ext uri="{FF2B5EF4-FFF2-40B4-BE49-F238E27FC236}">
                <a16:creationId xmlns:a16="http://schemas.microsoft.com/office/drawing/2014/main" id="{790E666B-FD02-46CD-9ECF-A431D1DC4FEA}"/>
              </a:ext>
            </a:extLst>
          </p:cNvPr>
          <p:cNvSpPr/>
          <p:nvPr/>
        </p:nvSpPr>
        <p:spPr bwMode="gray">
          <a:xfrm>
            <a:off x="6700639" y="4042621"/>
            <a:ext cx="2433932" cy="907202"/>
          </a:xfrm>
          <a:prstGeom prst="wedgeRectCallout">
            <a:avLst>
              <a:gd name="adj1" fmla="val -226920"/>
              <a:gd name="adj2" fmla="val -537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name became “key”</a:t>
            </a:r>
          </a:p>
        </p:txBody>
      </p:sp>
    </p:spTree>
    <p:extLst>
      <p:ext uri="{BB962C8B-B14F-4D97-AF65-F5344CB8AC3E}">
        <p14:creationId xmlns:p14="http://schemas.microsoft.com/office/powerpoint/2010/main" val="368044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247B-263E-4E4C-BE8A-FB2E8E6C9351}"/>
              </a:ext>
            </a:extLst>
          </p:cNvPr>
          <p:cNvSpPr>
            <a:spLocks noGrp="1"/>
          </p:cNvSpPr>
          <p:nvPr>
            <p:ph type="title"/>
          </p:nvPr>
        </p:nvSpPr>
        <p:spPr/>
        <p:txBody>
          <a:bodyPr/>
          <a:lstStyle/>
          <a:p>
            <a:r>
              <a:rPr lang="en-US" dirty="0"/>
              <a:t>How to create </a:t>
            </a:r>
            <a:r>
              <a:rPr lang="en-US" dirty="0" err="1"/>
              <a:t>yaml</a:t>
            </a:r>
            <a:r>
              <a:rPr lang="en-US" dirty="0"/>
              <a:t> files containing valid secrets</a:t>
            </a:r>
          </a:p>
        </p:txBody>
      </p:sp>
      <p:pic>
        <p:nvPicPr>
          <p:cNvPr id="4" name="Picture 3">
            <a:extLst>
              <a:ext uri="{FF2B5EF4-FFF2-40B4-BE49-F238E27FC236}">
                <a16:creationId xmlns:a16="http://schemas.microsoft.com/office/drawing/2014/main" id="{D4B3E9FA-CD44-47C3-9893-5958F410AB5A}"/>
              </a:ext>
            </a:extLst>
          </p:cNvPr>
          <p:cNvPicPr>
            <a:picLocks noChangeAspect="1"/>
          </p:cNvPicPr>
          <p:nvPr/>
        </p:nvPicPr>
        <p:blipFill>
          <a:blip r:embed="rId3"/>
          <a:stretch>
            <a:fillRect/>
          </a:stretch>
        </p:blipFill>
        <p:spPr>
          <a:xfrm>
            <a:off x="504001" y="1252808"/>
            <a:ext cx="3428571" cy="2066667"/>
          </a:xfrm>
          <a:prstGeom prst="rect">
            <a:avLst/>
          </a:prstGeom>
          <a:ln>
            <a:solidFill>
              <a:schemeClr val="bg2"/>
            </a:solidFill>
          </a:ln>
        </p:spPr>
      </p:pic>
      <p:pic>
        <p:nvPicPr>
          <p:cNvPr id="5" name="Picture 4">
            <a:extLst>
              <a:ext uri="{FF2B5EF4-FFF2-40B4-BE49-F238E27FC236}">
                <a16:creationId xmlns:a16="http://schemas.microsoft.com/office/drawing/2014/main" id="{F9B442A3-5ED9-4D74-8CE9-95954750FA81}"/>
              </a:ext>
            </a:extLst>
          </p:cNvPr>
          <p:cNvPicPr>
            <a:picLocks noChangeAspect="1"/>
          </p:cNvPicPr>
          <p:nvPr/>
        </p:nvPicPr>
        <p:blipFill>
          <a:blip r:embed="rId4"/>
          <a:stretch>
            <a:fillRect/>
          </a:stretch>
        </p:blipFill>
        <p:spPr>
          <a:xfrm>
            <a:off x="4382953" y="1252808"/>
            <a:ext cx="3428571" cy="2066667"/>
          </a:xfrm>
          <a:prstGeom prst="rect">
            <a:avLst/>
          </a:prstGeom>
          <a:ln>
            <a:solidFill>
              <a:schemeClr val="bg2"/>
            </a:solidFill>
          </a:ln>
        </p:spPr>
      </p:pic>
      <p:pic>
        <p:nvPicPr>
          <p:cNvPr id="6" name="Picture 5">
            <a:extLst>
              <a:ext uri="{FF2B5EF4-FFF2-40B4-BE49-F238E27FC236}">
                <a16:creationId xmlns:a16="http://schemas.microsoft.com/office/drawing/2014/main" id="{3D796939-82AC-45A1-BED0-3A0C7315F5FE}"/>
              </a:ext>
            </a:extLst>
          </p:cNvPr>
          <p:cNvPicPr>
            <a:picLocks noChangeAspect="1"/>
          </p:cNvPicPr>
          <p:nvPr/>
        </p:nvPicPr>
        <p:blipFill>
          <a:blip r:embed="rId5"/>
          <a:stretch>
            <a:fillRect/>
          </a:stretch>
        </p:blipFill>
        <p:spPr>
          <a:xfrm>
            <a:off x="8261906" y="1252808"/>
            <a:ext cx="3428571" cy="2285714"/>
          </a:xfrm>
          <a:prstGeom prst="rect">
            <a:avLst/>
          </a:prstGeom>
          <a:ln>
            <a:solidFill>
              <a:schemeClr val="bg2"/>
            </a:solidFill>
          </a:ln>
        </p:spPr>
      </p:pic>
      <p:sp>
        <p:nvSpPr>
          <p:cNvPr id="7" name="Speech Bubble: Rectangle 6">
            <a:extLst>
              <a:ext uri="{FF2B5EF4-FFF2-40B4-BE49-F238E27FC236}">
                <a16:creationId xmlns:a16="http://schemas.microsoft.com/office/drawing/2014/main" id="{3B848FA9-07A4-4AFC-AC7F-658AB2F8557D}"/>
              </a:ext>
            </a:extLst>
          </p:cNvPr>
          <p:cNvSpPr/>
          <p:nvPr/>
        </p:nvSpPr>
        <p:spPr bwMode="gray">
          <a:xfrm>
            <a:off x="9142901" y="4892145"/>
            <a:ext cx="2547576" cy="1291839"/>
          </a:xfrm>
          <a:prstGeom prst="wedgeRectCallout">
            <a:avLst>
              <a:gd name="adj1" fmla="val -47700"/>
              <a:gd name="adj2" fmla="val -15099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Multiline value to a single key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BCC01BEE-0664-40EA-9FCB-AC42110DC8B0}"/>
              </a:ext>
            </a:extLst>
          </p:cNvPr>
          <p:cNvSpPr/>
          <p:nvPr/>
        </p:nvSpPr>
        <p:spPr bwMode="gray">
          <a:xfrm>
            <a:off x="5008952" y="4882351"/>
            <a:ext cx="2802572" cy="1291839"/>
          </a:xfrm>
          <a:prstGeom prst="wedgeRectCallout">
            <a:avLst>
              <a:gd name="adj1" fmla="val -46220"/>
              <a:gd name="adj2" fmla="val -15901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stringData</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allows to write plain</a:t>
            </a:r>
            <a:r>
              <a:rPr lang="en-US" sz="1800" kern="0" dirty="0">
                <a:ea typeface="Arial Unicode MS" pitchFamily="34" charset="-128"/>
                <a:cs typeface="Arial Unicode MS" pitchFamily="34" charset="-128"/>
              </a:rPr>
              <a:t>-text values into </a:t>
            </a:r>
            <a:r>
              <a:rPr lang="en-US" sz="1800" kern="0" dirty="0" err="1">
                <a:ea typeface="Arial Unicode MS" pitchFamily="34" charset="-128"/>
                <a:cs typeface="Arial Unicode MS" pitchFamily="34" charset="-128"/>
              </a:rPr>
              <a:t>yaml</a:t>
            </a:r>
            <a:r>
              <a:rPr lang="en-US" sz="1800" kern="0" dirty="0">
                <a:ea typeface="Arial Unicode MS" pitchFamily="34" charset="-128"/>
                <a:cs typeface="Arial Unicode MS" pitchFamily="34" charset="-128"/>
              </a:rPr>
              <a:t>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803115A7-4FAB-4DCF-9FBE-2D19EDC514B9}"/>
              </a:ext>
            </a:extLst>
          </p:cNvPr>
          <p:cNvSpPr/>
          <p:nvPr/>
        </p:nvSpPr>
        <p:spPr bwMode="gray">
          <a:xfrm>
            <a:off x="1130000" y="4882350"/>
            <a:ext cx="2802572" cy="1291839"/>
          </a:xfrm>
          <a:prstGeom prst="wedgeRectCallout">
            <a:avLst>
              <a:gd name="adj1" fmla="val -46220"/>
              <a:gd name="adj2" fmla="val -15901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“data” requires base64 encoding of </a:t>
            </a:r>
            <a:r>
              <a:rPr lang="en-US" sz="1800" kern="0" dirty="0">
                <a:ea typeface="Arial Unicode MS" pitchFamily="34" charset="-128"/>
                <a:cs typeface="Arial Unicode MS" pitchFamily="34" charset="-128"/>
              </a:rPr>
              <a:t>all values no matter if binary or not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3850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BC4D7C-2474-46D0-A287-F50AAB027841}"/>
              </a:ext>
            </a:extLst>
          </p:cNvPr>
          <p:cNvSpPr/>
          <p:nvPr/>
        </p:nvSpPr>
        <p:spPr>
          <a:xfrm>
            <a:off x="504001" y="5517975"/>
            <a:ext cx="8237406" cy="830997"/>
          </a:xfrm>
          <a:prstGeom prst="rect">
            <a:avLst/>
          </a:prstGeom>
          <a:solidFill>
            <a:schemeClr val="bg1">
              <a:lumMod val="9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logs secret-pod</a:t>
            </a:r>
          </a:p>
          <a:p>
            <a:r>
              <a:rPr lang="en-US" sz="1600" dirty="0">
                <a:highlight>
                  <a:srgbClr val="FFFF00"/>
                </a:highlight>
                <a:latin typeface="Courier New" panose="02070309020205020404" pitchFamily="49" charset="0"/>
                <a:cs typeface="Courier New" panose="02070309020205020404" pitchFamily="49" charset="0"/>
              </a:rPr>
              <a:t>admin</a:t>
            </a:r>
          </a:p>
          <a:p>
            <a:r>
              <a:rPr lang="en-US" sz="1600" dirty="0">
                <a:highlight>
                  <a:srgbClr val="FFFF00"/>
                </a:highlight>
                <a:latin typeface="Courier New" panose="02070309020205020404" pitchFamily="49" charset="0"/>
                <a:cs typeface="Courier New" panose="02070309020205020404" pitchFamily="49" charset="0"/>
              </a:rPr>
              <a:t>Secret4ever</a:t>
            </a:r>
          </a:p>
        </p:txBody>
      </p:sp>
      <p:pic>
        <p:nvPicPr>
          <p:cNvPr id="11" name="Picture 10">
            <a:extLst>
              <a:ext uri="{FF2B5EF4-FFF2-40B4-BE49-F238E27FC236}">
                <a16:creationId xmlns:a16="http://schemas.microsoft.com/office/drawing/2014/main" id="{F10E615A-C296-4288-A406-CA3E1B7B3E77}"/>
              </a:ext>
            </a:extLst>
          </p:cNvPr>
          <p:cNvPicPr>
            <a:picLocks noChangeAspect="1"/>
          </p:cNvPicPr>
          <p:nvPr/>
        </p:nvPicPr>
        <p:blipFill>
          <a:blip r:embed="rId3"/>
          <a:stretch>
            <a:fillRect/>
          </a:stretch>
        </p:blipFill>
        <p:spPr>
          <a:xfrm>
            <a:off x="504001" y="1117664"/>
            <a:ext cx="8237406" cy="4274468"/>
          </a:xfrm>
          <a:prstGeom prst="rect">
            <a:avLst/>
          </a:prstGeom>
          <a:ln>
            <a:solidFill>
              <a:schemeClr val="tx1"/>
            </a:solidFill>
          </a:ln>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sp>
        <p:nvSpPr>
          <p:cNvPr id="5" name="Speech Bubble: Rectangle 4">
            <a:extLst>
              <a:ext uri="{FF2B5EF4-FFF2-40B4-BE49-F238E27FC236}">
                <a16:creationId xmlns:a16="http://schemas.microsoft.com/office/drawing/2014/main" id="{A169D62D-E85D-4218-8F74-C5F7A757066C}"/>
              </a:ext>
            </a:extLst>
          </p:cNvPr>
          <p:cNvSpPr/>
          <p:nvPr/>
        </p:nvSpPr>
        <p:spPr bwMode="gray">
          <a:xfrm>
            <a:off x="7702642" y="2118388"/>
            <a:ext cx="2707609" cy="1127848"/>
          </a:xfrm>
          <a:prstGeom prst="wedgeRectCallout">
            <a:avLst>
              <a:gd name="adj1" fmla="val -174166"/>
              <a:gd name="adj2" fmla="val 69184"/>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5864148" y="748332"/>
            <a:ext cx="2707609" cy="1127848"/>
          </a:xfrm>
          <a:prstGeom prst="wedgeRectCallout">
            <a:avLst>
              <a:gd name="adj1" fmla="val -139734"/>
              <a:gd name="adj2" fmla="val 13335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9056446" y="4075424"/>
            <a:ext cx="2707609" cy="1127848"/>
          </a:xfrm>
          <a:prstGeom prst="wedgeRectCallout">
            <a:avLst>
              <a:gd name="adj1" fmla="val -92183"/>
              <a:gd name="adj2" fmla="val 29302"/>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Project the secret’s content to the container file system &amp; access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786724" y="5517975"/>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C62A5CB-238A-4F85-B51C-08527F45B6A7}"/>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8579848" y="5163329"/>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configuration and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a:t>
            </a:r>
          </a:p>
        </p:txBody>
      </p:sp>
      <p:sp>
        <p:nvSpPr>
          <p:cNvPr id="21" name="Speech Bubble: Rectangle 20">
            <a:extLst>
              <a:ext uri="{FF2B5EF4-FFF2-40B4-BE49-F238E27FC236}">
                <a16:creationId xmlns:a16="http://schemas.microsoft.com/office/drawing/2014/main" id="{01EC3AB0-762F-43E8-A188-7C403E7BE6B7}"/>
              </a:ext>
            </a:extLst>
          </p:cNvPr>
          <p:cNvSpPr/>
          <p:nvPr/>
        </p:nvSpPr>
        <p:spPr bwMode="gray">
          <a:xfrm>
            <a:off x="8345749" y="12138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Expose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via https</a:t>
            </a:r>
          </a:p>
        </p:txBody>
      </p:sp>
      <p:sp>
        <p:nvSpPr>
          <p:cNvPr id="22" name="Speech Bubble: Rectangle 21">
            <a:extLst>
              <a:ext uri="{FF2B5EF4-FFF2-40B4-BE49-F238E27FC236}">
                <a16:creationId xmlns:a16="http://schemas.microsoft.com/office/drawing/2014/main" id="{D90A8276-8E9C-4CEF-94B2-EDE9A4CACF9C}"/>
              </a:ext>
            </a:extLst>
          </p:cNvPr>
          <p:cNvSpPr/>
          <p:nvPr/>
        </p:nvSpPr>
        <p:spPr bwMode="gray">
          <a:xfrm>
            <a:off x="9228382" y="335562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Add usage of configuration &amp; secrets to the deployment</a:t>
            </a: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F63B09-9633-44EC-BF44-6BAA20224F53}"/>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4036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marL="0" marR="0" lvl="0" indent="0" algn="l" defTabSz="1088558"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HTTPS/ REST</a:t>
              </a:r>
              <a:endParaRPr kumimoji="0" lang="de-DE" sz="21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ingr</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nwp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marL="0" marR="0" lvl="0" indent="0" algn="l" defTabSz="1088558"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HTTP/</a:t>
              </a:r>
              <a:b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rPr>
                <a:t>REST</a:t>
              </a:r>
              <a:endParaRPr kumimoji="0" lang="de-DE" sz="2100" b="0" i="0" u="none" strike="noStrike" kern="0" cap="none" spc="0" normalizeH="0" baseline="0" noProof="0" dirty="0">
                <a:ln>
                  <a:noFill/>
                </a:ln>
                <a:solidFill>
                  <a:srgbClr val="E35500"/>
                </a:solidFill>
                <a:effectLst/>
                <a:uLnTx/>
                <a:uFillTx/>
                <a:latin typeface="Aria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10"/>
              </a:rPr>
              <a:t>https://github.wdf.sap.corp/slvi/docker-k8s-training/blob/k8s-bulletinboard/kubernetes/k8s-bulletinboard/README.md</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35"/>
                                        </p:tgtEl>
                                        <p:attrNameLst>
                                          <p:attrName>style.visibility</p:attrName>
                                        </p:attrNameLst>
                                      </p:cBhvr>
                                      <p:to>
                                        <p:strVal val="visible"/>
                                      </p:to>
                                    </p:set>
                                    <p:anim calcmode="lin" valueType="num">
                                      <p:cBhvr additive="base">
                                        <p:cTn id="161" dur="500" fill="hold"/>
                                        <p:tgtEl>
                                          <p:spTgt spid="135"/>
                                        </p:tgtEl>
                                        <p:attrNameLst>
                                          <p:attrName>ppt_x</p:attrName>
                                        </p:attrNameLst>
                                      </p:cBhvr>
                                      <p:tavLst>
                                        <p:tav tm="0">
                                          <p:val>
                                            <p:strVal val="#ppt_x"/>
                                          </p:val>
                                        </p:tav>
                                        <p:tav tm="100000">
                                          <p:val>
                                            <p:strVal val="#ppt_x"/>
                                          </p:val>
                                        </p:tav>
                                      </p:tavLst>
                                    </p:anim>
                                    <p:anim calcmode="lin" valueType="num">
                                      <p:cBhvr additive="base">
                                        <p:cTn id="162" dur="500" fill="hold"/>
                                        <p:tgtEl>
                                          <p:spTgt spid="13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8"/>
                                        </p:tgtEl>
                                        <p:attrNameLst>
                                          <p:attrName>style.visibility</p:attrName>
                                        </p:attrNameLst>
                                      </p:cBhvr>
                                      <p:to>
                                        <p:strVal val="visible"/>
                                      </p:to>
                                    </p:set>
                                    <p:anim calcmode="lin" valueType="num">
                                      <p:cBhvr additive="base">
                                        <p:cTn id="165" dur="500" fill="hold"/>
                                        <p:tgtEl>
                                          <p:spTgt spid="128"/>
                                        </p:tgtEl>
                                        <p:attrNameLst>
                                          <p:attrName>ppt_x</p:attrName>
                                        </p:attrNameLst>
                                      </p:cBhvr>
                                      <p:tavLst>
                                        <p:tav tm="0">
                                          <p:val>
                                            <p:strVal val="#ppt_x"/>
                                          </p:val>
                                        </p:tav>
                                        <p:tav tm="100000">
                                          <p:val>
                                            <p:strVal val="#ppt_x"/>
                                          </p:val>
                                        </p:tav>
                                      </p:tavLst>
                                    </p:anim>
                                    <p:anim calcmode="lin" valueType="num">
                                      <p:cBhvr additive="base">
                                        <p:cTn id="166" dur="500" fill="hold"/>
                                        <p:tgtEl>
                                          <p:spTgt spid="128"/>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1"/>
                                        </p:tgtEl>
                                        <p:attrNameLst>
                                          <p:attrName>style.visibility</p:attrName>
                                        </p:attrNameLst>
                                      </p:cBhvr>
                                      <p:to>
                                        <p:strVal val="visible"/>
                                      </p:to>
                                    </p:set>
                                    <p:anim calcmode="lin" valueType="num">
                                      <p:cBhvr additive="base">
                                        <p:cTn id="177" dur="500" fill="hold"/>
                                        <p:tgtEl>
                                          <p:spTgt spid="51"/>
                                        </p:tgtEl>
                                        <p:attrNameLst>
                                          <p:attrName>ppt_x</p:attrName>
                                        </p:attrNameLst>
                                      </p:cBhvr>
                                      <p:tavLst>
                                        <p:tav tm="0">
                                          <p:val>
                                            <p:strVal val="#ppt_x"/>
                                          </p:val>
                                        </p:tav>
                                        <p:tav tm="100000">
                                          <p:val>
                                            <p:strVal val="#ppt_x"/>
                                          </p:val>
                                        </p:tav>
                                      </p:tavLst>
                                    </p:anim>
                                    <p:anim calcmode="lin" valueType="num">
                                      <p:cBhvr additive="base">
                                        <p:cTn id="178" dur="500" fill="hold"/>
                                        <p:tgtEl>
                                          <p:spTgt spid="51"/>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
                                        </p:tgtEl>
                                        <p:attrNameLst>
                                          <p:attrName>style.visibility</p:attrName>
                                        </p:attrNameLst>
                                      </p:cBhvr>
                                      <p:to>
                                        <p:strVal val="visible"/>
                                      </p:to>
                                    </p:set>
                                    <p:anim calcmode="lin" valueType="num">
                                      <p:cBhvr additive="base">
                                        <p:cTn id="181" dur="500" fill="hold"/>
                                        <p:tgtEl>
                                          <p:spTgt spid="8"/>
                                        </p:tgtEl>
                                        <p:attrNameLst>
                                          <p:attrName>ppt_x</p:attrName>
                                        </p:attrNameLst>
                                      </p:cBhvr>
                                      <p:tavLst>
                                        <p:tav tm="0">
                                          <p:val>
                                            <p:strVal val="#ppt_x"/>
                                          </p:val>
                                        </p:tav>
                                        <p:tav tm="100000">
                                          <p:val>
                                            <p:strVal val="#ppt_x"/>
                                          </p:val>
                                        </p:tav>
                                      </p:tavLst>
                                    </p:anim>
                                    <p:anim calcmode="lin" valueType="num">
                                      <p:cBhvr additive="base">
                                        <p:cTn id="182" dur="500" fill="hold"/>
                                        <p:tgtEl>
                                          <p:spTgt spid="8"/>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3"/>
                                        </p:tgtEl>
                                        <p:attrNameLst>
                                          <p:attrName>style.visibility</p:attrName>
                                        </p:attrNameLst>
                                      </p:cBhvr>
                                      <p:to>
                                        <p:strVal val="visible"/>
                                      </p:to>
                                    </p:set>
                                    <p:anim calcmode="lin" valueType="num">
                                      <p:cBhvr additive="base">
                                        <p:cTn id="185" dur="500" fill="hold"/>
                                        <p:tgtEl>
                                          <p:spTgt spid="83"/>
                                        </p:tgtEl>
                                        <p:attrNameLst>
                                          <p:attrName>ppt_x</p:attrName>
                                        </p:attrNameLst>
                                      </p:cBhvr>
                                      <p:tavLst>
                                        <p:tav tm="0">
                                          <p:val>
                                            <p:strVal val="#ppt_x"/>
                                          </p:val>
                                        </p:tav>
                                        <p:tav tm="100000">
                                          <p:val>
                                            <p:strVal val="#ppt_x"/>
                                          </p:val>
                                        </p:tav>
                                      </p:tavLst>
                                    </p:anim>
                                    <p:anim calcmode="lin" valueType="num">
                                      <p:cBhvr additive="base">
                                        <p:cTn id="186" dur="500" fill="hold"/>
                                        <p:tgtEl>
                                          <p:spTgt spid="8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 calcmode="lin" valueType="num">
                                      <p:cBhvr additive="base">
                                        <p:cTn id="197" dur="500" fill="hold"/>
                                        <p:tgtEl>
                                          <p:spTgt spid="9"/>
                                        </p:tgtEl>
                                        <p:attrNameLst>
                                          <p:attrName>ppt_x</p:attrName>
                                        </p:attrNameLst>
                                      </p:cBhvr>
                                      <p:tavLst>
                                        <p:tav tm="0">
                                          <p:val>
                                            <p:strVal val="#ppt_x"/>
                                          </p:val>
                                        </p:tav>
                                        <p:tav tm="100000">
                                          <p:val>
                                            <p:strVal val="#ppt_x"/>
                                          </p:val>
                                        </p:tav>
                                      </p:tavLst>
                                    </p:anim>
                                    <p:anim calcmode="lin" valueType="num">
                                      <p:cBhvr additive="base">
                                        <p:cTn id="198" dur="500" fill="hold"/>
                                        <p:tgtEl>
                                          <p:spTgt spid="9"/>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nodeType="clickEffect">
                                  <p:stCondLst>
                                    <p:cond delay="0"/>
                                  </p:stCondLst>
                                  <p:childTnLst>
                                    <p:set>
                                      <p:cBhvr>
                                        <p:cTn id="206" dur="1" fill="hold">
                                          <p:stCondLst>
                                            <p:cond delay="0"/>
                                          </p:stCondLst>
                                        </p:cTn>
                                        <p:tgtEl>
                                          <p:spTgt spid="30"/>
                                        </p:tgtEl>
                                        <p:attrNameLst>
                                          <p:attrName>style.visibility</p:attrName>
                                        </p:attrNameLst>
                                      </p:cBhvr>
                                      <p:to>
                                        <p:strVal val="visible"/>
                                      </p:to>
                                    </p:set>
                                    <p:anim calcmode="lin" valueType="num">
                                      <p:cBhvr additive="base">
                                        <p:cTn id="207" dur="500" fill="hold"/>
                                        <p:tgtEl>
                                          <p:spTgt spid="30"/>
                                        </p:tgtEl>
                                        <p:attrNameLst>
                                          <p:attrName>ppt_x</p:attrName>
                                        </p:attrNameLst>
                                      </p:cBhvr>
                                      <p:tavLst>
                                        <p:tav tm="0">
                                          <p:val>
                                            <p:strVal val="#ppt_x"/>
                                          </p:val>
                                        </p:tav>
                                        <p:tav tm="100000">
                                          <p:val>
                                            <p:strVal val="#ppt_x"/>
                                          </p:val>
                                        </p:tav>
                                      </p:tavLst>
                                    </p:anim>
                                    <p:anim calcmode="lin" valueType="num">
                                      <p:cBhvr additive="base">
                                        <p:cTn id="208" dur="500" fill="hold"/>
                                        <p:tgtEl>
                                          <p:spTgt spid="3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2"/>
                                        </p:tgtEl>
                                        <p:attrNameLst>
                                          <p:attrName>style.visibility</p:attrName>
                                        </p:attrNameLst>
                                      </p:cBhvr>
                                      <p:to>
                                        <p:strVal val="visible"/>
                                      </p:to>
                                    </p:set>
                                    <p:anim calcmode="lin" valueType="num">
                                      <p:cBhvr additive="base">
                                        <p:cTn id="215" dur="500" fill="hold"/>
                                        <p:tgtEl>
                                          <p:spTgt spid="72"/>
                                        </p:tgtEl>
                                        <p:attrNameLst>
                                          <p:attrName>ppt_x</p:attrName>
                                        </p:attrNameLst>
                                      </p:cBhvr>
                                      <p:tavLst>
                                        <p:tav tm="0">
                                          <p:val>
                                            <p:strVal val="#ppt_x"/>
                                          </p:val>
                                        </p:tav>
                                        <p:tav tm="100000">
                                          <p:val>
                                            <p:strVal val="#ppt_x"/>
                                          </p:val>
                                        </p:tav>
                                      </p:tavLst>
                                    </p:anim>
                                    <p:anim calcmode="lin" valueType="num">
                                      <p:cBhvr additive="base">
                                        <p:cTn id="216" dur="500" fill="hold"/>
                                        <p:tgtEl>
                                          <p:spTgt spid="7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7"/>
                                        </p:tgtEl>
                                        <p:attrNameLst>
                                          <p:attrName>style.visibility</p:attrName>
                                        </p:attrNameLst>
                                      </p:cBhvr>
                                      <p:to>
                                        <p:strVal val="visible"/>
                                      </p:to>
                                    </p:set>
                                    <p:anim calcmode="lin" valueType="num">
                                      <p:cBhvr additive="base">
                                        <p:cTn id="219" dur="500" fill="hold"/>
                                        <p:tgtEl>
                                          <p:spTgt spid="57"/>
                                        </p:tgtEl>
                                        <p:attrNameLst>
                                          <p:attrName>ppt_x</p:attrName>
                                        </p:attrNameLst>
                                      </p:cBhvr>
                                      <p:tavLst>
                                        <p:tav tm="0">
                                          <p:val>
                                            <p:strVal val="#ppt_x"/>
                                          </p:val>
                                        </p:tav>
                                        <p:tav tm="100000">
                                          <p:val>
                                            <p:strVal val="#ppt_x"/>
                                          </p:val>
                                        </p:tav>
                                      </p:tavLst>
                                    </p:anim>
                                    <p:anim calcmode="lin" valueType="num">
                                      <p:cBhvr additive="base">
                                        <p:cTn id="220" dur="500" fill="hold"/>
                                        <p:tgtEl>
                                          <p:spTgt spid="5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 calcmode="lin" valueType="num">
                                      <p:cBhvr additive="base">
                                        <p:cTn id="223" dur="500" fill="hold"/>
                                        <p:tgtEl>
                                          <p:spTgt spid="27"/>
                                        </p:tgtEl>
                                        <p:attrNameLst>
                                          <p:attrName>ppt_x</p:attrName>
                                        </p:attrNameLst>
                                      </p:cBhvr>
                                      <p:tavLst>
                                        <p:tav tm="0">
                                          <p:val>
                                            <p:strVal val="#ppt_x"/>
                                          </p:val>
                                        </p:tav>
                                        <p:tav tm="100000">
                                          <p:val>
                                            <p:strVal val="#ppt_x"/>
                                          </p:val>
                                        </p:tav>
                                      </p:tavLst>
                                    </p:anim>
                                    <p:anim calcmode="lin" valueType="num">
                                      <p:cBhvr additive="base">
                                        <p:cTn id="224" dur="500" fill="hold"/>
                                        <p:tgtEl>
                                          <p:spTgt spid="2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 calcmode="lin" valueType="num">
                                      <p:cBhvr additive="base">
                                        <p:cTn id="227" dur="500" fill="hold"/>
                                        <p:tgtEl>
                                          <p:spTgt spid="119"/>
                                        </p:tgtEl>
                                        <p:attrNameLst>
                                          <p:attrName>ppt_x</p:attrName>
                                        </p:attrNameLst>
                                      </p:cBhvr>
                                      <p:tavLst>
                                        <p:tav tm="0">
                                          <p:val>
                                            <p:strVal val="#ppt_x"/>
                                          </p:val>
                                        </p:tav>
                                        <p:tav tm="100000">
                                          <p:val>
                                            <p:strVal val="#ppt_x"/>
                                          </p:val>
                                        </p:tav>
                                      </p:tavLst>
                                    </p:anim>
                                    <p:anim calcmode="lin" valueType="num">
                                      <p:cBhvr additive="base">
                                        <p:cTn id="2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statefulset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ads-db-statefulset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 </a:t>
            </a: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container</a:t>
            </a: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db</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
        <p:nvSpPr>
          <p:cNvPr id="20" name="Text Placeholder 2">
            <a:extLst>
              <a:ext uri="{FF2B5EF4-FFF2-40B4-BE49-F238E27FC236}">
                <a16:creationId xmlns:a16="http://schemas.microsoft.com/office/drawing/2014/main" id="{73C02A8E-935D-4B3E-BF8D-E57B409061D5}"/>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err="1">
                <a:ln>
                  <a:noFill/>
                </a:ln>
                <a:solidFill>
                  <a:srgbClr val="FFFFFF"/>
                </a:solidFill>
                <a:effectLst/>
                <a:uLnTx/>
                <a:uFillTx/>
                <a:latin typeface="Arial"/>
                <a:ea typeface="+mn-ea"/>
                <a:cs typeface="+mn-cs"/>
              </a:rPr>
              <a:t>Configmap</a:t>
            </a:r>
            <a:r>
              <a:rPr kumimoji="0" lang="en-US" sz="1600" b="0" i="0" u="none" strike="noStrike" kern="1200" cap="none" spc="0" normalizeH="0" baseline="0" noProof="0" dirty="0">
                <a:ln>
                  <a:noFill/>
                </a:ln>
                <a:solidFill>
                  <a:srgbClr val="FFFFFF"/>
                </a:solidFill>
                <a:effectLst/>
                <a:uLnTx/>
                <a:uFillTx/>
                <a:latin typeface="Arial"/>
                <a:ea typeface="+mn-ea"/>
                <a:cs typeface="+mn-cs"/>
              </a:rPr>
              <a: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postgres</a:t>
            </a:r>
            <a:r>
              <a:rPr kumimoji="0" lang="en-US" sz="1600" b="0" i="0" u="none" strike="noStrike" kern="1200" cap="none" spc="0" normalizeH="0" baseline="0" noProof="0" dirty="0">
                <a:ln>
                  <a:noFill/>
                </a:ln>
                <a:solidFill>
                  <a:srgbClr val="FFC0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db</a:t>
            </a:r>
            <a:r>
              <a:rPr kumimoji="0" lang="en-US" sz="1600" b="0" i="0" u="none" strike="noStrike" kern="1200" cap="none" spc="0" normalizeH="0" baseline="0" noProof="0" dirty="0">
                <a:ln>
                  <a:noFill/>
                </a:ln>
                <a:solidFill>
                  <a:srgbClr val="FFC000"/>
                </a:solidFill>
                <a:effectLst/>
                <a:uLnTx/>
                <a:uFillTx/>
                <a:latin typeface="Arial"/>
                <a:ea typeface="+mn-ea"/>
                <a:cs typeface="+mn-cs"/>
              </a:rPr>
              <a:t> files path</a:t>
            </a: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Secret: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initdb.sql</a:t>
            </a:r>
            <a:r>
              <a:rPr kumimoji="0" lang="en-US" sz="1600" b="0" i="0" u="none" strike="noStrike" kern="1200" cap="none" spc="0" normalizeH="0" baseline="0" noProof="0" dirty="0">
                <a:ln>
                  <a:noFill/>
                </a:ln>
                <a:solidFill>
                  <a:srgbClr val="FFC000"/>
                </a:solidFill>
                <a:effectLst/>
                <a:uLnTx/>
                <a:uFillTx/>
                <a:latin typeface="Arial"/>
                <a:ea typeface="+mn-ea"/>
                <a:cs typeface="+mn-cs"/>
              </a:rPr>
              <a:t> script</a:t>
            </a:r>
            <a:br>
              <a:rPr kumimoji="0" lang="en-US" sz="1600" b="0" i="0" u="none" strike="noStrike" kern="1200" cap="none" spc="0" normalizeH="0" baseline="0" noProof="0" dirty="0">
                <a:ln>
                  <a:noFill/>
                </a:ln>
                <a:solidFill>
                  <a:srgbClr val="FFC000"/>
                </a:solidFill>
                <a:effectLst/>
                <a:uLnTx/>
                <a:uFillTx/>
                <a:latin typeface="Arial"/>
                <a:ea typeface="+mn-ea"/>
                <a:cs typeface="+mn-cs"/>
              </a:rPr>
            </a:br>
            <a:r>
              <a:rPr kumimoji="0" lang="en-US" sz="1600" b="0" i="0" u="none" strike="noStrike" kern="1200" cap="none" spc="0" normalizeH="0" baseline="0" noProof="0" dirty="0">
                <a:ln>
                  <a:noFill/>
                </a:ln>
                <a:solidFill>
                  <a:srgbClr val="FFC000"/>
                </a:solidFill>
                <a:effectLst/>
                <a:uLnTx/>
                <a:uFillTx/>
                <a:latin typeface="Arial"/>
                <a:ea typeface="+mn-ea"/>
                <a:cs typeface="+mn-cs"/>
              </a:rPr>
              <a:t>- </a:t>
            </a:r>
            <a:r>
              <a:rPr kumimoji="0" lang="en-US" sz="1600" b="0" i="0" u="none" strike="noStrike" kern="1200" cap="none" spc="0" normalizeH="0" baseline="0" noProof="0" dirty="0" err="1">
                <a:ln>
                  <a:noFill/>
                </a:ln>
                <a:solidFill>
                  <a:srgbClr val="FFC000"/>
                </a:solidFill>
                <a:effectLst/>
                <a:uLnTx/>
                <a:uFillTx/>
                <a:latin typeface="Arial"/>
                <a:ea typeface="+mn-ea"/>
                <a:cs typeface="+mn-cs"/>
              </a:rPr>
              <a:t>postgres</a:t>
            </a:r>
            <a:r>
              <a:rPr kumimoji="0" lang="en-US" sz="1600" b="0" i="0" u="none" strike="noStrike" kern="1200" cap="none" spc="0" normalizeH="0" baseline="0" noProof="0" dirty="0">
                <a:ln>
                  <a:noFill/>
                </a:ln>
                <a:solidFill>
                  <a:srgbClr val="FFC000"/>
                </a:solidFill>
                <a:effectLst/>
                <a:uLnTx/>
                <a:uFillTx/>
                <a:latin typeface="Arial"/>
                <a:ea typeface="+mn-ea"/>
                <a:cs typeface="+mn-cs"/>
              </a:rPr>
              <a:t> superuser pw</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p:txBody>
      </p:sp>
      <p:pic>
        <p:nvPicPr>
          <p:cNvPr id="21" name="Picture 20">
            <a:extLst>
              <a:ext uri="{FF2B5EF4-FFF2-40B4-BE49-F238E27FC236}">
                <a16:creationId xmlns:a16="http://schemas.microsoft.com/office/drawing/2014/main" id="{55D1E11F-D1E1-4653-914F-2CE37C6D9172}"/>
              </a:ext>
            </a:extLst>
          </p:cNvPr>
          <p:cNvPicPr>
            <a:picLocks noChangeAspect="1"/>
          </p:cNvPicPr>
          <p:nvPr/>
        </p:nvPicPr>
        <p:blipFill>
          <a:blip r:embed="rId5"/>
          <a:stretch>
            <a:fillRect/>
          </a:stretch>
        </p:blipFill>
        <p:spPr>
          <a:xfrm>
            <a:off x="7714706" y="3657596"/>
            <a:ext cx="4302857" cy="2537143"/>
          </a:xfrm>
          <a:prstGeom prst="rect">
            <a:avLst/>
          </a:prstGeom>
        </p:spPr>
      </p:pic>
      <p:pic>
        <p:nvPicPr>
          <p:cNvPr id="22" name="Picture 21">
            <a:extLst>
              <a:ext uri="{FF2B5EF4-FFF2-40B4-BE49-F238E27FC236}">
                <a16:creationId xmlns:a16="http://schemas.microsoft.com/office/drawing/2014/main" id="{31FA8DA0-1847-4308-9E1F-A524AB27B852}"/>
              </a:ext>
            </a:extLst>
          </p:cNvPr>
          <p:cNvPicPr>
            <a:picLocks noChangeAspect="1"/>
          </p:cNvPicPr>
          <p:nvPr/>
        </p:nvPicPr>
        <p:blipFill>
          <a:blip r:embed="rId6"/>
          <a:stretch>
            <a:fillRect/>
          </a:stretch>
        </p:blipFill>
        <p:spPr>
          <a:xfrm>
            <a:off x="6097239" y="1119154"/>
            <a:ext cx="2240000" cy="1142857"/>
          </a:xfrm>
          <a:prstGeom prst="rect">
            <a:avLst/>
          </a:prstGeom>
        </p:spPr>
      </p:pic>
    </p:spTree>
    <p:extLst>
      <p:ext uri="{BB962C8B-B14F-4D97-AF65-F5344CB8AC3E}">
        <p14:creationId xmlns:p14="http://schemas.microsoft.com/office/powerpoint/2010/main" val="177480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Ads:DB</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ads-db-statefulset.yaml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ads-db-service</a:t>
            </a:r>
            <a:r>
              <a:rPr kumimoji="0" lang="de-DE"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.yaml</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ads-db-configmap.yaml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ads-db-secret.yaml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7"/>
              </a:rPr>
              <a:t>https://github.wdf.sap.corp/slvi/docker-k8s-training/tree/k8s-bulletinboard/kubernetes/k8s-bulletinboard/solutions/ads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marL="0" marR="0" lvl="0" indent="0" algn="ctr" defTabSz="914217" rtl="0" eaLnBrk="1" fontAlgn="base" latinLnBrk="0" hangingPunct="1">
              <a:lnSpc>
                <a:spcPct val="100000"/>
              </a:lnSpc>
              <a:spcBef>
                <a:spcPct val="50000"/>
              </a:spcBef>
              <a:spcAft>
                <a:spcPct val="0"/>
              </a:spcAft>
              <a:buClr>
                <a:srgbClr val="F0AB00"/>
              </a:buClr>
              <a:buSzPct val="80000"/>
              <a:buFontTx/>
              <a:buNone/>
              <a:tabLst/>
              <a:defRPr/>
            </a:pPr>
            <a:endParaRPr kumimoji="0" lang="de-DE" sz="2100" b="0" i="0" u="none" strike="noStrike" kern="0" cap="none" spc="0" normalizeH="0" baseline="0" noProof="0" dirty="0">
              <a:ln>
                <a:noFill/>
              </a:ln>
              <a:solidFill>
                <a:srgbClr val="002060"/>
              </a:solidFill>
              <a:effectLst/>
              <a:uLnTx/>
              <a:uFillTx/>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deployment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ads-app-deployment</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a:t>
            </a:r>
            <a:r>
              <a:rPr kumimoji="0" lang="en-US" sz="10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configmap</a:t>
            </a:r>
            <a:endPar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secret:</a:t>
            </a:r>
            <a:b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en-US" sz="10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marL="0" marR="0" lvl="0" indent="0" algn="ctr" defTabSz="1088558"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bulletinboard</a:t>
            </a:r>
            <a: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br>
              <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br>
            <a:r>
              <a:rPr kumimoji="0" lang="de-DE" sz="14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t>
            </a:r>
            <a:endParaRPr kumimoji="0" lang="de-DE" sz="14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pod</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ads-app</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ent</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-xx-</a:t>
            </a:r>
            <a:r>
              <a:rPr kumimoji="0" lang="de-DE"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yy</a:t>
            </a:r>
            <a:r>
              <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 </a:t>
            </a:r>
          </a:p>
        </p:txBody>
      </p:sp>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5" name="Text Placeholder 2">
            <a:extLst>
              <a:ext uri="{FF2B5EF4-FFF2-40B4-BE49-F238E27FC236}">
                <a16:creationId xmlns:a16="http://schemas.microsoft.com/office/drawing/2014/main" id="{93980D84-ED34-437E-AD5E-C26C0F0F549C}"/>
              </a:ext>
            </a:extLst>
          </p:cNvPr>
          <p:cNvSpPr txBox="1">
            <a:spLocks/>
          </p:cNvSpPr>
          <p:nvPr/>
        </p:nvSpPr>
        <p:spPr>
          <a:xfrm>
            <a:off x="9030953" y="1415786"/>
            <a:ext cx="2711521"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err="1">
                <a:ln>
                  <a:noFill/>
                </a:ln>
                <a:solidFill>
                  <a:srgbClr val="FFFFFF"/>
                </a:solidFill>
                <a:effectLst/>
                <a:uLnTx/>
                <a:uFillTx/>
                <a:latin typeface="Arial"/>
                <a:ea typeface="+mn-ea"/>
                <a:cs typeface="+mn-cs"/>
              </a:rPr>
              <a:t>Configmap</a:t>
            </a:r>
            <a:r>
              <a:rPr kumimoji="0" lang="en-US" sz="1600" b="0" i="0" u="none" strike="noStrike" kern="1200" cap="none" spc="0" normalizeH="0" baseline="0" noProof="0" dirty="0">
                <a:ln>
                  <a:noFill/>
                </a:ln>
                <a:solidFill>
                  <a:srgbClr val="FFFFFF"/>
                </a:solidFill>
                <a:effectLst/>
                <a:uLnTx/>
                <a:uFillTx/>
                <a:latin typeface="Arial"/>
                <a:ea typeface="+mn-ea"/>
                <a:cs typeface="+mn-cs"/>
              </a:rPr>
              <a: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environment variables: </a:t>
            </a:r>
            <a:r>
              <a:rPr kumimoji="0" lang="en-US" sz="1600" b="0" i="0" u="none" strike="noStrike" kern="1200" cap="none" spc="0" normalizeH="0" baseline="0" noProof="0" dirty="0" err="1">
                <a:ln>
                  <a:noFill/>
                </a:ln>
                <a:solidFill>
                  <a:srgbClr val="F0AB00"/>
                </a:solidFill>
                <a:effectLst/>
                <a:uLnTx/>
                <a:uFillTx/>
                <a:latin typeface="Arial"/>
                <a:ea typeface="+mn-ea"/>
                <a:cs typeface="+mn-cs"/>
              </a:rPr>
              <a:t>user_route</a:t>
            </a: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en-US" sz="1600" b="0" i="0" u="none" strike="noStrike" kern="1200" cap="none" spc="0" normalizeH="0" baseline="0" noProof="0" dirty="0" err="1">
                <a:ln>
                  <a:noFill/>
                </a:ln>
                <a:solidFill>
                  <a:srgbClr val="F0AB00"/>
                </a:solidFill>
                <a:effectLst/>
                <a:uLnTx/>
                <a:uFillTx/>
                <a:latin typeface="Arial"/>
                <a:ea typeface="+mn-ea"/>
                <a:cs typeface="+mn-cs"/>
              </a:rPr>
              <a:t>spring_profile_active</a:t>
            </a:r>
            <a:r>
              <a:rPr kumimoji="0" lang="en-US" sz="1600" b="0" i="0" u="none" strike="noStrike" kern="1200" cap="none" spc="0" normalizeH="0" baseline="0" noProof="0" dirty="0">
                <a:ln>
                  <a:noFill/>
                </a:ln>
                <a:solidFill>
                  <a:srgbClr val="F0AB00"/>
                </a:solidFill>
                <a:effectLst/>
                <a:uLnTx/>
                <a:uFillTx/>
                <a:latin typeface="Arial"/>
                <a:ea typeface="+mn-ea"/>
                <a:cs typeface="+mn-cs"/>
              </a:rPr>
              <a:t>, </a:t>
            </a:r>
            <a:r>
              <a:rPr kumimoji="0" lang="de-DE" sz="1600" b="0" i="0" u="none" strike="noStrike" kern="1200" cap="none" spc="0" normalizeH="0" baseline="0" noProof="0" dirty="0" err="1">
                <a:ln>
                  <a:noFill/>
                </a:ln>
                <a:solidFill>
                  <a:srgbClr val="F0AB00"/>
                </a:solidFill>
                <a:effectLst/>
                <a:uLnTx/>
                <a:uFillTx/>
                <a:latin typeface="Arial"/>
                <a:ea typeface="+mn-ea"/>
                <a:cs typeface="+mn-cs"/>
              </a:rPr>
              <a:t>post_user_check</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a:p>
            <a:pPr marL="179964" marR="0" lvl="1" indent="-179964" algn="l" defTabSz="1088558" rtl="0" eaLnBrk="1" fontAlgn="auto" latinLnBrk="0" hangingPunct="1">
              <a:lnSpc>
                <a:spcPct val="100000"/>
              </a:lnSpc>
              <a:spcBef>
                <a:spcPts val="600"/>
              </a:spcBef>
              <a:spcAft>
                <a:spcPts val="0"/>
              </a:spcAft>
              <a:buClr>
                <a:srgbClr val="F0AB00"/>
              </a:buClr>
              <a:buSzPct val="100000"/>
              <a:buFont typeface="Wingdings" pitchFamily="2" charset="2"/>
              <a:buChar char="§"/>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Secret:</a:t>
            </a:r>
            <a:br>
              <a:rPr kumimoji="0" lang="en-US" sz="1600" b="0" i="0" u="none" strike="noStrike" kern="1200" cap="none" spc="0" normalizeH="0" baseline="0" noProof="0" dirty="0">
                <a:ln>
                  <a:noFill/>
                </a:ln>
                <a:solidFill>
                  <a:srgbClr val="FFFFFF"/>
                </a:solidFill>
                <a:effectLst/>
                <a:uLnTx/>
                <a:uFillTx/>
                <a:latin typeface="Arial"/>
                <a:ea typeface="+mn-ea"/>
                <a:cs typeface="+mn-cs"/>
              </a:rPr>
            </a:br>
            <a:r>
              <a:rPr kumimoji="0" lang="en-US" sz="1600" b="0" i="0" u="none" strike="noStrike" kern="1200" cap="none" spc="0" normalizeH="0" baseline="0" noProof="0" dirty="0">
                <a:ln>
                  <a:noFill/>
                </a:ln>
                <a:solidFill>
                  <a:srgbClr val="F0AB00"/>
                </a:solidFill>
                <a:effectLst/>
                <a:uLnTx/>
                <a:uFillTx/>
                <a:latin typeface="Arial"/>
                <a:ea typeface="+mn-ea"/>
                <a:cs typeface="+mn-cs"/>
              </a:rPr>
              <a:t>- application-k8s.yml</a:t>
            </a:r>
          </a:p>
        </p:txBody>
      </p:sp>
      <p:pic>
        <p:nvPicPr>
          <p:cNvPr id="26" name="Picture 25">
            <a:extLst>
              <a:ext uri="{FF2B5EF4-FFF2-40B4-BE49-F238E27FC236}">
                <a16:creationId xmlns:a16="http://schemas.microsoft.com/office/drawing/2014/main" id="{8F90C5F6-B330-4918-8F6D-DF186ADD4B1F}"/>
              </a:ext>
            </a:extLst>
          </p:cNvPr>
          <p:cNvPicPr>
            <a:picLocks noChangeAspect="1"/>
          </p:cNvPicPr>
          <p:nvPr/>
        </p:nvPicPr>
        <p:blipFill>
          <a:blip r:embed="rId5"/>
          <a:stretch>
            <a:fillRect/>
          </a:stretch>
        </p:blipFill>
        <p:spPr>
          <a:xfrm>
            <a:off x="8188542" y="3817350"/>
            <a:ext cx="3857143" cy="2182857"/>
          </a:xfrm>
          <a:prstGeom prst="rect">
            <a:avLst/>
          </a:prstGeom>
        </p:spPr>
      </p:pic>
      <p:pic>
        <p:nvPicPr>
          <p:cNvPr id="27" name="Picture 26">
            <a:extLst>
              <a:ext uri="{FF2B5EF4-FFF2-40B4-BE49-F238E27FC236}">
                <a16:creationId xmlns:a16="http://schemas.microsoft.com/office/drawing/2014/main" id="{B7678683-8EB0-4F53-A6B0-D7A3552AB9CC}"/>
              </a:ext>
            </a:extLst>
          </p:cNvPr>
          <p:cNvPicPr>
            <a:picLocks noChangeAspect="1"/>
          </p:cNvPicPr>
          <p:nvPr/>
        </p:nvPicPr>
        <p:blipFill>
          <a:blip r:embed="rId6"/>
          <a:stretch>
            <a:fillRect/>
          </a:stretch>
        </p:blipFill>
        <p:spPr>
          <a:xfrm>
            <a:off x="5491595" y="1023487"/>
            <a:ext cx="3102857" cy="1388572"/>
          </a:xfrm>
          <a:prstGeom prst="rect">
            <a:avLst/>
          </a:prstGeom>
        </p:spPr>
      </p:pic>
    </p:spTree>
    <p:extLst>
      <p:ext uri="{BB962C8B-B14F-4D97-AF65-F5344CB8AC3E}">
        <p14:creationId xmlns:p14="http://schemas.microsoft.com/office/powerpoint/2010/main" val="18388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 calcmode="lin" valueType="num">
                                      <p:cBhvr additive="base">
                                        <p:cTn id="1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Cluster B</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t>
            </a:r>
            <a:r>
              <a:rPr lang="en-US" dirty="0" err="1"/>
              <a:t>Ads:App</a:t>
            </a:r>
            <a:r>
              <a:rPr lang="en-US" dirty="0"/>
              <a:t>,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37455" y="1176061"/>
            <a:ext cx="3029999"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ads-app-deployment.yaml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1847862"/>
            <a:ext cx="3214285"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ads-app-secret.yaml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7563" y="4488173"/>
            <a:ext cx="2808860" cy="169277"/>
          </a:xfrm>
          <a:prstGeom prst="rect">
            <a:avLst/>
          </a:prstGeom>
          <a:solidFill>
            <a:schemeClr val="bg2">
              <a:lumMod val="90000"/>
            </a:schemeClr>
          </a:solidFill>
        </p:spPr>
        <p:txBody>
          <a:bodyPr wrap="square" lIns="0" tIns="0" rIns="0" bIns="0" rtlCol="0">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de-DE" sz="11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ads-app-configmap.yaml</a:t>
            </a:r>
            <a:endParaRPr kumimoji="0" lang="de-DE"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F774615D-1FB3-4EF7-AE31-93BC5F18C5F7}"/>
              </a:ext>
            </a:extLst>
          </p:cNvPr>
          <p:cNvPicPr>
            <a:picLocks noChangeAspect="1"/>
          </p:cNvPicPr>
          <p:nvPr/>
        </p:nvPicPr>
        <p:blipFill>
          <a:blip r:embed="rId3"/>
          <a:stretch>
            <a:fillRect/>
          </a:stretch>
        </p:blipFill>
        <p:spPr>
          <a:xfrm>
            <a:off x="5658007" y="2018882"/>
            <a:ext cx="3214286" cy="1819048"/>
          </a:xfrm>
          <a:prstGeom prst="rect">
            <a:avLst/>
          </a:prstGeom>
        </p:spPr>
      </p:pic>
      <p:pic>
        <p:nvPicPr>
          <p:cNvPr id="12" name="Picture 11">
            <a:extLst>
              <a:ext uri="{FF2B5EF4-FFF2-40B4-BE49-F238E27FC236}">
                <a16:creationId xmlns:a16="http://schemas.microsoft.com/office/drawing/2014/main" id="{89E73D45-61CC-4779-83BB-632EF70C7618}"/>
              </a:ext>
            </a:extLst>
          </p:cNvPr>
          <p:cNvPicPr>
            <a:picLocks noChangeAspect="1"/>
          </p:cNvPicPr>
          <p:nvPr/>
        </p:nvPicPr>
        <p:blipFill>
          <a:blip r:embed="rId4"/>
          <a:stretch>
            <a:fillRect/>
          </a:stretch>
        </p:blipFill>
        <p:spPr>
          <a:xfrm>
            <a:off x="437455" y="1345338"/>
            <a:ext cx="3030000" cy="5057143"/>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808629" y="2469107"/>
            <a:ext cx="4047565" cy="86143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71D7ADF-70C5-412E-9688-9E4EB3984CBA}"/>
              </a:ext>
            </a:extLst>
          </p:cNvPr>
          <p:cNvPicPr>
            <a:picLocks noChangeAspect="1"/>
          </p:cNvPicPr>
          <p:nvPr/>
        </p:nvPicPr>
        <p:blipFill>
          <a:blip r:embed="rId5"/>
          <a:stretch>
            <a:fillRect/>
          </a:stretch>
        </p:blipFill>
        <p:spPr>
          <a:xfrm>
            <a:off x="5658007" y="4657450"/>
            <a:ext cx="2808860" cy="1157143"/>
          </a:xfrm>
          <a:prstGeom prst="rect">
            <a:avLst/>
          </a:prstGeom>
        </p:spPr>
      </p:pic>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7808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1F0869-F14B-4BFE-B26D-B6DA2BC979FB}"/>
              </a:ext>
            </a:extLst>
          </p:cNvPr>
          <p:cNvCxnSpPr>
            <a:cxnSpLocks/>
          </p:cNvCxnSpPr>
          <p:nvPr/>
        </p:nvCxnSpPr>
        <p:spPr>
          <a:xfrm flipV="1">
            <a:off x="1808629" y="5078539"/>
            <a:ext cx="4081860" cy="18419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FEA8CC-25B4-4A28-911C-08B6DC4FD127}"/>
              </a:ext>
            </a:extLst>
          </p:cNvPr>
          <p:cNvCxnSpPr>
            <a:cxnSpLocks/>
          </p:cNvCxnSpPr>
          <p:nvPr/>
        </p:nvCxnSpPr>
        <p:spPr>
          <a:xfrm flipV="1">
            <a:off x="1842924" y="5078539"/>
            <a:ext cx="4047565" cy="6099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3AF012B-754B-47C0-814B-6C85442B6D9E}"/>
              </a:ext>
            </a:extLst>
          </p:cNvPr>
          <p:cNvSpPr/>
          <p:nvPr/>
        </p:nvSpPr>
        <p:spPr>
          <a:xfrm>
            <a:off x="8001000" y="6063194"/>
            <a:ext cx="4108076" cy="400110"/>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FFFFFF"/>
                </a:solidFill>
                <a:effectLst/>
                <a:uLnTx/>
                <a:uFillTx/>
                <a:latin typeface="Arial"/>
                <a:ea typeface="+mn-ea"/>
                <a:cs typeface="+mn-cs"/>
                <a:hlinkClick r:id="rId6"/>
              </a:rPr>
              <a:t>https://github.wdf.sap.corp/slvi/docker-k8s-training/tree/k8s-bulletinboard/kubernetes/k8s-bulletinboard/solutions/ads</a:t>
            </a:r>
            <a:endParaRPr kumimoji="0" lang="de-DE" sz="10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03100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E4B7E6-BA8F-4D83-A33A-B966AA469590}"/>
              </a:ext>
            </a:extLst>
          </p:cNvPr>
          <p:cNvSpPr/>
          <p:nvPr/>
        </p:nvSpPr>
        <p:spPr bwMode="gray">
          <a:xfrm>
            <a:off x="7344798" y="3133218"/>
            <a:ext cx="2846895" cy="3412503"/>
          </a:xfrm>
          <a:prstGeom prst="rect">
            <a:avLst/>
          </a:prstGeom>
          <a:ln w="57150">
            <a:solidFill>
              <a:schemeClr val="accent5">
                <a:lumMod val="60000"/>
                <a:lumOff val="4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etcd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tx1"/>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1106753"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information in specific data objects in </a:t>
            </a:r>
            <a:r>
              <a:rPr lang="en-US" dirty="0" err="1"/>
              <a:t>etcd</a:t>
            </a:r>
            <a:endParaRPr lang="en-US" dirty="0"/>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https://kubernetes.io/docs/tasks/configure-pod-container/configure-pod-configmap/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B40B-27F8-41C5-8B49-CFF950DBFD13}"/>
              </a:ext>
            </a:extLst>
          </p:cNvPr>
          <p:cNvSpPr>
            <a:spLocks noGrp="1"/>
          </p:cNvSpPr>
          <p:nvPr>
            <p:ph type="title"/>
          </p:nvPr>
        </p:nvSpPr>
        <p:spPr/>
        <p:txBody>
          <a:bodyPr/>
          <a:lstStyle/>
          <a:p>
            <a:r>
              <a:rPr lang="en-US" dirty="0"/>
              <a:t>What data can </a:t>
            </a:r>
            <a:r>
              <a:rPr lang="en-US" dirty="0" err="1"/>
              <a:t>configmaps</a:t>
            </a:r>
            <a:r>
              <a:rPr lang="en-US" dirty="0"/>
              <a:t> &amp; secrets store?</a:t>
            </a:r>
          </a:p>
        </p:txBody>
      </p:sp>
      <p:sp>
        <p:nvSpPr>
          <p:cNvPr id="3" name="Rectangle 2">
            <a:extLst>
              <a:ext uri="{FF2B5EF4-FFF2-40B4-BE49-F238E27FC236}">
                <a16:creationId xmlns:a16="http://schemas.microsoft.com/office/drawing/2014/main" id="{41681AF8-C8D6-4957-8B5B-0A91C0364934}"/>
              </a:ext>
            </a:extLst>
          </p:cNvPr>
          <p:cNvSpPr/>
          <p:nvPr/>
        </p:nvSpPr>
        <p:spPr bwMode="gray">
          <a:xfrm>
            <a:off x="504001" y="1722748"/>
            <a:ext cx="2846895" cy="3412503"/>
          </a:xfrm>
          <a:prstGeom prst="rect">
            <a:avLst/>
          </a:prstGeom>
          <a:ln w="57150">
            <a:solidFill>
              <a:schemeClr val="accent5">
                <a:lumMod val="60000"/>
                <a:lumOff val="4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etcd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Cylinder 3">
            <a:extLst>
              <a:ext uri="{FF2B5EF4-FFF2-40B4-BE49-F238E27FC236}">
                <a16:creationId xmlns:a16="http://schemas.microsoft.com/office/drawing/2014/main" id="{1B6A9060-B1E1-43A2-8D22-B9F4F8DFAD6D}"/>
              </a:ext>
            </a:extLst>
          </p:cNvPr>
          <p:cNvSpPr/>
          <p:nvPr/>
        </p:nvSpPr>
        <p:spPr bwMode="gray">
          <a:xfrm>
            <a:off x="1216416" y="223189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Cylinder 4">
            <a:extLst>
              <a:ext uri="{FF2B5EF4-FFF2-40B4-BE49-F238E27FC236}">
                <a16:creationId xmlns:a16="http://schemas.microsoft.com/office/drawing/2014/main" id="{0D712679-146A-45A8-8B72-F9C9BB592844}"/>
              </a:ext>
            </a:extLst>
          </p:cNvPr>
          <p:cNvSpPr/>
          <p:nvPr/>
        </p:nvSpPr>
        <p:spPr bwMode="gray">
          <a:xfrm>
            <a:off x="1216415" y="362404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93F7768C-BE9F-4BBD-8FDD-E13C2A608B3A}"/>
              </a:ext>
            </a:extLst>
          </p:cNvPr>
          <p:cNvSpPr/>
          <p:nvPr/>
        </p:nvSpPr>
        <p:spPr bwMode="gray">
          <a:xfrm>
            <a:off x="3979798" y="5599155"/>
            <a:ext cx="3627633" cy="754845"/>
          </a:xfrm>
          <a:prstGeom prst="wedgeRectCallout">
            <a:avLst>
              <a:gd name="adj1" fmla="val -56201"/>
              <a:gd name="adj2" fmla="val -147347"/>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Size limit of 1MB imposed by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etcd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5C47261F-11B0-40F4-A17A-9DC9B2A135E4}"/>
              </a:ext>
            </a:extLst>
          </p:cNvPr>
          <p:cNvSpPr/>
          <p:nvPr/>
        </p:nvSpPr>
        <p:spPr>
          <a:xfrm>
            <a:off x="3979798" y="1722748"/>
            <a:ext cx="6096000" cy="3000821"/>
          </a:xfrm>
          <a:prstGeom prst="rect">
            <a:avLst/>
          </a:prstGeom>
        </p:spPr>
        <p:txBody>
          <a:bodyPr>
            <a:spAutoFit/>
          </a:bodyPr>
          <a:lstStyle/>
          <a:p>
            <a:r>
              <a:rPr lang="en-US" dirty="0" err="1">
                <a:solidFill>
                  <a:srgbClr val="800000"/>
                </a:solidFill>
                <a:latin typeface="Consolas" panose="020B0609020204030204" pitchFamily="49" charset="0"/>
              </a:rPr>
              <a:t>stringData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a:solidFill>
                  <a:srgbClr val="CD3131"/>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multiline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value</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err="1">
                <a:solidFill>
                  <a:srgbClr val="800000"/>
                </a:solidFill>
                <a:latin typeface="Consolas" panose="020B0609020204030204" pitchFamily="49" charset="0"/>
              </a:rPr>
              <a:t>binaryData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base64-encoded-value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7232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FC5A-9EC3-428E-A4DC-2E599200A2D4}"/>
              </a:ext>
            </a:extLst>
          </p:cNvPr>
          <p:cNvSpPr>
            <a:spLocks noGrp="1"/>
          </p:cNvSpPr>
          <p:nvPr>
            <p:ph type="title"/>
          </p:nvPr>
        </p:nvSpPr>
        <p:spPr/>
        <p:txBody>
          <a:bodyPr/>
          <a:lstStyle/>
          <a:p>
            <a:r>
              <a:rPr lang="en-US" dirty="0"/>
              <a:t>How to create </a:t>
            </a:r>
            <a:r>
              <a:rPr lang="en-US" dirty="0" err="1"/>
              <a:t>configmaps</a:t>
            </a:r>
            <a:r>
              <a:rPr lang="en-US" dirty="0"/>
              <a:t> &amp; secrets</a:t>
            </a:r>
          </a:p>
        </p:txBody>
      </p:sp>
      <p:sp>
        <p:nvSpPr>
          <p:cNvPr id="3" name="Rectangle 2">
            <a:extLst>
              <a:ext uri="{FF2B5EF4-FFF2-40B4-BE49-F238E27FC236}">
                <a16:creationId xmlns:a16="http://schemas.microsoft.com/office/drawing/2014/main" id="{2A1DFF86-AF54-4F6B-8423-4EA8C7031A7A}"/>
              </a:ext>
            </a:extLst>
          </p:cNvPr>
          <p:cNvSpPr/>
          <p:nvPr/>
        </p:nvSpPr>
        <p:spPr>
          <a:xfrm>
            <a:off x="504001" y="1467865"/>
            <a:ext cx="8545731" cy="2031325"/>
          </a:xfrm>
          <a:prstGeom prst="rect">
            <a:avLst/>
          </a:prstGeom>
        </p:spPr>
        <p:txBody>
          <a:bodyPr wrap="square">
            <a:spAutoFit/>
          </a:bodyPr>
          <a:lstStyle/>
          <a:p>
            <a:r>
              <a:rPr lang="en-US" dirty="0" err="1">
                <a:latin typeface="Consolas" panose="020B0609020204030204" pitchFamily="49" charset="0"/>
              </a:rPr>
              <a:t>kubectl</a:t>
            </a:r>
            <a:r>
              <a:rPr lang="en-US" dirty="0">
                <a:latin typeface="Consolas" panose="020B0609020204030204" pitchFamily="49" charset="0"/>
              </a:rPr>
              <a:t> create [</a:t>
            </a:r>
            <a:r>
              <a:rPr lang="en-US" dirty="0" err="1">
                <a:latin typeface="Consolas" panose="020B0609020204030204" pitchFamily="49" charset="0"/>
              </a:rPr>
              <a:t>configmap</a:t>
            </a:r>
            <a:r>
              <a:rPr lang="en-US" dirty="0">
                <a:latin typeface="Consolas" panose="020B0609020204030204" pitchFamily="49" charset="0"/>
              </a:rPr>
              <a:t> | secret &lt;type&gt; ] &lt;name&gt;</a:t>
            </a:r>
          </a:p>
          <a:p>
            <a:r>
              <a:rPr lang="en-US" dirty="0">
                <a:latin typeface="Consolas" panose="020B0609020204030204" pitchFamily="49" charset="0"/>
              </a:rPr>
              <a:t>	--from-file &lt;filename&gt;</a:t>
            </a:r>
          </a:p>
          <a:p>
            <a:r>
              <a:rPr lang="en-US" dirty="0">
                <a:latin typeface="Consolas" panose="020B0609020204030204" pitchFamily="49" charset="0"/>
              </a:rPr>
              <a:t>	--from-literal &lt;key=value&gt;</a:t>
            </a:r>
          </a:p>
          <a:p>
            <a:endParaRPr lang="en-US" dirty="0">
              <a:latin typeface="Consolas" panose="020B0609020204030204" pitchFamily="49" charset="0"/>
            </a:endParaRPr>
          </a:p>
          <a:p>
            <a:r>
              <a:rPr lang="en-US" dirty="0" err="1">
                <a:latin typeface="Consolas" panose="020B0609020204030204" pitchFamily="49" charset="0"/>
              </a:rPr>
              <a:t>kubectl</a:t>
            </a:r>
            <a:r>
              <a:rPr lang="en-US" dirty="0">
                <a:latin typeface="Consolas" panose="020B0609020204030204" pitchFamily="49" charset="0"/>
              </a:rPr>
              <a:t> apply –f </a:t>
            </a:r>
            <a:r>
              <a:rPr lang="en-US" dirty="0" err="1">
                <a:latin typeface="Consolas" panose="020B0609020204030204" pitchFamily="49" charset="0"/>
              </a:rPr>
              <a:t>resource.yaml</a:t>
            </a:r>
            <a:endParaRPr lang="en-US" dirty="0">
              <a:latin typeface="Consolas" panose="020B0609020204030204" pitchFamily="49" charset="0"/>
            </a:endParaRPr>
          </a:p>
          <a:p>
            <a:endParaRPr lang="en-US" dirty="0">
              <a:latin typeface="Consolas" panose="020B0609020204030204" pitchFamily="49" charset="0"/>
            </a:endParaRPr>
          </a:p>
        </p:txBody>
      </p:sp>
      <p:pic>
        <p:nvPicPr>
          <p:cNvPr id="5" name="Graphic 4" descr="Warning">
            <a:extLst>
              <a:ext uri="{FF2B5EF4-FFF2-40B4-BE49-F238E27FC236}">
                <a16:creationId xmlns:a16="http://schemas.microsoft.com/office/drawing/2014/main" id="{B5D9AEA8-258F-4477-857D-7250B4C513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4093723"/>
            <a:ext cx="914400" cy="914400"/>
          </a:xfrm>
          <a:prstGeom prst="rect">
            <a:avLst/>
          </a:prstGeom>
        </p:spPr>
      </p:pic>
      <p:sp>
        <p:nvSpPr>
          <p:cNvPr id="6" name="TextBox 5">
            <a:extLst>
              <a:ext uri="{FF2B5EF4-FFF2-40B4-BE49-F238E27FC236}">
                <a16:creationId xmlns:a16="http://schemas.microsoft.com/office/drawing/2014/main" id="{2D57A0CD-A803-44DC-9870-3D8FA57659E7}"/>
              </a:ext>
            </a:extLst>
          </p:cNvPr>
          <p:cNvSpPr txBox="1"/>
          <p:nvPr/>
        </p:nvSpPr>
        <p:spPr>
          <a:xfrm>
            <a:off x="1574276" y="4181591"/>
            <a:ext cx="10303498" cy="738664"/>
          </a:xfrm>
          <a:prstGeom prst="rect">
            <a:avLst/>
          </a:prstGeom>
        </p:spPr>
        <p:txBody>
          <a:bodyPr wrap="square">
            <a:spAutoFit/>
          </a:bodyPr>
          <a:lstStyle>
            <a:defPPr>
              <a:defRPr lang="de-DE"/>
            </a:defPPr>
            <a:lvl1pPr marL="342900" indent="-342900">
              <a:buFont typeface="Wingdings" panose="05000000000000000000" pitchFamily="2" charset="2"/>
              <a:buChar char="§"/>
            </a:lvl1pPr>
          </a:lstStyle>
          <a:p>
            <a:r>
              <a:rPr lang="en-US" dirty="0"/>
              <a:t>Secrets store their data (string &amp; binary) by default base64 encoded</a:t>
            </a:r>
          </a:p>
          <a:p>
            <a:r>
              <a:rPr lang="en-US" dirty="0" err="1"/>
              <a:t>Configmaps</a:t>
            </a:r>
            <a:r>
              <a:rPr lang="en-US" dirty="0"/>
              <a:t> store only binary data base64 encoded</a:t>
            </a:r>
          </a:p>
        </p:txBody>
      </p:sp>
    </p:spTree>
    <p:extLst>
      <p:ext uri="{BB962C8B-B14F-4D97-AF65-F5344CB8AC3E}">
        <p14:creationId xmlns:p14="http://schemas.microsoft.com/office/powerpoint/2010/main" val="385377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Example</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a:t>
            </a:r>
            <a:r>
              <a:rPr lang="en-US" dirty="0" err="1"/>
              <a:t>key:value</a:t>
            </a:r>
            <a:r>
              <a:rPr lang="en-US" dirty="0"/>
              <a:t> pairs in </a:t>
            </a:r>
            <a:r>
              <a:rPr lang="en-US" dirty="0" err="1"/>
              <a:t>etcd</a:t>
            </a:r>
            <a:endParaRPr lang="en-US" dirty="0"/>
          </a:p>
          <a:p>
            <a:pPr marL="342900" indent="-342900">
              <a:buFont typeface="Wingdings" panose="05000000000000000000" pitchFamily="2" charset="2"/>
              <a:buChar char="§"/>
            </a:pPr>
            <a:r>
              <a:rPr lang="en-US" dirty="0" err="1"/>
              <a:t>ConfigMaps</a:t>
            </a:r>
            <a:r>
              <a:rPr lang="en-US" dirty="0"/>
              <a:t> can have multiple </a:t>
            </a:r>
            <a:r>
              <a:rPr lang="en-US" dirty="0" err="1"/>
              <a:t>key:value</a:t>
            </a:r>
            <a:r>
              <a:rPr lang="en-US" dirty="0"/>
              <a:t> pairs referenced as “data”</a:t>
            </a:r>
          </a:p>
          <a:p>
            <a:pPr marL="342900" indent="-342900">
              <a:buFont typeface="Wingdings" panose="05000000000000000000" pitchFamily="2" charset="2"/>
              <a:buChar char="§"/>
            </a:pPr>
            <a:r>
              <a:rPr lang="en-US" dirty="0"/>
              <a:t>It is possible to store multi-line strings as values</a:t>
            </a:r>
          </a:p>
        </p:txBody>
      </p:sp>
      <p:sp>
        <p:nvSpPr>
          <p:cNvPr id="7" name="Rectangle 6">
            <a:extLst>
              <a:ext uri="{FF2B5EF4-FFF2-40B4-BE49-F238E27FC236}">
                <a16:creationId xmlns:a16="http://schemas.microsoft.com/office/drawing/2014/main" id="{C8555189-3D2E-4752-B3FD-3EC73ACEA3AA}"/>
              </a:ext>
            </a:extLst>
          </p:cNvPr>
          <p:cNvSpPr/>
          <p:nvPr/>
        </p:nvSpPr>
        <p:spPr>
          <a:xfrm>
            <a:off x="504000" y="2896356"/>
            <a:ext cx="6127423" cy="2031325"/>
          </a:xfrm>
          <a:prstGeom prst="rect">
            <a:avLst/>
          </a:prstGeom>
          <a:solidFill>
            <a:schemeClr val="bg1">
              <a:lumMod val="95000"/>
            </a:schemeClr>
          </a:solidFill>
        </p:spPr>
        <p:txBody>
          <a:bodyPr wrap="square">
            <a:spAutoFit/>
          </a:bodyPr>
          <a:lstStyle/>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test-config</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test.type</a:t>
            </a:r>
            <a:r>
              <a:rPr lang="en-US" sz="1800" dirty="0">
                <a:latin typeface="Courier New" panose="02070309020205020404" pitchFamily="49" charset="0"/>
                <a:cs typeface="Courier New" panose="02070309020205020404" pitchFamily="49" charset="0"/>
              </a:rPr>
              <a:t>=unit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--from-literal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test.exec</a:t>
            </a:r>
            <a:r>
              <a:rPr lang="en-US" sz="1800" dirty="0">
                <a:latin typeface="Courier New" panose="02070309020205020404" pitchFamily="49" charset="0"/>
                <a:cs typeface="Courier New" panose="02070309020205020404" pitchFamily="49" charset="0"/>
              </a:rPr>
              <a:t>=always</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a:t>
            </a:r>
            <a:r>
              <a:rPr lang="en-US" sz="1800" dirty="0" err="1">
                <a:latin typeface="Courier New" panose="02070309020205020404" pitchFamily="49" charset="0"/>
                <a:cs typeface="Courier New" panose="02070309020205020404" pitchFamily="49" charset="0"/>
              </a:rPr>
              <a:t>configmap</a:t>
            </a:r>
            <a:r>
              <a:rPr lang="en-US" sz="1800" dirty="0">
                <a:latin typeface="Courier New" panose="02070309020205020404" pitchFamily="49" charset="0"/>
                <a:cs typeface="Courier New" panose="02070309020205020404" pitchFamily="49" charset="0"/>
              </a:rPr>
              <a:t> run-config </a:t>
            </a:r>
          </a:p>
          <a:p>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--from-file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config.json</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14" name="Speech Bubble: Rectangle 13">
            <a:extLst>
              <a:ext uri="{FF2B5EF4-FFF2-40B4-BE49-F238E27FC236}">
                <a16:creationId xmlns:a16="http://schemas.microsoft.com/office/drawing/2014/main" id="{999315DF-DEA7-4C76-9292-07ECE2F98B92}"/>
              </a:ext>
            </a:extLst>
          </p:cNvPr>
          <p:cNvSpPr/>
          <p:nvPr/>
        </p:nvSpPr>
        <p:spPr bwMode="gray">
          <a:xfrm>
            <a:off x="7561984" y="2896356"/>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command line</a:t>
            </a:r>
          </a:p>
        </p:txBody>
      </p:sp>
      <p:sp>
        <p:nvSpPr>
          <p:cNvPr id="15" name="Speech Bubble: Rectangle 14">
            <a:extLst>
              <a:ext uri="{FF2B5EF4-FFF2-40B4-BE49-F238E27FC236}">
                <a16:creationId xmlns:a16="http://schemas.microsoft.com/office/drawing/2014/main" id="{0C0844C7-9EB3-48B7-A641-C3C4B1F4F2F5}"/>
              </a:ext>
            </a:extLst>
          </p:cNvPr>
          <p:cNvSpPr/>
          <p:nvPr/>
        </p:nvSpPr>
        <p:spPr bwMode="gray">
          <a:xfrm>
            <a:off x="7561984" y="4224709"/>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Parse content from file</a:t>
            </a:r>
          </a:p>
        </p:txBody>
      </p:sp>
    </p:spTree>
    <p:extLst>
      <p:ext uri="{BB962C8B-B14F-4D97-AF65-F5344CB8AC3E}">
        <p14:creationId xmlns:p14="http://schemas.microsoft.com/office/powerpoint/2010/main" val="196686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r>
              <a:rPr lang="en-US" dirty="0"/>
              <a:t> usage in container environment</a:t>
            </a:r>
          </a:p>
        </p:txBody>
      </p:sp>
      <p:sp>
        <p:nvSpPr>
          <p:cNvPr id="4" name="Rectangle 3"/>
          <p:cNvSpPr/>
          <p:nvPr/>
        </p:nvSpPr>
        <p:spPr>
          <a:xfrm>
            <a:off x="504000" y="1090210"/>
            <a:ext cx="8685720" cy="1061829"/>
          </a:xfrm>
          <a:prstGeom prst="rect">
            <a:avLst/>
          </a:prstGeom>
        </p:spPr>
        <p:txBody>
          <a:bodyPr wrap="square">
            <a:spAutoFit/>
          </a:bodyPr>
          <a:lstStyle/>
          <a:p>
            <a:pPr marL="342900" indent="-342900">
              <a:buFont typeface="Wingdings" panose="05000000000000000000" pitchFamily="2" charset="2"/>
              <a:buChar char="§"/>
            </a:pPr>
            <a:r>
              <a:rPr lang="en-US" dirty="0" err="1"/>
              <a:t>ConfigMap</a:t>
            </a:r>
            <a:r>
              <a:rPr lang="en-US" dirty="0"/>
              <a:t> data can be projected to</a:t>
            </a:r>
          </a:p>
          <a:p>
            <a:pPr marL="887288" lvl="1" indent="-342900">
              <a:buFont typeface="Wingdings" panose="05000000000000000000" pitchFamily="2" charset="2"/>
              <a:buChar char="§"/>
            </a:pPr>
            <a:r>
              <a:rPr lang="en-US" dirty="0"/>
              <a:t>The container’s file system</a:t>
            </a:r>
          </a:p>
          <a:p>
            <a:pPr marL="887288" lvl="1" indent="-342900">
              <a:buFont typeface="Wingdings" panose="05000000000000000000" pitchFamily="2" charset="2"/>
              <a:buChar char="§"/>
            </a:pPr>
            <a:r>
              <a:rPr lang="en-US" dirty="0"/>
              <a:t>The container’s environment variables</a:t>
            </a:r>
          </a:p>
        </p:txBody>
      </p:sp>
      <p:pic>
        <p:nvPicPr>
          <p:cNvPr id="5" name="Picture 4">
            <a:extLst>
              <a:ext uri="{FF2B5EF4-FFF2-40B4-BE49-F238E27FC236}">
                <a16:creationId xmlns:a16="http://schemas.microsoft.com/office/drawing/2014/main" id="{84971AF7-B20B-415E-81A6-1327DFEA8885}"/>
              </a:ext>
            </a:extLst>
          </p:cNvPr>
          <p:cNvPicPr>
            <a:picLocks noChangeAspect="1"/>
          </p:cNvPicPr>
          <p:nvPr/>
        </p:nvPicPr>
        <p:blipFill>
          <a:blip r:embed="rId3"/>
          <a:stretch>
            <a:fillRect/>
          </a:stretch>
        </p:blipFill>
        <p:spPr>
          <a:xfrm>
            <a:off x="2110199" y="3045719"/>
            <a:ext cx="2045119" cy="1714291"/>
          </a:xfrm>
          <a:prstGeom prst="rect">
            <a:avLst/>
          </a:prstGeom>
          <a:ln>
            <a:solidFill>
              <a:schemeClr val="tx1"/>
            </a:solidFill>
          </a:ln>
        </p:spPr>
      </p:pic>
      <p:pic>
        <p:nvPicPr>
          <p:cNvPr id="6" name="Picture 5">
            <a:extLst>
              <a:ext uri="{FF2B5EF4-FFF2-40B4-BE49-F238E27FC236}">
                <a16:creationId xmlns:a16="http://schemas.microsoft.com/office/drawing/2014/main" id="{53CB9007-501B-4225-B53A-E73A46AE7B7F}"/>
              </a:ext>
            </a:extLst>
          </p:cNvPr>
          <p:cNvPicPr>
            <a:picLocks noChangeAspect="1"/>
          </p:cNvPicPr>
          <p:nvPr/>
        </p:nvPicPr>
        <p:blipFill>
          <a:blip r:embed="rId4"/>
          <a:stretch>
            <a:fillRect/>
          </a:stretch>
        </p:blipFill>
        <p:spPr>
          <a:xfrm>
            <a:off x="6564182" y="1451731"/>
            <a:ext cx="4270688" cy="4902269"/>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BC0FC983-12CF-4F41-BB7D-FD46FA165FEC}"/>
              </a:ext>
            </a:extLst>
          </p:cNvPr>
          <p:cNvCxnSpPr>
            <a:cxnSpLocks/>
          </p:cNvCxnSpPr>
          <p:nvPr/>
        </p:nvCxnSpPr>
        <p:spPr>
          <a:xfrm>
            <a:off x="4155318" y="4355184"/>
            <a:ext cx="3329564" cy="27494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93FEC4-22BA-4525-ACF6-49CAEE480001}"/>
              </a:ext>
            </a:extLst>
          </p:cNvPr>
          <p:cNvCxnSpPr>
            <a:cxnSpLocks/>
          </p:cNvCxnSpPr>
          <p:nvPr/>
        </p:nvCxnSpPr>
        <p:spPr>
          <a:xfrm>
            <a:off x="4155318" y="4630132"/>
            <a:ext cx="3329564" cy="1025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724A9FBC-F97B-4E72-9810-550B0CD9B92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1_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1454</Words>
  <Application>Microsoft Office PowerPoint</Application>
  <PresentationFormat>Custom</PresentationFormat>
  <Paragraphs>241</Paragraphs>
  <Slides>21</Slides>
  <Notes>20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Consolas</vt:lpstr>
      <vt:lpstr>Courier New</vt:lpstr>
      <vt:lpstr>Symbol</vt:lpstr>
      <vt:lpstr>wingdings</vt:lpstr>
      <vt:lpstr>wingdings</vt:lpstr>
      <vt:lpstr>SAP_2017_16x9_black</vt:lpstr>
      <vt:lpstr>1_SAP_2017_16x9_black</vt:lpstr>
      <vt:lpstr>PowerPoint Presentation</vt:lpstr>
      <vt:lpstr>What‘s the issue? </vt:lpstr>
      <vt:lpstr>How to solve it?</vt:lpstr>
      <vt:lpstr>What data can configmaps &amp; secrets store?</vt:lpstr>
      <vt:lpstr>How to create configmaps &amp; secrets</vt:lpstr>
      <vt:lpstr>ConfigMaps Example</vt:lpstr>
      <vt:lpstr>ConfigMaps usage in container environment</vt:lpstr>
      <vt:lpstr>Demo</vt:lpstr>
      <vt:lpstr>Secrets</vt:lpstr>
      <vt:lpstr>Create a secret from the command line</vt:lpstr>
      <vt:lpstr>How to create yaml files containing valid secrets</vt:lpstr>
      <vt:lpstr>Use a secret in a pod</vt:lpstr>
      <vt:lpstr>Demo</vt:lpstr>
      <vt:lpstr>Desired target state – exercise #06</vt:lpstr>
      <vt:lpstr>Appendix</vt:lpstr>
      <vt:lpstr>Bulletinboard in K8s: Target picture overall</vt:lpstr>
      <vt:lpstr>Bulletinboard in K8s: ads DB</vt:lpstr>
      <vt:lpstr>Bulletinboard in K8s: Ads:DB, Dependencies across entities - 2</vt:lpstr>
      <vt:lpstr>Bulletinboard in K8s: ads app</vt:lpstr>
      <vt:lpstr>Bulletinboard in K8s: Ads:App, Dependencies across entities - 2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567</cp:revision>
  <dcterms:created xsi:type="dcterms:W3CDTF">2015-10-14T11:21:43Z</dcterms:created>
  <dcterms:modified xsi:type="dcterms:W3CDTF">2020-01-21T08:05:37Z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