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38"/>
  </p:notesMasterIdLst>
  <p:handoutMasterIdLst>
    <p:handoutMasterId r:id="rId39"/>
  </p:handoutMasterIdLst>
  <p:sldIdLst>
    <p:sldId id="433" r:id="rId2"/>
    <p:sldId id="962" r:id="rId3"/>
    <p:sldId id="442" r:id="rId4"/>
    <p:sldId id="946" r:id="rId5"/>
    <p:sldId id="443" r:id="rId6"/>
    <p:sldId id="466" r:id="rId7"/>
    <p:sldId id="963" r:id="rId8"/>
    <p:sldId id="956" r:id="rId9"/>
    <p:sldId id="957" r:id="rId10"/>
    <p:sldId id="958" r:id="rId11"/>
    <p:sldId id="966" r:id="rId12"/>
    <p:sldId id="961" r:id="rId13"/>
    <p:sldId id="964" r:id="rId14"/>
    <p:sldId id="471" r:id="rId15"/>
    <p:sldId id="929" r:id="rId16"/>
    <p:sldId id="930" r:id="rId17"/>
    <p:sldId id="948" r:id="rId18"/>
    <p:sldId id="950" r:id="rId19"/>
    <p:sldId id="951" r:id="rId20"/>
    <p:sldId id="952" r:id="rId21"/>
    <p:sldId id="953" r:id="rId22"/>
    <p:sldId id="954" r:id="rId23"/>
    <p:sldId id="459" r:id="rId24"/>
    <p:sldId id="926" r:id="rId25"/>
    <p:sldId id="446" r:id="rId26"/>
    <p:sldId id="467" r:id="rId27"/>
    <p:sldId id="458" r:id="rId28"/>
    <p:sldId id="931" r:id="rId29"/>
    <p:sldId id="940" r:id="rId30"/>
    <p:sldId id="936" r:id="rId31"/>
    <p:sldId id="943" r:id="rId32"/>
    <p:sldId id="942" r:id="rId33"/>
    <p:sldId id="944" r:id="rId34"/>
    <p:sldId id="945" r:id="rId35"/>
    <p:sldId id="965" r:id="rId36"/>
    <p:sldId id="265" r:id="rId37"/>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F46A7"/>
    <a:srgbClr val="970A82"/>
    <a:srgbClr val="FF3399"/>
    <a:srgbClr val="FF0000"/>
    <a:srgbClr val="FFFFFF"/>
    <a:srgbClr val="FEE3A1"/>
    <a:srgbClr val="FFF1D0"/>
    <a:srgbClr val="FFF8E7"/>
    <a:srgbClr val="FECE59"/>
    <a:srgbClr val="0032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340" autoAdjust="0"/>
    <p:restoredTop sz="76103" autoAdjust="0"/>
  </p:normalViewPr>
  <p:slideViewPr>
    <p:cSldViewPr snapToGrid="0" showGuides="1">
      <p:cViewPr varScale="1">
        <p:scale>
          <a:sx n="66" d="100"/>
          <a:sy n="66" d="100"/>
        </p:scale>
        <p:origin x="1632" y="43"/>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3" d="2"/>
        <a:sy n="3" d="2"/>
      </p:scale>
      <p:origin x="0" y="0"/>
    </p:cViewPr>
  </p:notesTextViewPr>
  <p:sorterViewPr>
    <p:cViewPr varScale="1">
      <p:scale>
        <a:sx n="1" d="1"/>
        <a:sy n="1" d="1"/>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a:t>
            </a:fld>
            <a:endParaRPr lang="en-US" dirty="0"/>
          </a:p>
        </p:txBody>
      </p:sp>
    </p:spTree>
    <p:extLst>
      <p:ext uri="{BB962C8B-B14F-4D97-AF65-F5344CB8AC3E}">
        <p14:creationId xmlns:p14="http://schemas.microsoft.com/office/powerpoint/2010/main" val="16739428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Forking tons of new processes can bring down a host easily. To prevent such an attack being driven from within a pod, limiting the number of processes allowed per process group / </a:t>
            </a:r>
            <a:r>
              <a:rPr lang="en-US" dirty="0" err="1"/>
              <a:t>cgroup</a:t>
            </a:r>
            <a:r>
              <a:rPr lang="en-US" dirty="0"/>
              <a:t> is very important. </a:t>
            </a:r>
          </a:p>
          <a:p>
            <a:endParaRPr lang="en-US" dirty="0"/>
          </a:p>
          <a:p>
            <a:r>
              <a:rPr lang="en-US" dirty="0"/>
              <a:t>Unfortunately the current implementation is only in alpha stage and implemented on </a:t>
            </a:r>
            <a:r>
              <a:rPr lang="en-US" dirty="0" err="1"/>
              <a:t>kubelet</a:t>
            </a:r>
            <a:r>
              <a:rPr lang="en-US" dirty="0"/>
              <a:t> level. </a:t>
            </a:r>
          </a:p>
        </p:txBody>
      </p:sp>
      <p:sp>
        <p:nvSpPr>
          <p:cNvPr id="4" name="Slide Number Placeholder 3"/>
          <p:cNvSpPr>
            <a:spLocks noGrp="1"/>
          </p:cNvSpPr>
          <p:nvPr>
            <p:ph type="sldNum" sz="quarter" idx="5"/>
          </p:nvPr>
        </p:nvSpPr>
        <p:spPr/>
        <p:txBody>
          <a:bodyPr/>
          <a:lstStyle/>
          <a:p>
            <a:fld id="{7D8C2C35-2B8A-446E-BEC0-FD36716C29AC}" type="slidenum">
              <a:rPr lang="de-DE" smtClean="0"/>
              <a:pPr/>
              <a:t>12</a:t>
            </a:fld>
            <a:endParaRPr lang="de-DE" dirty="0"/>
          </a:p>
        </p:txBody>
      </p:sp>
    </p:spTree>
    <p:extLst>
      <p:ext uri="{BB962C8B-B14F-4D97-AF65-F5344CB8AC3E}">
        <p14:creationId xmlns:p14="http://schemas.microsoft.com/office/powerpoint/2010/main" val="16474458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Resource Quota and </a:t>
            </a:r>
            <a:r>
              <a:rPr lang="en-US" dirty="0" err="1"/>
              <a:t>LimitRanges</a:t>
            </a:r>
            <a:r>
              <a:rPr lang="en-US" dirty="0"/>
              <a:t> can be used to control requested as well as actual resource consumption + # of k8s objects per namespace. Example: if the memory quota per pod is 200 MB and you want to start, let’s say a Jenkins which would require more – the application will not be able to start before being killed for exceeding the memory limit.</a:t>
            </a:r>
          </a:p>
          <a:p>
            <a:endParaRPr lang="en-US" dirty="0"/>
          </a:p>
          <a:p>
            <a:r>
              <a:rPr lang="en-US" dirty="0"/>
              <a:t>Network policies control traffic within the cluster – details on next slide.</a:t>
            </a:r>
          </a:p>
          <a:p>
            <a:endParaRPr lang="en-US" dirty="0"/>
          </a:p>
          <a:p>
            <a:r>
              <a:rPr lang="en-US" dirty="0" err="1"/>
              <a:t>PodSecurityPolicies</a:t>
            </a:r>
            <a:r>
              <a:rPr lang="en-US" dirty="0"/>
              <a:t> specify (security relevant) runtime conditions for pods. https://kubernetes.io/docs/concepts/policy/pod-security-policy/ </a:t>
            </a:r>
          </a:p>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14</a:t>
            </a:fld>
            <a:endParaRPr lang="de-DE" dirty="0"/>
          </a:p>
        </p:txBody>
      </p:sp>
    </p:spTree>
    <p:extLst>
      <p:ext uri="{BB962C8B-B14F-4D97-AF65-F5344CB8AC3E}">
        <p14:creationId xmlns:p14="http://schemas.microsoft.com/office/powerpoint/2010/main" val="39929897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16</a:t>
            </a:fld>
            <a:endParaRPr lang="de-DE" dirty="0"/>
          </a:p>
        </p:txBody>
      </p:sp>
    </p:spTree>
    <p:extLst>
      <p:ext uri="{BB962C8B-B14F-4D97-AF65-F5344CB8AC3E}">
        <p14:creationId xmlns:p14="http://schemas.microsoft.com/office/powerpoint/2010/main" val="21742853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b="0" i="0" kern="1200" dirty="0">
                <a:solidFill>
                  <a:schemeClr val="tx1"/>
                </a:solidFill>
                <a:effectLst/>
                <a:latin typeface="+mn-lt"/>
                <a:ea typeface="+mn-ea"/>
                <a:cs typeface="+mn-cs"/>
              </a:rPr>
              <a:t>Without any pod security policy (</a:t>
            </a:r>
            <a:r>
              <a:rPr lang="en-US" sz="1400" b="0" i="0" kern="1200" dirty="0" err="1">
                <a:solidFill>
                  <a:schemeClr val="tx1"/>
                </a:solidFill>
                <a:effectLst/>
                <a:latin typeface="+mn-lt"/>
                <a:ea typeface="+mn-ea"/>
                <a:cs typeface="+mn-cs"/>
              </a:rPr>
              <a:t>psp</a:t>
            </a:r>
            <a:r>
              <a:rPr lang="en-US" sz="1400" b="0" i="0" kern="1200" dirty="0">
                <a:solidFill>
                  <a:schemeClr val="tx1"/>
                </a:solidFill>
                <a:effectLst/>
                <a:latin typeface="+mn-lt"/>
                <a:ea typeface="+mn-ea"/>
                <a:cs typeface="+mn-cs"/>
              </a:rPr>
              <a:t>) there are no centrally enforced constraints for containers. A container may run with root capabilities on the host and even mount the host’s file system with root permissions. In this case containment &amp; isolation is impossible.</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17</a:t>
            </a:fld>
            <a:endParaRPr lang="de-DE" dirty="0"/>
          </a:p>
        </p:txBody>
      </p:sp>
    </p:spTree>
    <p:extLst>
      <p:ext uri="{BB962C8B-B14F-4D97-AF65-F5344CB8AC3E}">
        <p14:creationId xmlns:p14="http://schemas.microsoft.com/office/powerpoint/2010/main" val="17295146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b="0" i="0" kern="1200" dirty="0">
                <a:solidFill>
                  <a:schemeClr val="tx1"/>
                </a:solidFill>
                <a:effectLst/>
                <a:latin typeface="+mn-lt"/>
                <a:ea typeface="+mn-ea"/>
                <a:cs typeface="+mn-cs"/>
              </a:rPr>
              <a:t>A </a:t>
            </a:r>
            <a:r>
              <a:rPr lang="en-US" sz="1400" b="0" i="1" kern="1200" dirty="0">
                <a:solidFill>
                  <a:schemeClr val="tx1"/>
                </a:solidFill>
                <a:effectLst/>
                <a:latin typeface="+mn-lt"/>
                <a:ea typeface="+mn-ea"/>
                <a:cs typeface="+mn-cs"/>
              </a:rPr>
              <a:t>Pod Security Policy</a:t>
            </a:r>
            <a:r>
              <a:rPr lang="en-US" sz="1400" b="0" i="0" kern="1200" dirty="0">
                <a:solidFill>
                  <a:schemeClr val="tx1"/>
                </a:solidFill>
                <a:effectLst/>
                <a:latin typeface="+mn-lt"/>
                <a:ea typeface="+mn-ea"/>
                <a:cs typeface="+mn-cs"/>
              </a:rPr>
              <a:t> is a cluster-level resource that controls security sensitive aspects of the pod specification. The </a:t>
            </a:r>
            <a:r>
              <a:rPr lang="en-US" dirty="0" err="1"/>
              <a:t>PodSecurityPolicy</a:t>
            </a:r>
            <a:r>
              <a:rPr lang="en-US" sz="1400" b="0" i="0" kern="1200" dirty="0">
                <a:solidFill>
                  <a:schemeClr val="tx1"/>
                </a:solidFill>
                <a:effectLst/>
                <a:latin typeface="+mn-lt"/>
                <a:ea typeface="+mn-ea"/>
                <a:cs typeface="+mn-cs"/>
              </a:rPr>
              <a:t> objects define a set of conditions that a pod must run with in order to be accepted into the system, as well as defaults for the related fields. </a:t>
            </a:r>
          </a:p>
          <a:p>
            <a:endParaRPr lang="en-US" sz="1400" b="0" i="0" kern="1200" dirty="0">
              <a:solidFill>
                <a:schemeClr val="tx1"/>
              </a:solidFill>
              <a:effectLst/>
              <a:latin typeface="+mn-lt"/>
              <a:ea typeface="+mn-ea"/>
              <a:cs typeface="+mn-cs"/>
            </a:endParaRPr>
          </a:p>
          <a:p>
            <a:r>
              <a:rPr lang="en-US" sz="1400" b="0" i="0" kern="1200" dirty="0">
                <a:solidFill>
                  <a:schemeClr val="tx1"/>
                </a:solidFill>
                <a:effectLst/>
                <a:latin typeface="+mn-lt"/>
                <a:ea typeface="+mn-ea"/>
                <a:cs typeface="+mn-cs"/>
              </a:rPr>
              <a:t>Once the controller is active, every pods needs to be associated with a policy object. We will see on the next slide, how that works.</a:t>
            </a:r>
          </a:p>
          <a:p>
            <a:r>
              <a:rPr lang="en-US" sz="1400" b="0" i="0" kern="1200" dirty="0">
                <a:solidFill>
                  <a:schemeClr val="tx1"/>
                </a:solidFill>
                <a:effectLst/>
                <a:latin typeface="+mn-lt"/>
                <a:ea typeface="+mn-ea"/>
                <a:cs typeface="+mn-cs"/>
              </a:rPr>
              <a:t>But as long as there is no policy, no pod will be accepted &amp;</a:t>
            </a:r>
            <a:r>
              <a:rPr lang="en-US" sz="1400" b="0" i="0" kern="1200" dirty="0">
                <a:solidFill>
                  <a:schemeClr val="tx1"/>
                </a:solidFill>
                <a:effectLst/>
                <a:latin typeface="+mn-lt"/>
                <a:ea typeface="+mn-ea"/>
                <a:cs typeface="+mn-cs"/>
                <a:sym typeface="Wingdings" panose="05000000000000000000" pitchFamily="2" charset="2"/>
              </a:rPr>
              <a:t> scheduled in the entire cluster.</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18</a:t>
            </a:fld>
            <a:endParaRPr lang="de-DE" dirty="0"/>
          </a:p>
        </p:txBody>
      </p:sp>
    </p:spTree>
    <p:extLst>
      <p:ext uri="{BB962C8B-B14F-4D97-AF65-F5344CB8AC3E}">
        <p14:creationId xmlns:p14="http://schemas.microsoft.com/office/powerpoint/2010/main" val="21311758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b="0" i="0" kern="1200" dirty="0">
                <a:solidFill>
                  <a:schemeClr val="tx1"/>
                </a:solidFill>
                <a:effectLst/>
                <a:latin typeface="+mn-lt"/>
                <a:ea typeface="+mn-ea"/>
                <a:cs typeface="+mn-cs"/>
              </a:rPr>
              <a:t>In order to make use of it, the usage of the policy has to be authorized by a (newly defined) role. Now you can attach the policy via a </a:t>
            </a:r>
            <a:r>
              <a:rPr lang="en-US" sz="1400" b="0" i="0" kern="1200" dirty="0" err="1">
                <a:solidFill>
                  <a:schemeClr val="tx1"/>
                </a:solidFill>
                <a:effectLst/>
                <a:latin typeface="+mn-lt"/>
                <a:ea typeface="+mn-ea"/>
                <a:cs typeface="+mn-cs"/>
              </a:rPr>
              <a:t>rolebinding</a:t>
            </a:r>
            <a:r>
              <a:rPr lang="en-US" sz="1400" b="0" i="0" kern="1200" dirty="0">
                <a:solidFill>
                  <a:schemeClr val="tx1"/>
                </a:solidFill>
                <a:effectLst/>
                <a:latin typeface="+mn-lt"/>
                <a:ea typeface="+mn-ea"/>
                <a:cs typeface="+mn-cs"/>
              </a:rPr>
              <a:t> to a service account and the pods will be scheduled, if its definition matches the criteria of the policy</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19</a:t>
            </a:fld>
            <a:endParaRPr lang="de-DE" dirty="0"/>
          </a:p>
        </p:txBody>
      </p:sp>
    </p:spTree>
    <p:extLst>
      <p:ext uri="{BB962C8B-B14F-4D97-AF65-F5344CB8AC3E}">
        <p14:creationId xmlns:p14="http://schemas.microsoft.com/office/powerpoint/2010/main" val="5570570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b="0" i="0" kern="1200" dirty="0">
                <a:solidFill>
                  <a:schemeClr val="tx1"/>
                </a:solidFill>
                <a:effectLst/>
                <a:latin typeface="+mn-lt"/>
                <a:ea typeface="+mn-ea"/>
                <a:cs typeface="+mn-cs"/>
              </a:rPr>
              <a:t>In order to make use of it, the usage of the policy has to be authorized by a (newly defined) role. Now you can attach the policy via a </a:t>
            </a:r>
            <a:r>
              <a:rPr lang="en-US" sz="1400" b="0" i="0" kern="1200" dirty="0" err="1">
                <a:solidFill>
                  <a:schemeClr val="tx1"/>
                </a:solidFill>
                <a:effectLst/>
                <a:latin typeface="+mn-lt"/>
                <a:ea typeface="+mn-ea"/>
                <a:cs typeface="+mn-cs"/>
              </a:rPr>
              <a:t>rolebinding</a:t>
            </a:r>
            <a:r>
              <a:rPr lang="en-US" sz="1400" b="0" i="0" kern="1200" dirty="0">
                <a:solidFill>
                  <a:schemeClr val="tx1"/>
                </a:solidFill>
                <a:effectLst/>
                <a:latin typeface="+mn-lt"/>
                <a:ea typeface="+mn-ea"/>
                <a:cs typeface="+mn-cs"/>
              </a:rPr>
              <a:t> to a service account and the pods will be scheduled, if its definition matches the criteria of the policy</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20</a:t>
            </a:fld>
            <a:endParaRPr lang="de-DE" dirty="0"/>
          </a:p>
        </p:txBody>
      </p:sp>
    </p:spTree>
    <p:extLst>
      <p:ext uri="{BB962C8B-B14F-4D97-AF65-F5344CB8AC3E}">
        <p14:creationId xmlns:p14="http://schemas.microsoft.com/office/powerpoint/2010/main" val="16435379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Details: https://kubernetes.io/docs/concepts/policy/pod-security-policy/</a:t>
            </a:r>
          </a:p>
          <a:p>
            <a:endParaRPr lang="en-US" dirty="0"/>
          </a:p>
          <a:p>
            <a:r>
              <a:rPr lang="en-US" dirty="0"/>
              <a:t>This is an example of a pod security policy that basically allows everything. There are no restrictions of user IDs, privileges or file system groups. Container validated against this rule may run with root permissions.</a:t>
            </a:r>
          </a:p>
          <a:p>
            <a:r>
              <a:rPr lang="en-US" dirty="0"/>
              <a:t>It is also possible to access the host in almost any possible way.</a:t>
            </a:r>
          </a:p>
        </p:txBody>
      </p:sp>
      <p:sp>
        <p:nvSpPr>
          <p:cNvPr id="4" name="Slide Number Placeholder 3"/>
          <p:cNvSpPr>
            <a:spLocks noGrp="1"/>
          </p:cNvSpPr>
          <p:nvPr>
            <p:ph type="sldNum" sz="quarter" idx="5"/>
          </p:nvPr>
        </p:nvSpPr>
        <p:spPr/>
        <p:txBody>
          <a:bodyPr/>
          <a:lstStyle/>
          <a:p>
            <a:fld id="{7D8C2C35-2B8A-446E-BEC0-FD36716C29AC}" type="slidenum">
              <a:rPr lang="de-DE" smtClean="0"/>
              <a:pPr/>
              <a:t>21</a:t>
            </a:fld>
            <a:endParaRPr lang="de-DE" dirty="0"/>
          </a:p>
        </p:txBody>
      </p:sp>
    </p:spTree>
    <p:extLst>
      <p:ext uri="{BB962C8B-B14F-4D97-AF65-F5344CB8AC3E}">
        <p14:creationId xmlns:p14="http://schemas.microsoft.com/office/powerpoint/2010/main" val="26242017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Details: https://kubernetes.io/docs/concepts/policy/pod-security-policy/</a:t>
            </a:r>
          </a:p>
          <a:p>
            <a:endParaRPr lang="en-US" dirty="0"/>
          </a:p>
          <a:p>
            <a:r>
              <a:rPr lang="en-US" dirty="0"/>
              <a:t>This is an example of a way more restrictive pod security policy. Pods validated against it, must not use volume types other than </a:t>
            </a:r>
            <a:r>
              <a:rPr lang="en-US" dirty="0" err="1"/>
              <a:t>configMap</a:t>
            </a:r>
            <a:r>
              <a:rPr lang="en-US" dirty="0"/>
              <a:t>, </a:t>
            </a:r>
            <a:r>
              <a:rPr lang="en-US" dirty="0" err="1"/>
              <a:t>emptyDir</a:t>
            </a:r>
            <a:r>
              <a:rPr lang="en-US" dirty="0"/>
              <a:t>, projected (project multiple info in the same directory) &amp; secret. PVC or host fs are blocked.</a:t>
            </a:r>
          </a:p>
          <a:p>
            <a:r>
              <a:rPr lang="en-US" dirty="0"/>
              <a:t>The usage of UID 0 is also forbidden.</a:t>
            </a:r>
          </a:p>
        </p:txBody>
      </p:sp>
      <p:sp>
        <p:nvSpPr>
          <p:cNvPr id="4" name="Slide Number Placeholder 3"/>
          <p:cNvSpPr>
            <a:spLocks noGrp="1"/>
          </p:cNvSpPr>
          <p:nvPr>
            <p:ph type="sldNum" sz="quarter" idx="5"/>
          </p:nvPr>
        </p:nvSpPr>
        <p:spPr/>
        <p:txBody>
          <a:bodyPr/>
          <a:lstStyle/>
          <a:p>
            <a:fld id="{7D8C2C35-2B8A-446E-BEC0-FD36716C29AC}" type="slidenum">
              <a:rPr lang="de-DE" smtClean="0"/>
              <a:pPr/>
              <a:t>22</a:t>
            </a:fld>
            <a:endParaRPr lang="de-DE" dirty="0"/>
          </a:p>
        </p:txBody>
      </p:sp>
    </p:spTree>
    <p:extLst>
      <p:ext uri="{BB962C8B-B14F-4D97-AF65-F5344CB8AC3E}">
        <p14:creationId xmlns:p14="http://schemas.microsoft.com/office/powerpoint/2010/main" val="21909047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noProof="0" dirty="0"/>
              <a:t>Network policies are </a:t>
            </a:r>
            <a:r>
              <a:rPr lang="en-US" noProof="0" dirty="0" err="1"/>
              <a:t>kubernetes</a:t>
            </a:r>
            <a:r>
              <a:rPr lang="en-US" noProof="0" dirty="0"/>
              <a:t> object just as pods. The need an overlay network that supports the enforcement of their rules, like Calico. </a:t>
            </a:r>
          </a:p>
          <a:p>
            <a:r>
              <a:rPr lang="en-US" noProof="0" dirty="0"/>
              <a:t>Basically they define rules for incoming (ingress) and outgoing (egress) traffic to pods. As filter rules you can set IP addresses or use labels. Filter actions are deny or allow.</a:t>
            </a:r>
          </a:p>
          <a:p>
            <a:endParaRPr lang="en-US" noProof="0" dirty="0"/>
          </a:p>
          <a:p>
            <a:r>
              <a:rPr lang="en-US" noProof="0" dirty="0"/>
              <a:t>In the example above, let’s assume princess Peach is at her castle (pod). She has created a service in order to be callable, but only as long as her location = castle. That works quite well, only that Bowser keeps calling her all the time. So Peach decides to allow only calls from Mario and puts a network policy in place. The policy filters incoming calls when she has her “location: castle” label and allows only those to pass, that have a label “caller: </a:t>
            </a:r>
            <a:r>
              <a:rPr lang="en-US" noProof="0" dirty="0" err="1"/>
              <a:t>mario</a:t>
            </a:r>
            <a:r>
              <a:rPr lang="en-US" noProof="0" dirty="0"/>
              <a:t>” attached. As a result Bowser is no longer able to call her.</a:t>
            </a:r>
          </a:p>
          <a:p>
            <a:endParaRPr lang="en-US" noProof="0"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23</a:t>
            </a:fld>
            <a:endParaRPr lang="en-US" dirty="0"/>
          </a:p>
        </p:txBody>
      </p:sp>
    </p:spTree>
    <p:extLst>
      <p:ext uri="{BB962C8B-B14F-4D97-AF65-F5344CB8AC3E}">
        <p14:creationId xmlns:p14="http://schemas.microsoft.com/office/powerpoint/2010/main" val="3253049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dirty="0"/>
              <a:t>Currently there are two types of users in </a:t>
            </a:r>
            <a:r>
              <a:rPr lang="en-US" dirty="0" err="1"/>
              <a:t>kubernetes</a:t>
            </a:r>
            <a:r>
              <a:rPr lang="en-US" dirty="0"/>
              <a:t> – technical and normal Users. Users are considered to be human (end-)users and you can fine </a:t>
            </a:r>
            <a:r>
              <a:rPr lang="en-US" dirty="0" err="1"/>
              <a:t>granularily</a:t>
            </a:r>
            <a:r>
              <a:rPr lang="en-US" dirty="0"/>
              <a:t> define what each user can. They can also (by default) be cluster admins and have access to everything in the cluster. </a:t>
            </a:r>
          </a:p>
          <a:p>
            <a:endParaRPr lang="en-US" dirty="0"/>
          </a:p>
          <a:p>
            <a:r>
              <a:rPr lang="en-US" dirty="0"/>
              <a:t>The 2</a:t>
            </a:r>
            <a:r>
              <a:rPr lang="en-US" baseline="30000" dirty="0"/>
              <a:t>nd</a:t>
            </a:r>
            <a:r>
              <a:rPr lang="en-US" dirty="0"/>
              <a:t> type of user is a technical user, called “service account”. A service account is bound to a namespace and in every namespace there is “default” service account. Of course it is possible to create further service accounts. </a:t>
            </a:r>
          </a:p>
          <a:p>
            <a:r>
              <a:rPr lang="en-US" dirty="0"/>
              <a:t>Usually a service account holds an access token allowing to communicate with the cluster’s API server. The token itself is a </a:t>
            </a:r>
            <a:r>
              <a:rPr lang="en-US" dirty="0" err="1"/>
              <a:t>kubernetes</a:t>
            </a:r>
            <a:r>
              <a:rPr lang="en-US" dirty="0"/>
              <a:t> secret. Additionally you can assign an image pull secret to the service account (see slide 5 </a:t>
            </a:r>
            <a:r>
              <a:rPr lang="en-US" dirty="0" err="1"/>
              <a:t>ff</a:t>
            </a:r>
            <a:r>
              <a:rPr lang="en-US" dirty="0"/>
              <a:t> for further info).</a:t>
            </a:r>
          </a:p>
          <a:p>
            <a:endParaRPr lang="en-US" dirty="0"/>
          </a:p>
          <a:p>
            <a:r>
              <a:rPr lang="en-US" dirty="0"/>
              <a:t>When scheduling resources like a pod, they always run in the “name” of the service account. This means, the service account’s secrets will be mounted into the pod. Hence a pod is also able to access the API server with the identity of the service account and its valid credentials.</a:t>
            </a:r>
          </a:p>
          <a:p>
            <a:r>
              <a:rPr lang="en-US" dirty="0"/>
              <a:t>If not specified differently, the default service account will be used. </a:t>
            </a:r>
          </a:p>
          <a:p>
            <a:endParaRPr lang="en-US" dirty="0"/>
          </a:p>
          <a:p>
            <a:r>
              <a:rPr lang="en-US" dirty="0"/>
              <a:t>Since a pod can access the API, think about possible consequences. Could it modify the system? To avoid potential security issues, it is recommended to limit the access scope of the service account using RBAC </a:t>
            </a:r>
            <a:r>
              <a:rPr lang="en-US" dirty="0">
                <a:sym typeface="Wingdings" panose="05000000000000000000" pitchFamily="2" charset="2"/>
              </a:rPr>
              <a:t> see next slide</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3</a:t>
            </a:fld>
            <a:endParaRPr lang="en-US" dirty="0"/>
          </a:p>
        </p:txBody>
      </p:sp>
    </p:spTree>
    <p:extLst>
      <p:ext uri="{BB962C8B-B14F-4D97-AF65-F5344CB8AC3E}">
        <p14:creationId xmlns:p14="http://schemas.microsoft.com/office/powerpoint/2010/main" val="5610892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Network policies are </a:t>
            </a:r>
            <a:r>
              <a:rPr lang="en-US" noProof="0" dirty="0" err="1"/>
              <a:t>kubernetes</a:t>
            </a:r>
            <a:r>
              <a:rPr lang="en-US" noProof="0" dirty="0"/>
              <a:t> object just as pods. The need an overlay network that supports the enforcement of their rules, like Calico. </a:t>
            </a:r>
          </a:p>
          <a:p>
            <a:r>
              <a:rPr lang="en-US" noProof="0" dirty="0"/>
              <a:t>Basically they define rules for incoming (ingress) and outgoing (egress) traffic to pods. As filter rules you can set IP addresses or use labels. Filter actions are deny or allow.</a:t>
            </a:r>
          </a:p>
          <a:p>
            <a:r>
              <a:rPr lang="en-US" noProof="0" dirty="0"/>
              <a:t>In the example above, the network policy is enforced for access to “Pod A”, determined by its label and the corresponding selector.</a:t>
            </a:r>
          </a:p>
          <a:p>
            <a:r>
              <a:rPr lang="en-US" noProof="0" dirty="0"/>
              <a:t>Pod B is allowed to access pod A since it has the correct label. Traffic from pod M will be blocked.</a:t>
            </a:r>
          </a:p>
          <a:p>
            <a:r>
              <a:rPr lang="de-DE" dirty="0"/>
              <a:t>Demo:</a:t>
            </a:r>
          </a:p>
          <a:p>
            <a:r>
              <a:rPr lang="de-DE" dirty="0" err="1"/>
              <a:t>kubectl</a:t>
            </a:r>
            <a:r>
              <a:rPr lang="de-DE" dirty="0"/>
              <a:t> </a:t>
            </a:r>
            <a:r>
              <a:rPr lang="de-DE" dirty="0" err="1"/>
              <a:t>run</a:t>
            </a:r>
            <a:r>
              <a:rPr lang="de-DE" dirty="0"/>
              <a:t> </a:t>
            </a:r>
            <a:r>
              <a:rPr lang="de-DE" dirty="0" err="1"/>
              <a:t>nginx</a:t>
            </a:r>
            <a:r>
              <a:rPr lang="de-DE" dirty="0"/>
              <a:t> --image</a:t>
            </a:r>
            <a:r>
              <a:rPr lang="de-DE" b="1" dirty="0"/>
              <a:t>=</a:t>
            </a:r>
            <a:r>
              <a:rPr lang="de-DE" dirty="0" err="1"/>
              <a:t>nginx</a:t>
            </a:r>
            <a:r>
              <a:rPr lang="de-DE" dirty="0"/>
              <a:t> --</a:t>
            </a:r>
            <a:r>
              <a:rPr lang="de-DE" dirty="0" err="1"/>
              <a:t>replicas</a:t>
            </a:r>
            <a:r>
              <a:rPr lang="de-DE" b="1" dirty="0"/>
              <a:t>=</a:t>
            </a:r>
            <a:r>
              <a:rPr lang="de-DE" dirty="0"/>
              <a:t>2 </a:t>
            </a:r>
          </a:p>
          <a:p>
            <a:r>
              <a:rPr lang="de-DE" dirty="0" err="1"/>
              <a:t>kubectl</a:t>
            </a:r>
            <a:r>
              <a:rPr lang="de-DE" dirty="0"/>
              <a:t> </a:t>
            </a:r>
            <a:r>
              <a:rPr lang="de-DE" dirty="0" err="1"/>
              <a:t>expose</a:t>
            </a:r>
            <a:r>
              <a:rPr lang="de-DE" dirty="0"/>
              <a:t> </a:t>
            </a:r>
            <a:r>
              <a:rPr lang="de-DE" dirty="0" err="1"/>
              <a:t>deployment</a:t>
            </a:r>
            <a:r>
              <a:rPr lang="de-DE" dirty="0"/>
              <a:t> </a:t>
            </a:r>
            <a:r>
              <a:rPr lang="de-DE" dirty="0" err="1"/>
              <a:t>nginx</a:t>
            </a:r>
            <a:r>
              <a:rPr lang="de-DE" dirty="0"/>
              <a:t> --</a:t>
            </a:r>
            <a:r>
              <a:rPr lang="de-DE" dirty="0" err="1"/>
              <a:t>port</a:t>
            </a:r>
            <a:r>
              <a:rPr lang="de-DE" b="1" dirty="0"/>
              <a:t>=</a:t>
            </a:r>
            <a:r>
              <a:rPr lang="de-DE" dirty="0"/>
              <a:t>80</a:t>
            </a:r>
          </a:p>
          <a:p>
            <a:r>
              <a:rPr lang="de-DE" dirty="0" err="1"/>
              <a:t>kubectl</a:t>
            </a:r>
            <a:r>
              <a:rPr lang="de-DE" dirty="0"/>
              <a:t> </a:t>
            </a:r>
            <a:r>
              <a:rPr lang="de-DE" dirty="0" err="1"/>
              <a:t>run</a:t>
            </a:r>
            <a:r>
              <a:rPr lang="de-DE" dirty="0"/>
              <a:t> </a:t>
            </a:r>
            <a:r>
              <a:rPr lang="de-DE" dirty="0" err="1"/>
              <a:t>busybox</a:t>
            </a:r>
            <a:r>
              <a:rPr lang="de-DE" dirty="0"/>
              <a:t> --</a:t>
            </a:r>
            <a:r>
              <a:rPr lang="de-DE" dirty="0" err="1"/>
              <a:t>rm</a:t>
            </a:r>
            <a:r>
              <a:rPr lang="de-DE" dirty="0"/>
              <a:t> -</a:t>
            </a:r>
            <a:r>
              <a:rPr lang="de-DE" dirty="0" err="1"/>
              <a:t>ti</a:t>
            </a:r>
            <a:r>
              <a:rPr lang="de-DE" dirty="0"/>
              <a:t> --image</a:t>
            </a:r>
            <a:r>
              <a:rPr lang="de-DE" b="1" dirty="0"/>
              <a:t>=</a:t>
            </a:r>
            <a:r>
              <a:rPr lang="de-DE" dirty="0" err="1"/>
              <a:t>busybox</a:t>
            </a:r>
            <a:r>
              <a:rPr lang="de-DE" dirty="0"/>
              <a:t> /bin/sh</a:t>
            </a:r>
          </a:p>
          <a:p>
            <a:r>
              <a:rPr lang="de-DE" dirty="0"/>
              <a:t> # </a:t>
            </a:r>
            <a:r>
              <a:rPr lang="de-DE" dirty="0" err="1"/>
              <a:t>wget</a:t>
            </a:r>
            <a:r>
              <a:rPr lang="de-DE" dirty="0"/>
              <a:t> --spider --timeout=1 </a:t>
            </a:r>
            <a:r>
              <a:rPr lang="de-DE" dirty="0" err="1"/>
              <a:t>nginx</a:t>
            </a:r>
            <a:endParaRPr lang="en-US" dirty="0"/>
          </a:p>
          <a:p>
            <a:r>
              <a:rPr lang="en-US" dirty="0" err="1"/>
              <a:t>Kubectl</a:t>
            </a:r>
            <a:r>
              <a:rPr lang="en-US" dirty="0"/>
              <a:t> create –f network-</a:t>
            </a:r>
            <a:r>
              <a:rPr lang="en-US" dirty="0" err="1"/>
              <a:t>policy.yaml</a:t>
            </a:r>
            <a:endParaRPr lang="en-US" dirty="0"/>
          </a:p>
          <a:p>
            <a:r>
              <a:rPr lang="en-US" dirty="0" err="1"/>
              <a:t>Kubectl</a:t>
            </a:r>
            <a:r>
              <a:rPr lang="en-US" dirty="0"/>
              <a:t> run ..</a:t>
            </a:r>
          </a:p>
          <a:p>
            <a:r>
              <a:rPr lang="en-US" dirty="0" err="1"/>
              <a:t>Kubectl</a:t>
            </a:r>
            <a:r>
              <a:rPr lang="en-US" dirty="0"/>
              <a:t> run … -l access=true</a:t>
            </a:r>
          </a:p>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25</a:t>
            </a:fld>
            <a:endParaRPr lang="en-US" dirty="0"/>
          </a:p>
        </p:txBody>
      </p:sp>
    </p:spTree>
    <p:extLst>
      <p:ext uri="{BB962C8B-B14F-4D97-AF65-F5344CB8AC3E}">
        <p14:creationId xmlns:p14="http://schemas.microsoft.com/office/powerpoint/2010/main" val="37472755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de-DE" dirty="0"/>
              <a:t>Demo:</a:t>
            </a:r>
          </a:p>
          <a:p>
            <a:pPr marL="285750" indent="-285750">
              <a:buFont typeface="Symbol" panose="05050102010706020507" pitchFamily="18" charset="2"/>
              <a:buChar char="-"/>
            </a:pPr>
            <a:r>
              <a:rPr lang="de-DE" dirty="0"/>
              <a:t>Create a </a:t>
            </a:r>
            <a:r>
              <a:rPr lang="de-DE" dirty="0" err="1"/>
              <a:t>deployment</a:t>
            </a:r>
            <a:r>
              <a:rPr lang="de-DE" dirty="0"/>
              <a:t> &amp; a </a:t>
            </a:r>
            <a:r>
              <a:rPr lang="de-DE" dirty="0" err="1"/>
              <a:t>corresponding</a:t>
            </a:r>
            <a:r>
              <a:rPr lang="de-DE" dirty="0"/>
              <a:t> </a:t>
            </a:r>
            <a:r>
              <a:rPr lang="de-DE" dirty="0" err="1"/>
              <a:t>service</a:t>
            </a:r>
            <a:r>
              <a:rPr lang="de-DE" dirty="0"/>
              <a:t> (</a:t>
            </a:r>
            <a:r>
              <a:rPr lang="de-DE" dirty="0" err="1"/>
              <a:t>if</a:t>
            </a:r>
            <a:r>
              <a:rPr lang="de-DE" dirty="0"/>
              <a:t> not </a:t>
            </a:r>
            <a:r>
              <a:rPr lang="de-DE" dirty="0" err="1"/>
              <a:t>yet</a:t>
            </a:r>
            <a:r>
              <a:rPr lang="de-DE" dirty="0"/>
              <a:t> </a:t>
            </a:r>
            <a:r>
              <a:rPr lang="de-DE" dirty="0" err="1"/>
              <a:t>done</a:t>
            </a:r>
            <a:r>
              <a:rPr lang="de-DE" dirty="0"/>
              <a:t>)</a:t>
            </a:r>
          </a:p>
          <a:p>
            <a:pPr marL="465750" lvl="1" indent="-285750">
              <a:buFont typeface="Symbol" panose="05050102010706020507" pitchFamily="18" charset="2"/>
              <a:buChar char="-"/>
            </a:pPr>
            <a:r>
              <a:rPr lang="de-DE" dirty="0" err="1"/>
              <a:t>kubectl</a:t>
            </a:r>
            <a:r>
              <a:rPr lang="de-DE" dirty="0"/>
              <a:t> </a:t>
            </a:r>
            <a:r>
              <a:rPr lang="de-DE" dirty="0" err="1"/>
              <a:t>run</a:t>
            </a:r>
            <a:r>
              <a:rPr lang="de-DE" dirty="0"/>
              <a:t> </a:t>
            </a:r>
            <a:r>
              <a:rPr lang="de-DE" dirty="0" err="1"/>
              <a:t>nginx</a:t>
            </a:r>
            <a:r>
              <a:rPr lang="de-DE" dirty="0"/>
              <a:t> --image</a:t>
            </a:r>
            <a:r>
              <a:rPr lang="de-DE" b="1" dirty="0"/>
              <a:t>=</a:t>
            </a:r>
            <a:r>
              <a:rPr lang="de-DE" dirty="0" err="1"/>
              <a:t>nginx</a:t>
            </a:r>
            <a:r>
              <a:rPr lang="de-DE" dirty="0"/>
              <a:t> --</a:t>
            </a:r>
            <a:r>
              <a:rPr lang="de-DE" dirty="0" err="1"/>
              <a:t>replicas</a:t>
            </a:r>
            <a:r>
              <a:rPr lang="de-DE" b="1" dirty="0"/>
              <a:t>=</a:t>
            </a:r>
            <a:r>
              <a:rPr lang="de-DE" dirty="0"/>
              <a:t>2 </a:t>
            </a:r>
          </a:p>
          <a:p>
            <a:pPr marL="465750" lvl="1" indent="-285750">
              <a:buFont typeface="Symbol" panose="05050102010706020507" pitchFamily="18" charset="2"/>
              <a:buChar char="-"/>
            </a:pPr>
            <a:r>
              <a:rPr lang="de-DE" dirty="0" err="1"/>
              <a:t>kubectl</a:t>
            </a:r>
            <a:r>
              <a:rPr lang="de-DE" dirty="0"/>
              <a:t> </a:t>
            </a:r>
            <a:r>
              <a:rPr lang="de-DE" dirty="0" err="1"/>
              <a:t>expose</a:t>
            </a:r>
            <a:r>
              <a:rPr lang="de-DE" dirty="0"/>
              <a:t> </a:t>
            </a:r>
            <a:r>
              <a:rPr lang="de-DE" dirty="0" err="1"/>
              <a:t>deployment</a:t>
            </a:r>
            <a:r>
              <a:rPr lang="de-DE" dirty="0"/>
              <a:t> </a:t>
            </a:r>
            <a:r>
              <a:rPr lang="de-DE" dirty="0" err="1"/>
              <a:t>nginx</a:t>
            </a:r>
            <a:r>
              <a:rPr lang="de-DE" dirty="0"/>
              <a:t> --</a:t>
            </a:r>
            <a:r>
              <a:rPr lang="de-DE" dirty="0" err="1"/>
              <a:t>port</a:t>
            </a:r>
            <a:r>
              <a:rPr lang="de-DE" b="1" dirty="0"/>
              <a:t>=</a:t>
            </a:r>
            <a:r>
              <a:rPr lang="de-DE" dirty="0"/>
              <a:t>80</a:t>
            </a:r>
          </a:p>
          <a:p>
            <a:pPr marL="285750" indent="-285750">
              <a:buFont typeface="Symbol" panose="05050102010706020507" pitchFamily="18" charset="2"/>
              <a:buChar char="-"/>
            </a:pPr>
            <a:endParaRPr lang="de-DE" dirty="0"/>
          </a:p>
          <a:p>
            <a:pPr marL="285750" indent="-285750">
              <a:buFont typeface="Symbol" panose="05050102010706020507" pitchFamily="18" charset="2"/>
              <a:buChar char="-"/>
            </a:pPr>
            <a:r>
              <a:rPr lang="de-DE" dirty="0"/>
              <a:t>Create a </a:t>
            </a:r>
            <a:r>
              <a:rPr lang="de-DE" dirty="0" err="1"/>
              <a:t>helper</a:t>
            </a:r>
            <a:r>
              <a:rPr lang="de-DE" dirty="0"/>
              <a:t> </a:t>
            </a:r>
            <a:r>
              <a:rPr lang="de-DE" dirty="0" err="1"/>
              <a:t>pod</a:t>
            </a:r>
            <a:r>
              <a:rPr lang="de-DE" dirty="0"/>
              <a:t>, </a:t>
            </a:r>
            <a:r>
              <a:rPr lang="de-DE" dirty="0" err="1"/>
              <a:t>logon</a:t>
            </a:r>
            <a:r>
              <a:rPr lang="de-DE" dirty="0"/>
              <a:t> </a:t>
            </a:r>
            <a:r>
              <a:rPr lang="de-DE" dirty="0" err="1"/>
              <a:t>to</a:t>
            </a:r>
            <a:r>
              <a:rPr lang="de-DE" dirty="0"/>
              <a:t> </a:t>
            </a:r>
            <a:r>
              <a:rPr lang="de-DE" dirty="0" err="1"/>
              <a:t>it</a:t>
            </a:r>
            <a:r>
              <a:rPr lang="de-DE" dirty="0"/>
              <a:t> and </a:t>
            </a:r>
            <a:r>
              <a:rPr lang="de-DE" dirty="0" err="1"/>
              <a:t>get</a:t>
            </a:r>
            <a:r>
              <a:rPr lang="de-DE" dirty="0"/>
              <a:t> </a:t>
            </a:r>
            <a:r>
              <a:rPr lang="de-DE" dirty="0" err="1"/>
              <a:t>the</a:t>
            </a:r>
            <a:r>
              <a:rPr lang="de-DE" dirty="0"/>
              <a:t> index.html </a:t>
            </a:r>
            <a:r>
              <a:rPr lang="de-DE" dirty="0" err="1"/>
              <a:t>page</a:t>
            </a:r>
            <a:r>
              <a:rPr lang="de-DE" dirty="0"/>
              <a:t> </a:t>
            </a:r>
            <a:r>
              <a:rPr lang="de-DE" dirty="0" err="1"/>
              <a:t>from</a:t>
            </a:r>
            <a:r>
              <a:rPr lang="de-DE" dirty="0"/>
              <a:t> </a:t>
            </a:r>
            <a:r>
              <a:rPr lang="de-DE" dirty="0" err="1"/>
              <a:t>the</a:t>
            </a:r>
            <a:r>
              <a:rPr lang="de-DE" dirty="0"/>
              <a:t> </a:t>
            </a:r>
            <a:r>
              <a:rPr lang="de-DE" dirty="0" err="1"/>
              <a:t>nginx</a:t>
            </a:r>
            <a:r>
              <a:rPr lang="de-DE" dirty="0"/>
              <a:t> backend.</a:t>
            </a:r>
          </a:p>
          <a:p>
            <a:pPr marL="465750" lvl="1" indent="-285750">
              <a:buFont typeface="Symbol" panose="05050102010706020507" pitchFamily="18" charset="2"/>
              <a:buChar char="-"/>
            </a:pPr>
            <a:r>
              <a:rPr lang="de-DE" dirty="0" err="1"/>
              <a:t>kubectl</a:t>
            </a:r>
            <a:r>
              <a:rPr lang="de-DE" dirty="0"/>
              <a:t> </a:t>
            </a:r>
            <a:r>
              <a:rPr lang="de-DE" dirty="0" err="1"/>
              <a:t>run</a:t>
            </a:r>
            <a:r>
              <a:rPr lang="de-DE" dirty="0"/>
              <a:t> </a:t>
            </a:r>
            <a:r>
              <a:rPr lang="de-DE" dirty="0" err="1"/>
              <a:t>connector</a:t>
            </a:r>
            <a:r>
              <a:rPr lang="de-DE" dirty="0"/>
              <a:t> --</a:t>
            </a:r>
            <a:r>
              <a:rPr lang="de-DE" dirty="0" err="1"/>
              <a:t>rm</a:t>
            </a:r>
            <a:r>
              <a:rPr lang="de-DE" dirty="0"/>
              <a:t> -</a:t>
            </a:r>
            <a:r>
              <a:rPr lang="de-DE" dirty="0" err="1"/>
              <a:t>ti</a:t>
            </a:r>
            <a:r>
              <a:rPr lang="de-DE" dirty="0"/>
              <a:t> --</a:t>
            </a:r>
            <a:r>
              <a:rPr lang="de-DE" dirty="0" err="1"/>
              <a:t>restart</a:t>
            </a:r>
            <a:r>
              <a:rPr lang="de-DE" dirty="0"/>
              <a:t>=Never --image</a:t>
            </a:r>
            <a:r>
              <a:rPr lang="de-DE" b="1" dirty="0"/>
              <a:t>=</a:t>
            </a:r>
            <a:r>
              <a:rPr lang="de-DE" dirty="0"/>
              <a:t>alpine:3.8</a:t>
            </a:r>
          </a:p>
          <a:p>
            <a:pPr marL="465750" lvl="1" indent="-285750">
              <a:buFont typeface="Symbol" panose="05050102010706020507" pitchFamily="18" charset="2"/>
              <a:buChar char="-"/>
            </a:pPr>
            <a:r>
              <a:rPr lang="de-DE" dirty="0"/>
              <a:t># </a:t>
            </a:r>
            <a:r>
              <a:rPr lang="de-DE" dirty="0" err="1"/>
              <a:t>wget</a:t>
            </a:r>
            <a:r>
              <a:rPr lang="de-DE" dirty="0"/>
              <a:t> --timeout=1 </a:t>
            </a:r>
            <a:r>
              <a:rPr lang="de-DE" dirty="0" err="1"/>
              <a:t>nginx</a:t>
            </a:r>
            <a:endParaRPr lang="de-DE" dirty="0"/>
          </a:p>
          <a:p>
            <a:pPr marL="465750" lvl="1" indent="-285750">
              <a:buFont typeface="Symbol" panose="05050102010706020507" pitchFamily="18" charset="2"/>
              <a:buChar char="-"/>
            </a:pPr>
            <a:r>
              <a:rPr lang="en-US" dirty="0"/>
              <a:t>Remove the index.html page &amp; stay connected to the shell session</a:t>
            </a:r>
          </a:p>
          <a:p>
            <a:pPr marL="285750" indent="-285750">
              <a:buFont typeface="Symbol" panose="05050102010706020507" pitchFamily="18" charset="2"/>
              <a:buChar char="-"/>
            </a:pPr>
            <a:endParaRPr lang="en-US" dirty="0"/>
          </a:p>
          <a:p>
            <a:pPr marL="285750" indent="-285750">
              <a:buFont typeface="Symbol" panose="05050102010706020507" pitchFamily="18" charset="2"/>
              <a:buChar char="-"/>
            </a:pPr>
            <a:r>
              <a:rPr lang="en-US" dirty="0"/>
              <a:t>Create the network policy in a 2</a:t>
            </a:r>
            <a:r>
              <a:rPr lang="en-US" baseline="30000" dirty="0"/>
              <a:t>nd</a:t>
            </a:r>
            <a:r>
              <a:rPr lang="en-US" dirty="0"/>
              <a:t> shell:</a:t>
            </a:r>
          </a:p>
          <a:p>
            <a:pPr marL="465750" lvl="1" indent="-285750">
              <a:buFont typeface="Symbol" panose="05050102010706020507" pitchFamily="18" charset="2"/>
              <a:buChar char="-"/>
            </a:pPr>
            <a:r>
              <a:rPr lang="en-US" dirty="0" err="1"/>
              <a:t>kubectl</a:t>
            </a:r>
            <a:r>
              <a:rPr lang="en-US" dirty="0"/>
              <a:t> create –f network-</a:t>
            </a:r>
            <a:r>
              <a:rPr lang="en-US" dirty="0" err="1"/>
              <a:t>policy.yaml</a:t>
            </a:r>
            <a:endParaRPr lang="en-US" dirty="0"/>
          </a:p>
          <a:p>
            <a:pPr marL="465750" lvl="1" indent="-285750">
              <a:buFont typeface="Symbol" panose="05050102010706020507" pitchFamily="18" charset="2"/>
              <a:buChar char="-"/>
            </a:pPr>
            <a:r>
              <a:rPr lang="en-US" dirty="0"/>
              <a:t>Show the network policy definition and explain:</a:t>
            </a:r>
          </a:p>
          <a:p>
            <a:pPr marL="645750" lvl="2" indent="-285750">
              <a:buFont typeface="Symbol" panose="05050102010706020507" pitchFamily="18" charset="2"/>
              <a:buChar char="-"/>
            </a:pPr>
            <a:r>
              <a:rPr lang="en-US" dirty="0"/>
              <a:t>it’s implicitly a whitelisting</a:t>
            </a:r>
          </a:p>
          <a:p>
            <a:pPr marL="645750" lvl="2" indent="-285750">
              <a:buFont typeface="Symbol" panose="05050102010706020507" pitchFamily="18" charset="2"/>
              <a:buChar char="-"/>
            </a:pPr>
            <a:r>
              <a:rPr lang="en-US" dirty="0"/>
              <a:t>network policy can handle egress and ingress traffic. However the example is only of incoming (ingress) traffic.</a:t>
            </a:r>
          </a:p>
          <a:p>
            <a:pPr marL="645750" lvl="2" indent="-285750">
              <a:buFont typeface="Symbol" panose="05050102010706020507" pitchFamily="18" charset="2"/>
              <a:buChar char="-"/>
            </a:pPr>
            <a:r>
              <a:rPr lang="en-US" dirty="0"/>
              <a:t>The </a:t>
            </a:r>
            <a:r>
              <a:rPr lang="en-US" dirty="0" err="1"/>
              <a:t>cidr</a:t>
            </a:r>
            <a:r>
              <a:rPr lang="en-US" dirty="0"/>
              <a:t> block are required, if you want to access your service later from SAP networks. Otherwise all requested without the label (i.e. not cluster internal) will be blocked too.</a:t>
            </a:r>
          </a:p>
          <a:p>
            <a:pPr marL="465750" lvl="1" indent="-285750">
              <a:buFont typeface="Symbol" panose="05050102010706020507" pitchFamily="18" charset="2"/>
              <a:buChar char="-"/>
            </a:pPr>
            <a:endParaRPr lang="en-US" dirty="0"/>
          </a:p>
          <a:p>
            <a:pPr marL="285750" indent="-285750">
              <a:buFont typeface="Symbol" panose="05050102010706020507" pitchFamily="18" charset="2"/>
              <a:buChar char="-"/>
            </a:pPr>
            <a:r>
              <a:rPr lang="en-US" dirty="0"/>
              <a:t>Switch back to the helper pod and re-run the </a:t>
            </a:r>
            <a:r>
              <a:rPr lang="en-US" dirty="0" err="1"/>
              <a:t>wget</a:t>
            </a:r>
            <a:r>
              <a:rPr lang="en-US" dirty="0"/>
              <a:t> command </a:t>
            </a:r>
            <a:r>
              <a:rPr lang="en-US" dirty="0">
                <a:sym typeface="Wingdings" panose="05000000000000000000" pitchFamily="2" charset="2"/>
              </a:rPr>
              <a:t> expected result: failure due to the missing label</a:t>
            </a:r>
            <a:endParaRPr lang="en-US" dirty="0"/>
          </a:p>
          <a:p>
            <a:pPr marL="285750" indent="-285750">
              <a:buFont typeface="Symbol" panose="05050102010706020507" pitchFamily="18" charset="2"/>
              <a:buChar char="-"/>
            </a:pPr>
            <a:r>
              <a:rPr lang="en-US" dirty="0"/>
              <a:t>Label you helper pod accordingly (can be done from the 2</a:t>
            </a:r>
            <a:r>
              <a:rPr lang="en-US" baseline="30000" dirty="0"/>
              <a:t>nd</a:t>
            </a:r>
            <a:r>
              <a:rPr lang="en-US" dirty="0"/>
              <a:t> shell session, so stay connected to your helper pod)</a:t>
            </a:r>
          </a:p>
          <a:p>
            <a:pPr marL="465750" lvl="1" indent="-285750">
              <a:buFont typeface="Symbol" panose="05050102010706020507" pitchFamily="18" charset="2"/>
              <a:buChar char="-"/>
            </a:pPr>
            <a:r>
              <a:rPr lang="en-US" dirty="0" err="1"/>
              <a:t>kubectl</a:t>
            </a:r>
            <a:r>
              <a:rPr lang="en-US" dirty="0"/>
              <a:t> label pod connector access=true</a:t>
            </a:r>
          </a:p>
          <a:p>
            <a:pPr marL="285750" lvl="0" indent="-285750">
              <a:buFont typeface="Symbol" panose="05050102010706020507" pitchFamily="18" charset="2"/>
              <a:buChar char="-"/>
            </a:pPr>
            <a:endParaRPr lang="en-US" dirty="0"/>
          </a:p>
          <a:p>
            <a:pPr marL="285750" lvl="0" indent="-285750">
              <a:buFont typeface="Symbol" panose="05050102010706020507" pitchFamily="18" charset="2"/>
              <a:buChar char="-"/>
            </a:pPr>
            <a:r>
              <a:rPr lang="en-US" dirty="0"/>
              <a:t>Re-run the </a:t>
            </a:r>
            <a:r>
              <a:rPr lang="en-US" dirty="0" err="1"/>
              <a:t>wget</a:t>
            </a:r>
            <a:r>
              <a:rPr lang="en-US" dirty="0"/>
              <a:t> command </a:t>
            </a:r>
            <a:r>
              <a:rPr lang="en-US" dirty="0">
                <a:sym typeface="Wingdings" panose="05000000000000000000" pitchFamily="2" charset="2"/>
              </a:rPr>
              <a:t> expected result: works again</a:t>
            </a:r>
          </a:p>
          <a:p>
            <a:pPr marL="285750" lvl="0" indent="-285750">
              <a:buFont typeface="Symbol" panose="05050102010706020507" pitchFamily="18" charset="2"/>
              <a:buChar char="-"/>
            </a:pPr>
            <a:endParaRPr lang="en-US" dirty="0">
              <a:sym typeface="Wingdings" panose="05000000000000000000" pitchFamily="2" charset="2"/>
            </a:endParaRPr>
          </a:p>
          <a:p>
            <a:pPr marL="0" lvl="0" indent="0">
              <a:buFont typeface="Symbol" panose="05050102010706020507" pitchFamily="18" charset="2"/>
              <a:buNone/>
            </a:pP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26</a:t>
            </a:fld>
            <a:endParaRPr lang="de-DE" dirty="0"/>
          </a:p>
        </p:txBody>
      </p:sp>
    </p:spTree>
    <p:extLst>
      <p:ext uri="{BB962C8B-B14F-4D97-AF65-F5344CB8AC3E}">
        <p14:creationId xmlns:p14="http://schemas.microsoft.com/office/powerpoint/2010/main" val="205365847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our setup for the security discussion:</a:t>
            </a:r>
          </a:p>
          <a:p>
            <a:endParaRPr lang="en-US" dirty="0"/>
          </a:p>
          <a:p>
            <a:r>
              <a:rPr lang="en-US" dirty="0"/>
              <a:t>A </a:t>
            </a:r>
            <a:r>
              <a:rPr lang="en-US" dirty="0" err="1"/>
              <a:t>kubernetes</a:t>
            </a:r>
            <a:r>
              <a:rPr lang="en-US" dirty="0"/>
              <a:t> cluster runs as usual with one to many nodes. Each node is a </a:t>
            </a:r>
            <a:r>
              <a:rPr lang="en-US" dirty="0" err="1"/>
              <a:t>linux</a:t>
            </a:r>
            <a:r>
              <a:rPr lang="en-US" dirty="0"/>
              <a:t> host with a kernel, docker daemon and </a:t>
            </a:r>
            <a:r>
              <a:rPr lang="en-US" dirty="0" err="1"/>
              <a:t>kubelet</a:t>
            </a:r>
            <a:r>
              <a:rPr lang="en-US" dirty="0"/>
              <a:t>. We also have the master with API server and </a:t>
            </a:r>
            <a:r>
              <a:rPr lang="en-US" dirty="0" err="1"/>
              <a:t>etcd</a:t>
            </a:r>
            <a:r>
              <a:rPr lang="en-US" dirty="0"/>
              <a:t> where configuration, some passwords and the cluster state is stored.</a:t>
            </a:r>
          </a:p>
          <a:p>
            <a:r>
              <a:rPr lang="en-US" dirty="0"/>
              <a:t>On the host we see here, there is a container running which was taken over by an attacker (i.e. us). The attacker is connected to a shell session within the container now.</a:t>
            </a:r>
          </a:p>
        </p:txBody>
      </p:sp>
      <p:sp>
        <p:nvSpPr>
          <p:cNvPr id="4" name="Slide Number Placeholder 3"/>
          <p:cNvSpPr>
            <a:spLocks noGrp="1"/>
          </p:cNvSpPr>
          <p:nvPr>
            <p:ph type="sldNum" sz="quarter" idx="10"/>
          </p:nvPr>
        </p:nvSpPr>
        <p:spPr/>
        <p:txBody>
          <a:bodyPr/>
          <a:lstStyle/>
          <a:p>
            <a:fld id="{7D8C2C35-2B8A-446E-BEC0-FD36716C29AC}" type="slidenum">
              <a:rPr lang="de-DE" smtClean="0"/>
              <a:pPr/>
              <a:t>29</a:t>
            </a:fld>
            <a:endParaRPr lang="de-DE" dirty="0"/>
          </a:p>
        </p:txBody>
      </p:sp>
    </p:spTree>
    <p:extLst>
      <p:ext uri="{BB962C8B-B14F-4D97-AF65-F5344CB8AC3E}">
        <p14:creationId xmlns:p14="http://schemas.microsoft.com/office/powerpoint/2010/main" val="347489537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easiest thing we can do as an attacker is to abuse the compute power by doing some crypto mining. All we need, is to download mining software from the internet, connect it to some anonymous mining pool and wait.</a:t>
            </a:r>
          </a:p>
        </p:txBody>
      </p:sp>
      <p:sp>
        <p:nvSpPr>
          <p:cNvPr id="4" name="Slide Number Placeholder 3"/>
          <p:cNvSpPr>
            <a:spLocks noGrp="1"/>
          </p:cNvSpPr>
          <p:nvPr>
            <p:ph type="sldNum" sz="quarter" idx="10"/>
          </p:nvPr>
        </p:nvSpPr>
        <p:spPr/>
        <p:txBody>
          <a:bodyPr/>
          <a:lstStyle/>
          <a:p>
            <a:fld id="{7D8C2C35-2B8A-446E-BEC0-FD36716C29AC}" type="slidenum">
              <a:rPr lang="de-DE" smtClean="0"/>
              <a:pPr/>
              <a:t>30</a:t>
            </a:fld>
            <a:endParaRPr lang="de-DE" dirty="0"/>
          </a:p>
        </p:txBody>
      </p:sp>
    </p:spTree>
    <p:extLst>
      <p:ext uri="{BB962C8B-B14F-4D97-AF65-F5344CB8AC3E}">
        <p14:creationId xmlns:p14="http://schemas.microsoft.com/office/powerpoint/2010/main" val="11160584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could be done to limit the impact of such an attack or to prevent parts of it?</a:t>
            </a:r>
          </a:p>
          <a:p>
            <a:endParaRPr lang="en-US" dirty="0"/>
          </a:p>
          <a:p>
            <a:pPr marL="342900" indent="-342900">
              <a:buAutoNum type="arabicParenR"/>
            </a:pPr>
            <a:r>
              <a:rPr lang="en-US" dirty="0"/>
              <a:t>Why should everyone be able to communicate with the internet by default? Blocking any egress traffic by default (with a network policy) and explicitly allow dedicated outbound connections will increase your cluster security significantly. </a:t>
            </a:r>
          </a:p>
          <a:p>
            <a:pPr marL="342900" indent="-342900">
              <a:buAutoNum type="arabicParenR"/>
            </a:pPr>
            <a:r>
              <a:rPr lang="en-US" dirty="0"/>
              <a:t>Apply resource constraints that fit your app.</a:t>
            </a:r>
          </a:p>
          <a:p>
            <a:pPr marL="342900" indent="-342900">
              <a:buAutoNum type="arabicParenR"/>
            </a:pPr>
            <a:r>
              <a:rPr lang="en-US" dirty="0"/>
              <a:t>Build (docker) images without curl, </a:t>
            </a:r>
            <a:r>
              <a:rPr lang="en-US" dirty="0" err="1"/>
              <a:t>wget</a:t>
            </a:r>
            <a:r>
              <a:rPr lang="en-US" dirty="0"/>
              <a:t> or similar tools (ideally also without apt/</a:t>
            </a:r>
            <a:r>
              <a:rPr lang="en-US" dirty="0" err="1"/>
              <a:t>apk</a:t>
            </a:r>
            <a:r>
              <a:rPr lang="en-US" dirty="0"/>
              <a:t>). </a:t>
            </a:r>
          </a:p>
          <a:p>
            <a:pPr marL="342900" indent="-342900">
              <a:buAutoNum type="arabicParenR"/>
            </a:pPr>
            <a:endParaRPr lang="en-US" dirty="0"/>
          </a:p>
          <a:p>
            <a:pPr marL="342900" indent="-342900">
              <a:buAutoNum type="arabicParenR"/>
            </a:pP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31</a:t>
            </a:fld>
            <a:endParaRPr lang="de-DE" dirty="0"/>
          </a:p>
        </p:txBody>
      </p:sp>
    </p:spTree>
    <p:extLst>
      <p:ext uri="{BB962C8B-B14F-4D97-AF65-F5344CB8AC3E}">
        <p14:creationId xmlns:p14="http://schemas.microsoft.com/office/powerpoint/2010/main" val="128552821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Instead of abusing the compute power of a single container, an attacker could also try to move forward and gain access to more parts of the infrastructure. Unfortunately, Kubernetes makes our life easy here.</a:t>
            </a:r>
          </a:p>
          <a:p>
            <a:endParaRPr lang="en-US" dirty="0"/>
          </a:p>
          <a:p>
            <a:pPr marL="342900" indent="-342900">
              <a:buAutoNum type="arabicParenR"/>
            </a:pPr>
            <a:r>
              <a:rPr lang="en-US" dirty="0"/>
              <a:t>Try to become aware of the environment. Check the content of /proc/self/</a:t>
            </a:r>
            <a:r>
              <a:rPr lang="en-US" dirty="0" err="1"/>
              <a:t>cgroup</a:t>
            </a:r>
            <a:r>
              <a:rPr lang="en-US" dirty="0"/>
              <a:t> – does it contain a “</a:t>
            </a:r>
            <a:r>
              <a:rPr lang="en-US" dirty="0" err="1"/>
              <a:t>kube</a:t>
            </a:r>
            <a:r>
              <a:rPr lang="en-US" dirty="0"/>
              <a:t>” string? </a:t>
            </a:r>
          </a:p>
          <a:p>
            <a:pPr marL="342900" indent="-342900">
              <a:buAutoNum type="arabicParenR"/>
            </a:pPr>
            <a:r>
              <a:rPr lang="en-US" dirty="0"/>
              <a:t>Check, if there is a service account access token mounted to the default location /var/run/secrets/kubernetes.io/</a:t>
            </a:r>
            <a:r>
              <a:rPr lang="en-US" dirty="0" err="1"/>
              <a:t>serviceaccount</a:t>
            </a:r>
            <a:r>
              <a:rPr lang="en-US" dirty="0"/>
              <a:t>/token</a:t>
            </a:r>
          </a:p>
          <a:p>
            <a:pPr marL="342900" indent="-342900">
              <a:buAutoNum type="arabicParenR"/>
            </a:pPr>
            <a:r>
              <a:rPr lang="en-US" dirty="0"/>
              <a:t>Try to abuse the token to talk to the cluster’s API server. Use the FQDN of the </a:t>
            </a:r>
            <a:r>
              <a:rPr lang="en-US" dirty="0" err="1"/>
              <a:t>kubernetes</a:t>
            </a:r>
            <a:r>
              <a:rPr lang="en-US" dirty="0"/>
              <a:t> service in the default namespace for it. Note – this part requires curl or a similar tool.</a:t>
            </a:r>
          </a:p>
          <a:p>
            <a:pPr marL="342900" indent="-342900">
              <a:buAutoNum type="arabicParenR"/>
            </a:pPr>
            <a:r>
              <a:rPr lang="en-US" dirty="0"/>
              <a:t>If you’re able to access the API server, try to do something more meaningful – inject a sidecar container to all deployments or schedule a </a:t>
            </a:r>
            <a:r>
              <a:rPr lang="en-US" dirty="0" err="1"/>
              <a:t>daemonset</a:t>
            </a:r>
            <a:r>
              <a:rPr lang="en-US" dirty="0"/>
              <a:t> that mounts the host file system of each node. Try to write something as user root the node.</a:t>
            </a:r>
          </a:p>
          <a:p>
            <a:pPr marL="342900" indent="-342900">
              <a:buAutoNum type="arabicParenR"/>
            </a:pP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32</a:t>
            </a:fld>
            <a:endParaRPr lang="de-DE" dirty="0"/>
          </a:p>
        </p:txBody>
      </p:sp>
    </p:spTree>
    <p:extLst>
      <p:ext uri="{BB962C8B-B14F-4D97-AF65-F5344CB8AC3E}">
        <p14:creationId xmlns:p14="http://schemas.microsoft.com/office/powerpoint/2010/main" val="76458281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and probably most important part: </a:t>
            </a:r>
            <a:r>
              <a:rPr lang="en-US" b="1" dirty="0"/>
              <a:t>disable </a:t>
            </a:r>
            <a:r>
              <a:rPr lang="en-US" dirty="0"/>
              <a:t>the automount option for the service account access token. There are very few container which would require permissions to talk to the </a:t>
            </a:r>
            <a:r>
              <a:rPr lang="en-US" dirty="0" err="1"/>
              <a:t>api</a:t>
            </a:r>
            <a:r>
              <a:rPr lang="en-US" dirty="0"/>
              <a:t> server. For these the mount option can be enabled explicitly or you run them with a different service account.</a:t>
            </a:r>
          </a:p>
          <a:p>
            <a:r>
              <a:rPr lang="en-US" dirty="0"/>
              <a:t>To disable the mount option, you should edit the service account object itself. </a:t>
            </a:r>
          </a:p>
          <a:p>
            <a:endParaRPr lang="en-US" dirty="0"/>
          </a:p>
          <a:p>
            <a:r>
              <a:rPr lang="en-US" dirty="0"/>
              <a:t>Also the access scope to the API should be limited via an RBAC role(binding). Does the service account really need to modify something or is viewing a few dedicated resources sufficient?</a:t>
            </a:r>
          </a:p>
        </p:txBody>
      </p:sp>
      <p:sp>
        <p:nvSpPr>
          <p:cNvPr id="4" name="Slide Number Placeholder 3"/>
          <p:cNvSpPr>
            <a:spLocks noGrp="1"/>
          </p:cNvSpPr>
          <p:nvPr>
            <p:ph type="sldNum" sz="quarter" idx="10"/>
          </p:nvPr>
        </p:nvSpPr>
        <p:spPr/>
        <p:txBody>
          <a:bodyPr/>
          <a:lstStyle/>
          <a:p>
            <a:fld id="{7D8C2C35-2B8A-446E-BEC0-FD36716C29AC}" type="slidenum">
              <a:rPr lang="de-DE" smtClean="0"/>
              <a:pPr/>
              <a:t>33</a:t>
            </a:fld>
            <a:endParaRPr lang="de-DE" dirty="0"/>
          </a:p>
        </p:txBody>
      </p:sp>
    </p:spTree>
    <p:extLst>
      <p:ext uri="{BB962C8B-B14F-4D97-AF65-F5344CB8AC3E}">
        <p14:creationId xmlns:p14="http://schemas.microsoft.com/office/powerpoint/2010/main" val="389584254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Finally, pod security policies can prevent usage of the host’s file system or network. </a:t>
            </a:r>
          </a:p>
          <a:p>
            <a:r>
              <a:rPr lang="en-US" dirty="0"/>
              <a:t>Pods attempting to mount the host file system or run as user root will be rejected.</a:t>
            </a:r>
          </a:p>
        </p:txBody>
      </p:sp>
      <p:sp>
        <p:nvSpPr>
          <p:cNvPr id="4" name="Slide Number Placeholder 3"/>
          <p:cNvSpPr>
            <a:spLocks noGrp="1"/>
          </p:cNvSpPr>
          <p:nvPr>
            <p:ph type="sldNum" sz="quarter" idx="10"/>
          </p:nvPr>
        </p:nvSpPr>
        <p:spPr/>
        <p:txBody>
          <a:bodyPr/>
          <a:lstStyle/>
          <a:p>
            <a:fld id="{7D8C2C35-2B8A-446E-BEC0-FD36716C29AC}" type="slidenum">
              <a:rPr lang="de-DE" smtClean="0"/>
              <a:pPr/>
              <a:t>34</a:t>
            </a:fld>
            <a:endParaRPr lang="de-DE" dirty="0"/>
          </a:p>
        </p:txBody>
      </p:sp>
    </p:spTree>
    <p:extLst>
      <p:ext uri="{BB962C8B-B14F-4D97-AF65-F5344CB8AC3E}">
        <p14:creationId xmlns:p14="http://schemas.microsoft.com/office/powerpoint/2010/main" val="295350011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pPr marL="0" lvl="0" indent="0">
              <a:buFont typeface="Symbol" panose="05050102010706020507" pitchFamily="18" charset="2"/>
              <a:buNone/>
            </a:pPr>
            <a:r>
              <a:rPr lang="en-US" dirty="0"/>
              <a:t>To demonstrate scenario #2, we prepared a separate repo: https://github.wdf.sap.corp/ps-container/host-fs-access-hack </a:t>
            </a:r>
          </a:p>
          <a:p>
            <a:pPr marL="0" lvl="0" indent="0">
              <a:buFont typeface="Symbol" panose="05050102010706020507" pitchFamily="18" charset="2"/>
              <a:buNone/>
            </a:pPr>
            <a:r>
              <a:rPr lang="en-US" dirty="0"/>
              <a:t>It contains a </a:t>
            </a:r>
            <a:r>
              <a:rPr lang="en-US" dirty="0" err="1"/>
              <a:t>Dockerfile</a:t>
            </a:r>
            <a:r>
              <a:rPr lang="en-US" dirty="0"/>
              <a:t> as well as some scripts &amp; descriptions / explanations. </a:t>
            </a:r>
          </a:p>
          <a:p>
            <a:pPr marL="0" lvl="0" indent="0">
              <a:buFont typeface="Symbol" panose="05050102010706020507" pitchFamily="18" charset="2"/>
              <a:buNone/>
            </a:pPr>
            <a:endParaRPr lang="en-US" dirty="0"/>
          </a:p>
          <a:p>
            <a:pPr marL="0" lvl="0" indent="0">
              <a:buFont typeface="Symbol" panose="05050102010706020507" pitchFamily="18" charset="2"/>
              <a:buNone/>
            </a:pPr>
            <a:r>
              <a:rPr lang="en-US" dirty="0"/>
              <a:t>The attack will look like this:</a:t>
            </a:r>
          </a:p>
          <a:p>
            <a:pPr marL="0" lvl="0" indent="0">
              <a:buFont typeface="Symbol" panose="05050102010706020507" pitchFamily="18" charset="2"/>
              <a:buNone/>
            </a:pPr>
            <a:r>
              <a:rPr lang="en-US" dirty="0"/>
              <a:t>You want to schedule an </a:t>
            </a:r>
            <a:r>
              <a:rPr lang="en-US" dirty="0" err="1"/>
              <a:t>nginx</a:t>
            </a:r>
            <a:r>
              <a:rPr lang="en-US" dirty="0"/>
              <a:t> image and found this super fancy fork of </a:t>
            </a:r>
            <a:r>
              <a:rPr lang="en-US" dirty="0" err="1"/>
              <a:t>nginx</a:t>
            </a:r>
            <a:r>
              <a:rPr lang="en-US" dirty="0"/>
              <a:t> (something comparable happened to Tesla with a crypto miner). Now the </a:t>
            </a:r>
            <a:r>
              <a:rPr lang="en-US" dirty="0" err="1"/>
              <a:t>nginx</a:t>
            </a:r>
            <a:r>
              <a:rPr lang="en-US" dirty="0"/>
              <a:t> image is a little bit extended – it has curl and a special run_nginx.sh script. The script checks, if a service account access token is available and if the answer is yes, it will be abused to schedule a daemon set with host fs access. Check the logs of the daemon set pods to see, if it worked. </a:t>
            </a:r>
          </a:p>
          <a:p>
            <a:pPr marL="0" lvl="0" indent="0">
              <a:buFont typeface="Symbol" panose="05050102010706020507" pitchFamily="18" charset="2"/>
              <a:buNone/>
            </a:pPr>
            <a:r>
              <a:rPr lang="en-US" dirty="0"/>
              <a:t>Of course, after the script ran, </a:t>
            </a:r>
            <a:r>
              <a:rPr lang="en-US" dirty="0" err="1"/>
              <a:t>nginx</a:t>
            </a:r>
            <a:r>
              <a:rPr lang="en-US" dirty="0"/>
              <a:t> will be started too ;)</a:t>
            </a:r>
          </a:p>
          <a:p>
            <a:pPr marL="0" lvl="0" indent="0">
              <a:buFont typeface="Symbol" panose="05050102010706020507" pitchFamily="18" charset="2"/>
              <a:buNone/>
            </a:pPr>
            <a:endParaRPr lang="en-US" dirty="0"/>
          </a:p>
          <a:p>
            <a:pPr marL="0" lvl="0" indent="0">
              <a:buFont typeface="Symbol" panose="05050102010706020507" pitchFamily="18" charset="2"/>
              <a:buNone/>
            </a:pPr>
            <a:r>
              <a:rPr lang="en-US" dirty="0"/>
              <a:t>To make life easier, the Docker image has already been build &amp; uploaded to </a:t>
            </a:r>
            <a:r>
              <a:rPr lang="en-US" dirty="0" err="1"/>
              <a:t>artifactory</a:t>
            </a:r>
            <a:r>
              <a:rPr lang="en-US" dirty="0"/>
              <a:t> in DMZ. All you need to do, is to create an </a:t>
            </a:r>
            <a:r>
              <a:rPr lang="en-US" dirty="0" err="1"/>
              <a:t>imagepullsecret</a:t>
            </a:r>
            <a:r>
              <a:rPr lang="en-US" dirty="0"/>
              <a:t> with name “</a:t>
            </a:r>
            <a:r>
              <a:rPr lang="en-US" dirty="0" err="1"/>
              <a:t>artifactory</a:t>
            </a:r>
            <a:r>
              <a:rPr lang="en-US" dirty="0"/>
              <a:t>” and read access to </a:t>
            </a:r>
            <a:r>
              <a:rPr lang="de-DE" sz="1400" b="0" i="0" kern="1200" dirty="0">
                <a:solidFill>
                  <a:schemeClr val="tx1"/>
                </a:solidFill>
                <a:effectLst/>
                <a:latin typeface="+mn-lt"/>
                <a:ea typeface="+mn-ea"/>
                <a:cs typeface="+mn-cs"/>
              </a:rPr>
              <a:t>cc-k8s-course.docker.repositories.sap.ondemand.com/</a:t>
            </a:r>
            <a:r>
              <a:rPr lang="de-DE" sz="1400" b="0" i="0" kern="1200" dirty="0" err="1">
                <a:solidFill>
                  <a:schemeClr val="tx1"/>
                </a:solidFill>
                <a:effectLst/>
                <a:latin typeface="+mn-lt"/>
                <a:ea typeface="+mn-ea"/>
                <a:cs typeface="+mn-cs"/>
              </a:rPr>
              <a:t>security-examples</a:t>
            </a:r>
            <a:r>
              <a:rPr lang="de-DE" sz="1400" b="0" i="0" kern="1200" dirty="0">
                <a:solidFill>
                  <a:schemeClr val="tx1"/>
                </a:solidFill>
                <a:effectLst/>
                <a:latin typeface="+mn-lt"/>
                <a:ea typeface="+mn-ea"/>
                <a:cs typeface="+mn-cs"/>
              </a:rPr>
              <a:t>/</a:t>
            </a:r>
            <a:r>
              <a:rPr lang="de-DE" sz="1400" b="0" i="0" kern="1200" dirty="0" err="1">
                <a:solidFill>
                  <a:schemeClr val="tx1"/>
                </a:solidFill>
                <a:effectLst/>
                <a:latin typeface="+mn-lt"/>
                <a:ea typeface="+mn-ea"/>
                <a:cs typeface="+mn-cs"/>
              </a:rPr>
              <a:t>nginx</a:t>
            </a:r>
            <a:r>
              <a:rPr lang="de-DE" sz="1400" b="0" i="0" kern="1200" dirty="0">
                <a:solidFill>
                  <a:schemeClr val="tx1"/>
                </a:solidFill>
                <a:effectLst/>
                <a:latin typeface="+mn-lt"/>
                <a:ea typeface="+mn-ea"/>
                <a:cs typeface="+mn-cs"/>
              </a:rPr>
              <a:t>-host-</a:t>
            </a:r>
            <a:r>
              <a:rPr lang="de-DE" sz="1400" b="0" i="0" kern="1200" dirty="0" err="1">
                <a:solidFill>
                  <a:schemeClr val="tx1"/>
                </a:solidFill>
                <a:effectLst/>
                <a:latin typeface="+mn-lt"/>
                <a:ea typeface="+mn-ea"/>
                <a:cs typeface="+mn-cs"/>
              </a:rPr>
              <a:t>fs</a:t>
            </a:r>
            <a:r>
              <a:rPr lang="de-DE" sz="1400" b="0" i="0" kern="1200" dirty="0">
                <a:solidFill>
                  <a:schemeClr val="tx1"/>
                </a:solidFill>
                <a:effectLst/>
                <a:latin typeface="+mn-lt"/>
                <a:ea typeface="+mn-ea"/>
                <a:cs typeface="+mn-cs"/>
              </a:rPr>
              <a:t>-hack. As </a:t>
            </a:r>
            <a:r>
              <a:rPr lang="de-DE" sz="1400" b="0" i="0" kern="1200" dirty="0" err="1">
                <a:solidFill>
                  <a:schemeClr val="tx1"/>
                </a:solidFill>
                <a:effectLst/>
                <a:latin typeface="+mn-lt"/>
                <a:ea typeface="+mn-ea"/>
                <a:cs typeface="+mn-cs"/>
              </a:rPr>
              <a:t>it</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is</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the</a:t>
            </a:r>
            <a:r>
              <a:rPr lang="de-DE" sz="1400" b="0" i="0" kern="1200" dirty="0">
                <a:solidFill>
                  <a:schemeClr val="tx1"/>
                </a:solidFill>
                <a:effectLst/>
                <a:latin typeface="+mn-lt"/>
                <a:ea typeface="+mn-ea"/>
                <a:cs typeface="+mn-cs"/>
              </a:rPr>
              <a:t> same </a:t>
            </a:r>
            <a:r>
              <a:rPr lang="de-DE" sz="1400" b="0" i="0" kern="1200" dirty="0" err="1">
                <a:solidFill>
                  <a:schemeClr val="tx1"/>
                </a:solidFill>
                <a:effectLst/>
                <a:latin typeface="+mn-lt"/>
                <a:ea typeface="+mn-ea"/>
                <a:cs typeface="+mn-cs"/>
              </a:rPr>
              <a:t>org</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as</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we</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use</a:t>
            </a:r>
            <a:r>
              <a:rPr lang="de-DE" sz="1400" b="0" i="0" kern="1200" dirty="0">
                <a:solidFill>
                  <a:schemeClr val="tx1"/>
                </a:solidFill>
                <a:effectLst/>
                <a:latin typeface="+mn-lt"/>
                <a:ea typeface="+mn-ea"/>
                <a:cs typeface="+mn-cs"/>
              </a:rPr>
              <a:t> on </a:t>
            </a:r>
            <a:r>
              <a:rPr lang="de-DE" sz="1400" b="0" i="0" kern="1200" dirty="0" err="1">
                <a:solidFill>
                  <a:schemeClr val="tx1"/>
                </a:solidFill>
                <a:effectLst/>
                <a:latin typeface="+mn-lt"/>
                <a:ea typeface="+mn-ea"/>
                <a:cs typeface="+mn-cs"/>
              </a:rPr>
              <a:t>day</a:t>
            </a:r>
            <a:r>
              <a:rPr lang="de-DE" sz="1400" b="0" i="0" kern="1200" dirty="0">
                <a:solidFill>
                  <a:schemeClr val="tx1"/>
                </a:solidFill>
                <a:effectLst/>
                <a:latin typeface="+mn-lt"/>
                <a:ea typeface="+mn-ea"/>
                <a:cs typeface="+mn-cs"/>
              </a:rPr>
              <a:t> 4, </a:t>
            </a:r>
            <a:r>
              <a:rPr lang="de-DE" sz="1400" b="0" i="0" kern="1200" dirty="0" err="1">
                <a:solidFill>
                  <a:schemeClr val="tx1"/>
                </a:solidFill>
                <a:effectLst/>
                <a:latin typeface="+mn-lt"/>
                <a:ea typeface="+mn-ea"/>
                <a:cs typeface="+mn-cs"/>
              </a:rPr>
              <a:t>you</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can</a:t>
            </a:r>
            <a:r>
              <a:rPr lang="de-DE" sz="1400" b="0" i="0" kern="1200" dirty="0">
                <a:solidFill>
                  <a:schemeClr val="tx1"/>
                </a:solidFill>
                <a:effectLst/>
                <a:latin typeface="+mn-lt"/>
                <a:ea typeface="+mn-ea"/>
                <a:cs typeface="+mn-cs"/>
              </a:rPr>
              <a:t> also </a:t>
            </a:r>
            <a:r>
              <a:rPr lang="de-DE" sz="1400" b="0" i="0" kern="1200" dirty="0" err="1">
                <a:solidFill>
                  <a:schemeClr val="tx1"/>
                </a:solidFill>
                <a:effectLst/>
                <a:latin typeface="+mn-lt"/>
                <a:ea typeface="+mn-ea"/>
                <a:cs typeface="+mn-cs"/>
              </a:rPr>
              <a:t>use</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the</a:t>
            </a:r>
            <a:r>
              <a:rPr lang="de-DE" sz="1400" b="0" i="0" kern="1200" dirty="0">
                <a:solidFill>
                  <a:schemeClr val="tx1"/>
                </a:solidFill>
                <a:effectLst/>
                <a:latin typeface="+mn-lt"/>
                <a:ea typeface="+mn-ea"/>
                <a:cs typeface="+mn-cs"/>
              </a:rPr>
              <a:t> same </a:t>
            </a:r>
            <a:r>
              <a:rPr lang="de-DE" sz="1400" b="0" i="0" kern="1200" dirty="0" err="1">
                <a:solidFill>
                  <a:schemeClr val="tx1"/>
                </a:solidFill>
                <a:effectLst/>
                <a:latin typeface="+mn-lt"/>
                <a:ea typeface="+mn-ea"/>
                <a:cs typeface="+mn-cs"/>
              </a:rPr>
              <a:t>username</a:t>
            </a:r>
            <a:r>
              <a:rPr lang="de-DE" sz="1400" b="0" i="0" kern="1200" dirty="0">
                <a:solidFill>
                  <a:schemeClr val="tx1"/>
                </a:solidFill>
                <a:effectLst/>
                <a:latin typeface="+mn-lt"/>
                <a:ea typeface="+mn-ea"/>
                <a:cs typeface="+mn-cs"/>
              </a:rPr>
              <a:t> / </a:t>
            </a:r>
            <a:r>
              <a:rPr lang="de-DE" sz="1400" b="0" i="0" kern="1200" dirty="0" err="1">
                <a:solidFill>
                  <a:schemeClr val="tx1"/>
                </a:solidFill>
                <a:effectLst/>
                <a:latin typeface="+mn-lt"/>
                <a:ea typeface="+mn-ea"/>
                <a:cs typeface="+mn-cs"/>
              </a:rPr>
              <a:t>password</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for</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it</a:t>
            </a:r>
            <a:r>
              <a:rPr lang="de-DE" sz="1400" b="0" i="0" kern="1200" dirty="0">
                <a:solidFill>
                  <a:schemeClr val="tx1"/>
                </a:solidFill>
                <a:effectLst/>
                <a:latin typeface="+mn-lt"/>
                <a:ea typeface="+mn-ea"/>
                <a:cs typeface="+mn-cs"/>
              </a:rPr>
              <a:t> (check https://github.wdf.sap.corp/slvi/docker-k8s-training/blob/master/kubernetes/k8s-bulletinboard/exercise_02_ads_app.md#step-0-imagepullsecret-for-sap-artifactory-repo-cc-k8s-course).</a:t>
            </a:r>
            <a:endParaRPr lang="en-US" dirty="0"/>
          </a:p>
          <a:p>
            <a:pPr marL="0" lvl="0" indent="0">
              <a:buFont typeface="Symbol" panose="05050102010706020507" pitchFamily="18" charset="2"/>
              <a:buNone/>
            </a:pPr>
            <a:endParaRPr lang="en-US" dirty="0"/>
          </a:p>
          <a:p>
            <a:pPr marL="0" lvl="0" indent="0">
              <a:buFont typeface="Symbol" panose="05050102010706020507" pitchFamily="18" charset="2"/>
              <a:buNone/>
            </a:pPr>
            <a:r>
              <a:rPr lang="en-US" dirty="0"/>
              <a:t>To run the attack, you may use this deployment: https://github.wdf.sap.corp/ps-container/host-fs-access-hack/blob/master/host-fs-deployment.yaml</a:t>
            </a:r>
          </a:p>
        </p:txBody>
      </p:sp>
      <p:sp>
        <p:nvSpPr>
          <p:cNvPr id="4" name="Slide Number Placeholder 3"/>
          <p:cNvSpPr>
            <a:spLocks noGrp="1"/>
          </p:cNvSpPr>
          <p:nvPr>
            <p:ph type="sldNum" sz="quarter" idx="10"/>
          </p:nvPr>
        </p:nvSpPr>
        <p:spPr/>
        <p:txBody>
          <a:bodyPr/>
          <a:lstStyle/>
          <a:p>
            <a:fld id="{7D8C2C35-2B8A-446E-BEC0-FD36716C29AC}" type="slidenum">
              <a:rPr lang="de-DE" smtClean="0"/>
              <a:pPr/>
              <a:t>35</a:t>
            </a:fld>
            <a:endParaRPr lang="de-DE" dirty="0"/>
          </a:p>
        </p:txBody>
      </p:sp>
    </p:spTree>
    <p:extLst>
      <p:ext uri="{BB962C8B-B14F-4D97-AF65-F5344CB8AC3E}">
        <p14:creationId xmlns:p14="http://schemas.microsoft.com/office/powerpoint/2010/main" val="338447108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36</a:t>
            </a:fld>
            <a:endParaRPr lang="en-US"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5442643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tokens to access the API server deserve some extra thoughts. Every service account comes with such a token and by default, all pods mount the token of their respective service account. So basically we allow each and every application running in our cluster to talk to the API server and potentially read secrets or modify objects. </a:t>
            </a:r>
          </a:p>
          <a:p>
            <a:r>
              <a:rPr lang="en-US" dirty="0"/>
              <a:t> </a:t>
            </a:r>
          </a:p>
          <a:p>
            <a:pPr marL="0" marR="0" lvl="0" indent="0" algn="l" defTabSz="1088776" rtl="0" eaLnBrk="1" fontAlgn="auto" latinLnBrk="0" hangingPunct="1">
              <a:lnSpc>
                <a:spcPct val="100000"/>
              </a:lnSpc>
              <a:spcBef>
                <a:spcPts val="0"/>
              </a:spcBef>
              <a:spcAft>
                <a:spcPts val="0"/>
              </a:spcAft>
              <a:buClrTx/>
              <a:buSzTx/>
              <a:buFontTx/>
              <a:buNone/>
              <a:tabLst/>
              <a:defRPr/>
            </a:pPr>
            <a:r>
              <a:rPr lang="en-US" dirty="0"/>
              <a:t>Though there are some applications that require this access, most of our workloads don’t. Hence it is recommended to switch off this feature and explicitly mount the tokens when needed. The service account object has a field “</a:t>
            </a:r>
            <a:r>
              <a:rPr lang="de-DE" sz="1400" b="0" kern="1200" dirty="0" err="1">
                <a:solidFill>
                  <a:schemeClr val="tx1"/>
                </a:solidFill>
                <a:effectLst/>
                <a:latin typeface="+mn-lt"/>
                <a:ea typeface="+mn-ea"/>
                <a:cs typeface="+mn-cs"/>
              </a:rPr>
              <a:t>automountServiceAccountToken</a:t>
            </a:r>
            <a:r>
              <a:rPr lang="en-US" sz="1400" b="0" kern="1200" dirty="0">
                <a:solidFill>
                  <a:schemeClr val="tx1"/>
                </a:solidFill>
                <a:effectLst/>
                <a:latin typeface="+mn-lt"/>
                <a:ea typeface="+mn-ea"/>
                <a:cs typeface="+mn-cs"/>
              </a:rPr>
              <a:t>” which should be set to false.</a:t>
            </a:r>
            <a:endParaRPr lang="de-DE" sz="1400" b="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D8C2C35-2B8A-446E-BEC0-FD36716C29AC}" type="slidenum">
              <a:rPr lang="de-DE" smtClean="0"/>
              <a:pPr/>
              <a:t>4</a:t>
            </a:fld>
            <a:endParaRPr lang="de-DE" dirty="0"/>
          </a:p>
        </p:txBody>
      </p:sp>
    </p:spTree>
    <p:extLst>
      <p:ext uri="{BB962C8B-B14F-4D97-AF65-F5344CB8AC3E}">
        <p14:creationId xmlns:p14="http://schemas.microsoft.com/office/powerpoint/2010/main" val="31480140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limit the access scope of a service account, you can use existing roles or create your own. These roles are bound to the respective service account.</a:t>
            </a:r>
          </a:p>
          <a:p>
            <a:endParaRPr lang="en-US" dirty="0"/>
          </a:p>
          <a:p>
            <a:r>
              <a:rPr lang="en-US" dirty="0"/>
              <a:t>Roles define which resources of which </a:t>
            </a:r>
            <a:r>
              <a:rPr lang="en-US" dirty="0" err="1"/>
              <a:t>api</a:t>
            </a:r>
            <a:r>
              <a:rPr lang="en-US" dirty="0"/>
              <a:t> group are allowed to access with a certain set of actions. The example shown in the screenshot allows the actions “get”, “list” and “watch” for “</a:t>
            </a:r>
            <a:r>
              <a:rPr lang="en-US" dirty="0" err="1"/>
              <a:t>configmaps</a:t>
            </a:r>
            <a:r>
              <a:rPr lang="en-US" dirty="0"/>
              <a:t>”. Everything else would be blocked. </a:t>
            </a:r>
          </a:p>
          <a:p>
            <a:endParaRPr lang="en-US" dirty="0"/>
          </a:p>
          <a:p>
            <a:r>
              <a:rPr lang="en-US" dirty="0"/>
              <a:t>To assign the role to a user, you can create a role binding.</a:t>
            </a:r>
          </a:p>
        </p:txBody>
      </p:sp>
      <p:sp>
        <p:nvSpPr>
          <p:cNvPr id="4" name="Slide Number Placeholder 3"/>
          <p:cNvSpPr>
            <a:spLocks noGrp="1"/>
          </p:cNvSpPr>
          <p:nvPr>
            <p:ph type="sldNum" sz="quarter" idx="10"/>
          </p:nvPr>
        </p:nvSpPr>
        <p:spPr/>
        <p:txBody>
          <a:bodyPr/>
          <a:lstStyle/>
          <a:p>
            <a:fld id="{7D8C2C35-2B8A-446E-BEC0-FD36716C29AC}" type="slidenum">
              <a:rPr lang="en-US" smtClean="0"/>
              <a:pPr/>
              <a:t>5</a:t>
            </a:fld>
            <a:endParaRPr lang="en-US" dirty="0"/>
          </a:p>
        </p:txBody>
      </p:sp>
    </p:spTree>
    <p:extLst>
      <p:ext uri="{BB962C8B-B14F-4D97-AF65-F5344CB8AC3E}">
        <p14:creationId xmlns:p14="http://schemas.microsoft.com/office/powerpoint/2010/main" val="40573032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pPr marL="285750" indent="-285750">
              <a:buFontTx/>
              <a:buChar char="-"/>
            </a:pPr>
            <a:r>
              <a:rPr lang="en-US" dirty="0"/>
              <a:t>Show the default service account associate with any namespace (</a:t>
            </a:r>
            <a:r>
              <a:rPr lang="en-US" dirty="0" err="1"/>
              <a:t>kubectl</a:t>
            </a:r>
            <a:r>
              <a:rPr lang="en-US" dirty="0"/>
              <a:t> get </a:t>
            </a:r>
            <a:r>
              <a:rPr lang="en-US" dirty="0" err="1"/>
              <a:t>sa</a:t>
            </a:r>
            <a:r>
              <a:rPr lang="en-US" dirty="0"/>
              <a:t>)</a:t>
            </a:r>
          </a:p>
          <a:p>
            <a:pPr marL="285750" indent="-285750">
              <a:buFontTx/>
              <a:buChar char="-"/>
            </a:pPr>
            <a:r>
              <a:rPr lang="en-US" dirty="0"/>
              <a:t>Show the token that is associated with the service account (</a:t>
            </a:r>
            <a:r>
              <a:rPr lang="en-US" dirty="0" err="1"/>
              <a:t>kubectl</a:t>
            </a:r>
            <a:r>
              <a:rPr lang="en-US" dirty="0"/>
              <a:t> get secret)</a:t>
            </a:r>
          </a:p>
          <a:p>
            <a:pPr marL="285750" indent="-285750">
              <a:buFontTx/>
              <a:buChar char="-"/>
            </a:pPr>
            <a:r>
              <a:rPr lang="en-US" dirty="0"/>
              <a:t>Show the </a:t>
            </a:r>
            <a:r>
              <a:rPr lang="en-US" dirty="0" err="1"/>
              <a:t>clusterrolebinding</a:t>
            </a:r>
            <a:r>
              <a:rPr lang="en-US" dirty="0"/>
              <a:t>, that makes the participants cluster admin (</a:t>
            </a:r>
            <a:r>
              <a:rPr lang="en-US" dirty="0" err="1"/>
              <a:t>kubectl</a:t>
            </a:r>
            <a:r>
              <a:rPr lang="en-US" dirty="0"/>
              <a:t> get </a:t>
            </a:r>
            <a:r>
              <a:rPr lang="en-US" dirty="0" err="1"/>
              <a:t>clusterrolebinding</a:t>
            </a:r>
            <a:r>
              <a:rPr lang="en-US" dirty="0"/>
              <a:t>)</a:t>
            </a:r>
          </a:p>
          <a:p>
            <a:pPr marL="0" indent="0">
              <a:buFontTx/>
              <a:buNone/>
            </a:pPr>
            <a:endParaRPr lang="en-US" dirty="0"/>
          </a:p>
          <a:p>
            <a:pPr marL="285750" indent="-285750">
              <a:buFontTx/>
              <a:buChar char="-"/>
            </a:pPr>
            <a:r>
              <a:rPr lang="en-US" dirty="0"/>
              <a:t>Create a custom role:</a:t>
            </a:r>
          </a:p>
          <a:p>
            <a:pPr marL="465750" marR="0" lvl="1" indent="-285750" algn="l" defTabSz="1088776" rtl="0" eaLnBrk="1" fontAlgn="auto" latinLnBrk="0" hangingPunct="1">
              <a:lnSpc>
                <a:spcPct val="100000"/>
              </a:lnSpc>
              <a:spcBef>
                <a:spcPts val="0"/>
              </a:spcBef>
              <a:spcAft>
                <a:spcPts val="0"/>
              </a:spcAft>
              <a:buClr>
                <a:schemeClr val="accent1"/>
              </a:buClr>
              <a:buSzPct val="100000"/>
              <a:buFontTx/>
              <a:buChar char="-"/>
              <a:tabLst/>
              <a:defRPr/>
            </a:pPr>
            <a:r>
              <a:rPr lang="en-US" dirty="0"/>
              <a:t>In the demo folder, have a look at 11a_rbac.yaml</a:t>
            </a:r>
          </a:p>
          <a:p>
            <a:pPr marL="645750" marR="0" lvl="2" indent="-285750" algn="l" defTabSz="1088776" rtl="0" eaLnBrk="1" fontAlgn="auto" latinLnBrk="0" hangingPunct="1">
              <a:lnSpc>
                <a:spcPct val="100000"/>
              </a:lnSpc>
              <a:spcBef>
                <a:spcPts val="0"/>
              </a:spcBef>
              <a:spcAft>
                <a:spcPts val="0"/>
              </a:spcAft>
              <a:buClr>
                <a:schemeClr val="accent1"/>
              </a:buClr>
              <a:buSzPct val="100000"/>
              <a:buFontTx/>
              <a:buChar char="-"/>
              <a:tabLst/>
              <a:defRPr/>
            </a:pPr>
            <a:r>
              <a:rPr lang="en-US" dirty="0"/>
              <a:t>explain the access to the different API groups &amp; objects within</a:t>
            </a:r>
          </a:p>
          <a:p>
            <a:pPr marL="645750" marR="0" lvl="2" indent="-285750" algn="l" defTabSz="1088776" rtl="0" eaLnBrk="1" fontAlgn="auto" latinLnBrk="0" hangingPunct="1">
              <a:lnSpc>
                <a:spcPct val="100000"/>
              </a:lnSpc>
              <a:spcBef>
                <a:spcPts val="0"/>
              </a:spcBef>
              <a:spcAft>
                <a:spcPts val="0"/>
              </a:spcAft>
              <a:buClr>
                <a:schemeClr val="accent1"/>
              </a:buClr>
              <a:buSzPct val="100000"/>
              <a:buFontTx/>
              <a:buChar char="-"/>
              <a:tabLst/>
              <a:defRPr/>
            </a:pPr>
            <a:r>
              <a:rPr lang="en-US" dirty="0"/>
              <a:t>The role "pod-master" gives you full access to pods, read access to </a:t>
            </a:r>
            <a:r>
              <a:rPr lang="en-US" dirty="0" err="1"/>
              <a:t>configmaps</a:t>
            </a:r>
            <a:r>
              <a:rPr lang="en-US" dirty="0"/>
              <a:t> and no access to anything else</a:t>
            </a:r>
          </a:p>
          <a:p>
            <a:pPr marL="645750" marR="0" lvl="2" indent="-285750" algn="l" defTabSz="1088776" rtl="0" eaLnBrk="1" fontAlgn="auto" latinLnBrk="0" hangingPunct="1">
              <a:lnSpc>
                <a:spcPct val="100000"/>
              </a:lnSpc>
              <a:spcBef>
                <a:spcPts val="0"/>
              </a:spcBef>
              <a:spcAft>
                <a:spcPts val="0"/>
              </a:spcAft>
              <a:buClr>
                <a:schemeClr val="accent1"/>
              </a:buClr>
              <a:buSzPct val="100000"/>
              <a:buFontTx/>
              <a:buChar char="-"/>
              <a:tabLst/>
              <a:defRPr/>
            </a:pPr>
            <a:r>
              <a:rPr lang="en-US" dirty="0"/>
              <a:t>the YAML creates a service account "pod-master"</a:t>
            </a:r>
          </a:p>
          <a:p>
            <a:pPr marL="645750" marR="0" lvl="2" indent="-285750" algn="l" defTabSz="1088776" rtl="0" eaLnBrk="1" fontAlgn="auto" latinLnBrk="0" hangingPunct="1">
              <a:lnSpc>
                <a:spcPct val="100000"/>
              </a:lnSpc>
              <a:spcBef>
                <a:spcPts val="0"/>
              </a:spcBef>
              <a:spcAft>
                <a:spcPts val="0"/>
              </a:spcAft>
              <a:buClr>
                <a:schemeClr val="accent1"/>
              </a:buClr>
              <a:buSzPct val="100000"/>
              <a:buFontTx/>
              <a:buChar char="-"/>
              <a:tabLst/>
              <a:defRPr/>
            </a:pPr>
            <a:r>
              <a:rPr lang="en-US" dirty="0"/>
              <a:t>The role gets bound to the service account by the </a:t>
            </a:r>
            <a:r>
              <a:rPr lang="en-US" dirty="0" err="1"/>
              <a:t>rolebinding</a:t>
            </a:r>
            <a:r>
              <a:rPr lang="en-US" dirty="0"/>
              <a:t> "pod-master"</a:t>
            </a:r>
          </a:p>
          <a:p>
            <a:pPr marL="465750" lvl="1" indent="-285750">
              <a:buFontTx/>
              <a:buChar char="-"/>
            </a:pPr>
            <a:r>
              <a:rPr lang="en-US" dirty="0"/>
              <a:t>Before you switch the </a:t>
            </a:r>
            <a:r>
              <a:rPr lang="en-US" dirty="0" err="1"/>
              <a:t>kubeconfig</a:t>
            </a:r>
            <a:r>
              <a:rPr lang="en-US" dirty="0"/>
              <a:t> context, check, if the secret </a:t>
            </a:r>
            <a:r>
              <a:rPr lang="en-US"/>
              <a:t>“admin-access” </a:t>
            </a:r>
            <a:r>
              <a:rPr lang="en-US" dirty="0"/>
              <a:t>described in file 07c_demo_secret.yaml is present in your namespace. If not, re-create it (</a:t>
            </a:r>
            <a:r>
              <a:rPr lang="en-US" dirty="0" err="1"/>
              <a:t>kubectl</a:t>
            </a:r>
            <a:r>
              <a:rPr lang="en-US" dirty="0"/>
              <a:t> create –f 07c_demo_secret.yaml)</a:t>
            </a:r>
          </a:p>
          <a:p>
            <a:pPr marL="465750" lvl="1" indent="-285750">
              <a:buFontTx/>
              <a:buChar char="-"/>
            </a:pPr>
            <a:r>
              <a:rPr lang="en-US" dirty="0"/>
              <a:t>In the demo folder, run the script 11b_rbac-demo-shell.sh</a:t>
            </a:r>
          </a:p>
          <a:p>
            <a:pPr marL="645750" lvl="2" indent="-285750">
              <a:buFontTx/>
              <a:buChar char="-"/>
            </a:pPr>
            <a:r>
              <a:rPr lang="en-US" dirty="0"/>
              <a:t>This script will start a new shell with a temporary </a:t>
            </a:r>
            <a:r>
              <a:rPr lang="en-US" dirty="0" err="1"/>
              <a:t>kube.config</a:t>
            </a:r>
            <a:r>
              <a:rPr lang="en-US" dirty="0"/>
              <a:t> that accesses the cluster as service account pod-master</a:t>
            </a:r>
          </a:p>
          <a:p>
            <a:pPr marL="645750" lvl="2" indent="-285750">
              <a:buFontTx/>
              <a:buChar char="-"/>
            </a:pPr>
            <a:r>
              <a:rPr lang="en-US" dirty="0"/>
              <a:t>In this shell, try to get the running pods and the </a:t>
            </a:r>
            <a:r>
              <a:rPr lang="en-US" dirty="0" err="1"/>
              <a:t>configmaps</a:t>
            </a:r>
            <a:endParaRPr lang="en-US" dirty="0"/>
          </a:p>
          <a:p>
            <a:pPr marL="645750" lvl="2" indent="-285750">
              <a:buFontTx/>
              <a:buChar char="-"/>
            </a:pPr>
            <a:r>
              <a:rPr lang="en-US" dirty="0"/>
              <a:t>Try to get the secrets</a:t>
            </a:r>
          </a:p>
          <a:p>
            <a:pPr marL="645750" lvl="2" indent="-285750">
              <a:buFontTx/>
              <a:buChar char="-"/>
            </a:pPr>
            <a:r>
              <a:rPr lang="en-US" dirty="0"/>
              <a:t>Create a pod using the secret “admin-access” with "</a:t>
            </a:r>
            <a:r>
              <a:rPr lang="en-US" dirty="0" err="1"/>
              <a:t>kubectl</a:t>
            </a:r>
            <a:r>
              <a:rPr lang="en-US" dirty="0"/>
              <a:t> create –f 07d_demo_pod_with_secret.yaml" and have a look at its logs to show that secrets are still visible from within the pod although we do not have access to the secrets through the role (potential security leak)</a:t>
            </a:r>
          </a:p>
          <a:p>
            <a:pPr marL="465750" lvl="1" indent="-285750">
              <a:buFontTx/>
              <a:buChar char="-"/>
            </a:pPr>
            <a:endParaRPr lang="en-US" dirty="0"/>
          </a:p>
          <a:p>
            <a:pPr marL="285750" lvl="0" indent="-285750">
              <a:buFontTx/>
              <a:buChar char="-"/>
            </a:pPr>
            <a:r>
              <a:rPr lang="en-US" dirty="0"/>
              <a:t>Use the role binding "pod-master" and use </a:t>
            </a:r>
            <a:r>
              <a:rPr lang="en-US" dirty="0" err="1"/>
              <a:t>kubectl</a:t>
            </a:r>
            <a:r>
              <a:rPr lang="en-US" dirty="0"/>
              <a:t> </a:t>
            </a:r>
            <a:r>
              <a:rPr lang="en-US" dirty="0" err="1"/>
              <a:t>auth</a:t>
            </a:r>
            <a:r>
              <a:rPr lang="en-US" dirty="0"/>
              <a:t> can-</a:t>
            </a:r>
            <a:r>
              <a:rPr lang="en-US" dirty="0" err="1"/>
              <a:t>i</a:t>
            </a:r>
            <a:r>
              <a:rPr lang="en-US" dirty="0"/>
              <a:t> … to demo its function. </a:t>
            </a:r>
          </a:p>
          <a:p>
            <a:pPr marL="465750" lvl="1" indent="-285750">
              <a:buFontTx/>
              <a:buChar char="-"/>
            </a:pPr>
            <a:r>
              <a:rPr lang="en-US" dirty="0" err="1"/>
              <a:t>kubectl</a:t>
            </a:r>
            <a:r>
              <a:rPr lang="en-US" dirty="0"/>
              <a:t> </a:t>
            </a:r>
            <a:r>
              <a:rPr lang="en-US" dirty="0" err="1"/>
              <a:t>auth</a:t>
            </a:r>
            <a:r>
              <a:rPr lang="en-US" dirty="0"/>
              <a:t> can-</a:t>
            </a:r>
            <a:r>
              <a:rPr lang="en-US" dirty="0" err="1"/>
              <a:t>i</a:t>
            </a:r>
            <a:r>
              <a:rPr lang="en-US" dirty="0"/>
              <a:t> get nodes --as </a:t>
            </a:r>
            <a:r>
              <a:rPr lang="en-US" dirty="0" err="1"/>
              <a:t>system:serviceaccount:default:default</a:t>
            </a:r>
            <a:r>
              <a:rPr lang="en-US" dirty="0"/>
              <a:t>  </a:t>
            </a:r>
            <a:r>
              <a:rPr lang="en-US" dirty="0">
                <a:sym typeface="Wingdings" panose="05000000000000000000" pitchFamily="2" charset="2"/>
              </a:rPr>
              <a:t> expected result: no</a:t>
            </a:r>
            <a:endParaRPr lang="en-US" dirty="0"/>
          </a:p>
          <a:p>
            <a:pPr marL="465750" lvl="1" indent="-285750">
              <a:buFontTx/>
              <a:buChar char="-"/>
            </a:pPr>
            <a:r>
              <a:rPr lang="en-US" dirty="0" err="1"/>
              <a:t>kubectl</a:t>
            </a:r>
            <a:r>
              <a:rPr lang="en-US" dirty="0"/>
              <a:t> </a:t>
            </a:r>
            <a:r>
              <a:rPr lang="en-US" dirty="0" err="1"/>
              <a:t>auth</a:t>
            </a:r>
            <a:r>
              <a:rPr lang="en-US" dirty="0"/>
              <a:t> can-</a:t>
            </a:r>
            <a:r>
              <a:rPr lang="en-US" dirty="0" err="1"/>
              <a:t>i</a:t>
            </a:r>
            <a:r>
              <a:rPr lang="en-US" dirty="0"/>
              <a:t> get nodes --as </a:t>
            </a:r>
            <a:r>
              <a:rPr lang="en-US" dirty="0" err="1"/>
              <a:t>system:serviceaccount:part</a:t>
            </a:r>
            <a:r>
              <a:rPr lang="en-US" dirty="0"/>
              <a:t>-&lt;id&gt;:default </a:t>
            </a:r>
            <a:r>
              <a:rPr lang="en-US" dirty="0">
                <a:sym typeface="Wingdings" panose="05000000000000000000" pitchFamily="2" charset="2"/>
              </a:rPr>
              <a:t> expected result: yes (due to the </a:t>
            </a:r>
            <a:r>
              <a:rPr lang="en-US" dirty="0" err="1">
                <a:sym typeface="Wingdings" panose="05000000000000000000" pitchFamily="2" charset="2"/>
              </a:rPr>
              <a:t>clusterrolebinding</a:t>
            </a:r>
            <a:r>
              <a:rPr lang="en-US" dirty="0">
                <a:sym typeface="Wingdings" panose="05000000000000000000" pitchFamily="2" charset="2"/>
              </a:rPr>
              <a:t>)</a:t>
            </a:r>
            <a:endParaRPr lang="en-US" dirty="0"/>
          </a:p>
          <a:p>
            <a:pPr marL="285750" lvl="0" indent="-285750">
              <a:buFontTx/>
              <a:buChar char="-"/>
            </a:pP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6</a:t>
            </a:fld>
            <a:endParaRPr lang="de-DE" dirty="0"/>
          </a:p>
        </p:txBody>
      </p:sp>
    </p:spTree>
    <p:extLst>
      <p:ext uri="{BB962C8B-B14F-4D97-AF65-F5344CB8AC3E}">
        <p14:creationId xmlns:p14="http://schemas.microsoft.com/office/powerpoint/2010/main" val="25600763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pod &amp; container spec provide several options to prevent security issues.</a:t>
            </a:r>
          </a:p>
          <a:p>
            <a:endParaRPr lang="en-US" dirty="0"/>
          </a:p>
          <a:p>
            <a:r>
              <a:rPr lang="en-US" dirty="0"/>
              <a:t>Firstly, it is possible to limit the resource consumption of each container. This way it is not possible to consume all the resources of a host.</a:t>
            </a:r>
          </a:p>
          <a:p>
            <a:endParaRPr lang="en-US" dirty="0"/>
          </a:p>
          <a:p>
            <a:r>
              <a:rPr lang="en-US" dirty="0"/>
              <a:t>Secondly, you can specify certain security aspects, such as allowed capabilities, access to the underlying host or the user-IDs which are allowed in the context of the container.</a:t>
            </a:r>
          </a:p>
        </p:txBody>
      </p:sp>
      <p:sp>
        <p:nvSpPr>
          <p:cNvPr id="4" name="Slide Number Placeholder 3"/>
          <p:cNvSpPr>
            <a:spLocks noGrp="1"/>
          </p:cNvSpPr>
          <p:nvPr>
            <p:ph type="sldNum" sz="quarter" idx="5"/>
          </p:nvPr>
        </p:nvSpPr>
        <p:spPr/>
        <p:txBody>
          <a:bodyPr/>
          <a:lstStyle/>
          <a:p>
            <a:fld id="{7D8C2C35-2B8A-446E-BEC0-FD36716C29AC}" type="slidenum">
              <a:rPr lang="de-DE" smtClean="0"/>
              <a:pPr/>
              <a:t>8</a:t>
            </a:fld>
            <a:endParaRPr lang="de-DE" dirty="0"/>
          </a:p>
        </p:txBody>
      </p:sp>
    </p:spTree>
    <p:extLst>
      <p:ext uri="{BB962C8B-B14F-4D97-AF65-F5344CB8AC3E}">
        <p14:creationId xmlns:p14="http://schemas.microsoft.com/office/powerpoint/2010/main" val="16918590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Resources are specified on container level. </a:t>
            </a:r>
          </a:p>
          <a:p>
            <a:endParaRPr lang="en-US" dirty="0"/>
          </a:p>
          <a:p>
            <a:r>
              <a:rPr lang="en-US" dirty="0"/>
              <a:t>It is a very good practice to specify the limits as well as the “initial” requests for </a:t>
            </a:r>
            <a:r>
              <a:rPr lang="en-US" dirty="0" err="1"/>
              <a:t>cpu</a:t>
            </a:r>
            <a:r>
              <a:rPr lang="en-US" dirty="0"/>
              <a:t> and memory. Request information make scheduling a lot easier.</a:t>
            </a:r>
          </a:p>
          <a:p>
            <a:endParaRPr lang="en-US" dirty="0"/>
          </a:p>
          <a:p>
            <a:r>
              <a:rPr lang="en-US" dirty="0"/>
              <a:t>CPU can be quantified as 1-n CPU (vCPU/</a:t>
            </a:r>
            <a:r>
              <a:rPr lang="en-US" dirty="0" err="1"/>
              <a:t>vCore</a:t>
            </a:r>
            <a:r>
              <a:rPr lang="en-US" dirty="0"/>
              <a:t> for cloud, </a:t>
            </a:r>
            <a:r>
              <a:rPr lang="en-US" dirty="0" err="1"/>
              <a:t>hyperthread</a:t>
            </a:r>
            <a:r>
              <a:rPr lang="en-US" dirty="0"/>
              <a:t> for bare-metal Intel processor) or a fraction of 1. Fractions are specified as in two different notations  0.25 (one quarter of a CPU) or 250m (250 </a:t>
            </a:r>
            <a:r>
              <a:rPr lang="en-US" dirty="0" err="1"/>
              <a:t>millicpu</a:t>
            </a:r>
            <a:r>
              <a:rPr lang="en-US" dirty="0"/>
              <a:t>), but both are understood as the same value.</a:t>
            </a:r>
          </a:p>
          <a:p>
            <a:endParaRPr lang="en-US" dirty="0"/>
          </a:p>
          <a:p>
            <a:r>
              <a:rPr lang="en-US" dirty="0"/>
              <a:t>Memory is measured in bytes. It is possible to express it as integer, abbreviate with </a:t>
            </a:r>
            <a:r>
              <a:rPr lang="de-DE" sz="1400" b="0" i="0" kern="1200" dirty="0">
                <a:solidFill>
                  <a:schemeClr val="tx1"/>
                </a:solidFill>
                <a:effectLst/>
                <a:latin typeface="+mn-lt"/>
                <a:ea typeface="+mn-ea"/>
                <a:cs typeface="+mn-cs"/>
              </a:rPr>
              <a:t>E, P, T, G, M, K </a:t>
            </a:r>
            <a:r>
              <a:rPr lang="de-DE" sz="1400" b="0" i="0" kern="1200" dirty="0" err="1">
                <a:solidFill>
                  <a:schemeClr val="tx1"/>
                </a:solidFill>
                <a:effectLst/>
                <a:latin typeface="+mn-lt"/>
                <a:ea typeface="+mn-ea"/>
                <a:cs typeface="+mn-cs"/>
              </a:rPr>
              <a:t>or</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use</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the</a:t>
            </a:r>
            <a:r>
              <a:rPr lang="de-DE" sz="1400" b="0" i="0" kern="1200" dirty="0">
                <a:solidFill>
                  <a:schemeClr val="tx1"/>
                </a:solidFill>
                <a:effectLst/>
                <a:latin typeface="+mn-lt"/>
                <a:ea typeface="+mn-ea"/>
                <a:cs typeface="+mn-cs"/>
              </a:rPr>
              <a:t> power-</a:t>
            </a:r>
            <a:r>
              <a:rPr lang="de-DE" sz="1400" b="0" i="0" kern="1200" dirty="0" err="1">
                <a:solidFill>
                  <a:schemeClr val="tx1"/>
                </a:solidFill>
                <a:effectLst/>
                <a:latin typeface="+mn-lt"/>
                <a:ea typeface="+mn-ea"/>
                <a:cs typeface="+mn-cs"/>
              </a:rPr>
              <a:t>of</a:t>
            </a:r>
            <a:r>
              <a:rPr lang="de-DE" sz="1400" b="0" i="0" kern="1200" dirty="0">
                <a:solidFill>
                  <a:schemeClr val="tx1"/>
                </a:solidFill>
                <a:effectLst/>
                <a:latin typeface="+mn-lt"/>
                <a:ea typeface="+mn-ea"/>
                <a:cs typeface="+mn-cs"/>
              </a:rPr>
              <a:t>-</a:t>
            </a:r>
            <a:r>
              <a:rPr lang="de-DE" sz="1400" b="0" i="0" kern="1200" dirty="0" err="1">
                <a:solidFill>
                  <a:schemeClr val="tx1"/>
                </a:solidFill>
                <a:effectLst/>
                <a:latin typeface="+mn-lt"/>
                <a:ea typeface="+mn-ea"/>
                <a:cs typeface="+mn-cs"/>
              </a:rPr>
              <a:t>two</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equivalents</a:t>
            </a:r>
            <a:r>
              <a:rPr lang="de-DE" sz="1400" b="0" i="0" kern="1200" dirty="0">
                <a:solidFill>
                  <a:schemeClr val="tx1"/>
                </a:solidFill>
                <a:effectLst/>
                <a:latin typeface="+mn-lt"/>
                <a:ea typeface="+mn-ea"/>
                <a:cs typeface="+mn-cs"/>
              </a:rPr>
              <a:t> </a:t>
            </a:r>
            <a:r>
              <a:rPr lang="en-US" sz="1400" b="0" i="0" kern="1200" dirty="0" err="1">
                <a:solidFill>
                  <a:schemeClr val="tx1"/>
                </a:solidFill>
                <a:effectLst/>
                <a:latin typeface="+mn-lt"/>
                <a:ea typeface="+mn-ea"/>
                <a:cs typeface="+mn-cs"/>
              </a:rPr>
              <a:t>Ei</a:t>
            </a:r>
            <a:r>
              <a:rPr lang="en-US" sz="1400" b="0" i="0" kern="1200" dirty="0">
                <a:solidFill>
                  <a:schemeClr val="tx1"/>
                </a:solidFill>
                <a:effectLst/>
                <a:latin typeface="+mn-lt"/>
                <a:ea typeface="+mn-ea"/>
                <a:cs typeface="+mn-cs"/>
              </a:rPr>
              <a:t>, Pi, </a:t>
            </a:r>
            <a:r>
              <a:rPr lang="en-US" sz="1400" b="0" i="0" kern="1200" dirty="0" err="1">
                <a:solidFill>
                  <a:schemeClr val="tx1"/>
                </a:solidFill>
                <a:effectLst/>
                <a:latin typeface="+mn-lt"/>
                <a:ea typeface="+mn-ea"/>
                <a:cs typeface="+mn-cs"/>
              </a:rPr>
              <a:t>Ti</a:t>
            </a:r>
            <a:r>
              <a:rPr lang="en-US" sz="1400" b="0" i="0" kern="1200" dirty="0">
                <a:solidFill>
                  <a:schemeClr val="tx1"/>
                </a:solidFill>
                <a:effectLst/>
                <a:latin typeface="+mn-lt"/>
                <a:ea typeface="+mn-ea"/>
                <a:cs typeface="+mn-cs"/>
              </a:rPr>
              <a:t>, Gi, Mi, Ki</a:t>
            </a:r>
            <a:endParaRPr lang="en-US" dirty="0"/>
          </a:p>
        </p:txBody>
      </p:sp>
      <p:sp>
        <p:nvSpPr>
          <p:cNvPr id="4" name="Slide Number Placeholder 3"/>
          <p:cNvSpPr>
            <a:spLocks noGrp="1"/>
          </p:cNvSpPr>
          <p:nvPr>
            <p:ph type="sldNum" sz="quarter" idx="5"/>
          </p:nvPr>
        </p:nvSpPr>
        <p:spPr/>
        <p:txBody>
          <a:bodyPr/>
          <a:lstStyle/>
          <a:p>
            <a:fld id="{7D8C2C35-2B8A-446E-BEC0-FD36716C29AC}" type="slidenum">
              <a:rPr lang="de-DE" smtClean="0"/>
              <a:pPr/>
              <a:t>9</a:t>
            </a:fld>
            <a:endParaRPr lang="de-DE" dirty="0"/>
          </a:p>
        </p:txBody>
      </p:sp>
    </p:spTree>
    <p:extLst>
      <p:ext uri="{BB962C8B-B14F-4D97-AF65-F5344CB8AC3E}">
        <p14:creationId xmlns:p14="http://schemas.microsoft.com/office/powerpoint/2010/main" val="31865946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dirty="0"/>
              <a:t>On pod as well as container spec level you have certain parameter to prevent or provoke security incidents.</a:t>
            </a:r>
          </a:p>
          <a:p>
            <a:endParaRPr lang="en-US" dirty="0"/>
          </a:p>
          <a:p>
            <a:r>
              <a:rPr lang="en-US" dirty="0"/>
              <a:t>It is possible to grant host access in different ways – all of these may provoke security incidents:</a:t>
            </a:r>
          </a:p>
          <a:p>
            <a:pPr marL="285750" indent="-285750">
              <a:buFontTx/>
              <a:buChar char="-"/>
            </a:pPr>
            <a:r>
              <a:rPr lang="en-US" dirty="0"/>
              <a:t>Mount the host’s file system (</a:t>
            </a:r>
            <a:r>
              <a:rPr lang="en-US" dirty="0" err="1"/>
              <a:t>inkl</a:t>
            </a:r>
            <a:r>
              <a:rPr lang="en-US" dirty="0"/>
              <a:t>. a mount of the root file system “/”)</a:t>
            </a:r>
          </a:p>
          <a:p>
            <a:pPr marL="285750" indent="-285750">
              <a:buFontTx/>
              <a:buChar char="-"/>
            </a:pPr>
            <a:r>
              <a:rPr lang="en-US" dirty="0"/>
              <a:t>Join the host’s IPC namespace</a:t>
            </a:r>
          </a:p>
          <a:p>
            <a:pPr marL="285750" indent="-285750">
              <a:buFontTx/>
              <a:buChar char="-"/>
            </a:pPr>
            <a:r>
              <a:rPr lang="en-US" dirty="0"/>
              <a:t>Use the host’s network directly instead of an isolated network namespace</a:t>
            </a:r>
          </a:p>
          <a:p>
            <a:pPr marL="285750" indent="-285750">
              <a:buFontTx/>
              <a:buChar char="-"/>
            </a:pPr>
            <a:r>
              <a:rPr lang="en-US" dirty="0"/>
              <a:t>Run with user ID 0 (root)</a:t>
            </a:r>
          </a:p>
          <a:p>
            <a:pPr marL="285750" indent="-285750">
              <a:buFontTx/>
              <a:buChar char="-"/>
            </a:pPr>
            <a:r>
              <a:rPr lang="en-US" dirty="0"/>
              <a:t>Allow child processes to gain more privileges than their parent process (escalation)</a:t>
            </a:r>
          </a:p>
          <a:p>
            <a:pPr marL="285750" indent="-285750">
              <a:buFontTx/>
              <a:buChar char="-"/>
            </a:pPr>
            <a:r>
              <a:rPr lang="en-US" dirty="0"/>
              <a:t>Add capabilities (like SYS_ADMIN) or alter </a:t>
            </a:r>
            <a:r>
              <a:rPr lang="en-US" dirty="0" err="1"/>
              <a:t>seccomp</a:t>
            </a:r>
            <a:r>
              <a:rPr lang="en-US" dirty="0"/>
              <a:t> / </a:t>
            </a:r>
            <a:r>
              <a:rPr lang="en-US" dirty="0" err="1"/>
              <a:t>seLinux</a:t>
            </a:r>
            <a:r>
              <a:rPr lang="en-US" dirty="0"/>
              <a:t> profiles to allow dangerous system calls / access to the kernel</a:t>
            </a:r>
          </a:p>
          <a:p>
            <a:pPr marL="285750" indent="-285750">
              <a:buFontTx/>
              <a:buChar char="-"/>
            </a:pPr>
            <a:endParaRPr lang="en-US" dirty="0"/>
          </a:p>
          <a:p>
            <a:pPr marL="0" indent="0">
              <a:buFontTx/>
              <a:buNone/>
            </a:pPr>
            <a:r>
              <a:rPr lang="en-US" dirty="0"/>
              <a:t>Of course these switches can be used to restrain a process:</a:t>
            </a:r>
          </a:p>
          <a:p>
            <a:pPr marL="285750" indent="-285750">
              <a:buFontTx/>
              <a:buChar char="-"/>
            </a:pPr>
            <a:r>
              <a:rPr lang="en-US" dirty="0"/>
              <a:t>Run with a different user ID than 0 within the container (“</a:t>
            </a:r>
            <a:r>
              <a:rPr lang="en-US" dirty="0" err="1"/>
              <a:t>runAsNonRoot</a:t>
            </a:r>
            <a:r>
              <a:rPr lang="en-US" dirty="0"/>
              <a:t>” / “</a:t>
            </a:r>
            <a:r>
              <a:rPr lang="en-US" dirty="0" err="1"/>
              <a:t>runAsUser</a:t>
            </a:r>
            <a:r>
              <a:rPr lang="en-US" dirty="0"/>
              <a:t>”)</a:t>
            </a:r>
          </a:p>
          <a:p>
            <a:pPr marL="285750" indent="-285750">
              <a:buFontTx/>
              <a:buChar char="-"/>
            </a:pPr>
            <a:r>
              <a:rPr lang="en-US" dirty="0"/>
              <a:t>Drop all capabilities &amp; apply a strict set of </a:t>
            </a:r>
            <a:r>
              <a:rPr lang="en-US" dirty="0" err="1"/>
              <a:t>seccomp</a:t>
            </a:r>
            <a:r>
              <a:rPr lang="en-US" dirty="0"/>
              <a:t> / </a:t>
            </a:r>
            <a:r>
              <a:rPr lang="en-US" dirty="0" err="1"/>
              <a:t>seLinx</a:t>
            </a:r>
            <a:r>
              <a:rPr lang="en-US" dirty="0"/>
              <a:t> rules</a:t>
            </a:r>
          </a:p>
          <a:p>
            <a:pPr marL="285750" indent="-285750">
              <a:buFontTx/>
              <a:buChar char="-"/>
            </a:pPr>
            <a:r>
              <a:rPr lang="en-US" dirty="0"/>
              <a:t>Switch the container root filesystem to read- only (makes it harder to install something with apt-install)</a:t>
            </a:r>
          </a:p>
          <a:p>
            <a:pPr marL="285750" indent="-285750">
              <a:buFontTx/>
              <a:buChar char="-"/>
            </a:pPr>
            <a:r>
              <a:rPr lang="en-US" dirty="0"/>
              <a:t>Mount file systems (like </a:t>
            </a:r>
            <a:r>
              <a:rPr lang="en-US" dirty="0" err="1"/>
              <a:t>pvc</a:t>
            </a:r>
            <a:r>
              <a:rPr lang="en-US" dirty="0"/>
              <a:t>) with a specific group ID (ideally != 0)</a:t>
            </a:r>
          </a:p>
          <a:p>
            <a:endParaRPr lang="en-US" dirty="0"/>
          </a:p>
          <a:p>
            <a:endParaRPr lang="en-US" dirty="0"/>
          </a:p>
          <a:p>
            <a:r>
              <a:rPr lang="en-US" dirty="0"/>
              <a:t> </a:t>
            </a:r>
          </a:p>
        </p:txBody>
      </p:sp>
      <p:sp>
        <p:nvSpPr>
          <p:cNvPr id="4" name="Slide Number Placeholder 3"/>
          <p:cNvSpPr>
            <a:spLocks noGrp="1"/>
          </p:cNvSpPr>
          <p:nvPr>
            <p:ph type="sldNum" sz="quarter" idx="5"/>
          </p:nvPr>
        </p:nvSpPr>
        <p:spPr/>
        <p:txBody>
          <a:bodyPr/>
          <a:lstStyle/>
          <a:p>
            <a:fld id="{7D8C2C35-2B8A-446E-BEC0-FD36716C29AC}" type="slidenum">
              <a:rPr lang="de-DE" smtClean="0"/>
              <a:pPr/>
              <a:t>10</a:t>
            </a:fld>
            <a:endParaRPr lang="de-DE" dirty="0"/>
          </a:p>
        </p:txBody>
      </p:sp>
    </p:spTree>
    <p:extLst>
      <p:ext uri="{BB962C8B-B14F-4D97-AF65-F5344CB8AC3E}">
        <p14:creationId xmlns:p14="http://schemas.microsoft.com/office/powerpoint/2010/main" val="2738186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dirty="0"/>
              <a:t>On pod as well as container spec level you have certain parameter to prevent or provoke security incidents.</a:t>
            </a:r>
          </a:p>
          <a:p>
            <a:endParaRPr lang="en-US" dirty="0"/>
          </a:p>
          <a:p>
            <a:r>
              <a:rPr lang="en-US" dirty="0"/>
              <a:t>It is possible to grant host access in different ways – all of these may provoke security incidents:</a:t>
            </a:r>
          </a:p>
          <a:p>
            <a:pPr marL="285750" indent="-285750">
              <a:buFontTx/>
              <a:buChar char="-"/>
            </a:pPr>
            <a:r>
              <a:rPr lang="en-US" dirty="0"/>
              <a:t>Mount the host’s file system (</a:t>
            </a:r>
            <a:r>
              <a:rPr lang="en-US" dirty="0" err="1"/>
              <a:t>inkl</a:t>
            </a:r>
            <a:r>
              <a:rPr lang="en-US" dirty="0"/>
              <a:t>. a mount of the root file system “/”)</a:t>
            </a:r>
          </a:p>
          <a:p>
            <a:pPr marL="285750" indent="-285750">
              <a:buFontTx/>
              <a:buChar char="-"/>
            </a:pPr>
            <a:r>
              <a:rPr lang="en-US" dirty="0"/>
              <a:t>Join the host’s IPC namespace</a:t>
            </a:r>
          </a:p>
          <a:p>
            <a:pPr marL="285750" indent="-285750">
              <a:buFontTx/>
              <a:buChar char="-"/>
            </a:pPr>
            <a:r>
              <a:rPr lang="en-US" dirty="0"/>
              <a:t>Use the host’s network directly instead of an isolated network namespace</a:t>
            </a:r>
          </a:p>
          <a:p>
            <a:pPr marL="285750" indent="-285750">
              <a:buFontTx/>
              <a:buChar char="-"/>
            </a:pPr>
            <a:r>
              <a:rPr lang="en-US" dirty="0"/>
              <a:t>Run with user ID 0 (root)</a:t>
            </a:r>
          </a:p>
          <a:p>
            <a:pPr marL="285750" indent="-285750">
              <a:buFontTx/>
              <a:buChar char="-"/>
            </a:pPr>
            <a:r>
              <a:rPr lang="en-US" dirty="0"/>
              <a:t>Allow child processes to gain more privileges than their parent process (escalation)</a:t>
            </a:r>
          </a:p>
          <a:p>
            <a:pPr marL="285750" indent="-285750">
              <a:buFontTx/>
              <a:buChar char="-"/>
            </a:pPr>
            <a:r>
              <a:rPr lang="en-US" dirty="0"/>
              <a:t>Add capabilities (like SYS_ADMIN) or alter </a:t>
            </a:r>
            <a:r>
              <a:rPr lang="en-US" dirty="0" err="1"/>
              <a:t>seccomp</a:t>
            </a:r>
            <a:r>
              <a:rPr lang="en-US" dirty="0"/>
              <a:t> / </a:t>
            </a:r>
            <a:r>
              <a:rPr lang="en-US" dirty="0" err="1"/>
              <a:t>seLinux</a:t>
            </a:r>
            <a:r>
              <a:rPr lang="en-US" dirty="0"/>
              <a:t> profiles to allow dangerous system calls / access to the kernel</a:t>
            </a:r>
          </a:p>
          <a:p>
            <a:pPr marL="285750" indent="-285750">
              <a:buFontTx/>
              <a:buChar char="-"/>
            </a:pPr>
            <a:endParaRPr lang="en-US" dirty="0"/>
          </a:p>
          <a:p>
            <a:pPr marL="0" indent="0">
              <a:buFontTx/>
              <a:buNone/>
            </a:pPr>
            <a:r>
              <a:rPr lang="en-US" dirty="0"/>
              <a:t>Of course these switches can be used to restrain a process:</a:t>
            </a:r>
          </a:p>
          <a:p>
            <a:pPr marL="285750" indent="-285750">
              <a:buFontTx/>
              <a:buChar char="-"/>
            </a:pPr>
            <a:r>
              <a:rPr lang="en-US" dirty="0"/>
              <a:t>Run with a different user ID than 0 within the container (“</a:t>
            </a:r>
            <a:r>
              <a:rPr lang="en-US" dirty="0" err="1"/>
              <a:t>runAsNonRoot</a:t>
            </a:r>
            <a:r>
              <a:rPr lang="en-US" dirty="0"/>
              <a:t>” / “</a:t>
            </a:r>
            <a:r>
              <a:rPr lang="en-US" dirty="0" err="1"/>
              <a:t>runAsUser</a:t>
            </a:r>
            <a:r>
              <a:rPr lang="en-US" dirty="0"/>
              <a:t>”)</a:t>
            </a:r>
          </a:p>
          <a:p>
            <a:pPr marL="285750" indent="-285750">
              <a:buFontTx/>
              <a:buChar char="-"/>
            </a:pPr>
            <a:r>
              <a:rPr lang="en-US" dirty="0"/>
              <a:t>Drop all capabilities &amp; apply a strict set of </a:t>
            </a:r>
            <a:r>
              <a:rPr lang="en-US" dirty="0" err="1"/>
              <a:t>seccomp</a:t>
            </a:r>
            <a:r>
              <a:rPr lang="en-US" dirty="0"/>
              <a:t> / </a:t>
            </a:r>
            <a:r>
              <a:rPr lang="en-US" dirty="0" err="1"/>
              <a:t>seLinx</a:t>
            </a:r>
            <a:r>
              <a:rPr lang="en-US" dirty="0"/>
              <a:t> rules</a:t>
            </a:r>
          </a:p>
          <a:p>
            <a:pPr marL="285750" indent="-285750">
              <a:buFontTx/>
              <a:buChar char="-"/>
            </a:pPr>
            <a:r>
              <a:rPr lang="en-US" dirty="0"/>
              <a:t>Switch the container root filesystem to read- only (makes it harder to install something with apt-install)</a:t>
            </a:r>
          </a:p>
          <a:p>
            <a:pPr marL="285750" indent="-285750">
              <a:buFontTx/>
              <a:buChar char="-"/>
            </a:pPr>
            <a:r>
              <a:rPr lang="en-US" dirty="0"/>
              <a:t>Mount file systems (like </a:t>
            </a:r>
            <a:r>
              <a:rPr lang="en-US" dirty="0" err="1"/>
              <a:t>pvc</a:t>
            </a:r>
            <a:r>
              <a:rPr lang="en-US" dirty="0"/>
              <a:t>) with a specific group ID (ideally != 0)</a:t>
            </a:r>
          </a:p>
          <a:p>
            <a:endParaRPr lang="en-US" dirty="0"/>
          </a:p>
          <a:p>
            <a:endParaRPr lang="en-US" dirty="0"/>
          </a:p>
          <a:p>
            <a:r>
              <a:rPr lang="en-US" dirty="0"/>
              <a:t> </a:t>
            </a:r>
          </a:p>
        </p:txBody>
      </p:sp>
      <p:sp>
        <p:nvSpPr>
          <p:cNvPr id="4" name="Slide Number Placeholder 3"/>
          <p:cNvSpPr>
            <a:spLocks noGrp="1"/>
          </p:cNvSpPr>
          <p:nvPr>
            <p:ph type="sldNum" sz="quarter" idx="5"/>
          </p:nvPr>
        </p:nvSpPr>
        <p:spPr/>
        <p:txBody>
          <a:bodyPr/>
          <a:lstStyle/>
          <a:p>
            <a:fld id="{7D8C2C35-2B8A-446E-BEC0-FD36716C29AC}" type="slidenum">
              <a:rPr lang="de-DE" smtClean="0"/>
              <a:pPr/>
              <a:t>11</a:t>
            </a:fld>
            <a:endParaRPr lang="de-DE" dirty="0"/>
          </a:p>
        </p:txBody>
      </p:sp>
    </p:spTree>
    <p:extLst>
      <p:ext uri="{BB962C8B-B14F-4D97-AF65-F5344CB8AC3E}">
        <p14:creationId xmlns:p14="http://schemas.microsoft.com/office/powerpoint/2010/main" val="374368914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2452717617"/>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2504941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727667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2680594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200"/>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grpSp>
        <p:nvGrpSpPr>
          <p:cNvPr id="3" name="Group 2"/>
          <p:cNvGrpSpPr/>
          <p:nvPr userDrawn="1"/>
        </p:nvGrpSpPr>
        <p:grpSpPr>
          <a:xfrm>
            <a:off x="0" y="0"/>
            <a:ext cx="12195175" cy="251942"/>
            <a:chOff x="0" y="0"/>
            <a:chExt cx="12195175" cy="251942"/>
          </a:xfrm>
        </p:grpSpPr>
        <p:sp>
          <p:nvSpPr>
            <p:cNvPr id="9" name="Rectangle 8"/>
            <p:cNvSpPr/>
            <p:nvPr userDrawn="1"/>
          </p:nvSpPr>
          <p:spPr bwMode="gray">
            <a:xfrm>
              <a:off x="0" y="0"/>
              <a:ext cx="12195175" cy="251942"/>
            </a:xfrm>
            <a:prstGeom prst="rect">
              <a:avLst/>
            </a:prstGeom>
            <a:solidFill>
              <a:schemeClr val="bg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4" name="Secondary Motion Band"/>
            <p:cNvGrpSpPr/>
            <p:nvPr userDrawn="1"/>
          </p:nvGrpSpPr>
          <p:grpSpPr>
            <a:xfrm>
              <a:off x="10682127" y="0"/>
              <a:ext cx="1513048" cy="251942"/>
              <a:chOff x="10682127" y="0"/>
              <a:chExt cx="1513048" cy="252000"/>
            </a:xfrm>
          </p:grpSpPr>
          <p:sp>
            <p:nvSpPr>
              <p:cNvPr id="6" name="Rectangle 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 name="Rectangle 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932785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1901049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413979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 scene art</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3018874800"/>
      </p:ext>
    </p:extLst>
  </p:cSld>
  <p:clrMapOvr>
    <a:masterClrMapping/>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you.</a:t>
            </a:r>
          </a:p>
        </p:txBody>
      </p:sp>
      <p:pic>
        <p:nvPicPr>
          <p:cNvPr id="10"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000" y="5994000"/>
            <a:ext cx="1578462" cy="360000"/>
          </a:xfrm>
          <a:prstGeom prst="rect">
            <a:avLst/>
          </a:prstGeom>
        </p:spPr>
      </p:pic>
    </p:spTree>
    <p:extLst>
      <p:ext uri="{BB962C8B-B14F-4D97-AF65-F5344CB8AC3E}">
        <p14:creationId xmlns:p14="http://schemas.microsoft.com/office/powerpoint/2010/main" val="781090314"/>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or an SAP affiliate company. All rights reserved.</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4" name="TextBox 3"/>
          <p:cNvSpPr txBox="1"/>
          <p:nvPr userDrawn="1"/>
        </p:nvSpPr>
        <p:spPr bwMode="gray">
          <a:xfrm>
            <a:off x="504000" y="1620000"/>
            <a:ext cx="11185200" cy="3830931"/>
          </a:xfrm>
          <a:prstGeom prst="rect">
            <a:avLst/>
          </a:prstGeom>
          <a:noFill/>
        </p:spPr>
        <p:txBody>
          <a:bodyPr wrap="square" lIns="0" tIns="0" rIns="0" bIns="0" rtlCol="0">
            <a:spAutoFit/>
          </a:bodyPr>
          <a:lstStyle/>
          <a:p>
            <a:pPr>
              <a:spcBef>
                <a:spcPts val="1200"/>
              </a:spcBef>
            </a:pPr>
            <a:r>
              <a:rPr lang="en-US" sz="1100" kern="1200" noProof="0" dirty="0" err="1">
                <a:solidFill>
                  <a:schemeClr val="tx1"/>
                </a:solidFill>
                <a:effectLst/>
                <a:latin typeface="Arial"/>
                <a:ea typeface="+mn-ea"/>
                <a:cs typeface="+mn-cs"/>
              </a:rPr>
              <a:t>Weitergabe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Vervielfältigung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Teilen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daraus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welchem</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Zweck</a:t>
            </a:r>
            <a:r>
              <a:rPr lang="en-US" sz="1100" kern="1200" noProof="0" dirty="0">
                <a:solidFill>
                  <a:schemeClr val="tx1"/>
                </a:solidFill>
                <a:effectLst/>
                <a:latin typeface="Arial"/>
                <a:ea typeface="+mn-ea"/>
                <a:cs typeface="+mn-cs"/>
              </a:rPr>
              <a:t> und in </a:t>
            </a:r>
            <a:r>
              <a:rPr lang="en-US" sz="1100" kern="1200" noProof="0" dirty="0" err="1">
                <a:solidFill>
                  <a:schemeClr val="tx1"/>
                </a:solidFill>
                <a:effectLst/>
                <a:latin typeface="Arial"/>
                <a:ea typeface="+mn-ea"/>
                <a:cs typeface="+mn-cs"/>
              </a:rPr>
              <a:t>welcher</a:t>
            </a:r>
            <a:r>
              <a:rPr lang="en-US" sz="1100" kern="1200" noProof="0" dirty="0">
                <a:solidFill>
                  <a:schemeClr val="tx1"/>
                </a:solidFill>
                <a:effectLst/>
                <a:latin typeface="Arial"/>
                <a:ea typeface="+mn-ea"/>
                <a:cs typeface="+mn-cs"/>
              </a:rPr>
              <a:t> Form </a:t>
            </a:r>
            <a:r>
              <a:rPr lang="en-US" sz="1100" kern="1200" noProof="0" dirty="0" err="1">
                <a:solidFill>
                  <a:schemeClr val="tx1"/>
                </a:solidFill>
                <a:effectLst/>
                <a:latin typeface="Arial"/>
                <a:ea typeface="+mn-ea"/>
                <a:cs typeface="+mn-cs"/>
              </a:rPr>
              <a:t>auch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immer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ausdrückliche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schriftliche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Genehmigung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durch</a:t>
            </a:r>
            <a:r>
              <a:rPr lang="en-US" sz="1100" kern="1200" noProof="0" dirty="0">
                <a:solidFill>
                  <a:schemeClr val="tx1"/>
                </a:solidFill>
                <a:effectLst/>
                <a:latin typeface="Arial"/>
                <a:ea typeface="+mn-ea"/>
                <a:cs typeface="+mn-cs"/>
              </a:rPr>
              <a:t>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nicht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gestattet</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vorherige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Ankündigung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geändert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Die von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Vertriebsfirmen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angebotenen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Softwareprodukte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Softwarekomponenten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Softwarehersteller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länderspezifische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Unterschiede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aufweisen</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Die </a:t>
            </a:r>
            <a:r>
              <a:rPr lang="en-US" sz="1100" kern="1200" noProof="0" dirty="0" err="1">
                <a:solidFill>
                  <a:schemeClr val="tx1"/>
                </a:solidFill>
                <a:effectLst/>
                <a:latin typeface="Arial"/>
                <a:ea typeface="+mn-ea"/>
                <a:cs typeface="+mn-cs"/>
              </a:rPr>
              <a:t>vorliegenden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Unterlagen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von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einem</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bereitgestellt</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ausschließlich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Informationszwecken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keinerlei</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Haftung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Gewährleistung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für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Fehler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Unvollständigkeiten</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steht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lediglich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für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nach</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Maßgabe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die in der </a:t>
            </a:r>
            <a:r>
              <a:rPr lang="en-US" sz="1100" kern="1200" noProof="0" dirty="0" err="1">
                <a:solidFill>
                  <a:schemeClr val="tx1"/>
                </a:solidFill>
                <a:effectLst/>
                <a:latin typeface="Arial"/>
                <a:ea typeface="+mn-ea"/>
                <a:cs typeface="+mn-cs"/>
              </a:rPr>
              <a:t>Vereinbarung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jeweiligen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ausdrücklich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geregelt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ist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hierin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ist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als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zusätzliche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Garantie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interpretieren</a:t>
            </a:r>
            <a:r>
              <a:rPr lang="en-US" sz="1100" kern="1200" noProof="0" dirty="0">
                <a:solidFill>
                  <a:schemeClr val="tx1"/>
                </a:solidFill>
                <a:effectLst/>
                <a:latin typeface="Arial"/>
                <a:ea typeface="+mn-ea"/>
                <a:cs typeface="+mn-cs"/>
              </a:rPr>
              <a:t>. </a:t>
            </a:r>
          </a:p>
          <a:p>
            <a:pPr>
              <a:spcBef>
                <a:spcPts val="1200"/>
              </a:spcBef>
            </a:pPr>
            <a:r>
              <a:rPr lang="en-US" sz="1100" kern="1200" noProof="0" dirty="0" err="1">
                <a:solidFill>
                  <a:schemeClr val="tx1"/>
                </a:solidFill>
                <a:effectLst/>
                <a:latin typeface="Arial"/>
                <a:ea typeface="+mn-ea"/>
                <a:cs typeface="+mn-cs"/>
              </a:rPr>
              <a:t>Insbesondere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keiner</a:t>
            </a:r>
            <a:r>
              <a:rPr lang="en-US" sz="1100" kern="1200" noProof="0" dirty="0">
                <a:solidFill>
                  <a:schemeClr val="tx1"/>
                </a:solidFill>
                <a:effectLst/>
                <a:latin typeface="Arial"/>
                <a:ea typeface="+mn-ea"/>
                <a:cs typeface="+mn-cs"/>
              </a:rPr>
              <a:t> Weise </a:t>
            </a:r>
            <a:r>
              <a:rPr lang="en-US" sz="1100" kern="1200" noProof="0" dirty="0" err="1">
                <a:solidFill>
                  <a:schemeClr val="tx1"/>
                </a:solidFill>
                <a:effectLst/>
                <a:latin typeface="Arial"/>
                <a:ea typeface="+mn-ea"/>
                <a:cs typeface="+mn-cs"/>
              </a:rPr>
              <a:t>verpflichtet</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zugehörigen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Präsentation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dargestellte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Geschäftsabläufe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verfolgen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hierin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wiedergegebene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Funktionen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entwickeln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veröffentlichen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zugehörige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Präsentation</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Strategie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etwaige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künftige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Entwicklungen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Plattformen</a:t>
            </a:r>
            <a:r>
              <a:rPr lang="en-US" sz="1100" kern="1200" noProof="0" dirty="0">
                <a:solidFill>
                  <a:schemeClr val="tx1"/>
                </a:solidFill>
                <a:effectLst/>
                <a:latin typeface="Arial"/>
                <a:ea typeface="+mn-ea"/>
                <a:cs typeface="+mn-cs"/>
              </a:rPr>
              <a:t>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von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jederzeit</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Angabe</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Gründen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unangekündigt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geändert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Die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stellen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Zusage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Versprechen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rechtliche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Verpflichtung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Lieferung</a:t>
            </a:r>
            <a:r>
              <a:rPr lang="en-US" sz="1100" kern="1200" noProof="0" dirty="0">
                <a:solidFill>
                  <a:schemeClr val="tx1"/>
                </a:solidFill>
                <a:effectLst/>
                <a:latin typeface="Arial"/>
                <a:ea typeface="+mn-ea"/>
                <a:cs typeface="+mn-cs"/>
              </a:rPr>
              <a:t> von Material, Code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Funktionen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Sämtliche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vorausschauenden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unterliegen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unterschiedlichen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Risiken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Unsicherheiten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durch</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die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tatsächlichen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Ergebnisse</a:t>
            </a:r>
            <a:r>
              <a:rPr lang="en-US" sz="1100" kern="1200" noProof="0" dirty="0">
                <a:solidFill>
                  <a:schemeClr val="tx1"/>
                </a:solidFill>
                <a:effectLst/>
                <a:latin typeface="Arial"/>
                <a:ea typeface="+mn-ea"/>
                <a:cs typeface="+mn-cs"/>
              </a:rPr>
              <a:t> von den </a:t>
            </a:r>
            <a:r>
              <a:rPr lang="en-US" sz="1100" kern="1200" noProof="0" dirty="0" err="1">
                <a:solidFill>
                  <a:schemeClr val="tx1"/>
                </a:solidFill>
                <a:effectLst/>
                <a:latin typeface="Arial"/>
                <a:ea typeface="+mn-ea"/>
                <a:cs typeface="+mn-cs"/>
              </a:rPr>
              <a:t>Erwartungen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abweichen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Dem </a:t>
            </a:r>
            <a:r>
              <a:rPr lang="en-US" sz="1100" kern="1200" noProof="0" dirty="0" err="1">
                <a:solidFill>
                  <a:schemeClr val="tx1"/>
                </a:solidFill>
                <a:effectLst/>
                <a:latin typeface="Arial"/>
                <a:ea typeface="+mn-ea"/>
                <a:cs typeface="+mn-cs"/>
              </a:rPr>
              <a:t>Leser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wird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empfohlen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vorausschauenden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übertriebenes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Vertrauen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schenken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sich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bei</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Kaufentscheidungen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nicht</a:t>
            </a:r>
            <a:r>
              <a:rPr lang="en-US" sz="1100" kern="1200" noProof="0" dirty="0">
                <a:solidFill>
                  <a:schemeClr val="tx1"/>
                </a:solidFill>
                <a:effectLst/>
                <a:latin typeface="Arial"/>
                <a:ea typeface="+mn-ea"/>
                <a:cs typeface="+mn-cs"/>
              </a:rPr>
              <a:t> auf </a:t>
            </a:r>
            <a:r>
              <a:rPr lang="en-US" sz="1100" kern="1200" noProof="0" dirty="0" err="1">
                <a:solidFill>
                  <a:schemeClr val="tx1"/>
                </a:solidFill>
                <a:effectLst/>
                <a:latin typeface="Arial"/>
                <a:ea typeface="+mn-ea"/>
                <a:cs typeface="+mn-cs"/>
              </a:rPr>
              <a:t>sie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stützen</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SAP und </a:t>
            </a:r>
            <a:r>
              <a:rPr lang="en-US" sz="1100" kern="1200" noProof="0" dirty="0" err="1">
                <a:solidFill>
                  <a:schemeClr val="tx1"/>
                </a:solidFill>
                <a:effectLst/>
                <a:latin typeface="Arial"/>
                <a:ea typeface="+mn-ea"/>
                <a:cs typeface="+mn-cs"/>
              </a:rPr>
              <a:t>andere</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diesem</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Dokument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erwähnte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von SAP </a:t>
            </a:r>
            <a:r>
              <a:rPr lang="en-US" sz="1100" kern="1200" noProof="0" dirty="0" err="1">
                <a:solidFill>
                  <a:schemeClr val="tx1"/>
                </a:solidFill>
                <a:effectLst/>
                <a:latin typeface="Arial"/>
                <a:ea typeface="+mn-ea"/>
                <a:cs typeface="+mn-cs"/>
              </a:rPr>
              <a:t>sowie</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dazugehörigen</a:t>
            </a:r>
            <a:r>
              <a:rPr lang="en-US" sz="1100" kern="1200" noProof="0" dirty="0">
                <a:solidFill>
                  <a:schemeClr val="tx1"/>
                </a:solidFill>
                <a:effectLst/>
                <a:latin typeface="Arial"/>
                <a:ea typeface="+mn-ea"/>
                <a:cs typeface="+mn-cs"/>
              </a:rPr>
              <a:t> Logos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eingetragene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der SAP SE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einem</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in Deutschland und </a:t>
            </a:r>
            <a:r>
              <a:rPr lang="en-US" sz="1100" kern="1200" noProof="0" dirty="0" err="1">
                <a:solidFill>
                  <a:schemeClr val="tx1"/>
                </a:solidFill>
                <a:effectLst/>
                <a:latin typeface="Arial"/>
                <a:ea typeface="+mn-ea"/>
                <a:cs typeface="+mn-cs"/>
              </a:rPr>
              <a:t>verschiedenen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Ländern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weltweit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Alle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Namen</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Produkten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jeweiligen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Firmen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err="1">
                <a:solidFill>
                  <a:schemeClr val="tx1"/>
                </a:solidFill>
                <a:effectLst/>
                <a:latin typeface="Arial"/>
                <a:ea typeface="+mn-ea"/>
                <a:cs typeface="+mn-cs"/>
              </a:rPr>
              <a:t>Zusätzliche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Vermerke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finden</a:t>
            </a:r>
            <a:r>
              <a:rPr lang="en-US" sz="1100" kern="1200" noProof="0" dirty="0">
                <a:solidFill>
                  <a:schemeClr val="tx1"/>
                </a:solidFill>
                <a:effectLst/>
                <a:latin typeface="Arial"/>
                <a:ea typeface="+mn-ea"/>
                <a:cs typeface="+mn-cs"/>
              </a:rPr>
              <a:t> Sie auf der </a:t>
            </a:r>
            <a:r>
              <a:rPr lang="en-US" sz="1100" kern="1200" noProof="0" dirty="0" err="1">
                <a:solidFill>
                  <a:schemeClr val="tx1"/>
                </a:solidFill>
                <a:effectLst/>
                <a:latin typeface="Arial"/>
                <a:ea typeface="+mn-ea"/>
                <a:cs typeface="+mn-cs"/>
              </a:rPr>
              <a:t>Seite</a:t>
            </a:r>
            <a:r>
              <a:rPr lang="en-US" sz="1100" kern="1200" noProof="0" dirty="0">
                <a:solidFill>
                  <a:schemeClr val="tx1"/>
                </a:solidFill>
                <a:effectLst/>
                <a:latin typeface="Arial"/>
                <a:ea typeface="+mn-ea"/>
                <a:cs typeface="+mn-cs"/>
              </a:rPr>
              <a:t> </a:t>
            </a:r>
            <a:r>
              <a:rPr lang="en-US" sz="1100" kern="1200" noProof="0" dirty="0">
                <a:solidFill>
                  <a:schemeClr val="tx1"/>
                </a:solidFill>
                <a:effectLst/>
                <a:latin typeface="Arial"/>
                <a:ea typeface="+mn-ea"/>
                <a:cs typeface="+mn-cs"/>
                <a:hlinkClick r:id="rId2"/>
              </a:rPr>
              <a:t>http://www.sap.com/corporate-de/legal/copyright/index.epx</a:t>
            </a:r>
            <a:endParaRPr lang="en-US" sz="1100" kern="1200" noProof="0" dirty="0">
              <a:solidFill>
                <a:schemeClr val="tx1"/>
              </a:solidFill>
              <a:effectLst/>
              <a:latin typeface="Arial"/>
              <a:ea typeface="+mn-ea"/>
              <a:cs typeface="+mn-cs"/>
            </a:endParaRPr>
          </a:p>
        </p:txBody>
      </p:sp>
      <p:sp>
        <p:nvSpPr>
          <p:cNvPr id="5" name="TextBox 4"/>
          <p:cNvSpPr txBox="1"/>
          <p:nvPr userDrawn="1"/>
        </p:nvSpPr>
        <p:spPr bwMode="gray">
          <a:xfrm>
            <a:off x="504000" y="719834"/>
            <a:ext cx="11185200"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a:t>
            </a:r>
            <a:r>
              <a:rPr lang="en-US" sz="2400" b="0" noProof="0" dirty="0" err="1"/>
              <a:t>oder</a:t>
            </a:r>
            <a:r>
              <a:rPr lang="en-US" sz="2400" b="0" noProof="0" dirty="0"/>
              <a:t> </a:t>
            </a:r>
            <a:r>
              <a:rPr lang="en-US" sz="2400" b="0" noProof="0" dirty="0" err="1"/>
              <a:t>ein</a:t>
            </a:r>
            <a:r>
              <a:rPr lang="en-US" sz="2400" b="0" noProof="0" dirty="0"/>
              <a:t> SAP-</a:t>
            </a:r>
            <a:r>
              <a:rPr lang="en-US" sz="2400" b="0" noProof="0" dirty="0" err="1"/>
              <a:t>Konzernunternehmen</a:t>
            </a:r>
            <a:r>
              <a:rPr lang="en-US" sz="2400" b="0" noProof="0" dirty="0"/>
              <a:t>. </a:t>
            </a:r>
            <a:r>
              <a:rPr lang="en-US" sz="2400" b="0" noProof="0" dirty="0" err="1"/>
              <a:t>Alle</a:t>
            </a:r>
            <a:r>
              <a:rPr lang="en-US" sz="2400" b="0" noProof="0" dirty="0"/>
              <a:t> </a:t>
            </a:r>
            <a:r>
              <a:rPr lang="en-US" sz="2400" b="0" noProof="0" dirty="0" err="1"/>
              <a:t>Rechte</a:t>
            </a:r>
            <a:r>
              <a:rPr lang="en-US" sz="2400" b="0" noProof="0" dirty="0"/>
              <a:t> </a:t>
            </a:r>
            <a:r>
              <a:rPr lang="en-US" sz="2400" b="0" noProof="0" dirty="0" err="1"/>
              <a:t>vorbehalten</a:t>
            </a:r>
            <a:r>
              <a:rPr lang="en-US" sz="2400" b="0" noProof="0" dirty="0"/>
              <a:t>.</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191186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black">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7" name="Picture Placeholder 6"/>
          <p:cNvSpPr>
            <a:spLocks noGrp="1"/>
          </p:cNvSpPr>
          <p:nvPr>
            <p:ph type="pic" sz="quarter" idx="16"/>
          </p:nvPr>
        </p:nvSpPr>
        <p:spPr>
          <a:xfrm>
            <a:off x="6954855" y="963000"/>
            <a:ext cx="4932000" cy="4932000"/>
          </a:xfrm>
        </p:spPr>
        <p:txBody>
          <a:bodyPr/>
          <a:lstStyle/>
          <a:p>
            <a:endParaRPr lang="en-US" dirty="0"/>
          </a:p>
        </p:txBody>
      </p:sp>
    </p:spTree>
    <p:extLst>
      <p:ext uri="{BB962C8B-B14F-4D97-AF65-F5344CB8AC3E}">
        <p14:creationId xmlns:p14="http://schemas.microsoft.com/office/powerpoint/2010/main" val="3048046299"/>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p>
        </p:txBody>
      </p:sp>
    </p:spTree>
    <p:extLst>
      <p:ext uri="{BB962C8B-B14F-4D97-AF65-F5344CB8AC3E}">
        <p14:creationId xmlns:p14="http://schemas.microsoft.com/office/powerpoint/2010/main" val="410952787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p>
        </p:txBody>
      </p:sp>
    </p:spTree>
    <p:extLst>
      <p:ext uri="{BB962C8B-B14F-4D97-AF65-F5344CB8AC3E}">
        <p14:creationId xmlns:p14="http://schemas.microsoft.com/office/powerpoint/2010/main" val="100898527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2017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9" name="Secondary Motion Band"/>
          <p:cNvGrpSpPr/>
          <p:nvPr userDrawn="1"/>
        </p:nvGrpSpPr>
        <p:grpSpPr>
          <a:xfrm>
            <a:off x="10682127" y="0"/>
            <a:ext cx="1513048" cy="251942"/>
            <a:chOff x="10682127" y="0"/>
            <a:chExt cx="1513048" cy="252000"/>
          </a:xfrm>
        </p:grpSpPr>
        <p:sp>
          <p:nvSpPr>
            <p:cNvPr id="16" name="Rectangle 1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Rectangle 1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3408294523"/>
      </p:ext>
    </p:extLst>
  </p:cSld>
  <p:clrMap bg1="lt1" tx1="dk1" bg2="lt2" tx2="dk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57" r:id="rId16"/>
    <p:sldLayoutId id="2147483748" r:id="rId17"/>
    <p:sldLayoutId id="2147483762" r:id="rId18"/>
    <p:sldLayoutId id="2147483771" r:id="rId19"/>
    <p:sldLayoutId id="2147483763" r:id="rId20"/>
    <p:sldLayoutId id="2147483751" r:id="rId21"/>
    <p:sldLayoutId id="2147483753" r:id="rId22"/>
    <p:sldLayoutId id="2147483756" r:id="rId23"/>
    <p:sldLayoutId id="2147483740" r:id="rId24"/>
    <p:sldLayoutId id="2147483754" r:id="rId25"/>
    <p:sldLayoutId id="2147483755"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8" Type="http://schemas.openxmlformats.org/officeDocument/2006/relationships/image" Target="../media/image24.svg"/><Relationship Id="rId13" Type="http://schemas.openxmlformats.org/officeDocument/2006/relationships/image" Target="../media/image29.png"/><Relationship Id="rId3" Type="http://schemas.openxmlformats.org/officeDocument/2006/relationships/image" Target="../media/image19.png"/><Relationship Id="rId7" Type="http://schemas.openxmlformats.org/officeDocument/2006/relationships/image" Target="../media/image23.png"/><Relationship Id="rId12" Type="http://schemas.openxmlformats.org/officeDocument/2006/relationships/image" Target="../media/image28.svg"/><Relationship Id="rId2" Type="http://schemas.openxmlformats.org/officeDocument/2006/relationships/notesSlide" Target="../notesSlides/notesSlide8.xml"/><Relationship Id="rId16" Type="http://schemas.openxmlformats.org/officeDocument/2006/relationships/image" Target="../media/image32.svg"/><Relationship Id="rId1" Type="http://schemas.openxmlformats.org/officeDocument/2006/relationships/slideLayout" Target="../slideLayouts/slideLayout8.xml"/><Relationship Id="rId6" Type="http://schemas.openxmlformats.org/officeDocument/2006/relationships/image" Target="../media/image22.svg"/><Relationship Id="rId11" Type="http://schemas.openxmlformats.org/officeDocument/2006/relationships/image" Target="../media/image27.png"/><Relationship Id="rId5" Type="http://schemas.openxmlformats.org/officeDocument/2006/relationships/image" Target="../media/image21.png"/><Relationship Id="rId15" Type="http://schemas.openxmlformats.org/officeDocument/2006/relationships/image" Target="../media/image31.png"/><Relationship Id="rId10" Type="http://schemas.openxmlformats.org/officeDocument/2006/relationships/image" Target="../media/image26.svg"/><Relationship Id="rId4" Type="http://schemas.openxmlformats.org/officeDocument/2006/relationships/image" Target="../media/image20.svg"/><Relationship Id="rId9" Type="http://schemas.openxmlformats.org/officeDocument/2006/relationships/image" Target="../media/image25.png"/><Relationship Id="rId14" Type="http://schemas.openxmlformats.org/officeDocument/2006/relationships/image" Target="../media/image30.svg"/></Relationships>
</file>

<file path=ppt/slides/_rels/slide1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9.xml"/><Relationship Id="rId1" Type="http://schemas.openxmlformats.org/officeDocument/2006/relationships/slideLayout" Target="../slideLayouts/slideLayout8.xml"/><Relationship Id="rId4" Type="http://schemas.openxmlformats.org/officeDocument/2006/relationships/image" Target="../media/image34.png"/></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kubernetes/kubernetes/issues/43783" TargetMode="External"/><Relationship Id="rId2" Type="http://schemas.openxmlformats.org/officeDocument/2006/relationships/notesSlide" Target="../notesSlides/notesSlide10.xml"/><Relationship Id="rId1" Type="http://schemas.openxmlformats.org/officeDocument/2006/relationships/slideLayout" Target="../slideLayouts/slideLayout8.xml"/><Relationship Id="rId4" Type="http://schemas.openxmlformats.org/officeDocument/2006/relationships/image" Target="../media/image35.png"/></Relationships>
</file>

<file path=ppt/slides/_rels/slide1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hyperlink" Target="https://kubernetes.io/docs/concepts/policy/resource-quotas/" TargetMode="Externa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3.xml"/><Relationship Id="rId1" Type="http://schemas.openxmlformats.org/officeDocument/2006/relationships/slideLayout" Target="../slideLayouts/slideLayout10.xml"/><Relationship Id="rId4" Type="http://schemas.openxmlformats.org/officeDocument/2006/relationships/image" Target="../media/image40.svg"/></Relationships>
</file>

<file path=ppt/slides/_rels/slide18.xml.rels><?xml version="1.0" encoding="UTF-8" standalone="yes"?>
<Relationships xmlns="http://schemas.openxmlformats.org/package/2006/relationships"><Relationship Id="rId8" Type="http://schemas.openxmlformats.org/officeDocument/2006/relationships/image" Target="../media/image40.svg"/><Relationship Id="rId3" Type="http://schemas.openxmlformats.org/officeDocument/2006/relationships/image" Target="../media/image41.png"/><Relationship Id="rId7" Type="http://schemas.openxmlformats.org/officeDocument/2006/relationships/image" Target="../media/image39.png"/><Relationship Id="rId2" Type="http://schemas.openxmlformats.org/officeDocument/2006/relationships/notesSlide" Target="../notesSlides/notesSlide14.xml"/><Relationship Id="rId1" Type="http://schemas.openxmlformats.org/officeDocument/2006/relationships/slideLayout" Target="../slideLayouts/slideLayout10.xml"/><Relationship Id="rId6" Type="http://schemas.openxmlformats.org/officeDocument/2006/relationships/image" Target="../media/image44.svg"/><Relationship Id="rId5" Type="http://schemas.openxmlformats.org/officeDocument/2006/relationships/image" Target="../media/image43.png"/><Relationship Id="rId4" Type="http://schemas.openxmlformats.org/officeDocument/2006/relationships/image" Target="../media/image42.svg"/></Relationships>
</file>

<file path=ppt/slides/_rels/slide19.xml.rels><?xml version="1.0" encoding="UTF-8" standalone="yes"?>
<Relationships xmlns="http://schemas.openxmlformats.org/package/2006/relationships"><Relationship Id="rId8" Type="http://schemas.openxmlformats.org/officeDocument/2006/relationships/image" Target="../media/image46.svg"/><Relationship Id="rId3" Type="http://schemas.openxmlformats.org/officeDocument/2006/relationships/image" Target="../media/image41.png"/><Relationship Id="rId7" Type="http://schemas.openxmlformats.org/officeDocument/2006/relationships/image" Target="../media/image45.png"/><Relationship Id="rId2" Type="http://schemas.openxmlformats.org/officeDocument/2006/relationships/notesSlide" Target="../notesSlides/notesSlide15.xml"/><Relationship Id="rId1" Type="http://schemas.openxmlformats.org/officeDocument/2006/relationships/slideLayout" Target="../slideLayouts/slideLayout10.xml"/><Relationship Id="rId6" Type="http://schemas.openxmlformats.org/officeDocument/2006/relationships/image" Target="../media/image44.svg"/><Relationship Id="rId5" Type="http://schemas.openxmlformats.org/officeDocument/2006/relationships/image" Target="../media/image43.png"/><Relationship Id="rId4" Type="http://schemas.openxmlformats.org/officeDocument/2006/relationships/image" Target="../media/image42.svg"/></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8" Type="http://schemas.openxmlformats.org/officeDocument/2006/relationships/image" Target="../media/image46.svg"/><Relationship Id="rId3" Type="http://schemas.openxmlformats.org/officeDocument/2006/relationships/image" Target="../media/image41.png"/><Relationship Id="rId7" Type="http://schemas.openxmlformats.org/officeDocument/2006/relationships/image" Target="../media/image45.png"/><Relationship Id="rId2" Type="http://schemas.openxmlformats.org/officeDocument/2006/relationships/notesSlide" Target="../notesSlides/notesSlide16.xml"/><Relationship Id="rId1" Type="http://schemas.openxmlformats.org/officeDocument/2006/relationships/slideLayout" Target="../slideLayouts/slideLayout10.xml"/><Relationship Id="rId6" Type="http://schemas.openxmlformats.org/officeDocument/2006/relationships/image" Target="../media/image44.svg"/><Relationship Id="rId5" Type="http://schemas.openxmlformats.org/officeDocument/2006/relationships/image" Target="../media/image43.png"/><Relationship Id="rId10" Type="http://schemas.openxmlformats.org/officeDocument/2006/relationships/image" Target="../media/image40.svg"/><Relationship Id="rId4" Type="http://schemas.openxmlformats.org/officeDocument/2006/relationships/image" Target="../media/image42.svg"/><Relationship Id="rId9" Type="http://schemas.openxmlformats.org/officeDocument/2006/relationships/image" Target="../media/image39.png"/></Relationships>
</file>

<file path=ppt/slides/_rels/slide2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2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2.xml"/><Relationship Id="rId1" Type="http://schemas.openxmlformats.org/officeDocument/2006/relationships/slideLayout" Target="../slideLayouts/slideLayout8.xml"/><Relationship Id="rId6" Type="http://schemas.openxmlformats.org/officeDocument/2006/relationships/image" Target="../media/image53.svg"/><Relationship Id="rId5" Type="http://schemas.openxmlformats.org/officeDocument/2006/relationships/image" Target="../media/image52.png"/><Relationship Id="rId4" Type="http://schemas.openxmlformats.org/officeDocument/2006/relationships/image" Target="../media/image51.sv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23.xml"/><Relationship Id="rId1" Type="http://schemas.openxmlformats.org/officeDocument/2006/relationships/slideLayout" Target="../slideLayouts/slideLayout8.xml"/><Relationship Id="rId4" Type="http://schemas.openxmlformats.org/officeDocument/2006/relationships/image" Target="../media/image55.svg"/></Relationships>
</file>

<file path=ppt/slides/_rels/slide31.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24.xml"/><Relationship Id="rId1" Type="http://schemas.openxmlformats.org/officeDocument/2006/relationships/slideLayout" Target="../slideLayouts/slideLayout8.xml"/><Relationship Id="rId4" Type="http://schemas.openxmlformats.org/officeDocument/2006/relationships/image" Target="../media/image55.svg"/></Relationships>
</file>

<file path=ppt/slides/_rels/slide32.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25.xml"/><Relationship Id="rId1" Type="http://schemas.openxmlformats.org/officeDocument/2006/relationships/slideLayout" Target="../slideLayouts/slideLayout8.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57.svg"/></Relationships>
</file>

<file path=ppt/slides/_rels/slide33.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26.xml"/><Relationship Id="rId1" Type="http://schemas.openxmlformats.org/officeDocument/2006/relationships/slideLayout" Target="../slideLayouts/slideLayout8.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57.svg"/></Relationships>
</file>

<file path=ppt/slides/_rels/slide34.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27.xml"/><Relationship Id="rId1" Type="http://schemas.openxmlformats.org/officeDocument/2006/relationships/slideLayout" Target="../slideLayouts/slideLayout8.xml"/><Relationship Id="rId4" Type="http://schemas.openxmlformats.org/officeDocument/2006/relationships/image" Target="../media/image57.svg"/></Relationships>
</file>

<file path=ppt/slides/_rels/slide3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8.xml"/><Relationship Id="rId1" Type="http://schemas.openxmlformats.org/officeDocument/2006/relationships/slideLayout" Target="../slideLayouts/slideLayout2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8.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8.xml"/><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8.xml"/><Relationship Id="rId4" Type="http://schemas.openxmlformats.org/officeDocument/2006/relationships/hyperlink" Target="https://github.com/kubernetes/community/blob/master/contributors/design-proposals/node/resource-qos.md"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p:txBody>
          <a:bodyPr/>
          <a:lstStyle/>
          <a:p>
            <a:r>
              <a:rPr lang="en-US" dirty="0"/>
              <a:t>Kubernetes</a:t>
            </a:r>
            <a:br>
              <a:rPr lang="en-US" dirty="0"/>
            </a:br>
            <a:r>
              <a:rPr lang="en-US" dirty="0">
                <a:solidFill>
                  <a:schemeClr val="accent1"/>
                </a:solidFill>
              </a:rPr>
              <a:t>Security</a:t>
            </a:r>
          </a:p>
        </p:txBody>
      </p:sp>
      <p:pic>
        <p:nvPicPr>
          <p:cNvPr id="4" name="Picture 3" descr="cid:image003.png@01D31CC6.A08B1C50">
            <a:extLst>
              <a:ext uri="{FF2B5EF4-FFF2-40B4-BE49-F238E27FC236}">
                <a16:creationId xmlns:a16="http://schemas.microsoft.com/office/drawing/2014/main" id="{CE860390-F50F-48A8-AA1A-AE0217946F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0712" y="5721975"/>
            <a:ext cx="1414463" cy="113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a:extLst>
              <a:ext uri="{FF2B5EF4-FFF2-40B4-BE49-F238E27FC236}">
                <a16:creationId xmlns:a16="http://schemas.microsoft.com/office/drawing/2014/main" id="{F761BA4D-6949-49CB-8BE7-6A87C6801E45}"/>
              </a:ext>
            </a:extLst>
          </p:cNvPr>
          <p:cNvPicPr>
            <a:picLocks noChangeAspect="1"/>
          </p:cNvPicPr>
          <p:nvPr/>
        </p:nvPicPr>
        <p:blipFill>
          <a:blip r:embed="rId4"/>
          <a:stretch>
            <a:fillRect/>
          </a:stretch>
        </p:blipFill>
        <p:spPr>
          <a:xfrm>
            <a:off x="3855582" y="537617"/>
            <a:ext cx="4484009" cy="4484009"/>
          </a:xfrm>
          <a:prstGeom prst="rect">
            <a:avLst/>
          </a:prstGeom>
        </p:spPr>
      </p:pic>
    </p:spTree>
    <p:extLst>
      <p:ext uri="{BB962C8B-B14F-4D97-AF65-F5344CB8AC3E}">
        <p14:creationId xmlns:p14="http://schemas.microsoft.com/office/powerpoint/2010/main" val="1819205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65282-C03C-45E1-AAB7-7B87619C3137}"/>
              </a:ext>
            </a:extLst>
          </p:cNvPr>
          <p:cNvSpPr>
            <a:spLocks noGrp="1"/>
          </p:cNvSpPr>
          <p:nvPr>
            <p:ph type="title"/>
          </p:nvPr>
        </p:nvSpPr>
        <p:spPr/>
        <p:txBody>
          <a:bodyPr/>
          <a:lstStyle/>
          <a:p>
            <a:r>
              <a:rPr lang="en-US" dirty="0"/>
              <a:t>Security contexts and other ways to break things</a:t>
            </a:r>
          </a:p>
        </p:txBody>
      </p:sp>
      <p:sp>
        <p:nvSpPr>
          <p:cNvPr id="4" name="Rectangle 3">
            <a:extLst>
              <a:ext uri="{FF2B5EF4-FFF2-40B4-BE49-F238E27FC236}">
                <a16:creationId xmlns:a16="http://schemas.microsoft.com/office/drawing/2014/main" id="{D625668D-DAAB-4ECF-BBC1-4E4452A1BB62}"/>
              </a:ext>
            </a:extLst>
          </p:cNvPr>
          <p:cNvSpPr/>
          <p:nvPr/>
        </p:nvSpPr>
        <p:spPr bwMode="gray">
          <a:xfrm>
            <a:off x="504000" y="1701209"/>
            <a:ext cx="5593585" cy="1335981"/>
          </a:xfrm>
          <a:prstGeom prst="rect">
            <a:avLst/>
          </a:prstGeom>
          <a:solidFill>
            <a:schemeClr val="bg1">
              <a:lumMod val="85000"/>
            </a:schemeClr>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solidFill>
                  <a:sysClr val="windowText" lastClr="000000"/>
                </a:solidFill>
                <a:ea typeface="Arial Unicode MS" pitchFamily="34" charset="-128"/>
                <a:cs typeface="Arial Unicode MS" pitchFamily="34" charset="-128"/>
              </a:rPr>
              <a:t>Pod</a:t>
            </a:r>
            <a:endParaRPr kumimoji="0" lang="de-DE" sz="1600" b="1" i="0" u="none" strike="noStrike" kern="0" cap="none" spc="0" normalizeH="0" baseline="0" noProof="0" dirty="0">
              <a:ln>
                <a:noFill/>
              </a:ln>
              <a:solidFill>
                <a:sysClr val="windowText" lastClr="000000"/>
              </a:solidFill>
              <a:effectLst/>
              <a:uLnTx/>
              <a:uFillTx/>
              <a:ea typeface="Arial Unicode MS" pitchFamily="34" charset="-128"/>
              <a:cs typeface="Arial Unicode MS" pitchFamily="34" charset="-128"/>
            </a:endParaRPr>
          </a:p>
        </p:txBody>
      </p:sp>
      <p:sp>
        <p:nvSpPr>
          <p:cNvPr id="3" name="Rectangle 2">
            <a:extLst>
              <a:ext uri="{FF2B5EF4-FFF2-40B4-BE49-F238E27FC236}">
                <a16:creationId xmlns:a16="http://schemas.microsoft.com/office/drawing/2014/main" id="{590CD0EE-693F-4582-9F18-78309AAC6119}"/>
              </a:ext>
            </a:extLst>
          </p:cNvPr>
          <p:cNvSpPr/>
          <p:nvPr/>
        </p:nvSpPr>
        <p:spPr bwMode="gray">
          <a:xfrm>
            <a:off x="504001" y="3192176"/>
            <a:ext cx="5593586" cy="3021064"/>
          </a:xfrm>
          <a:prstGeom prst="rect">
            <a:avLst/>
          </a:prstGeom>
          <a:solidFill>
            <a:schemeClr val="bg1">
              <a:lumMod val="65000"/>
            </a:schemeClr>
          </a:solidFill>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b"/>
          <a:lstStyle/>
          <a:p>
            <a:pPr algn="ctr" defTabSz="914400" fontAlgn="base">
              <a:spcBef>
                <a:spcPct val="50000"/>
              </a:spcBef>
              <a:spcAft>
                <a:spcPct val="0"/>
              </a:spcAft>
              <a:buClr>
                <a:srgbClr val="F0AB00"/>
              </a:buClr>
              <a:buSzPct val="80000"/>
            </a:pPr>
            <a:r>
              <a:rPr lang="de-DE" sz="2400" b="1" kern="0" dirty="0" err="1">
                <a:ea typeface="Arial Unicode MS" pitchFamily="34" charset="-128"/>
                <a:cs typeface="Arial Unicode MS" pitchFamily="34" charset="-128"/>
              </a:rPr>
              <a:t>Node</a:t>
            </a:r>
            <a:endParaRPr lang="de-DE" sz="2400" b="1" kern="0" dirty="0">
              <a:ea typeface="Arial Unicode MS" pitchFamily="34" charset="-128"/>
              <a:cs typeface="Arial Unicode MS" pitchFamily="34" charset="-128"/>
            </a:endParaRPr>
          </a:p>
        </p:txBody>
      </p:sp>
      <p:sp>
        <p:nvSpPr>
          <p:cNvPr id="19" name="Rectangle 18">
            <a:extLst>
              <a:ext uri="{FF2B5EF4-FFF2-40B4-BE49-F238E27FC236}">
                <a16:creationId xmlns:a16="http://schemas.microsoft.com/office/drawing/2014/main" id="{B29818E2-657C-4813-A267-AC3A8FE7121B}"/>
              </a:ext>
            </a:extLst>
          </p:cNvPr>
          <p:cNvSpPr/>
          <p:nvPr/>
        </p:nvSpPr>
        <p:spPr bwMode="gray">
          <a:xfrm>
            <a:off x="2615928" y="2281963"/>
            <a:ext cx="1627931" cy="1335981"/>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C</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ontainer</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Rectangle 5">
            <a:extLst>
              <a:ext uri="{FF2B5EF4-FFF2-40B4-BE49-F238E27FC236}">
                <a16:creationId xmlns:a16="http://schemas.microsoft.com/office/drawing/2014/main" id="{2D70EBBC-6973-4AC1-8760-EB4BDBDAFB8E}"/>
              </a:ext>
            </a:extLst>
          </p:cNvPr>
          <p:cNvSpPr/>
          <p:nvPr/>
        </p:nvSpPr>
        <p:spPr bwMode="gray">
          <a:xfrm>
            <a:off x="2486733" y="2170670"/>
            <a:ext cx="1627931" cy="1335981"/>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C</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ontainer</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nvGrpSpPr>
          <p:cNvPr id="18" name="Group 17">
            <a:extLst>
              <a:ext uri="{FF2B5EF4-FFF2-40B4-BE49-F238E27FC236}">
                <a16:creationId xmlns:a16="http://schemas.microsoft.com/office/drawing/2014/main" id="{BBDF4E9E-D55F-4976-9847-B753A3CB777C}"/>
              </a:ext>
            </a:extLst>
          </p:cNvPr>
          <p:cNvGrpSpPr/>
          <p:nvPr/>
        </p:nvGrpSpPr>
        <p:grpSpPr>
          <a:xfrm>
            <a:off x="784337" y="4127846"/>
            <a:ext cx="5032722" cy="1244009"/>
            <a:chOff x="784337" y="4061639"/>
            <a:chExt cx="5032722" cy="1244009"/>
          </a:xfrm>
        </p:grpSpPr>
        <p:pic>
          <p:nvPicPr>
            <p:cNvPr id="8" name="Graphic 7" descr="Disk">
              <a:extLst>
                <a:ext uri="{FF2B5EF4-FFF2-40B4-BE49-F238E27FC236}">
                  <a16:creationId xmlns:a16="http://schemas.microsoft.com/office/drawing/2014/main" id="{4121CF6F-1865-40BA-B07A-F4A6FA443E1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817987" y="4190324"/>
              <a:ext cx="914400" cy="914400"/>
            </a:xfrm>
            <a:prstGeom prst="rect">
              <a:avLst/>
            </a:prstGeom>
          </p:spPr>
        </p:pic>
        <p:pic>
          <p:nvPicPr>
            <p:cNvPr id="10" name="Graphic 9" descr="Cell Tower">
              <a:extLst>
                <a:ext uri="{FF2B5EF4-FFF2-40B4-BE49-F238E27FC236}">
                  <a16:creationId xmlns:a16="http://schemas.microsoft.com/office/drawing/2014/main" id="{B34E7284-85A2-45CF-A215-EF14B49F789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809574" y="4190324"/>
              <a:ext cx="914400" cy="914400"/>
            </a:xfrm>
            <a:prstGeom prst="rect">
              <a:avLst/>
            </a:prstGeom>
          </p:spPr>
        </p:pic>
        <p:pic>
          <p:nvPicPr>
            <p:cNvPr id="12" name="Graphic 11" descr="Plug">
              <a:extLst>
                <a:ext uri="{FF2B5EF4-FFF2-40B4-BE49-F238E27FC236}">
                  <a16:creationId xmlns:a16="http://schemas.microsoft.com/office/drawing/2014/main" id="{AE1D07BA-0B1A-4F04-8EFC-72CF773747CE}"/>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801161" y="4190324"/>
              <a:ext cx="914400" cy="914400"/>
            </a:xfrm>
            <a:prstGeom prst="rect">
              <a:avLst/>
            </a:prstGeom>
          </p:spPr>
        </p:pic>
        <p:pic>
          <p:nvPicPr>
            <p:cNvPr id="14" name="Graphic 13" descr="Processor">
              <a:extLst>
                <a:ext uri="{FF2B5EF4-FFF2-40B4-BE49-F238E27FC236}">
                  <a16:creationId xmlns:a16="http://schemas.microsoft.com/office/drawing/2014/main" id="{55E9AAF5-D39C-4129-BBA6-5290D3A7F9CB}"/>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792749" y="4190324"/>
              <a:ext cx="914400" cy="914400"/>
            </a:xfrm>
            <a:prstGeom prst="rect">
              <a:avLst/>
            </a:prstGeom>
          </p:spPr>
        </p:pic>
        <p:pic>
          <p:nvPicPr>
            <p:cNvPr id="16" name="Graphic 15" descr="Crown">
              <a:extLst>
                <a:ext uri="{FF2B5EF4-FFF2-40B4-BE49-F238E27FC236}">
                  <a16:creationId xmlns:a16="http://schemas.microsoft.com/office/drawing/2014/main" id="{9C2D0751-1855-4AAD-AA1E-2CBE948C4826}"/>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784337" y="4190324"/>
              <a:ext cx="914400" cy="914400"/>
            </a:xfrm>
            <a:prstGeom prst="rect">
              <a:avLst/>
            </a:prstGeom>
          </p:spPr>
        </p:pic>
        <p:sp>
          <p:nvSpPr>
            <p:cNvPr id="17" name="Rectangle 16">
              <a:extLst>
                <a:ext uri="{FF2B5EF4-FFF2-40B4-BE49-F238E27FC236}">
                  <a16:creationId xmlns:a16="http://schemas.microsoft.com/office/drawing/2014/main" id="{DA40A998-E073-496F-B8D9-8248A8D3F74E}"/>
                </a:ext>
              </a:extLst>
            </p:cNvPr>
            <p:cNvSpPr/>
            <p:nvPr/>
          </p:nvSpPr>
          <p:spPr bwMode="gray">
            <a:xfrm>
              <a:off x="784337" y="4061639"/>
              <a:ext cx="5032722" cy="1244009"/>
            </a:xfrm>
            <a:prstGeom prst="rect">
              <a:avLst/>
            </a:prstGeom>
            <a:noFill/>
            <a:ln>
              <a:solidFill>
                <a:schemeClr val="accent5"/>
              </a:solidFill>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cxnSp>
        <p:nvCxnSpPr>
          <p:cNvPr id="20" name="Straight Arrow Connector 19">
            <a:extLst>
              <a:ext uri="{FF2B5EF4-FFF2-40B4-BE49-F238E27FC236}">
                <a16:creationId xmlns:a16="http://schemas.microsoft.com/office/drawing/2014/main" id="{764BC70B-9E49-4B49-B4D0-6D33597E38D1}"/>
              </a:ext>
            </a:extLst>
          </p:cNvPr>
          <p:cNvCxnSpPr>
            <a:cxnSpLocks/>
            <a:stCxn id="17" idx="0"/>
            <a:endCxn id="6" idx="2"/>
          </p:cNvCxnSpPr>
          <p:nvPr/>
        </p:nvCxnSpPr>
        <p:spPr>
          <a:xfrm flipV="1">
            <a:off x="3300698" y="3506651"/>
            <a:ext cx="1" cy="621195"/>
          </a:xfrm>
          <a:prstGeom prst="straightConnector1">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pic>
        <p:nvPicPr>
          <p:cNvPr id="26" name="Graphic 25" descr="Lock">
            <a:extLst>
              <a:ext uri="{FF2B5EF4-FFF2-40B4-BE49-F238E27FC236}">
                <a16:creationId xmlns:a16="http://schemas.microsoft.com/office/drawing/2014/main" id="{DF7D762D-8C30-4420-939B-A0F6E90D20AC}"/>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3559295" y="2570981"/>
            <a:ext cx="476603" cy="476603"/>
          </a:xfrm>
          <a:prstGeom prst="rect">
            <a:avLst/>
          </a:prstGeom>
        </p:spPr>
      </p:pic>
      <p:pic>
        <p:nvPicPr>
          <p:cNvPr id="30" name="Graphic 29" descr="List">
            <a:extLst>
              <a:ext uri="{FF2B5EF4-FFF2-40B4-BE49-F238E27FC236}">
                <a16:creationId xmlns:a16="http://schemas.microsoft.com/office/drawing/2014/main" id="{540C6834-FD8C-4A1D-BFB6-B52BEACC9544}"/>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2843498" y="2498158"/>
            <a:ext cx="914400" cy="914400"/>
          </a:xfrm>
          <a:prstGeom prst="rect">
            <a:avLst/>
          </a:prstGeom>
        </p:spPr>
      </p:pic>
      <p:pic>
        <p:nvPicPr>
          <p:cNvPr id="32" name="Graphic 31" descr="Lock">
            <a:extLst>
              <a:ext uri="{FF2B5EF4-FFF2-40B4-BE49-F238E27FC236}">
                <a16:creationId xmlns:a16="http://schemas.microsoft.com/office/drawing/2014/main" id="{EB02C1DE-FEF2-4458-8655-1EF5E54361C3}"/>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5161256" y="1966414"/>
            <a:ext cx="476603" cy="476603"/>
          </a:xfrm>
          <a:prstGeom prst="rect">
            <a:avLst/>
          </a:prstGeom>
        </p:spPr>
      </p:pic>
      <p:pic>
        <p:nvPicPr>
          <p:cNvPr id="33" name="Graphic 32" descr="List">
            <a:extLst>
              <a:ext uri="{FF2B5EF4-FFF2-40B4-BE49-F238E27FC236}">
                <a16:creationId xmlns:a16="http://schemas.microsoft.com/office/drawing/2014/main" id="{EBEEA24E-FF95-4E28-B907-7B7AAD637ADD}"/>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4445459" y="1893591"/>
            <a:ext cx="914400" cy="914400"/>
          </a:xfrm>
          <a:prstGeom prst="rect">
            <a:avLst/>
          </a:prstGeom>
        </p:spPr>
      </p:pic>
      <p:sp>
        <p:nvSpPr>
          <p:cNvPr id="34" name="TextBox 33">
            <a:extLst>
              <a:ext uri="{FF2B5EF4-FFF2-40B4-BE49-F238E27FC236}">
                <a16:creationId xmlns:a16="http://schemas.microsoft.com/office/drawing/2014/main" id="{7A0462DF-01CE-4022-82E2-1F5A8BD47E15}"/>
              </a:ext>
            </a:extLst>
          </p:cNvPr>
          <p:cNvSpPr txBox="1"/>
          <p:nvPr/>
        </p:nvSpPr>
        <p:spPr>
          <a:xfrm>
            <a:off x="6526584" y="1701209"/>
            <a:ext cx="5163894" cy="4570482"/>
          </a:xfrm>
          <a:prstGeom prst="rect">
            <a:avLst/>
          </a:prstGeom>
          <a:noFill/>
        </p:spPr>
        <p:txBody>
          <a:bodyPr wrap="square" lIns="0" tIns="0" rIns="0" bIns="0" rtlCol="0">
            <a:spAutoFit/>
          </a:bodyPr>
          <a:lstStyle/>
          <a:p>
            <a:pP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Pods may be configured that all container:</a:t>
            </a:r>
          </a:p>
          <a:p>
            <a:pPr marL="285750" indent="-285750" defTabSz="914400" fontAlgn="base">
              <a:spcBef>
                <a:spcPct val="50000"/>
              </a:spcBef>
              <a:spcAft>
                <a:spcPct val="0"/>
              </a:spcAft>
              <a:buSzPct val="100000"/>
              <a:buFont typeface="Wingdings" panose="05000000000000000000" pitchFamily="2" charset="2"/>
              <a:buChar char="§"/>
            </a:pPr>
            <a:r>
              <a:rPr lang="en-US" sz="1800" kern="0" dirty="0">
                <a:ea typeface="Arial Unicode MS" pitchFamily="34" charset="-128"/>
                <a:cs typeface="Arial Unicode MS" pitchFamily="34" charset="-128"/>
              </a:rPr>
              <a:t>can access the host file system</a:t>
            </a:r>
          </a:p>
          <a:p>
            <a:pPr marL="285750" indent="-285750" defTabSz="914400" fontAlgn="base">
              <a:spcBef>
                <a:spcPct val="50000"/>
              </a:spcBef>
              <a:spcAft>
                <a:spcPct val="0"/>
              </a:spcAft>
              <a:buSzPct val="100000"/>
              <a:buFont typeface="Wingdings" panose="05000000000000000000" pitchFamily="2" charset="2"/>
              <a:buChar char="§"/>
            </a:pPr>
            <a:r>
              <a:rPr lang="en-US" sz="1800" kern="0" dirty="0">
                <a:ea typeface="Arial Unicode MS" pitchFamily="34" charset="-128"/>
                <a:cs typeface="Arial Unicode MS" pitchFamily="34" charset="-128"/>
              </a:rPr>
              <a:t>use the host network </a:t>
            </a:r>
          </a:p>
          <a:p>
            <a:pPr marL="285750" indent="-285750" defTabSz="914400" fontAlgn="base">
              <a:spcBef>
                <a:spcPct val="50000"/>
              </a:spcBef>
              <a:spcAft>
                <a:spcPct val="0"/>
              </a:spcAft>
              <a:buSzPct val="100000"/>
              <a:buFont typeface="Wingdings" panose="05000000000000000000" pitchFamily="2" charset="2"/>
              <a:buChar char="§"/>
            </a:pPr>
            <a:r>
              <a:rPr lang="en-US" sz="1800" kern="0" dirty="0">
                <a:ea typeface="Arial Unicode MS" pitchFamily="34" charset="-128"/>
                <a:cs typeface="Arial Unicode MS" pitchFamily="34" charset="-128"/>
              </a:rPr>
              <a:t>share the host IPC namespace </a:t>
            </a:r>
          </a:p>
          <a:p>
            <a:pPr defTabSz="914400" fontAlgn="base">
              <a:spcBef>
                <a:spcPct val="50000"/>
              </a:spcBef>
              <a:spcAft>
                <a:spcPct val="0"/>
              </a:spcAft>
              <a:buSzPct val="100000"/>
            </a:pPr>
            <a:endParaRPr lang="en-US" sz="1800" kern="0" dirty="0">
              <a:ea typeface="Arial Unicode MS" pitchFamily="34" charset="-128"/>
              <a:cs typeface="Arial Unicode MS" pitchFamily="34" charset="-128"/>
            </a:endParaRPr>
          </a:p>
          <a:p>
            <a:pPr defTabSz="914400" fontAlgn="base">
              <a:spcBef>
                <a:spcPct val="50000"/>
              </a:spcBef>
              <a:spcAft>
                <a:spcPct val="0"/>
              </a:spcAft>
              <a:buSzPct val="100000"/>
            </a:pPr>
            <a:r>
              <a:rPr lang="en-US" sz="1800" kern="0" dirty="0">
                <a:ea typeface="Arial Unicode MS" pitchFamily="34" charset="-128"/>
                <a:cs typeface="Arial Unicode MS" pitchFamily="34" charset="-128"/>
              </a:rPr>
              <a:t>The </a:t>
            </a:r>
            <a:r>
              <a:rPr lang="en-US" sz="1800" kern="0" dirty="0" err="1">
                <a:ea typeface="Arial Unicode MS" pitchFamily="34" charset="-128"/>
                <a:cs typeface="Arial Unicode MS" pitchFamily="34" charset="-128"/>
              </a:rPr>
              <a:t>SecurityContext</a:t>
            </a:r>
            <a:endParaRPr lang="en-US" sz="1800" kern="0" dirty="0">
              <a:ea typeface="Arial Unicode MS" pitchFamily="34" charset="-128"/>
              <a:cs typeface="Arial Unicode MS" pitchFamily="34" charset="-128"/>
            </a:endParaRPr>
          </a:p>
          <a:p>
            <a:pPr marL="285750" indent="-285750" defTabSz="914400" fontAlgn="base">
              <a:spcBef>
                <a:spcPct val="50000"/>
              </a:spcBef>
              <a:spcAft>
                <a:spcPct val="0"/>
              </a:spcAft>
              <a:buSzPct val="100000"/>
              <a:buFont typeface="Wingdings" panose="05000000000000000000" pitchFamily="2" charset="2"/>
              <a:buChar char="§"/>
            </a:pPr>
            <a:r>
              <a:rPr lang="en-US" sz="1800" kern="0" dirty="0">
                <a:ea typeface="Arial Unicode MS" pitchFamily="34" charset="-128"/>
                <a:cs typeface="Arial Unicode MS" pitchFamily="34" charset="-128"/>
              </a:rPr>
              <a:t>specifies user and group ID for processes</a:t>
            </a:r>
          </a:p>
          <a:p>
            <a:pPr marL="285750" indent="-285750" defTabSz="914400" fontAlgn="base">
              <a:spcBef>
                <a:spcPct val="50000"/>
              </a:spcBef>
              <a:spcAft>
                <a:spcPct val="0"/>
              </a:spcAft>
              <a:buSzPct val="100000"/>
              <a:buFont typeface="Wingdings" panose="05000000000000000000" pitchFamily="2" charset="2"/>
              <a:buChar char="§"/>
            </a:pPr>
            <a:r>
              <a:rPr lang="en-US" sz="1800" kern="0" dirty="0">
                <a:ea typeface="Arial Unicode MS" pitchFamily="34" charset="-128"/>
                <a:cs typeface="Arial Unicode MS" pitchFamily="34" charset="-128"/>
              </a:rPr>
              <a:t>adds Linux capabilities &amp; security profiles</a:t>
            </a:r>
          </a:p>
          <a:p>
            <a:pPr marL="285750" indent="-285750" defTabSz="914400" fontAlgn="base">
              <a:spcBef>
                <a:spcPct val="50000"/>
              </a:spcBef>
              <a:spcAft>
                <a:spcPct val="0"/>
              </a:spcAft>
              <a:buSzPct val="100000"/>
              <a:buFont typeface="Wingdings" panose="05000000000000000000" pitchFamily="2" charset="2"/>
              <a:buChar char="§"/>
            </a:pPr>
            <a:r>
              <a:rPr lang="en-US" sz="1800" kern="0" dirty="0">
                <a:ea typeface="Arial Unicode MS" pitchFamily="34" charset="-128"/>
                <a:cs typeface="Arial Unicode MS" pitchFamily="34" charset="-128"/>
              </a:rPr>
              <a:t>can set the container root filesystem to read-only</a:t>
            </a:r>
          </a:p>
          <a:p>
            <a:pPr marL="285750" indent="-285750" defTabSz="914400" fontAlgn="base">
              <a:spcBef>
                <a:spcPct val="50000"/>
              </a:spcBef>
              <a:spcAft>
                <a:spcPct val="0"/>
              </a:spcAft>
              <a:buSzPct val="100000"/>
              <a:buFont typeface="Wingdings" panose="05000000000000000000" pitchFamily="2" charset="2"/>
              <a:buChar char="§"/>
            </a:pPr>
            <a:r>
              <a:rPr lang="en-US" sz="1800" kern="0" dirty="0">
                <a:ea typeface="Arial Unicode MS" pitchFamily="34" charset="-128"/>
                <a:cs typeface="Arial Unicode MS" pitchFamily="34" charset="-128"/>
              </a:rPr>
              <a:t>allows privilege escalation / run in “privileged mode”</a:t>
            </a:r>
          </a:p>
        </p:txBody>
      </p:sp>
    </p:spTree>
    <p:extLst>
      <p:ext uri="{BB962C8B-B14F-4D97-AF65-F5344CB8AC3E}">
        <p14:creationId xmlns:p14="http://schemas.microsoft.com/office/powerpoint/2010/main" val="9858936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65282-C03C-45E1-AAB7-7B87619C3137}"/>
              </a:ext>
            </a:extLst>
          </p:cNvPr>
          <p:cNvSpPr>
            <a:spLocks noGrp="1"/>
          </p:cNvSpPr>
          <p:nvPr>
            <p:ph type="title"/>
          </p:nvPr>
        </p:nvSpPr>
        <p:spPr/>
        <p:txBody>
          <a:bodyPr/>
          <a:lstStyle/>
          <a:p>
            <a:r>
              <a:rPr lang="en-US" dirty="0"/>
              <a:t>Security contexts and other ways to break things</a:t>
            </a:r>
          </a:p>
        </p:txBody>
      </p:sp>
      <p:pic>
        <p:nvPicPr>
          <p:cNvPr id="7" name="Picture 6">
            <a:extLst>
              <a:ext uri="{FF2B5EF4-FFF2-40B4-BE49-F238E27FC236}">
                <a16:creationId xmlns:a16="http://schemas.microsoft.com/office/drawing/2014/main" id="{ADFCB5AA-7CE6-4540-A518-42F6327A0352}"/>
              </a:ext>
            </a:extLst>
          </p:cNvPr>
          <p:cNvPicPr>
            <a:picLocks noChangeAspect="1"/>
          </p:cNvPicPr>
          <p:nvPr/>
        </p:nvPicPr>
        <p:blipFill>
          <a:blip r:embed="rId3"/>
          <a:stretch>
            <a:fillRect/>
          </a:stretch>
        </p:blipFill>
        <p:spPr>
          <a:xfrm>
            <a:off x="504001" y="1600428"/>
            <a:ext cx="3961905" cy="3657143"/>
          </a:xfrm>
          <a:prstGeom prst="rect">
            <a:avLst/>
          </a:prstGeom>
          <a:ln>
            <a:solidFill>
              <a:schemeClr val="tx1"/>
            </a:solidFill>
          </a:ln>
        </p:spPr>
      </p:pic>
      <p:pic>
        <p:nvPicPr>
          <p:cNvPr id="9" name="Picture 8">
            <a:extLst>
              <a:ext uri="{FF2B5EF4-FFF2-40B4-BE49-F238E27FC236}">
                <a16:creationId xmlns:a16="http://schemas.microsoft.com/office/drawing/2014/main" id="{08795617-C0D0-4735-859C-AF5001E4D036}"/>
              </a:ext>
            </a:extLst>
          </p:cNvPr>
          <p:cNvPicPr>
            <a:picLocks noChangeAspect="1"/>
          </p:cNvPicPr>
          <p:nvPr/>
        </p:nvPicPr>
        <p:blipFill>
          <a:blip r:embed="rId4"/>
          <a:stretch>
            <a:fillRect/>
          </a:stretch>
        </p:blipFill>
        <p:spPr>
          <a:xfrm>
            <a:off x="7623810" y="1605189"/>
            <a:ext cx="4066667" cy="3647619"/>
          </a:xfrm>
          <a:prstGeom prst="rect">
            <a:avLst/>
          </a:prstGeom>
          <a:ln>
            <a:solidFill>
              <a:schemeClr val="tx1"/>
            </a:solidFill>
          </a:ln>
        </p:spPr>
      </p:pic>
      <p:sp>
        <p:nvSpPr>
          <p:cNvPr id="23" name="Speech Bubble: Rectangle 22">
            <a:extLst>
              <a:ext uri="{FF2B5EF4-FFF2-40B4-BE49-F238E27FC236}">
                <a16:creationId xmlns:a16="http://schemas.microsoft.com/office/drawing/2014/main" id="{22361B66-F142-4B9A-8D5F-6B816AADA162}"/>
              </a:ext>
            </a:extLst>
          </p:cNvPr>
          <p:cNvSpPr/>
          <p:nvPr/>
        </p:nvSpPr>
        <p:spPr bwMode="gray">
          <a:xfrm>
            <a:off x="4135921" y="1867524"/>
            <a:ext cx="3102277" cy="769799"/>
          </a:xfrm>
          <a:prstGeom prst="wedgeRectCallout">
            <a:avLst>
              <a:gd name="adj1" fmla="val -88804"/>
              <a:gd name="adj2" fmla="val -14732"/>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Allow to access the host</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4" name="Speech Bubble: Rectangle 23">
            <a:extLst>
              <a:ext uri="{FF2B5EF4-FFF2-40B4-BE49-F238E27FC236}">
                <a16:creationId xmlns:a16="http://schemas.microsoft.com/office/drawing/2014/main" id="{C23D9BD9-B598-4B4D-B3FC-BB683BF35A02}"/>
              </a:ext>
            </a:extLst>
          </p:cNvPr>
          <p:cNvSpPr/>
          <p:nvPr/>
        </p:nvSpPr>
        <p:spPr bwMode="gray">
          <a:xfrm>
            <a:off x="4135921" y="1867523"/>
            <a:ext cx="3102277" cy="769799"/>
          </a:xfrm>
          <a:prstGeom prst="wedgeRectCallout">
            <a:avLst>
              <a:gd name="adj1" fmla="val 71293"/>
              <a:gd name="adj2" fmla="val -20984"/>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Allow/deny to access the host</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5" name="Speech Bubble: Rectangle 24">
            <a:extLst>
              <a:ext uri="{FF2B5EF4-FFF2-40B4-BE49-F238E27FC236}">
                <a16:creationId xmlns:a16="http://schemas.microsoft.com/office/drawing/2014/main" id="{E1D0A08B-2534-498D-BE04-EE1AE2E266AE}"/>
              </a:ext>
            </a:extLst>
          </p:cNvPr>
          <p:cNvSpPr/>
          <p:nvPr/>
        </p:nvSpPr>
        <p:spPr bwMode="gray">
          <a:xfrm>
            <a:off x="4135920" y="2876572"/>
            <a:ext cx="3102277" cy="769799"/>
          </a:xfrm>
          <a:prstGeom prst="wedgeRectCallout">
            <a:avLst>
              <a:gd name="adj1" fmla="val -88804"/>
              <a:gd name="adj2" fmla="val -14732"/>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Run as root user | 1000</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7" name="Speech Bubble: Rectangle 26">
            <a:extLst>
              <a:ext uri="{FF2B5EF4-FFF2-40B4-BE49-F238E27FC236}">
                <a16:creationId xmlns:a16="http://schemas.microsoft.com/office/drawing/2014/main" id="{1AB21FF2-494F-4134-BFD2-BCFBFBCF9606}"/>
              </a:ext>
            </a:extLst>
          </p:cNvPr>
          <p:cNvSpPr/>
          <p:nvPr/>
        </p:nvSpPr>
        <p:spPr bwMode="gray">
          <a:xfrm>
            <a:off x="4135919" y="2876571"/>
            <a:ext cx="3102277" cy="769799"/>
          </a:xfrm>
          <a:prstGeom prst="wedgeRectCallout">
            <a:avLst>
              <a:gd name="adj1" fmla="val 74395"/>
              <a:gd name="adj2" fmla="val -12231"/>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Run as root user | 1000</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8" name="Speech Bubble: Rectangle 27">
            <a:extLst>
              <a:ext uri="{FF2B5EF4-FFF2-40B4-BE49-F238E27FC236}">
                <a16:creationId xmlns:a16="http://schemas.microsoft.com/office/drawing/2014/main" id="{B681C7CE-4604-4640-B001-A8DDC95D673C}"/>
              </a:ext>
            </a:extLst>
          </p:cNvPr>
          <p:cNvSpPr/>
          <p:nvPr/>
        </p:nvSpPr>
        <p:spPr bwMode="gray">
          <a:xfrm>
            <a:off x="2671276" y="5564195"/>
            <a:ext cx="3102277" cy="769799"/>
          </a:xfrm>
          <a:prstGeom prst="wedgeRectCallout">
            <a:avLst>
              <a:gd name="adj1" fmla="val -43816"/>
              <a:gd name="adj2" fmla="val -72249"/>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Allow privilege escalation &amp; add a capability</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9" name="Speech Bubble: Rectangle 28">
            <a:extLst>
              <a:ext uri="{FF2B5EF4-FFF2-40B4-BE49-F238E27FC236}">
                <a16:creationId xmlns:a16="http://schemas.microsoft.com/office/drawing/2014/main" id="{B570343F-D366-4C29-B564-31068625C2AA}"/>
              </a:ext>
            </a:extLst>
          </p:cNvPr>
          <p:cNvSpPr/>
          <p:nvPr/>
        </p:nvSpPr>
        <p:spPr bwMode="gray">
          <a:xfrm>
            <a:off x="6421622" y="5559432"/>
            <a:ext cx="3102277" cy="769799"/>
          </a:xfrm>
          <a:prstGeom prst="wedgeRectCallout">
            <a:avLst>
              <a:gd name="adj1" fmla="val 42127"/>
              <a:gd name="adj2" fmla="val -82252"/>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Deny privilege escalation &amp; drop a capability</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6921720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0FA0B-D4CC-427B-A49C-CDA36115C6D6}"/>
              </a:ext>
            </a:extLst>
          </p:cNvPr>
          <p:cNvSpPr>
            <a:spLocks noGrp="1"/>
          </p:cNvSpPr>
          <p:nvPr>
            <p:ph type="title"/>
          </p:nvPr>
        </p:nvSpPr>
        <p:spPr/>
        <p:txBody>
          <a:bodyPr/>
          <a:lstStyle/>
          <a:p>
            <a:r>
              <a:rPr lang="en-US" dirty="0"/>
              <a:t>PID Limits (alpha feature)</a:t>
            </a:r>
          </a:p>
        </p:txBody>
      </p:sp>
      <p:sp>
        <p:nvSpPr>
          <p:cNvPr id="4" name="Rectangle 3">
            <a:extLst>
              <a:ext uri="{FF2B5EF4-FFF2-40B4-BE49-F238E27FC236}">
                <a16:creationId xmlns:a16="http://schemas.microsoft.com/office/drawing/2014/main" id="{7C9D8882-D8EE-4FA1-B0BD-FD6CC007D287}"/>
              </a:ext>
            </a:extLst>
          </p:cNvPr>
          <p:cNvSpPr/>
          <p:nvPr/>
        </p:nvSpPr>
        <p:spPr>
          <a:xfrm>
            <a:off x="320159" y="5863579"/>
            <a:ext cx="5843636" cy="369332"/>
          </a:xfrm>
          <a:prstGeom prst="rect">
            <a:avLst/>
          </a:prstGeom>
        </p:spPr>
        <p:txBody>
          <a:bodyPr wrap="square">
            <a:spAutoFit/>
          </a:bodyPr>
          <a:lstStyle/>
          <a:p>
            <a:pPr algn="ctr"/>
            <a:r>
              <a:rPr lang="en-US" sz="1800" dirty="0">
                <a:hlinkClick r:id="rId3"/>
              </a:rPr>
              <a:t>https://github.com/kubernetes/kubernetes/issues/43783</a:t>
            </a:r>
            <a:r>
              <a:rPr lang="en-US" sz="1800" dirty="0"/>
              <a:t> </a:t>
            </a:r>
          </a:p>
        </p:txBody>
      </p:sp>
      <p:pic>
        <p:nvPicPr>
          <p:cNvPr id="6" name="Picture 5">
            <a:extLst>
              <a:ext uri="{FF2B5EF4-FFF2-40B4-BE49-F238E27FC236}">
                <a16:creationId xmlns:a16="http://schemas.microsoft.com/office/drawing/2014/main" id="{392FB935-CC64-4CFB-9C8B-AF6D88C10DD7}"/>
              </a:ext>
            </a:extLst>
          </p:cNvPr>
          <p:cNvPicPr>
            <a:picLocks noChangeAspect="1"/>
          </p:cNvPicPr>
          <p:nvPr/>
        </p:nvPicPr>
        <p:blipFill>
          <a:blip r:embed="rId4"/>
          <a:stretch>
            <a:fillRect/>
          </a:stretch>
        </p:blipFill>
        <p:spPr>
          <a:xfrm>
            <a:off x="698923" y="1258179"/>
            <a:ext cx="5095821" cy="5095821"/>
          </a:xfrm>
          <a:prstGeom prst="rect">
            <a:avLst/>
          </a:prstGeom>
        </p:spPr>
      </p:pic>
      <p:sp>
        <p:nvSpPr>
          <p:cNvPr id="8" name="Speech Bubble: Rectangle 7">
            <a:extLst>
              <a:ext uri="{FF2B5EF4-FFF2-40B4-BE49-F238E27FC236}">
                <a16:creationId xmlns:a16="http://schemas.microsoft.com/office/drawing/2014/main" id="{B728340A-3D88-453B-9AE3-8AD3F336C46D}"/>
              </a:ext>
            </a:extLst>
          </p:cNvPr>
          <p:cNvSpPr/>
          <p:nvPr/>
        </p:nvSpPr>
        <p:spPr bwMode="gray">
          <a:xfrm>
            <a:off x="6474860" y="1424762"/>
            <a:ext cx="4030108" cy="1509823"/>
          </a:xfrm>
          <a:prstGeom prst="wedgeRectCallout">
            <a:avLst>
              <a:gd name="adj1" fmla="val -90976"/>
              <a:gd name="adj2" fmla="val -69"/>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To prevent fork bombs it is essential to limit the number of processes per </a:t>
            </a:r>
            <a:r>
              <a:rPr lang="en-US" sz="1800" kern="0" dirty="0" err="1">
                <a:ea typeface="Arial Unicode MS" pitchFamily="34" charset="-128"/>
                <a:cs typeface="Arial Unicode MS" pitchFamily="34" charset="-128"/>
              </a:rPr>
              <a:t>cgroup</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0" name="Speech Bubble: Rectangle 9">
            <a:extLst>
              <a:ext uri="{FF2B5EF4-FFF2-40B4-BE49-F238E27FC236}">
                <a16:creationId xmlns:a16="http://schemas.microsoft.com/office/drawing/2014/main" id="{114D9996-2013-4DF8-8716-345842977D3C}"/>
              </a:ext>
            </a:extLst>
          </p:cNvPr>
          <p:cNvSpPr/>
          <p:nvPr/>
        </p:nvSpPr>
        <p:spPr bwMode="gray">
          <a:xfrm>
            <a:off x="6474860" y="3468395"/>
            <a:ext cx="4030108" cy="1509823"/>
          </a:xfrm>
          <a:prstGeom prst="wedgeRectCallout">
            <a:avLst>
              <a:gd name="adj1" fmla="val -90976"/>
              <a:gd name="adj2" fmla="val -69"/>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Feature is implemented on </a:t>
            </a:r>
            <a:r>
              <a:rPr lang="en-US" sz="1800" kern="0" dirty="0" err="1">
                <a:ea typeface="Arial Unicode MS" pitchFamily="34" charset="-128"/>
                <a:cs typeface="Arial Unicode MS" pitchFamily="34" charset="-128"/>
              </a:rPr>
              <a:t>kubelet</a:t>
            </a:r>
            <a:r>
              <a:rPr lang="en-US" sz="1800" kern="0" dirty="0">
                <a:ea typeface="Arial Unicode MS" pitchFamily="34" charset="-128"/>
                <a:cs typeface="Arial Unicode MS" pitchFamily="34" charset="-128"/>
              </a:rPr>
              <a:t> level in alpha stage</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22509063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1D3D19E-A8DA-4646-B054-3A090C73BA35}"/>
              </a:ext>
            </a:extLst>
          </p:cNvPr>
          <p:cNvSpPr>
            <a:spLocks noGrp="1"/>
          </p:cNvSpPr>
          <p:nvPr>
            <p:ph type="ctrTitle"/>
          </p:nvPr>
        </p:nvSpPr>
        <p:spPr/>
        <p:txBody>
          <a:bodyPr/>
          <a:lstStyle/>
          <a:p>
            <a:r>
              <a:rPr lang="en-US" dirty="0"/>
              <a:t>Policies</a:t>
            </a:r>
          </a:p>
        </p:txBody>
      </p:sp>
      <p:pic>
        <p:nvPicPr>
          <p:cNvPr id="4" name="Picture 3">
            <a:extLst>
              <a:ext uri="{FF2B5EF4-FFF2-40B4-BE49-F238E27FC236}">
                <a16:creationId xmlns:a16="http://schemas.microsoft.com/office/drawing/2014/main" id="{11DC4D9D-47F8-49FC-B5F9-419D31D2ECD3}"/>
              </a:ext>
            </a:extLst>
          </p:cNvPr>
          <p:cNvPicPr>
            <a:picLocks noChangeAspect="1"/>
          </p:cNvPicPr>
          <p:nvPr/>
        </p:nvPicPr>
        <p:blipFill>
          <a:blip r:embed="rId2"/>
          <a:stretch>
            <a:fillRect/>
          </a:stretch>
        </p:blipFill>
        <p:spPr>
          <a:xfrm>
            <a:off x="6097587" y="1330733"/>
            <a:ext cx="4196534" cy="4196534"/>
          </a:xfrm>
          <a:prstGeom prst="rect">
            <a:avLst/>
          </a:prstGeom>
        </p:spPr>
      </p:pic>
    </p:spTree>
    <p:extLst>
      <p:ext uri="{BB962C8B-B14F-4D97-AF65-F5344CB8AC3E}">
        <p14:creationId xmlns:p14="http://schemas.microsoft.com/office/powerpoint/2010/main" val="42823629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6E6719E-DF84-4D90-8AE6-056F3CCA74E8}"/>
              </a:ext>
            </a:extLst>
          </p:cNvPr>
          <p:cNvSpPr>
            <a:spLocks noGrp="1"/>
          </p:cNvSpPr>
          <p:nvPr>
            <p:ph type="title"/>
          </p:nvPr>
        </p:nvSpPr>
        <p:spPr/>
        <p:txBody>
          <a:bodyPr/>
          <a:lstStyle/>
          <a:p>
            <a:r>
              <a:rPr lang="en-US" dirty="0"/>
              <a:t>Policy objects in Kubernetes</a:t>
            </a:r>
          </a:p>
        </p:txBody>
      </p:sp>
      <p:sp>
        <p:nvSpPr>
          <p:cNvPr id="6" name="Rectangle: Rounded Corners 5">
            <a:extLst>
              <a:ext uri="{FF2B5EF4-FFF2-40B4-BE49-F238E27FC236}">
                <a16:creationId xmlns:a16="http://schemas.microsoft.com/office/drawing/2014/main" id="{27EAD334-1E34-4E3A-B072-0BDE7E417AFE}"/>
              </a:ext>
            </a:extLst>
          </p:cNvPr>
          <p:cNvSpPr/>
          <p:nvPr/>
        </p:nvSpPr>
        <p:spPr bwMode="gray">
          <a:xfrm>
            <a:off x="3015384" y="1886635"/>
            <a:ext cx="1805351" cy="565639"/>
          </a:xfrm>
          <a:prstGeom prst="roundRect">
            <a:avLst/>
          </a:prstGeom>
          <a:solidFill>
            <a:srgbClr val="66CCFF"/>
          </a:solidFill>
          <a:ln w="12700" algn="ctr">
            <a:solidFill>
              <a:schemeClr val="bg1">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err="1">
                <a:ln>
                  <a:noFill/>
                </a:ln>
                <a:effectLst/>
                <a:uLnTx/>
                <a:uFillTx/>
                <a:ea typeface="Arial Unicode MS" pitchFamily="34" charset="-128"/>
                <a:cs typeface="Arial Unicode MS" pitchFamily="34" charset="-128"/>
              </a:rPr>
              <a:t>ResourceQuota</a:t>
            </a:r>
            <a:endParaRPr kumimoji="0" lang="en-US" sz="14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Rounded Corners 6">
            <a:extLst>
              <a:ext uri="{FF2B5EF4-FFF2-40B4-BE49-F238E27FC236}">
                <a16:creationId xmlns:a16="http://schemas.microsoft.com/office/drawing/2014/main" id="{3D78A5C5-4312-47E2-ACF5-93F9C961A7C7}"/>
              </a:ext>
            </a:extLst>
          </p:cNvPr>
          <p:cNvSpPr/>
          <p:nvPr/>
        </p:nvSpPr>
        <p:spPr bwMode="gray">
          <a:xfrm>
            <a:off x="3015383" y="2604664"/>
            <a:ext cx="1805351" cy="565639"/>
          </a:xfrm>
          <a:prstGeom prst="roundRect">
            <a:avLst/>
          </a:prstGeom>
          <a:solidFill>
            <a:srgbClr val="66CCFF"/>
          </a:solidFill>
          <a:ln w="12700" algn="ctr">
            <a:solidFill>
              <a:schemeClr val="bg1">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err="1">
                <a:ln>
                  <a:noFill/>
                </a:ln>
                <a:effectLst/>
                <a:uLnTx/>
                <a:uFillTx/>
                <a:ea typeface="Arial Unicode MS" pitchFamily="34" charset="-128"/>
                <a:cs typeface="Arial Unicode MS" pitchFamily="34" charset="-128"/>
              </a:rPr>
              <a:t>LimitRange</a:t>
            </a:r>
            <a:endParaRPr kumimoji="0" lang="en-US" sz="14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8" name="Rectangle 7">
            <a:extLst>
              <a:ext uri="{FF2B5EF4-FFF2-40B4-BE49-F238E27FC236}">
                <a16:creationId xmlns:a16="http://schemas.microsoft.com/office/drawing/2014/main" id="{FBA77BEB-46B5-4590-AA8C-9DA4F865128C}"/>
              </a:ext>
            </a:extLst>
          </p:cNvPr>
          <p:cNvSpPr/>
          <p:nvPr/>
        </p:nvSpPr>
        <p:spPr bwMode="gray">
          <a:xfrm>
            <a:off x="2874671" y="1715966"/>
            <a:ext cx="2092821" cy="1713034"/>
          </a:xfrm>
          <a:prstGeom prst="rect">
            <a:avLst/>
          </a:prstGeom>
          <a:noFill/>
          <a:ln w="25400" algn="ctr">
            <a:solidFill>
              <a:schemeClr val="accent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TextBox 8">
            <a:extLst>
              <a:ext uri="{FF2B5EF4-FFF2-40B4-BE49-F238E27FC236}">
                <a16:creationId xmlns:a16="http://schemas.microsoft.com/office/drawing/2014/main" id="{C48D4DCE-694F-4F35-8B63-CD2049979EC7}"/>
              </a:ext>
            </a:extLst>
          </p:cNvPr>
          <p:cNvSpPr txBox="1"/>
          <p:nvPr/>
        </p:nvSpPr>
        <p:spPr>
          <a:xfrm>
            <a:off x="1086406" y="2180483"/>
            <a:ext cx="1539285" cy="553998"/>
          </a:xfrm>
          <a:prstGeom prst="rect">
            <a:avLst/>
          </a:prstGeom>
          <a:solidFill>
            <a:schemeClr val="bg1">
              <a:alpha val="58000"/>
            </a:schemeClr>
          </a:solidFill>
        </p:spPr>
        <p:txBody>
          <a:bodyPr wrap="square" lIns="0" tIns="0" rIns="0" bIns="0" rtlCol="0">
            <a:spAutoFit/>
          </a:bodyPr>
          <a:lstStyle>
            <a:defPPr>
              <a:defRPr lang="de-DE"/>
            </a:defPPr>
            <a:lvl1pPr fontAlgn="base">
              <a:spcBef>
                <a:spcPct val="50000"/>
              </a:spcBef>
              <a:spcAft>
                <a:spcPct val="0"/>
              </a:spcAft>
              <a:buClr>
                <a:srgbClr val="F0AB00"/>
              </a:buClr>
              <a:buSzPct val="80000"/>
              <a:defRPr sz="1400" kern="0">
                <a:latin typeface="Arial Rounded MT Bold" panose="020F0704030504030204" pitchFamily="34" charset="0"/>
                <a:ea typeface="Arial Unicode MS" pitchFamily="34" charset="-128"/>
                <a:cs typeface="Arial Unicode MS" pitchFamily="34" charset="-128"/>
              </a:defRPr>
            </a:lvl1pPr>
          </a:lstStyle>
          <a:p>
            <a:pPr algn="ctr"/>
            <a:r>
              <a:rPr lang="en-US" sz="1800" dirty="0"/>
              <a:t>Resource management</a:t>
            </a:r>
          </a:p>
        </p:txBody>
      </p:sp>
      <p:sp>
        <p:nvSpPr>
          <p:cNvPr id="10" name="Speech Bubble: Rectangle 9">
            <a:extLst>
              <a:ext uri="{FF2B5EF4-FFF2-40B4-BE49-F238E27FC236}">
                <a16:creationId xmlns:a16="http://schemas.microsoft.com/office/drawing/2014/main" id="{C35BD869-EA79-44B2-8D20-EE80C3859259}"/>
              </a:ext>
            </a:extLst>
          </p:cNvPr>
          <p:cNvSpPr/>
          <p:nvPr/>
        </p:nvSpPr>
        <p:spPr bwMode="gray">
          <a:xfrm>
            <a:off x="6028272" y="1403803"/>
            <a:ext cx="4018844" cy="624325"/>
          </a:xfrm>
          <a:prstGeom prst="wedgeRectCallout">
            <a:avLst>
              <a:gd name="adj1" fmla="val -82617"/>
              <a:gd name="adj2" fmla="val 51945"/>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Only 1 </a:t>
            </a:r>
            <a:r>
              <a:rPr lang="en-US" sz="1800" kern="0" noProof="0" dirty="0" err="1">
                <a:ea typeface="Arial Unicode MS" pitchFamily="34" charset="-128"/>
                <a:cs typeface="Arial Unicode MS" pitchFamily="34" charset="-128"/>
              </a:rPr>
              <a:t>Loadbalancer</a:t>
            </a:r>
            <a:r>
              <a:rPr lang="en-US" sz="1800" kern="0" noProof="0" dirty="0">
                <a:ea typeface="Arial Unicode MS" pitchFamily="34" charset="-128"/>
                <a:cs typeface="Arial Unicode MS" pitchFamily="34" charset="-128"/>
              </a:rPr>
              <a:t> Service!</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1" name="Speech Bubble: Rectangle 10">
            <a:extLst>
              <a:ext uri="{FF2B5EF4-FFF2-40B4-BE49-F238E27FC236}">
                <a16:creationId xmlns:a16="http://schemas.microsoft.com/office/drawing/2014/main" id="{92120F51-D823-447F-9FD7-E0AD0D2B89DA}"/>
              </a:ext>
            </a:extLst>
          </p:cNvPr>
          <p:cNvSpPr/>
          <p:nvPr/>
        </p:nvSpPr>
        <p:spPr bwMode="gray">
          <a:xfrm>
            <a:off x="6028272" y="2260320"/>
            <a:ext cx="4018844" cy="624325"/>
          </a:xfrm>
          <a:prstGeom prst="wedgeRectCallout">
            <a:avLst>
              <a:gd name="adj1" fmla="val -82617"/>
              <a:gd name="adj2" fmla="val 51945"/>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No more than 200MB memory!</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2" name="Rectangle: Rounded Corners 11">
            <a:extLst>
              <a:ext uri="{FF2B5EF4-FFF2-40B4-BE49-F238E27FC236}">
                <a16:creationId xmlns:a16="http://schemas.microsoft.com/office/drawing/2014/main" id="{3C754D9D-C375-4A2D-A020-34DA819D456F}"/>
              </a:ext>
            </a:extLst>
          </p:cNvPr>
          <p:cNvSpPr/>
          <p:nvPr/>
        </p:nvSpPr>
        <p:spPr bwMode="gray">
          <a:xfrm>
            <a:off x="3015385" y="4439705"/>
            <a:ext cx="1805352" cy="565639"/>
          </a:xfrm>
          <a:prstGeom prst="roundRect">
            <a:avLst/>
          </a:prstGeom>
          <a:solidFill>
            <a:srgbClr val="66CCFF"/>
          </a:solidFill>
          <a:ln w="12700" algn="ctr">
            <a:solidFill>
              <a:schemeClr val="bg1">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err="1">
                <a:ln>
                  <a:noFill/>
                </a:ln>
                <a:effectLst/>
                <a:uLnTx/>
                <a:uFillTx/>
                <a:ea typeface="Arial Unicode MS" pitchFamily="34" charset="-128"/>
                <a:cs typeface="Arial Unicode MS" pitchFamily="34" charset="-128"/>
              </a:rPr>
              <a:t>NetworkPolicy</a:t>
            </a:r>
            <a:endParaRPr kumimoji="0" lang="en-US" sz="14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3" name="Rectangle: Rounded Corners 12">
            <a:extLst>
              <a:ext uri="{FF2B5EF4-FFF2-40B4-BE49-F238E27FC236}">
                <a16:creationId xmlns:a16="http://schemas.microsoft.com/office/drawing/2014/main" id="{01ACEB5E-A186-4491-A6B4-54F213303948}"/>
              </a:ext>
            </a:extLst>
          </p:cNvPr>
          <p:cNvSpPr/>
          <p:nvPr/>
        </p:nvSpPr>
        <p:spPr bwMode="gray">
          <a:xfrm>
            <a:off x="3015384" y="5157734"/>
            <a:ext cx="1805352" cy="565639"/>
          </a:xfrm>
          <a:prstGeom prst="roundRect">
            <a:avLst/>
          </a:prstGeom>
          <a:solidFill>
            <a:srgbClr val="66CCFF"/>
          </a:solidFill>
          <a:ln w="12700" algn="ctr">
            <a:solidFill>
              <a:schemeClr val="bg1">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err="1">
                <a:ln>
                  <a:noFill/>
                </a:ln>
                <a:effectLst/>
                <a:uLnTx/>
                <a:uFillTx/>
                <a:ea typeface="Arial Unicode MS" pitchFamily="34" charset="-128"/>
                <a:cs typeface="Arial Unicode MS" pitchFamily="34" charset="-128"/>
              </a:rPr>
              <a:t>PodSecurityPolicy</a:t>
            </a:r>
            <a:endParaRPr kumimoji="0" lang="en-US" sz="14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4" name="Rectangle 13">
            <a:extLst>
              <a:ext uri="{FF2B5EF4-FFF2-40B4-BE49-F238E27FC236}">
                <a16:creationId xmlns:a16="http://schemas.microsoft.com/office/drawing/2014/main" id="{BE3D9392-4A77-453F-9415-C2B5094DF109}"/>
              </a:ext>
            </a:extLst>
          </p:cNvPr>
          <p:cNvSpPr/>
          <p:nvPr/>
        </p:nvSpPr>
        <p:spPr bwMode="gray">
          <a:xfrm>
            <a:off x="2874671" y="4226478"/>
            <a:ext cx="2092821" cy="1713034"/>
          </a:xfrm>
          <a:prstGeom prst="rect">
            <a:avLst/>
          </a:prstGeom>
          <a:noFill/>
          <a:ln w="25400" algn="ctr">
            <a:solidFill>
              <a:schemeClr val="accent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5" name="TextBox 14">
            <a:extLst>
              <a:ext uri="{FF2B5EF4-FFF2-40B4-BE49-F238E27FC236}">
                <a16:creationId xmlns:a16="http://schemas.microsoft.com/office/drawing/2014/main" id="{C6A4C3BB-3C96-4D27-B8AB-4144436C70F5}"/>
              </a:ext>
            </a:extLst>
          </p:cNvPr>
          <p:cNvSpPr txBox="1"/>
          <p:nvPr/>
        </p:nvSpPr>
        <p:spPr>
          <a:xfrm>
            <a:off x="1086406" y="4944495"/>
            <a:ext cx="1539285" cy="276999"/>
          </a:xfrm>
          <a:prstGeom prst="rect">
            <a:avLst/>
          </a:prstGeom>
          <a:solidFill>
            <a:schemeClr val="bg1">
              <a:alpha val="58000"/>
            </a:schemeClr>
          </a:solidFill>
        </p:spPr>
        <p:txBody>
          <a:bodyPr wrap="square" lIns="0" tIns="0" rIns="0" bIns="0" rtlCol="0">
            <a:spAutoFit/>
          </a:bodyPr>
          <a:lstStyle>
            <a:defPPr>
              <a:defRPr lang="de-DE"/>
            </a:defPPr>
            <a:lvl1pPr fontAlgn="base">
              <a:spcBef>
                <a:spcPct val="50000"/>
              </a:spcBef>
              <a:spcAft>
                <a:spcPct val="0"/>
              </a:spcAft>
              <a:buClr>
                <a:srgbClr val="F0AB00"/>
              </a:buClr>
              <a:buSzPct val="80000"/>
              <a:defRPr sz="1400" kern="0">
                <a:latin typeface="Arial Rounded MT Bold" panose="020F0704030504030204" pitchFamily="34" charset="0"/>
                <a:ea typeface="Arial Unicode MS" pitchFamily="34" charset="-128"/>
                <a:cs typeface="Arial Unicode MS" pitchFamily="34" charset="-128"/>
              </a:defRPr>
            </a:lvl1pPr>
          </a:lstStyle>
          <a:p>
            <a:pPr algn="ctr"/>
            <a:r>
              <a:rPr lang="en-US" sz="1800" dirty="0"/>
              <a:t>Security</a:t>
            </a:r>
          </a:p>
        </p:txBody>
      </p:sp>
      <p:sp>
        <p:nvSpPr>
          <p:cNvPr id="16" name="Speech Bubble: Rectangle 15">
            <a:extLst>
              <a:ext uri="{FF2B5EF4-FFF2-40B4-BE49-F238E27FC236}">
                <a16:creationId xmlns:a16="http://schemas.microsoft.com/office/drawing/2014/main" id="{D27A0F7F-85B3-45BF-9C60-D538B5FC38DA}"/>
              </a:ext>
            </a:extLst>
          </p:cNvPr>
          <p:cNvSpPr/>
          <p:nvPr/>
        </p:nvSpPr>
        <p:spPr bwMode="gray">
          <a:xfrm>
            <a:off x="6028272" y="4845571"/>
            <a:ext cx="4018844" cy="624325"/>
          </a:xfrm>
          <a:prstGeom prst="wedgeRectCallout">
            <a:avLst>
              <a:gd name="adj1" fmla="val -82617"/>
              <a:gd name="adj2" fmla="val 51945"/>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Beta: Do not run as root user </a:t>
            </a:r>
          </a:p>
        </p:txBody>
      </p:sp>
      <p:sp>
        <p:nvSpPr>
          <p:cNvPr id="17" name="Speech Bubble: Rectangle 16">
            <a:extLst>
              <a:ext uri="{FF2B5EF4-FFF2-40B4-BE49-F238E27FC236}">
                <a16:creationId xmlns:a16="http://schemas.microsoft.com/office/drawing/2014/main" id="{B6758572-3534-4C20-9E83-F02F130309B3}"/>
              </a:ext>
            </a:extLst>
          </p:cNvPr>
          <p:cNvSpPr/>
          <p:nvPr/>
        </p:nvSpPr>
        <p:spPr bwMode="gray">
          <a:xfrm>
            <a:off x="6028272" y="3973356"/>
            <a:ext cx="4018844" cy="624325"/>
          </a:xfrm>
          <a:prstGeom prst="wedgeRectCallout">
            <a:avLst>
              <a:gd name="adj1" fmla="val -82617"/>
              <a:gd name="adj2" fmla="val 51945"/>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Communication to DB is forbidden</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28200811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3F7A3890-FC50-4F56-A9FB-85F7CC4FB953}"/>
              </a:ext>
            </a:extLst>
          </p:cNvPr>
          <p:cNvSpPr>
            <a:spLocks noGrp="1"/>
          </p:cNvSpPr>
          <p:nvPr>
            <p:ph type="body" sz="quarter" idx="10"/>
          </p:nvPr>
        </p:nvSpPr>
        <p:spPr>
          <a:xfrm>
            <a:off x="504000" y="1620000"/>
            <a:ext cx="5328000" cy="4230000"/>
          </a:xfrm>
        </p:spPr>
        <p:txBody>
          <a:bodyPr/>
          <a:lstStyle/>
          <a:p>
            <a:pPr marL="342900" indent="-342900">
              <a:buClr>
                <a:schemeClr val="tx1"/>
              </a:buClr>
              <a:buFont typeface="Wingdings" panose="05000000000000000000" pitchFamily="2" charset="2"/>
              <a:buChar char="§"/>
            </a:pPr>
            <a:r>
              <a:rPr lang="en-US" dirty="0"/>
              <a:t>Used to define limits on different resources in a namespace.</a:t>
            </a:r>
          </a:p>
          <a:p>
            <a:pPr marL="342900" indent="-342900">
              <a:buClr>
                <a:schemeClr val="tx1"/>
              </a:buClr>
              <a:buFont typeface="Wingdings" panose="05000000000000000000" pitchFamily="2" charset="2"/>
              <a:buChar char="§"/>
            </a:pPr>
            <a:r>
              <a:rPr lang="en-US" dirty="0" err="1"/>
              <a:t>namespaced</a:t>
            </a:r>
            <a:r>
              <a:rPr lang="en-US" dirty="0"/>
              <a:t> Resource</a:t>
            </a:r>
          </a:p>
          <a:p>
            <a:pPr marL="342900" indent="-342900">
              <a:buClr>
                <a:schemeClr val="tx1"/>
              </a:buClr>
              <a:buFont typeface="Wingdings" panose="05000000000000000000" pitchFamily="2" charset="2"/>
              <a:buChar char="§"/>
            </a:pPr>
            <a:r>
              <a:rPr lang="en-US" dirty="0"/>
              <a:t>Set “hard” limits on resources like</a:t>
            </a:r>
          </a:p>
          <a:p>
            <a:pPr marL="522864" lvl="1" indent="-342900">
              <a:buClr>
                <a:schemeClr val="tx1"/>
              </a:buClr>
            </a:pPr>
            <a:r>
              <a:rPr lang="en-US" dirty="0"/>
              <a:t>Pods</a:t>
            </a:r>
          </a:p>
          <a:p>
            <a:pPr marL="522864" lvl="1" indent="-342900">
              <a:buClr>
                <a:schemeClr val="tx1"/>
              </a:buClr>
            </a:pPr>
            <a:r>
              <a:rPr lang="en-US" dirty="0"/>
              <a:t>Number of PVCs</a:t>
            </a:r>
          </a:p>
          <a:p>
            <a:pPr marL="522864" lvl="1" indent="-342900">
              <a:buClr>
                <a:schemeClr val="tx1"/>
              </a:buClr>
            </a:pPr>
            <a:r>
              <a:rPr lang="en-US" dirty="0"/>
              <a:t>Memory (of all pods combined) </a:t>
            </a:r>
          </a:p>
          <a:p>
            <a:pPr marL="342900" indent="-342900">
              <a:buClr>
                <a:schemeClr val="tx1"/>
              </a:buClr>
              <a:buFont typeface="Wingdings" panose="05000000000000000000" pitchFamily="2" charset="2"/>
              <a:buChar char="§"/>
            </a:pPr>
            <a:r>
              <a:rPr lang="en-US" dirty="0"/>
              <a:t>More information </a:t>
            </a:r>
            <a:r>
              <a:rPr lang="en-US" dirty="0">
                <a:hlinkClick r:id="rId2"/>
              </a:rPr>
              <a:t>here</a:t>
            </a:r>
            <a:r>
              <a:rPr lang="en-US" dirty="0"/>
              <a:t>.</a:t>
            </a:r>
          </a:p>
        </p:txBody>
      </p:sp>
      <p:sp>
        <p:nvSpPr>
          <p:cNvPr id="2" name="Title 1">
            <a:extLst>
              <a:ext uri="{FF2B5EF4-FFF2-40B4-BE49-F238E27FC236}">
                <a16:creationId xmlns:a16="http://schemas.microsoft.com/office/drawing/2014/main" id="{27858C6C-0AC0-4052-8DFD-6B2476BD5B25}"/>
              </a:ext>
            </a:extLst>
          </p:cNvPr>
          <p:cNvSpPr>
            <a:spLocks noGrp="1"/>
          </p:cNvSpPr>
          <p:nvPr>
            <p:ph type="title"/>
          </p:nvPr>
        </p:nvSpPr>
        <p:spPr/>
        <p:txBody>
          <a:bodyPr/>
          <a:lstStyle/>
          <a:p>
            <a:r>
              <a:rPr lang="en-US" dirty="0"/>
              <a:t>Policy: </a:t>
            </a:r>
            <a:r>
              <a:rPr lang="en-US" dirty="0" err="1"/>
              <a:t>ResourceQuota</a:t>
            </a:r>
            <a:endParaRPr lang="en-US" dirty="0"/>
          </a:p>
        </p:txBody>
      </p:sp>
      <p:pic>
        <p:nvPicPr>
          <p:cNvPr id="3" name="Picture 2">
            <a:extLst>
              <a:ext uri="{FF2B5EF4-FFF2-40B4-BE49-F238E27FC236}">
                <a16:creationId xmlns:a16="http://schemas.microsoft.com/office/drawing/2014/main" id="{89C68C63-C610-45AE-A19F-2DC6D51FBAB6}"/>
              </a:ext>
            </a:extLst>
          </p:cNvPr>
          <p:cNvPicPr>
            <a:picLocks noChangeAspect="1"/>
          </p:cNvPicPr>
          <p:nvPr/>
        </p:nvPicPr>
        <p:blipFill>
          <a:blip r:embed="rId3"/>
          <a:stretch>
            <a:fillRect/>
          </a:stretch>
        </p:blipFill>
        <p:spPr>
          <a:xfrm>
            <a:off x="6880979" y="1395211"/>
            <a:ext cx="3216036" cy="4691493"/>
          </a:xfrm>
          <a:prstGeom prst="rect">
            <a:avLst/>
          </a:prstGeom>
          <a:ln>
            <a:solidFill>
              <a:schemeClr val="tx1"/>
            </a:solidFill>
          </a:ln>
        </p:spPr>
      </p:pic>
    </p:spTree>
    <p:extLst>
      <p:ext uri="{BB962C8B-B14F-4D97-AF65-F5344CB8AC3E}">
        <p14:creationId xmlns:p14="http://schemas.microsoft.com/office/powerpoint/2010/main" val="34572625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9458904-79D2-4075-9754-8377C05AF6D8}"/>
              </a:ext>
            </a:extLst>
          </p:cNvPr>
          <p:cNvSpPr>
            <a:spLocks noGrp="1"/>
          </p:cNvSpPr>
          <p:nvPr>
            <p:ph type="body" sz="quarter" idx="10"/>
          </p:nvPr>
        </p:nvSpPr>
        <p:spPr/>
        <p:txBody>
          <a:bodyPr/>
          <a:lstStyle/>
          <a:p>
            <a:pPr marL="342900" indent="-342900">
              <a:buClrTx/>
              <a:buFont typeface="Wingdings" panose="05000000000000000000" pitchFamily="2" charset="2"/>
              <a:buChar char="§"/>
            </a:pPr>
            <a:r>
              <a:rPr lang="en-US" dirty="0"/>
              <a:t>Each pod consumes a certain amount of </a:t>
            </a:r>
            <a:r>
              <a:rPr lang="en-US" dirty="0" err="1"/>
              <a:t>cpu</a:t>
            </a:r>
            <a:r>
              <a:rPr lang="en-US" dirty="0"/>
              <a:t> or memory. </a:t>
            </a:r>
          </a:p>
          <a:p>
            <a:pPr marL="342900" indent="-342900">
              <a:buClrTx/>
              <a:buFont typeface="Wingdings" panose="05000000000000000000" pitchFamily="2" charset="2"/>
              <a:buChar char="§"/>
            </a:pPr>
            <a:r>
              <a:rPr lang="en-US" dirty="0" err="1"/>
              <a:t>LimitRanges</a:t>
            </a:r>
            <a:r>
              <a:rPr lang="en-US" dirty="0"/>
              <a:t> are used to enforce specification of </a:t>
            </a:r>
            <a:r>
              <a:rPr lang="en-US" dirty="0" err="1"/>
              <a:t>cpu</a:t>
            </a:r>
            <a:r>
              <a:rPr lang="en-US" dirty="0"/>
              <a:t> &amp; memory resources</a:t>
            </a:r>
          </a:p>
          <a:p>
            <a:pPr marL="342900" indent="-342900">
              <a:buClrTx/>
              <a:buFont typeface="Wingdings" panose="05000000000000000000" pitchFamily="2" charset="2"/>
              <a:buChar char="§"/>
            </a:pPr>
            <a:r>
              <a:rPr lang="en-US" dirty="0"/>
              <a:t>It can specify default values that are applied to every container in a namespace (can be overwritten / explicitly specified resources take precedence)</a:t>
            </a:r>
          </a:p>
        </p:txBody>
      </p:sp>
      <p:sp>
        <p:nvSpPr>
          <p:cNvPr id="4" name="Title 3">
            <a:extLst>
              <a:ext uri="{FF2B5EF4-FFF2-40B4-BE49-F238E27FC236}">
                <a16:creationId xmlns:a16="http://schemas.microsoft.com/office/drawing/2014/main" id="{B56010D1-89BB-413A-BF4F-BC3FA8679F32}"/>
              </a:ext>
            </a:extLst>
          </p:cNvPr>
          <p:cNvSpPr>
            <a:spLocks noGrp="1"/>
          </p:cNvSpPr>
          <p:nvPr>
            <p:ph type="title"/>
          </p:nvPr>
        </p:nvSpPr>
        <p:spPr/>
        <p:txBody>
          <a:bodyPr/>
          <a:lstStyle/>
          <a:p>
            <a:r>
              <a:rPr lang="en-US" dirty="0"/>
              <a:t>Policy: </a:t>
            </a:r>
            <a:r>
              <a:rPr lang="en-US" dirty="0" err="1"/>
              <a:t>LimitRanges</a:t>
            </a:r>
            <a:endParaRPr lang="en-US" dirty="0"/>
          </a:p>
        </p:txBody>
      </p:sp>
      <p:pic>
        <p:nvPicPr>
          <p:cNvPr id="3" name="Picture 2">
            <a:extLst>
              <a:ext uri="{FF2B5EF4-FFF2-40B4-BE49-F238E27FC236}">
                <a16:creationId xmlns:a16="http://schemas.microsoft.com/office/drawing/2014/main" id="{7A35E34D-6606-4810-88D5-A62B9BFE3A73}"/>
              </a:ext>
            </a:extLst>
          </p:cNvPr>
          <p:cNvPicPr>
            <a:picLocks noChangeAspect="1"/>
          </p:cNvPicPr>
          <p:nvPr/>
        </p:nvPicPr>
        <p:blipFill>
          <a:blip r:embed="rId3"/>
          <a:stretch>
            <a:fillRect/>
          </a:stretch>
        </p:blipFill>
        <p:spPr>
          <a:xfrm>
            <a:off x="7490812" y="1084318"/>
            <a:ext cx="3481988" cy="4689364"/>
          </a:xfrm>
          <a:prstGeom prst="rect">
            <a:avLst/>
          </a:prstGeom>
          <a:ln>
            <a:solidFill>
              <a:schemeClr val="tx1"/>
            </a:solidFill>
          </a:ln>
        </p:spPr>
      </p:pic>
    </p:spTree>
    <p:extLst>
      <p:ext uri="{BB962C8B-B14F-4D97-AF65-F5344CB8AC3E}">
        <p14:creationId xmlns:p14="http://schemas.microsoft.com/office/powerpoint/2010/main" val="41305272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2134E64-B6B5-4011-AB8A-D14470FE5439}"/>
              </a:ext>
            </a:extLst>
          </p:cNvPr>
          <p:cNvSpPr>
            <a:spLocks noGrp="1"/>
          </p:cNvSpPr>
          <p:nvPr>
            <p:ph type="title"/>
          </p:nvPr>
        </p:nvSpPr>
        <p:spPr/>
        <p:txBody>
          <a:bodyPr/>
          <a:lstStyle/>
          <a:p>
            <a:r>
              <a:rPr lang="en-US" dirty="0" err="1"/>
              <a:t>PodSecurityPolicy</a:t>
            </a:r>
            <a:r>
              <a:rPr lang="en-US" dirty="0"/>
              <a:t> – initial state without constraints</a:t>
            </a:r>
          </a:p>
        </p:txBody>
      </p:sp>
      <p:cxnSp>
        <p:nvCxnSpPr>
          <p:cNvPr id="9" name="Straight Arrow Connector 8">
            <a:extLst>
              <a:ext uri="{FF2B5EF4-FFF2-40B4-BE49-F238E27FC236}">
                <a16:creationId xmlns:a16="http://schemas.microsoft.com/office/drawing/2014/main" id="{F75F57C4-29AD-48B7-BE7F-3C85FF14F233}"/>
              </a:ext>
            </a:extLst>
          </p:cNvPr>
          <p:cNvCxnSpPr>
            <a:cxnSpLocks/>
            <a:stCxn id="8" idx="3"/>
            <a:endCxn id="10" idx="1"/>
          </p:cNvCxnSpPr>
          <p:nvPr/>
        </p:nvCxnSpPr>
        <p:spPr>
          <a:xfrm>
            <a:off x="4004661" y="1925372"/>
            <a:ext cx="1348299" cy="0"/>
          </a:xfrm>
          <a:prstGeom prst="straightConnector1">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nvGrpSpPr>
          <p:cNvPr id="41" name="Group 40">
            <a:extLst>
              <a:ext uri="{FF2B5EF4-FFF2-40B4-BE49-F238E27FC236}">
                <a16:creationId xmlns:a16="http://schemas.microsoft.com/office/drawing/2014/main" id="{2FC60224-5E0A-4745-AEBF-E601C21B9DD2}"/>
              </a:ext>
            </a:extLst>
          </p:cNvPr>
          <p:cNvGrpSpPr/>
          <p:nvPr/>
        </p:nvGrpSpPr>
        <p:grpSpPr>
          <a:xfrm>
            <a:off x="2317644" y="1295705"/>
            <a:ext cx="7559189" cy="1259333"/>
            <a:chOff x="2078464" y="1326493"/>
            <a:chExt cx="7559189" cy="1259333"/>
          </a:xfrm>
        </p:grpSpPr>
        <p:sp>
          <p:nvSpPr>
            <p:cNvPr id="8" name="Rectangle 7">
              <a:extLst>
                <a:ext uri="{FF2B5EF4-FFF2-40B4-BE49-F238E27FC236}">
                  <a16:creationId xmlns:a16="http://schemas.microsoft.com/office/drawing/2014/main" id="{84D05E86-6989-4EF7-897D-D8518D2E68F7}"/>
                </a:ext>
              </a:extLst>
            </p:cNvPr>
            <p:cNvSpPr/>
            <p:nvPr/>
          </p:nvSpPr>
          <p:spPr bwMode="gray">
            <a:xfrm>
              <a:off x="2078464" y="1326493"/>
              <a:ext cx="1687017" cy="1259333"/>
            </a:xfrm>
            <a:prstGeom prst="rect">
              <a:avLst/>
            </a:prstGeom>
            <a:solidFill>
              <a:schemeClr val="bg1">
                <a:lumMod val="95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service account</a:t>
              </a:r>
            </a:p>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“default”</a:t>
              </a:r>
            </a:p>
          </p:txBody>
        </p:sp>
        <p:sp>
          <p:nvSpPr>
            <p:cNvPr id="10" name="Rectangle 9">
              <a:extLst>
                <a:ext uri="{FF2B5EF4-FFF2-40B4-BE49-F238E27FC236}">
                  <a16:creationId xmlns:a16="http://schemas.microsoft.com/office/drawing/2014/main" id="{A2730B2F-CCDA-4E70-911D-FB0B01071450}"/>
                </a:ext>
              </a:extLst>
            </p:cNvPr>
            <p:cNvSpPr/>
            <p:nvPr/>
          </p:nvSpPr>
          <p:spPr bwMode="gray">
            <a:xfrm>
              <a:off x="5113780" y="1326493"/>
              <a:ext cx="1687016" cy="1259333"/>
            </a:xfrm>
            <a:prstGeom prst="rect">
              <a:avLst/>
            </a:prstGeom>
            <a:solidFill>
              <a:schemeClr val="bg1">
                <a:lumMod val="95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b="1" kern="0" dirty="0">
                  <a:ea typeface="Arial Unicode MS" pitchFamily="34" charset="-128"/>
                </a:rPr>
                <a:t>Pod A</a:t>
              </a:r>
            </a:p>
          </p:txBody>
        </p:sp>
        <p:sp>
          <p:nvSpPr>
            <p:cNvPr id="17" name="Flowchart: Magnetic Disk 16">
              <a:extLst>
                <a:ext uri="{FF2B5EF4-FFF2-40B4-BE49-F238E27FC236}">
                  <a16:creationId xmlns:a16="http://schemas.microsoft.com/office/drawing/2014/main" id="{D516CBA7-3A34-4EAB-B3FF-EB318F1CB518}"/>
                </a:ext>
              </a:extLst>
            </p:cNvPr>
            <p:cNvSpPr/>
            <p:nvPr/>
          </p:nvSpPr>
          <p:spPr bwMode="gray">
            <a:xfrm>
              <a:off x="8149095" y="1376685"/>
              <a:ext cx="1488558" cy="1158948"/>
            </a:xfrm>
            <a:prstGeom prst="flowChartMagneticDisk">
              <a:avLst/>
            </a:prstGeom>
            <a:solidFill>
              <a:schemeClr val="bg1">
                <a:lumMod val="95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b="1" kern="0" dirty="0">
                  <a:solidFill>
                    <a:schemeClr val="dk1"/>
                  </a:solidFill>
                  <a:latin typeface="+mn-lt"/>
                  <a:ea typeface="Arial Unicode MS" pitchFamily="34" charset="-128"/>
                </a:rPr>
                <a:t>host fs</a:t>
              </a:r>
            </a:p>
          </p:txBody>
        </p:sp>
      </p:grpSp>
      <p:cxnSp>
        <p:nvCxnSpPr>
          <p:cNvPr id="18" name="Straight Arrow Connector 17">
            <a:extLst>
              <a:ext uri="{FF2B5EF4-FFF2-40B4-BE49-F238E27FC236}">
                <a16:creationId xmlns:a16="http://schemas.microsoft.com/office/drawing/2014/main" id="{FD1CFF8F-0720-4A75-86AA-1D37DFC31524}"/>
              </a:ext>
            </a:extLst>
          </p:cNvPr>
          <p:cNvCxnSpPr>
            <a:cxnSpLocks/>
            <a:stCxn id="10" idx="3"/>
            <a:endCxn id="17" idx="2"/>
          </p:cNvCxnSpPr>
          <p:nvPr/>
        </p:nvCxnSpPr>
        <p:spPr>
          <a:xfrm flipV="1">
            <a:off x="7039976" y="1925371"/>
            <a:ext cx="1348299" cy="1"/>
          </a:xfrm>
          <a:prstGeom prst="straightConnector1">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0" name="Speech Bubble: Rectangle 39">
            <a:extLst>
              <a:ext uri="{FF2B5EF4-FFF2-40B4-BE49-F238E27FC236}">
                <a16:creationId xmlns:a16="http://schemas.microsoft.com/office/drawing/2014/main" id="{09762A84-99E5-4217-B84D-1A833424EDC0}"/>
              </a:ext>
            </a:extLst>
          </p:cNvPr>
          <p:cNvSpPr/>
          <p:nvPr/>
        </p:nvSpPr>
        <p:spPr bwMode="gray">
          <a:xfrm>
            <a:off x="2651145" y="3150714"/>
            <a:ext cx="2707032" cy="1259333"/>
          </a:xfrm>
          <a:prstGeom prst="wedgeRectCallout">
            <a:avLst>
              <a:gd name="adj1" fmla="val 42960"/>
              <a:gd name="adj2" fmla="val -83769"/>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Without </a:t>
            </a: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podSecurity</a:t>
            </a:r>
            <a:r>
              <a:rPr lang="en-US" sz="1800" kern="0" dirty="0">
                <a:ea typeface="Arial Unicode MS" pitchFamily="34" charset="-128"/>
                <a:cs typeface="Arial Unicode MS" pitchFamily="34" charset="-128"/>
              </a:rPr>
              <a:t>Policies everything is allowed</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2" name="Speech Bubble: Rectangle 51">
            <a:extLst>
              <a:ext uri="{FF2B5EF4-FFF2-40B4-BE49-F238E27FC236}">
                <a16:creationId xmlns:a16="http://schemas.microsoft.com/office/drawing/2014/main" id="{6D07CBEC-31F2-493D-B252-25E558CB26D1}"/>
              </a:ext>
            </a:extLst>
          </p:cNvPr>
          <p:cNvSpPr/>
          <p:nvPr/>
        </p:nvSpPr>
        <p:spPr bwMode="gray">
          <a:xfrm>
            <a:off x="6836998" y="3150714"/>
            <a:ext cx="2707032" cy="1259333"/>
          </a:xfrm>
          <a:prstGeom prst="wedgeRectCallout">
            <a:avLst>
              <a:gd name="adj1" fmla="val -6530"/>
              <a:gd name="adj2" fmla="val -112475"/>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A container could run with root permissions on the host and mount the hosts file system</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53" name="Graphic 52" descr="High Voltage">
            <a:extLst>
              <a:ext uri="{FF2B5EF4-FFF2-40B4-BE49-F238E27FC236}">
                <a16:creationId xmlns:a16="http://schemas.microsoft.com/office/drawing/2014/main" id="{B3A4DE96-3F45-469A-BDFB-CE16ED373EE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047909" y="3780379"/>
            <a:ext cx="2297117" cy="2297117"/>
          </a:xfrm>
          <a:prstGeom prst="rect">
            <a:avLst/>
          </a:prstGeom>
        </p:spPr>
      </p:pic>
    </p:spTree>
    <p:extLst>
      <p:ext uri="{BB962C8B-B14F-4D97-AF65-F5344CB8AC3E}">
        <p14:creationId xmlns:p14="http://schemas.microsoft.com/office/powerpoint/2010/main" val="17290631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2134E64-B6B5-4011-AB8A-D14470FE5439}"/>
              </a:ext>
            </a:extLst>
          </p:cNvPr>
          <p:cNvSpPr>
            <a:spLocks noGrp="1"/>
          </p:cNvSpPr>
          <p:nvPr>
            <p:ph type="title"/>
          </p:nvPr>
        </p:nvSpPr>
        <p:spPr/>
        <p:txBody>
          <a:bodyPr/>
          <a:lstStyle/>
          <a:p>
            <a:r>
              <a:rPr lang="en-US" dirty="0" err="1"/>
              <a:t>PodSecurityPolicy</a:t>
            </a:r>
            <a:endParaRPr lang="en-US" dirty="0"/>
          </a:p>
        </p:txBody>
      </p:sp>
      <p:cxnSp>
        <p:nvCxnSpPr>
          <p:cNvPr id="9" name="Straight Arrow Connector 8">
            <a:extLst>
              <a:ext uri="{FF2B5EF4-FFF2-40B4-BE49-F238E27FC236}">
                <a16:creationId xmlns:a16="http://schemas.microsoft.com/office/drawing/2014/main" id="{F75F57C4-29AD-48B7-BE7F-3C85FF14F233}"/>
              </a:ext>
            </a:extLst>
          </p:cNvPr>
          <p:cNvCxnSpPr>
            <a:cxnSpLocks/>
            <a:stCxn id="8" idx="3"/>
            <a:endCxn id="10" idx="1"/>
          </p:cNvCxnSpPr>
          <p:nvPr/>
        </p:nvCxnSpPr>
        <p:spPr>
          <a:xfrm>
            <a:off x="4004661" y="1925372"/>
            <a:ext cx="1348299" cy="0"/>
          </a:xfrm>
          <a:prstGeom prst="straightConnector1">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nvGrpSpPr>
          <p:cNvPr id="41" name="Group 40">
            <a:extLst>
              <a:ext uri="{FF2B5EF4-FFF2-40B4-BE49-F238E27FC236}">
                <a16:creationId xmlns:a16="http://schemas.microsoft.com/office/drawing/2014/main" id="{2FC60224-5E0A-4745-AEBF-E601C21B9DD2}"/>
              </a:ext>
            </a:extLst>
          </p:cNvPr>
          <p:cNvGrpSpPr/>
          <p:nvPr/>
        </p:nvGrpSpPr>
        <p:grpSpPr>
          <a:xfrm>
            <a:off x="2317644" y="1295705"/>
            <a:ext cx="7559189" cy="1259333"/>
            <a:chOff x="2078464" y="1326493"/>
            <a:chExt cx="7559189" cy="1259333"/>
          </a:xfrm>
        </p:grpSpPr>
        <p:sp>
          <p:nvSpPr>
            <p:cNvPr id="8" name="Rectangle 7">
              <a:extLst>
                <a:ext uri="{FF2B5EF4-FFF2-40B4-BE49-F238E27FC236}">
                  <a16:creationId xmlns:a16="http://schemas.microsoft.com/office/drawing/2014/main" id="{84D05E86-6989-4EF7-897D-D8518D2E68F7}"/>
                </a:ext>
              </a:extLst>
            </p:cNvPr>
            <p:cNvSpPr/>
            <p:nvPr/>
          </p:nvSpPr>
          <p:spPr bwMode="gray">
            <a:xfrm>
              <a:off x="2078464" y="1326493"/>
              <a:ext cx="1687017" cy="1259333"/>
            </a:xfrm>
            <a:prstGeom prst="rect">
              <a:avLst/>
            </a:prstGeom>
            <a:solidFill>
              <a:schemeClr val="bg1">
                <a:lumMod val="95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service account</a:t>
              </a:r>
            </a:p>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“default”</a:t>
              </a:r>
            </a:p>
          </p:txBody>
        </p:sp>
        <p:sp>
          <p:nvSpPr>
            <p:cNvPr id="10" name="Rectangle 9">
              <a:extLst>
                <a:ext uri="{FF2B5EF4-FFF2-40B4-BE49-F238E27FC236}">
                  <a16:creationId xmlns:a16="http://schemas.microsoft.com/office/drawing/2014/main" id="{A2730B2F-CCDA-4E70-911D-FB0B01071450}"/>
                </a:ext>
              </a:extLst>
            </p:cNvPr>
            <p:cNvSpPr/>
            <p:nvPr/>
          </p:nvSpPr>
          <p:spPr bwMode="gray">
            <a:xfrm>
              <a:off x="5113780" y="1326493"/>
              <a:ext cx="1687016" cy="1259333"/>
            </a:xfrm>
            <a:prstGeom prst="rect">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b="1" kern="0" dirty="0">
                  <a:ea typeface="Arial Unicode MS" pitchFamily="34" charset="-128"/>
                </a:rPr>
                <a:t>Pod A</a:t>
              </a:r>
            </a:p>
          </p:txBody>
        </p:sp>
        <p:sp>
          <p:nvSpPr>
            <p:cNvPr id="17" name="Flowchart: Magnetic Disk 16">
              <a:extLst>
                <a:ext uri="{FF2B5EF4-FFF2-40B4-BE49-F238E27FC236}">
                  <a16:creationId xmlns:a16="http://schemas.microsoft.com/office/drawing/2014/main" id="{D516CBA7-3A34-4EAB-B3FF-EB318F1CB518}"/>
                </a:ext>
              </a:extLst>
            </p:cNvPr>
            <p:cNvSpPr/>
            <p:nvPr/>
          </p:nvSpPr>
          <p:spPr bwMode="gray">
            <a:xfrm>
              <a:off x="8149095" y="1376685"/>
              <a:ext cx="1488558" cy="1158948"/>
            </a:xfrm>
            <a:prstGeom prst="flowChartMagneticDisk">
              <a:avLst/>
            </a:prstGeom>
            <a:solidFill>
              <a:schemeClr val="bg1">
                <a:lumMod val="95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b="1" kern="0" dirty="0">
                  <a:solidFill>
                    <a:schemeClr val="dk1"/>
                  </a:solidFill>
                  <a:latin typeface="+mn-lt"/>
                  <a:ea typeface="Arial Unicode MS" pitchFamily="34" charset="-128"/>
                </a:rPr>
                <a:t>host fs</a:t>
              </a:r>
            </a:p>
          </p:txBody>
        </p:sp>
      </p:grpSp>
      <p:cxnSp>
        <p:nvCxnSpPr>
          <p:cNvPr id="18" name="Straight Arrow Connector 17">
            <a:extLst>
              <a:ext uri="{FF2B5EF4-FFF2-40B4-BE49-F238E27FC236}">
                <a16:creationId xmlns:a16="http://schemas.microsoft.com/office/drawing/2014/main" id="{FD1CFF8F-0720-4A75-86AA-1D37DFC31524}"/>
              </a:ext>
            </a:extLst>
          </p:cNvPr>
          <p:cNvCxnSpPr>
            <a:cxnSpLocks/>
            <a:stCxn id="10" idx="3"/>
            <a:endCxn id="17" idx="2"/>
          </p:cNvCxnSpPr>
          <p:nvPr/>
        </p:nvCxnSpPr>
        <p:spPr>
          <a:xfrm flipV="1">
            <a:off x="7039976" y="1925371"/>
            <a:ext cx="1348299" cy="1"/>
          </a:xfrm>
          <a:prstGeom prst="straightConnector1">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38A10A34-71B9-4AAD-9E6F-92067F37E5DE}"/>
              </a:ext>
            </a:extLst>
          </p:cNvPr>
          <p:cNvGrpSpPr/>
          <p:nvPr/>
        </p:nvGrpSpPr>
        <p:grpSpPr>
          <a:xfrm>
            <a:off x="5253719" y="4765787"/>
            <a:ext cx="1687040" cy="1394650"/>
            <a:chOff x="5406471" y="2020106"/>
            <a:chExt cx="1687040" cy="1394650"/>
          </a:xfrm>
        </p:grpSpPr>
        <p:grpSp>
          <p:nvGrpSpPr>
            <p:cNvPr id="13" name="Group 12">
              <a:extLst>
                <a:ext uri="{FF2B5EF4-FFF2-40B4-BE49-F238E27FC236}">
                  <a16:creationId xmlns:a16="http://schemas.microsoft.com/office/drawing/2014/main" id="{C43161BD-C616-4A08-9C87-E7A55C470EDE}"/>
                </a:ext>
              </a:extLst>
            </p:cNvPr>
            <p:cNvGrpSpPr/>
            <p:nvPr/>
          </p:nvGrpSpPr>
          <p:grpSpPr>
            <a:xfrm>
              <a:off x="5406471" y="2020106"/>
              <a:ext cx="1371504" cy="969859"/>
              <a:chOff x="5406471" y="2020106"/>
              <a:chExt cx="1371504" cy="969859"/>
            </a:xfrm>
          </p:grpSpPr>
          <p:pic>
            <p:nvPicPr>
              <p:cNvPr id="15" name="Graphic 14" descr="Magnifying glass">
                <a:extLst>
                  <a:ext uri="{FF2B5EF4-FFF2-40B4-BE49-F238E27FC236}">
                    <a16:creationId xmlns:a16="http://schemas.microsoft.com/office/drawing/2014/main" id="{ECC788F2-05F0-467F-8A3C-177DC0467CA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406471" y="2075565"/>
                <a:ext cx="914400" cy="914400"/>
              </a:xfrm>
              <a:prstGeom prst="rect">
                <a:avLst/>
              </a:prstGeom>
            </p:spPr>
          </p:pic>
          <p:pic>
            <p:nvPicPr>
              <p:cNvPr id="16" name="Graphic 15" descr="Gears">
                <a:extLst>
                  <a:ext uri="{FF2B5EF4-FFF2-40B4-BE49-F238E27FC236}">
                    <a16:creationId xmlns:a16="http://schemas.microsoft.com/office/drawing/2014/main" id="{8E93DDB6-EBAA-4AFF-913F-424552D57F6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097587" y="2020106"/>
                <a:ext cx="680388" cy="680388"/>
              </a:xfrm>
              <a:prstGeom prst="rect">
                <a:avLst/>
              </a:prstGeom>
            </p:spPr>
          </p:pic>
        </p:grpSp>
        <p:sp>
          <p:nvSpPr>
            <p:cNvPr id="14" name="Rectangle 13">
              <a:extLst>
                <a:ext uri="{FF2B5EF4-FFF2-40B4-BE49-F238E27FC236}">
                  <a16:creationId xmlns:a16="http://schemas.microsoft.com/office/drawing/2014/main" id="{DF41810B-1AA8-4A00-BB45-752F131E6BBD}"/>
                </a:ext>
              </a:extLst>
            </p:cNvPr>
            <p:cNvSpPr/>
            <p:nvPr/>
          </p:nvSpPr>
          <p:spPr>
            <a:xfrm>
              <a:off x="5548230" y="3045424"/>
              <a:ext cx="1545281" cy="369332"/>
            </a:xfrm>
            <a:prstGeom prst="rect">
              <a:avLst/>
            </a:prstGeom>
          </p:spPr>
          <p:txBody>
            <a:bodyPr wrap="square">
              <a:spAutoFit/>
            </a:bodyPr>
            <a:lstStyle/>
            <a:p>
              <a:pPr algn="ctr" defTabSz="914400" fontAlgn="base">
                <a:spcBef>
                  <a:spcPct val="50000"/>
                </a:spcBef>
                <a:spcAft>
                  <a:spcPct val="0"/>
                </a:spcAft>
                <a:buClr>
                  <a:srgbClr val="F0AB00"/>
                </a:buClr>
                <a:buSzPct val="80000"/>
              </a:pPr>
              <a:r>
                <a:rPr lang="en-US" sz="1800" b="1" kern="0" dirty="0">
                  <a:ea typeface="Arial Unicode MS" pitchFamily="34" charset="-128"/>
                  <a:cs typeface="Arial Unicode MS" pitchFamily="34" charset="-128"/>
                </a:rPr>
                <a:t>Controller</a:t>
              </a:r>
            </a:p>
          </p:txBody>
        </p:sp>
      </p:grpSp>
      <p:sp>
        <p:nvSpPr>
          <p:cNvPr id="19" name="Speech Bubble: Rectangle 18">
            <a:extLst>
              <a:ext uri="{FF2B5EF4-FFF2-40B4-BE49-F238E27FC236}">
                <a16:creationId xmlns:a16="http://schemas.microsoft.com/office/drawing/2014/main" id="{1230DB5D-2C2E-4366-8707-19C6DA3E1A8E}"/>
              </a:ext>
            </a:extLst>
          </p:cNvPr>
          <p:cNvSpPr/>
          <p:nvPr/>
        </p:nvSpPr>
        <p:spPr bwMode="gray">
          <a:xfrm>
            <a:off x="1490955" y="4765787"/>
            <a:ext cx="2707032" cy="1259333"/>
          </a:xfrm>
          <a:prstGeom prst="wedgeRectCallout">
            <a:avLst>
              <a:gd name="adj1" fmla="val 77131"/>
              <a:gd name="adj2" fmla="val -2716"/>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The controller</a:t>
            </a:r>
            <a:r>
              <a:rPr kumimoji="0" lang="en-US" sz="1800" b="0" i="0" u="none" strike="noStrike" kern="0" cap="none" spc="0" normalizeH="0" noProof="0" dirty="0">
                <a:ln>
                  <a:noFill/>
                </a:ln>
                <a:effectLst/>
                <a:uLnTx/>
                <a:uFillTx/>
                <a:ea typeface="Arial Unicode MS" pitchFamily="34" charset="-128"/>
                <a:cs typeface="Arial Unicode MS" pitchFamily="34" charset="-128"/>
              </a:rPr>
              <a:t> for pod security policies runs as part of the cluster’s control plane</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0" name="Speech Bubble: Rectangle 19">
            <a:extLst>
              <a:ext uri="{FF2B5EF4-FFF2-40B4-BE49-F238E27FC236}">
                <a16:creationId xmlns:a16="http://schemas.microsoft.com/office/drawing/2014/main" id="{27F9A53D-2882-4337-B8D6-92F77CC645E1}"/>
              </a:ext>
            </a:extLst>
          </p:cNvPr>
          <p:cNvSpPr/>
          <p:nvPr/>
        </p:nvSpPr>
        <p:spPr bwMode="gray">
          <a:xfrm>
            <a:off x="8266965" y="3723489"/>
            <a:ext cx="2707032" cy="1259333"/>
          </a:xfrm>
          <a:prstGeom prst="wedgeRectCallout">
            <a:avLst>
              <a:gd name="adj1" fmla="val -92941"/>
              <a:gd name="adj2" fmla="val -39021"/>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As soon as it the</a:t>
            </a:r>
            <a:r>
              <a:rPr kumimoji="0" lang="en-US" sz="1800" b="0" i="0" u="none" strike="noStrike" kern="0" cap="none" spc="0" normalizeH="0" noProof="0" dirty="0">
                <a:ln>
                  <a:noFill/>
                </a:ln>
                <a:effectLst/>
                <a:uLnTx/>
                <a:uFillTx/>
                <a:ea typeface="Arial Unicode MS" pitchFamily="34" charset="-128"/>
                <a:cs typeface="Arial Unicode MS" pitchFamily="34" charset="-128"/>
              </a:rPr>
              <a:t> controller is active, no pods are accepted anymore</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21" name="Graphic 20" descr="High Voltage">
            <a:extLst>
              <a:ext uri="{FF2B5EF4-FFF2-40B4-BE49-F238E27FC236}">
                <a16:creationId xmlns:a16="http://schemas.microsoft.com/office/drawing/2014/main" id="{F89D7EF0-3921-4EEA-BF49-32A70ECAD7D4}"/>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019559" y="2440940"/>
            <a:ext cx="2297117" cy="2297117"/>
          </a:xfrm>
          <a:prstGeom prst="rect">
            <a:avLst/>
          </a:prstGeom>
        </p:spPr>
      </p:pic>
    </p:spTree>
    <p:extLst>
      <p:ext uri="{BB962C8B-B14F-4D97-AF65-F5344CB8AC3E}">
        <p14:creationId xmlns:p14="http://schemas.microsoft.com/office/powerpoint/2010/main" val="8197427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2134E64-B6B5-4011-AB8A-D14470FE5439}"/>
              </a:ext>
            </a:extLst>
          </p:cNvPr>
          <p:cNvSpPr>
            <a:spLocks noGrp="1"/>
          </p:cNvSpPr>
          <p:nvPr>
            <p:ph type="title"/>
          </p:nvPr>
        </p:nvSpPr>
        <p:spPr/>
        <p:txBody>
          <a:bodyPr/>
          <a:lstStyle/>
          <a:p>
            <a:r>
              <a:rPr lang="en-US" dirty="0" err="1"/>
              <a:t>PodSecurityPolicy</a:t>
            </a:r>
            <a:endParaRPr lang="en-US" dirty="0"/>
          </a:p>
        </p:txBody>
      </p:sp>
      <p:cxnSp>
        <p:nvCxnSpPr>
          <p:cNvPr id="9" name="Straight Arrow Connector 8">
            <a:extLst>
              <a:ext uri="{FF2B5EF4-FFF2-40B4-BE49-F238E27FC236}">
                <a16:creationId xmlns:a16="http://schemas.microsoft.com/office/drawing/2014/main" id="{F75F57C4-29AD-48B7-BE7F-3C85FF14F233}"/>
              </a:ext>
            </a:extLst>
          </p:cNvPr>
          <p:cNvCxnSpPr>
            <a:cxnSpLocks/>
            <a:stCxn id="8" idx="3"/>
            <a:endCxn id="10" idx="1"/>
          </p:cNvCxnSpPr>
          <p:nvPr/>
        </p:nvCxnSpPr>
        <p:spPr>
          <a:xfrm>
            <a:off x="4004661" y="1925372"/>
            <a:ext cx="1348299" cy="0"/>
          </a:xfrm>
          <a:prstGeom prst="straightConnector1">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nvGrpSpPr>
          <p:cNvPr id="41" name="Group 40">
            <a:extLst>
              <a:ext uri="{FF2B5EF4-FFF2-40B4-BE49-F238E27FC236}">
                <a16:creationId xmlns:a16="http://schemas.microsoft.com/office/drawing/2014/main" id="{2FC60224-5E0A-4745-AEBF-E601C21B9DD2}"/>
              </a:ext>
            </a:extLst>
          </p:cNvPr>
          <p:cNvGrpSpPr/>
          <p:nvPr/>
        </p:nvGrpSpPr>
        <p:grpSpPr>
          <a:xfrm>
            <a:off x="2317644" y="1295705"/>
            <a:ext cx="7559189" cy="1259333"/>
            <a:chOff x="2078464" y="1326493"/>
            <a:chExt cx="7559189" cy="1259333"/>
          </a:xfrm>
        </p:grpSpPr>
        <p:sp>
          <p:nvSpPr>
            <p:cNvPr id="8" name="Rectangle 7">
              <a:extLst>
                <a:ext uri="{FF2B5EF4-FFF2-40B4-BE49-F238E27FC236}">
                  <a16:creationId xmlns:a16="http://schemas.microsoft.com/office/drawing/2014/main" id="{84D05E86-6989-4EF7-897D-D8518D2E68F7}"/>
                </a:ext>
              </a:extLst>
            </p:cNvPr>
            <p:cNvSpPr/>
            <p:nvPr/>
          </p:nvSpPr>
          <p:spPr bwMode="gray">
            <a:xfrm>
              <a:off x="2078464" y="1326493"/>
              <a:ext cx="1687017" cy="1259333"/>
            </a:xfrm>
            <a:prstGeom prst="rect">
              <a:avLst/>
            </a:prstGeom>
            <a:solidFill>
              <a:schemeClr val="bg1">
                <a:lumMod val="95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service account</a:t>
              </a:r>
            </a:p>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“default”</a:t>
              </a:r>
            </a:p>
          </p:txBody>
        </p:sp>
        <p:sp>
          <p:nvSpPr>
            <p:cNvPr id="10" name="Rectangle 9">
              <a:extLst>
                <a:ext uri="{FF2B5EF4-FFF2-40B4-BE49-F238E27FC236}">
                  <a16:creationId xmlns:a16="http://schemas.microsoft.com/office/drawing/2014/main" id="{A2730B2F-CCDA-4E70-911D-FB0B01071450}"/>
                </a:ext>
              </a:extLst>
            </p:cNvPr>
            <p:cNvSpPr/>
            <p:nvPr/>
          </p:nvSpPr>
          <p:spPr bwMode="gray">
            <a:xfrm>
              <a:off x="5113780" y="1326493"/>
              <a:ext cx="1687016" cy="1259333"/>
            </a:xfrm>
            <a:prstGeom prst="rect">
              <a:avLst/>
            </a:prstGeom>
            <a:solidFill>
              <a:schemeClr val="bg1">
                <a:lumMod val="95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b="1" kern="0" dirty="0">
                  <a:ea typeface="Arial Unicode MS" pitchFamily="34" charset="-128"/>
                </a:rPr>
                <a:t>Pod A</a:t>
              </a:r>
            </a:p>
          </p:txBody>
        </p:sp>
        <p:sp>
          <p:nvSpPr>
            <p:cNvPr id="17" name="Flowchart: Magnetic Disk 16">
              <a:extLst>
                <a:ext uri="{FF2B5EF4-FFF2-40B4-BE49-F238E27FC236}">
                  <a16:creationId xmlns:a16="http://schemas.microsoft.com/office/drawing/2014/main" id="{D516CBA7-3A34-4EAB-B3FF-EB318F1CB518}"/>
                </a:ext>
              </a:extLst>
            </p:cNvPr>
            <p:cNvSpPr/>
            <p:nvPr/>
          </p:nvSpPr>
          <p:spPr bwMode="gray">
            <a:xfrm>
              <a:off x="8149095" y="1376685"/>
              <a:ext cx="1488558" cy="1158948"/>
            </a:xfrm>
            <a:prstGeom prst="flowChartMagneticDisk">
              <a:avLst/>
            </a:prstGeom>
            <a:solidFill>
              <a:schemeClr val="bg1">
                <a:lumMod val="95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b="1" kern="0" dirty="0">
                  <a:solidFill>
                    <a:schemeClr val="dk1"/>
                  </a:solidFill>
                  <a:latin typeface="+mn-lt"/>
                  <a:ea typeface="Arial Unicode MS" pitchFamily="34" charset="-128"/>
                </a:rPr>
                <a:t>host fs</a:t>
              </a:r>
            </a:p>
          </p:txBody>
        </p:sp>
      </p:grpSp>
      <p:cxnSp>
        <p:nvCxnSpPr>
          <p:cNvPr id="18" name="Straight Arrow Connector 17">
            <a:extLst>
              <a:ext uri="{FF2B5EF4-FFF2-40B4-BE49-F238E27FC236}">
                <a16:creationId xmlns:a16="http://schemas.microsoft.com/office/drawing/2014/main" id="{FD1CFF8F-0720-4A75-86AA-1D37DFC31524}"/>
              </a:ext>
            </a:extLst>
          </p:cNvPr>
          <p:cNvCxnSpPr>
            <a:cxnSpLocks/>
            <a:stCxn id="10" idx="3"/>
            <a:endCxn id="17" idx="2"/>
          </p:cNvCxnSpPr>
          <p:nvPr/>
        </p:nvCxnSpPr>
        <p:spPr>
          <a:xfrm flipV="1">
            <a:off x="7039976" y="1925371"/>
            <a:ext cx="1348299" cy="1"/>
          </a:xfrm>
          <a:prstGeom prst="straightConnector1">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38A10A34-71B9-4AAD-9E6F-92067F37E5DE}"/>
              </a:ext>
            </a:extLst>
          </p:cNvPr>
          <p:cNvGrpSpPr/>
          <p:nvPr/>
        </p:nvGrpSpPr>
        <p:grpSpPr>
          <a:xfrm>
            <a:off x="6626057" y="4532562"/>
            <a:ext cx="1687040" cy="1394650"/>
            <a:chOff x="5406471" y="2020106"/>
            <a:chExt cx="1687040" cy="1394650"/>
          </a:xfrm>
        </p:grpSpPr>
        <p:grpSp>
          <p:nvGrpSpPr>
            <p:cNvPr id="13" name="Group 12">
              <a:extLst>
                <a:ext uri="{FF2B5EF4-FFF2-40B4-BE49-F238E27FC236}">
                  <a16:creationId xmlns:a16="http://schemas.microsoft.com/office/drawing/2014/main" id="{C43161BD-C616-4A08-9C87-E7A55C470EDE}"/>
                </a:ext>
              </a:extLst>
            </p:cNvPr>
            <p:cNvGrpSpPr/>
            <p:nvPr/>
          </p:nvGrpSpPr>
          <p:grpSpPr>
            <a:xfrm>
              <a:off x="5406471" y="2020106"/>
              <a:ext cx="1371504" cy="969859"/>
              <a:chOff x="5406471" y="2020106"/>
              <a:chExt cx="1371504" cy="969859"/>
            </a:xfrm>
          </p:grpSpPr>
          <p:pic>
            <p:nvPicPr>
              <p:cNvPr id="15" name="Graphic 14" descr="Magnifying glass">
                <a:extLst>
                  <a:ext uri="{FF2B5EF4-FFF2-40B4-BE49-F238E27FC236}">
                    <a16:creationId xmlns:a16="http://schemas.microsoft.com/office/drawing/2014/main" id="{ECC788F2-05F0-467F-8A3C-177DC0467CA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406471" y="2075565"/>
                <a:ext cx="914400" cy="914400"/>
              </a:xfrm>
              <a:prstGeom prst="rect">
                <a:avLst/>
              </a:prstGeom>
            </p:spPr>
          </p:pic>
          <p:pic>
            <p:nvPicPr>
              <p:cNvPr id="16" name="Graphic 15" descr="Gears">
                <a:extLst>
                  <a:ext uri="{FF2B5EF4-FFF2-40B4-BE49-F238E27FC236}">
                    <a16:creationId xmlns:a16="http://schemas.microsoft.com/office/drawing/2014/main" id="{8E93DDB6-EBAA-4AFF-913F-424552D57F6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097587" y="2020106"/>
                <a:ext cx="680388" cy="680388"/>
              </a:xfrm>
              <a:prstGeom prst="rect">
                <a:avLst/>
              </a:prstGeom>
            </p:spPr>
          </p:pic>
        </p:grpSp>
        <p:sp>
          <p:nvSpPr>
            <p:cNvPr id="14" name="Rectangle 13">
              <a:extLst>
                <a:ext uri="{FF2B5EF4-FFF2-40B4-BE49-F238E27FC236}">
                  <a16:creationId xmlns:a16="http://schemas.microsoft.com/office/drawing/2014/main" id="{DF41810B-1AA8-4A00-BB45-752F131E6BBD}"/>
                </a:ext>
              </a:extLst>
            </p:cNvPr>
            <p:cNvSpPr/>
            <p:nvPr/>
          </p:nvSpPr>
          <p:spPr>
            <a:xfrm>
              <a:off x="5548230" y="3045424"/>
              <a:ext cx="1545281" cy="369332"/>
            </a:xfrm>
            <a:prstGeom prst="rect">
              <a:avLst/>
            </a:prstGeom>
          </p:spPr>
          <p:txBody>
            <a:bodyPr wrap="square">
              <a:spAutoFit/>
            </a:bodyPr>
            <a:lstStyle/>
            <a:p>
              <a:pPr algn="ctr" defTabSz="914400" fontAlgn="base">
                <a:spcBef>
                  <a:spcPct val="50000"/>
                </a:spcBef>
                <a:spcAft>
                  <a:spcPct val="0"/>
                </a:spcAft>
                <a:buClr>
                  <a:srgbClr val="F0AB00"/>
                </a:buClr>
                <a:buSzPct val="80000"/>
              </a:pPr>
              <a:r>
                <a:rPr lang="en-US" sz="1800" b="1" kern="0" dirty="0">
                  <a:ea typeface="Arial Unicode MS" pitchFamily="34" charset="-128"/>
                  <a:cs typeface="Arial Unicode MS" pitchFamily="34" charset="-128"/>
                </a:rPr>
                <a:t>Controller</a:t>
              </a:r>
            </a:p>
          </p:txBody>
        </p:sp>
      </p:grpSp>
      <p:grpSp>
        <p:nvGrpSpPr>
          <p:cNvPr id="22" name="Group 21">
            <a:extLst>
              <a:ext uri="{FF2B5EF4-FFF2-40B4-BE49-F238E27FC236}">
                <a16:creationId xmlns:a16="http://schemas.microsoft.com/office/drawing/2014/main" id="{99E82D95-74DB-46D6-9098-4DC4184F8878}"/>
              </a:ext>
            </a:extLst>
          </p:cNvPr>
          <p:cNvGrpSpPr/>
          <p:nvPr/>
        </p:nvGrpSpPr>
        <p:grpSpPr>
          <a:xfrm>
            <a:off x="4133337" y="4700450"/>
            <a:ext cx="2278288" cy="1226762"/>
            <a:chOff x="3145872" y="4029740"/>
            <a:chExt cx="2278288" cy="1226762"/>
          </a:xfrm>
        </p:grpSpPr>
        <p:pic>
          <p:nvPicPr>
            <p:cNvPr id="23" name="Graphic 22" descr="Jail">
              <a:extLst>
                <a:ext uri="{FF2B5EF4-FFF2-40B4-BE49-F238E27FC236}">
                  <a16:creationId xmlns:a16="http://schemas.microsoft.com/office/drawing/2014/main" id="{3EDC1366-B4CD-4803-8460-56E1D2CC7CB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827816" y="4029740"/>
              <a:ext cx="914400" cy="914400"/>
            </a:xfrm>
            <a:prstGeom prst="rect">
              <a:avLst/>
            </a:prstGeom>
          </p:spPr>
        </p:pic>
        <p:sp>
          <p:nvSpPr>
            <p:cNvPr id="24" name="Rectangle 23">
              <a:extLst>
                <a:ext uri="{FF2B5EF4-FFF2-40B4-BE49-F238E27FC236}">
                  <a16:creationId xmlns:a16="http://schemas.microsoft.com/office/drawing/2014/main" id="{64897D01-C9A1-44DC-A6D7-AE87ED3059D4}"/>
                </a:ext>
              </a:extLst>
            </p:cNvPr>
            <p:cNvSpPr/>
            <p:nvPr/>
          </p:nvSpPr>
          <p:spPr>
            <a:xfrm>
              <a:off x="3145872" y="4887170"/>
              <a:ext cx="2278288" cy="369332"/>
            </a:xfrm>
            <a:prstGeom prst="rect">
              <a:avLst/>
            </a:prstGeom>
          </p:spPr>
          <p:txBody>
            <a:bodyPr wrap="square">
              <a:spAutoFit/>
            </a:bodyPr>
            <a:lstStyle/>
            <a:p>
              <a:pPr algn="ctr" defTabSz="914400" fontAlgn="base">
                <a:spcBef>
                  <a:spcPct val="50000"/>
                </a:spcBef>
                <a:spcAft>
                  <a:spcPct val="0"/>
                </a:spcAft>
                <a:buClr>
                  <a:srgbClr val="F0AB00"/>
                </a:buClr>
                <a:buSzPct val="80000"/>
              </a:pPr>
              <a:r>
                <a:rPr lang="en-US" sz="1800" b="1" kern="0" dirty="0" err="1">
                  <a:ea typeface="Arial Unicode MS" pitchFamily="34" charset="-128"/>
                  <a:cs typeface="Arial Unicode MS" pitchFamily="34" charset="-128"/>
                </a:rPr>
                <a:t>PodSecurityPolicy</a:t>
              </a:r>
              <a:endParaRPr lang="en-US" sz="1800" b="1" kern="0" dirty="0">
                <a:ea typeface="Arial Unicode MS" pitchFamily="34" charset="-128"/>
                <a:cs typeface="Arial Unicode MS" pitchFamily="34" charset="-128"/>
              </a:endParaRPr>
            </a:p>
          </p:txBody>
        </p:sp>
      </p:grpSp>
      <p:cxnSp>
        <p:nvCxnSpPr>
          <p:cNvPr id="25" name="Straight Arrow Connector 24">
            <a:extLst>
              <a:ext uri="{FF2B5EF4-FFF2-40B4-BE49-F238E27FC236}">
                <a16:creationId xmlns:a16="http://schemas.microsoft.com/office/drawing/2014/main" id="{EA877CEF-F5C7-4837-BEC8-8F9401DCF01C}"/>
              </a:ext>
            </a:extLst>
          </p:cNvPr>
          <p:cNvCxnSpPr>
            <a:cxnSpLocks/>
            <a:stCxn id="27" idx="1"/>
            <a:endCxn id="26" idx="2"/>
          </p:cNvCxnSpPr>
          <p:nvPr/>
        </p:nvCxnSpPr>
        <p:spPr>
          <a:xfrm flipV="1">
            <a:off x="3157451" y="3852478"/>
            <a:ext cx="0" cy="454746"/>
          </a:xfrm>
          <a:prstGeom prst="straightConnector1">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3A026F30-6A9C-4DF3-9923-C5B0CE4B3778}"/>
              </a:ext>
            </a:extLst>
          </p:cNvPr>
          <p:cNvSpPr/>
          <p:nvPr/>
        </p:nvSpPr>
        <p:spPr bwMode="gray">
          <a:xfrm>
            <a:off x="2499727" y="3078366"/>
            <a:ext cx="1315448" cy="774112"/>
          </a:xfrm>
          <a:prstGeom prst="rect">
            <a:avLst/>
          </a:prstGeom>
          <a:solidFill>
            <a:schemeClr val="bg1">
              <a:lumMod val="95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b="1" kern="0" dirty="0">
                <a:ea typeface="Arial Unicode MS" pitchFamily="34" charset="-128"/>
              </a:rPr>
              <a:t>Role binding</a:t>
            </a:r>
          </a:p>
        </p:txBody>
      </p:sp>
      <p:sp>
        <p:nvSpPr>
          <p:cNvPr id="27" name="Cylinder 26">
            <a:extLst>
              <a:ext uri="{FF2B5EF4-FFF2-40B4-BE49-F238E27FC236}">
                <a16:creationId xmlns:a16="http://schemas.microsoft.com/office/drawing/2014/main" id="{4945CADE-3C4A-48FA-9086-FEF8C4AF9A19}"/>
              </a:ext>
            </a:extLst>
          </p:cNvPr>
          <p:cNvSpPr/>
          <p:nvPr/>
        </p:nvSpPr>
        <p:spPr bwMode="gray">
          <a:xfrm>
            <a:off x="2655967" y="4307224"/>
            <a:ext cx="1002967" cy="812920"/>
          </a:xfrm>
          <a:prstGeom prst="can">
            <a:avLst/>
          </a:prstGeom>
          <a:solidFill>
            <a:schemeClr val="bg1">
              <a:lumMod val="95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b="1" kern="0" dirty="0">
                <a:ea typeface="Arial Unicode MS" pitchFamily="34" charset="-128"/>
              </a:rPr>
              <a:t>role</a:t>
            </a:r>
          </a:p>
        </p:txBody>
      </p:sp>
      <p:cxnSp>
        <p:nvCxnSpPr>
          <p:cNvPr id="28" name="Straight Arrow Connector 27">
            <a:extLst>
              <a:ext uri="{FF2B5EF4-FFF2-40B4-BE49-F238E27FC236}">
                <a16:creationId xmlns:a16="http://schemas.microsoft.com/office/drawing/2014/main" id="{BBF344A4-DFB1-4372-AED0-85EBD51BD13B}"/>
              </a:ext>
            </a:extLst>
          </p:cNvPr>
          <p:cNvCxnSpPr>
            <a:cxnSpLocks/>
            <a:stCxn id="26" idx="0"/>
            <a:endCxn id="8" idx="2"/>
          </p:cNvCxnSpPr>
          <p:nvPr/>
        </p:nvCxnSpPr>
        <p:spPr>
          <a:xfrm flipV="1">
            <a:off x="3157451" y="2555038"/>
            <a:ext cx="3702" cy="523328"/>
          </a:xfrm>
          <a:prstGeom prst="straightConnector1">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24F54746-0EF3-43A5-9281-6A1DA4B76D6C}"/>
              </a:ext>
            </a:extLst>
          </p:cNvPr>
          <p:cNvCxnSpPr>
            <a:cxnSpLocks/>
            <a:stCxn id="23" idx="1"/>
            <a:endCxn id="27" idx="4"/>
          </p:cNvCxnSpPr>
          <p:nvPr/>
        </p:nvCxnSpPr>
        <p:spPr>
          <a:xfrm flipH="1" flipV="1">
            <a:off x="3658934" y="4713684"/>
            <a:ext cx="1156347" cy="443966"/>
          </a:xfrm>
          <a:prstGeom prst="straightConnector1">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95476DBE-C792-488E-8EC3-839060D6D1A9}"/>
              </a:ext>
            </a:extLst>
          </p:cNvPr>
          <p:cNvCxnSpPr>
            <a:cxnSpLocks/>
            <a:endCxn id="10" idx="2"/>
          </p:cNvCxnSpPr>
          <p:nvPr/>
        </p:nvCxnSpPr>
        <p:spPr>
          <a:xfrm flipH="1" flipV="1">
            <a:off x="6196468" y="2555038"/>
            <a:ext cx="1120705" cy="1977524"/>
          </a:xfrm>
          <a:prstGeom prst="straightConnector1">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9" name="Speech Bubble: Rectangle 38">
            <a:extLst>
              <a:ext uri="{FF2B5EF4-FFF2-40B4-BE49-F238E27FC236}">
                <a16:creationId xmlns:a16="http://schemas.microsoft.com/office/drawing/2014/main" id="{F5C60CD7-A068-4641-AE45-D1961000036D}"/>
              </a:ext>
            </a:extLst>
          </p:cNvPr>
          <p:cNvSpPr/>
          <p:nvPr/>
        </p:nvSpPr>
        <p:spPr bwMode="gray">
          <a:xfrm>
            <a:off x="8160681" y="3285280"/>
            <a:ext cx="2707032" cy="1259333"/>
          </a:xfrm>
          <a:prstGeom prst="wedgeRectCallout">
            <a:avLst>
              <a:gd name="adj1" fmla="val -92941"/>
              <a:gd name="adj2" fmla="val -39021"/>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The controller checks the pod according to the policy definition</a:t>
            </a:r>
          </a:p>
        </p:txBody>
      </p:sp>
      <p:sp>
        <p:nvSpPr>
          <p:cNvPr id="40" name="Speech Bubble: Rectangle 39">
            <a:extLst>
              <a:ext uri="{FF2B5EF4-FFF2-40B4-BE49-F238E27FC236}">
                <a16:creationId xmlns:a16="http://schemas.microsoft.com/office/drawing/2014/main" id="{D6EEB1FE-0913-4E84-9081-01483DE33C91}"/>
              </a:ext>
            </a:extLst>
          </p:cNvPr>
          <p:cNvSpPr/>
          <p:nvPr/>
        </p:nvSpPr>
        <p:spPr bwMode="gray">
          <a:xfrm>
            <a:off x="572625" y="4881062"/>
            <a:ext cx="1866913" cy="1259333"/>
          </a:xfrm>
          <a:prstGeom prst="wedgeRectCallout">
            <a:avLst>
              <a:gd name="adj1" fmla="val 58241"/>
              <a:gd name="adj2" fmla="val -103188"/>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“Activate” the policy for your service account</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41828034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1D3D19E-A8DA-4646-B054-3A090C73BA35}"/>
              </a:ext>
            </a:extLst>
          </p:cNvPr>
          <p:cNvSpPr>
            <a:spLocks noGrp="1"/>
          </p:cNvSpPr>
          <p:nvPr>
            <p:ph type="ctrTitle"/>
          </p:nvPr>
        </p:nvSpPr>
        <p:spPr/>
        <p:txBody>
          <a:bodyPr/>
          <a:lstStyle/>
          <a:p>
            <a:r>
              <a:rPr lang="en-US" dirty="0"/>
              <a:t>Cluster Access</a:t>
            </a:r>
            <a:br>
              <a:rPr lang="en-US" dirty="0"/>
            </a:br>
            <a:r>
              <a:rPr lang="en-US" dirty="0"/>
              <a:t>Management</a:t>
            </a:r>
          </a:p>
        </p:txBody>
      </p:sp>
      <p:pic>
        <p:nvPicPr>
          <p:cNvPr id="4" name="Picture 3">
            <a:extLst>
              <a:ext uri="{FF2B5EF4-FFF2-40B4-BE49-F238E27FC236}">
                <a16:creationId xmlns:a16="http://schemas.microsoft.com/office/drawing/2014/main" id="{609D5245-CD83-49FC-9537-CC22F80E50C3}"/>
              </a:ext>
            </a:extLst>
          </p:cNvPr>
          <p:cNvPicPr>
            <a:picLocks noChangeAspect="1"/>
          </p:cNvPicPr>
          <p:nvPr/>
        </p:nvPicPr>
        <p:blipFill>
          <a:blip r:embed="rId2"/>
          <a:stretch>
            <a:fillRect/>
          </a:stretch>
        </p:blipFill>
        <p:spPr>
          <a:xfrm>
            <a:off x="6097587" y="1067544"/>
            <a:ext cx="4045804" cy="4045804"/>
          </a:xfrm>
          <a:prstGeom prst="rect">
            <a:avLst/>
          </a:prstGeom>
        </p:spPr>
      </p:pic>
    </p:spTree>
    <p:extLst>
      <p:ext uri="{BB962C8B-B14F-4D97-AF65-F5344CB8AC3E}">
        <p14:creationId xmlns:p14="http://schemas.microsoft.com/office/powerpoint/2010/main" val="32273426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2134E64-B6B5-4011-AB8A-D14470FE5439}"/>
              </a:ext>
            </a:extLst>
          </p:cNvPr>
          <p:cNvSpPr>
            <a:spLocks noGrp="1"/>
          </p:cNvSpPr>
          <p:nvPr>
            <p:ph type="title"/>
          </p:nvPr>
        </p:nvSpPr>
        <p:spPr/>
        <p:txBody>
          <a:bodyPr/>
          <a:lstStyle/>
          <a:p>
            <a:r>
              <a:rPr lang="en-US" dirty="0" err="1"/>
              <a:t>PodSecurityPolicy</a:t>
            </a:r>
            <a:endParaRPr lang="en-US" dirty="0"/>
          </a:p>
        </p:txBody>
      </p:sp>
      <p:cxnSp>
        <p:nvCxnSpPr>
          <p:cNvPr id="9" name="Straight Arrow Connector 8">
            <a:extLst>
              <a:ext uri="{FF2B5EF4-FFF2-40B4-BE49-F238E27FC236}">
                <a16:creationId xmlns:a16="http://schemas.microsoft.com/office/drawing/2014/main" id="{F75F57C4-29AD-48B7-BE7F-3C85FF14F233}"/>
              </a:ext>
            </a:extLst>
          </p:cNvPr>
          <p:cNvCxnSpPr>
            <a:cxnSpLocks/>
            <a:stCxn id="8" idx="3"/>
            <a:endCxn id="10" idx="1"/>
          </p:cNvCxnSpPr>
          <p:nvPr/>
        </p:nvCxnSpPr>
        <p:spPr>
          <a:xfrm>
            <a:off x="4004661" y="1925372"/>
            <a:ext cx="1348299" cy="0"/>
          </a:xfrm>
          <a:prstGeom prst="straightConnector1">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nvGrpSpPr>
          <p:cNvPr id="41" name="Group 40">
            <a:extLst>
              <a:ext uri="{FF2B5EF4-FFF2-40B4-BE49-F238E27FC236}">
                <a16:creationId xmlns:a16="http://schemas.microsoft.com/office/drawing/2014/main" id="{2FC60224-5E0A-4745-AEBF-E601C21B9DD2}"/>
              </a:ext>
            </a:extLst>
          </p:cNvPr>
          <p:cNvGrpSpPr/>
          <p:nvPr/>
        </p:nvGrpSpPr>
        <p:grpSpPr>
          <a:xfrm>
            <a:off x="2317644" y="1295705"/>
            <a:ext cx="7559189" cy="1259333"/>
            <a:chOff x="2078464" y="1326493"/>
            <a:chExt cx="7559189" cy="1259333"/>
          </a:xfrm>
        </p:grpSpPr>
        <p:sp>
          <p:nvSpPr>
            <p:cNvPr id="8" name="Rectangle 7">
              <a:extLst>
                <a:ext uri="{FF2B5EF4-FFF2-40B4-BE49-F238E27FC236}">
                  <a16:creationId xmlns:a16="http://schemas.microsoft.com/office/drawing/2014/main" id="{84D05E86-6989-4EF7-897D-D8518D2E68F7}"/>
                </a:ext>
              </a:extLst>
            </p:cNvPr>
            <p:cNvSpPr/>
            <p:nvPr/>
          </p:nvSpPr>
          <p:spPr bwMode="gray">
            <a:xfrm>
              <a:off x="2078464" y="1326493"/>
              <a:ext cx="1687017" cy="1259333"/>
            </a:xfrm>
            <a:prstGeom prst="rect">
              <a:avLst/>
            </a:prstGeom>
            <a:solidFill>
              <a:schemeClr val="bg1">
                <a:lumMod val="95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service account</a:t>
              </a:r>
            </a:p>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“default”</a:t>
              </a:r>
            </a:p>
          </p:txBody>
        </p:sp>
        <p:sp>
          <p:nvSpPr>
            <p:cNvPr id="10" name="Rectangle 9">
              <a:extLst>
                <a:ext uri="{FF2B5EF4-FFF2-40B4-BE49-F238E27FC236}">
                  <a16:creationId xmlns:a16="http://schemas.microsoft.com/office/drawing/2014/main" id="{A2730B2F-CCDA-4E70-911D-FB0B01071450}"/>
                </a:ext>
              </a:extLst>
            </p:cNvPr>
            <p:cNvSpPr/>
            <p:nvPr/>
          </p:nvSpPr>
          <p:spPr bwMode="gray">
            <a:xfrm>
              <a:off x="5113780" y="1326493"/>
              <a:ext cx="1687016" cy="1259333"/>
            </a:xfrm>
            <a:prstGeom prst="rect">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b="1" kern="0" dirty="0">
                  <a:ea typeface="Arial Unicode MS" pitchFamily="34" charset="-128"/>
                </a:rPr>
                <a:t>Pod A</a:t>
              </a:r>
            </a:p>
          </p:txBody>
        </p:sp>
        <p:sp>
          <p:nvSpPr>
            <p:cNvPr id="17" name="Flowchart: Magnetic Disk 16">
              <a:extLst>
                <a:ext uri="{FF2B5EF4-FFF2-40B4-BE49-F238E27FC236}">
                  <a16:creationId xmlns:a16="http://schemas.microsoft.com/office/drawing/2014/main" id="{D516CBA7-3A34-4EAB-B3FF-EB318F1CB518}"/>
                </a:ext>
              </a:extLst>
            </p:cNvPr>
            <p:cNvSpPr/>
            <p:nvPr/>
          </p:nvSpPr>
          <p:spPr bwMode="gray">
            <a:xfrm>
              <a:off x="8149095" y="1376685"/>
              <a:ext cx="1488558" cy="1158948"/>
            </a:xfrm>
            <a:prstGeom prst="flowChartMagneticDisk">
              <a:avLst/>
            </a:prstGeom>
            <a:solidFill>
              <a:schemeClr val="bg1">
                <a:lumMod val="95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b="1" kern="0" dirty="0">
                  <a:solidFill>
                    <a:schemeClr val="dk1"/>
                  </a:solidFill>
                  <a:latin typeface="+mn-lt"/>
                  <a:ea typeface="Arial Unicode MS" pitchFamily="34" charset="-128"/>
                </a:rPr>
                <a:t>host fs</a:t>
              </a:r>
            </a:p>
          </p:txBody>
        </p:sp>
      </p:grpSp>
      <p:cxnSp>
        <p:nvCxnSpPr>
          <p:cNvPr id="18" name="Straight Arrow Connector 17">
            <a:extLst>
              <a:ext uri="{FF2B5EF4-FFF2-40B4-BE49-F238E27FC236}">
                <a16:creationId xmlns:a16="http://schemas.microsoft.com/office/drawing/2014/main" id="{FD1CFF8F-0720-4A75-86AA-1D37DFC31524}"/>
              </a:ext>
            </a:extLst>
          </p:cNvPr>
          <p:cNvCxnSpPr>
            <a:cxnSpLocks/>
            <a:stCxn id="10" idx="3"/>
            <a:endCxn id="17" idx="2"/>
          </p:cNvCxnSpPr>
          <p:nvPr/>
        </p:nvCxnSpPr>
        <p:spPr>
          <a:xfrm flipV="1">
            <a:off x="7039976" y="1925371"/>
            <a:ext cx="1348299" cy="1"/>
          </a:xfrm>
          <a:prstGeom prst="straightConnector1">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38A10A34-71B9-4AAD-9E6F-92067F37E5DE}"/>
              </a:ext>
            </a:extLst>
          </p:cNvPr>
          <p:cNvGrpSpPr/>
          <p:nvPr/>
        </p:nvGrpSpPr>
        <p:grpSpPr>
          <a:xfrm>
            <a:off x="6626057" y="4532562"/>
            <a:ext cx="1687040" cy="1394650"/>
            <a:chOff x="5406471" y="2020106"/>
            <a:chExt cx="1687040" cy="1394650"/>
          </a:xfrm>
        </p:grpSpPr>
        <p:grpSp>
          <p:nvGrpSpPr>
            <p:cNvPr id="13" name="Group 12">
              <a:extLst>
                <a:ext uri="{FF2B5EF4-FFF2-40B4-BE49-F238E27FC236}">
                  <a16:creationId xmlns:a16="http://schemas.microsoft.com/office/drawing/2014/main" id="{C43161BD-C616-4A08-9C87-E7A55C470EDE}"/>
                </a:ext>
              </a:extLst>
            </p:cNvPr>
            <p:cNvGrpSpPr/>
            <p:nvPr/>
          </p:nvGrpSpPr>
          <p:grpSpPr>
            <a:xfrm>
              <a:off x="5406471" y="2020106"/>
              <a:ext cx="1371504" cy="969859"/>
              <a:chOff x="5406471" y="2020106"/>
              <a:chExt cx="1371504" cy="969859"/>
            </a:xfrm>
          </p:grpSpPr>
          <p:pic>
            <p:nvPicPr>
              <p:cNvPr id="15" name="Graphic 14" descr="Magnifying glass">
                <a:extLst>
                  <a:ext uri="{FF2B5EF4-FFF2-40B4-BE49-F238E27FC236}">
                    <a16:creationId xmlns:a16="http://schemas.microsoft.com/office/drawing/2014/main" id="{ECC788F2-05F0-467F-8A3C-177DC0467CA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406471" y="2075565"/>
                <a:ext cx="914400" cy="914400"/>
              </a:xfrm>
              <a:prstGeom prst="rect">
                <a:avLst/>
              </a:prstGeom>
            </p:spPr>
          </p:pic>
          <p:pic>
            <p:nvPicPr>
              <p:cNvPr id="16" name="Graphic 15" descr="Gears">
                <a:extLst>
                  <a:ext uri="{FF2B5EF4-FFF2-40B4-BE49-F238E27FC236}">
                    <a16:creationId xmlns:a16="http://schemas.microsoft.com/office/drawing/2014/main" id="{8E93DDB6-EBAA-4AFF-913F-424552D57F6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097587" y="2020106"/>
                <a:ext cx="680388" cy="680388"/>
              </a:xfrm>
              <a:prstGeom prst="rect">
                <a:avLst/>
              </a:prstGeom>
            </p:spPr>
          </p:pic>
        </p:grpSp>
        <p:sp>
          <p:nvSpPr>
            <p:cNvPr id="14" name="Rectangle 13">
              <a:extLst>
                <a:ext uri="{FF2B5EF4-FFF2-40B4-BE49-F238E27FC236}">
                  <a16:creationId xmlns:a16="http://schemas.microsoft.com/office/drawing/2014/main" id="{DF41810B-1AA8-4A00-BB45-752F131E6BBD}"/>
                </a:ext>
              </a:extLst>
            </p:cNvPr>
            <p:cNvSpPr/>
            <p:nvPr/>
          </p:nvSpPr>
          <p:spPr>
            <a:xfrm>
              <a:off x="5548230" y="3045424"/>
              <a:ext cx="1545281" cy="369332"/>
            </a:xfrm>
            <a:prstGeom prst="rect">
              <a:avLst/>
            </a:prstGeom>
          </p:spPr>
          <p:txBody>
            <a:bodyPr wrap="square">
              <a:spAutoFit/>
            </a:bodyPr>
            <a:lstStyle/>
            <a:p>
              <a:pPr algn="ctr" defTabSz="914400" fontAlgn="base">
                <a:spcBef>
                  <a:spcPct val="50000"/>
                </a:spcBef>
                <a:spcAft>
                  <a:spcPct val="0"/>
                </a:spcAft>
                <a:buClr>
                  <a:srgbClr val="F0AB00"/>
                </a:buClr>
                <a:buSzPct val="80000"/>
              </a:pPr>
              <a:r>
                <a:rPr lang="en-US" sz="1800" b="1" kern="0" dirty="0">
                  <a:ea typeface="Arial Unicode MS" pitchFamily="34" charset="-128"/>
                  <a:cs typeface="Arial Unicode MS" pitchFamily="34" charset="-128"/>
                </a:rPr>
                <a:t>Controller</a:t>
              </a:r>
            </a:p>
          </p:txBody>
        </p:sp>
      </p:grpSp>
      <p:grpSp>
        <p:nvGrpSpPr>
          <p:cNvPr id="22" name="Group 21">
            <a:extLst>
              <a:ext uri="{FF2B5EF4-FFF2-40B4-BE49-F238E27FC236}">
                <a16:creationId xmlns:a16="http://schemas.microsoft.com/office/drawing/2014/main" id="{99E82D95-74DB-46D6-9098-4DC4184F8878}"/>
              </a:ext>
            </a:extLst>
          </p:cNvPr>
          <p:cNvGrpSpPr/>
          <p:nvPr/>
        </p:nvGrpSpPr>
        <p:grpSpPr>
          <a:xfrm>
            <a:off x="4133337" y="4700450"/>
            <a:ext cx="2278288" cy="1226762"/>
            <a:chOff x="3145872" y="4029740"/>
            <a:chExt cx="2278288" cy="1226762"/>
          </a:xfrm>
        </p:grpSpPr>
        <p:pic>
          <p:nvPicPr>
            <p:cNvPr id="23" name="Graphic 22" descr="Jail">
              <a:extLst>
                <a:ext uri="{FF2B5EF4-FFF2-40B4-BE49-F238E27FC236}">
                  <a16:creationId xmlns:a16="http://schemas.microsoft.com/office/drawing/2014/main" id="{3EDC1366-B4CD-4803-8460-56E1D2CC7CB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827816" y="4029740"/>
              <a:ext cx="914400" cy="914400"/>
            </a:xfrm>
            <a:prstGeom prst="rect">
              <a:avLst/>
            </a:prstGeom>
          </p:spPr>
        </p:pic>
        <p:sp>
          <p:nvSpPr>
            <p:cNvPr id="24" name="Rectangle 23">
              <a:extLst>
                <a:ext uri="{FF2B5EF4-FFF2-40B4-BE49-F238E27FC236}">
                  <a16:creationId xmlns:a16="http://schemas.microsoft.com/office/drawing/2014/main" id="{64897D01-C9A1-44DC-A6D7-AE87ED3059D4}"/>
                </a:ext>
              </a:extLst>
            </p:cNvPr>
            <p:cNvSpPr/>
            <p:nvPr/>
          </p:nvSpPr>
          <p:spPr>
            <a:xfrm>
              <a:off x="3145872" y="4887170"/>
              <a:ext cx="2278288" cy="369332"/>
            </a:xfrm>
            <a:prstGeom prst="rect">
              <a:avLst/>
            </a:prstGeom>
          </p:spPr>
          <p:txBody>
            <a:bodyPr wrap="square">
              <a:spAutoFit/>
            </a:bodyPr>
            <a:lstStyle/>
            <a:p>
              <a:pPr algn="ctr" defTabSz="914400" fontAlgn="base">
                <a:spcBef>
                  <a:spcPct val="50000"/>
                </a:spcBef>
                <a:spcAft>
                  <a:spcPct val="0"/>
                </a:spcAft>
                <a:buClr>
                  <a:srgbClr val="F0AB00"/>
                </a:buClr>
                <a:buSzPct val="80000"/>
              </a:pPr>
              <a:r>
                <a:rPr lang="en-US" sz="1800" b="1" kern="0" dirty="0" err="1">
                  <a:ea typeface="Arial Unicode MS" pitchFamily="34" charset="-128"/>
                  <a:cs typeface="Arial Unicode MS" pitchFamily="34" charset="-128"/>
                </a:rPr>
                <a:t>PodSecurityPolicy</a:t>
              </a:r>
              <a:endParaRPr lang="en-US" sz="1800" b="1" kern="0" dirty="0">
                <a:ea typeface="Arial Unicode MS" pitchFamily="34" charset="-128"/>
                <a:cs typeface="Arial Unicode MS" pitchFamily="34" charset="-128"/>
              </a:endParaRPr>
            </a:p>
          </p:txBody>
        </p:sp>
      </p:grpSp>
      <p:cxnSp>
        <p:nvCxnSpPr>
          <p:cNvPr id="25" name="Straight Arrow Connector 24">
            <a:extLst>
              <a:ext uri="{FF2B5EF4-FFF2-40B4-BE49-F238E27FC236}">
                <a16:creationId xmlns:a16="http://schemas.microsoft.com/office/drawing/2014/main" id="{EA877CEF-F5C7-4837-BEC8-8F9401DCF01C}"/>
              </a:ext>
            </a:extLst>
          </p:cNvPr>
          <p:cNvCxnSpPr>
            <a:cxnSpLocks/>
            <a:stCxn id="27" idx="1"/>
            <a:endCxn id="26" idx="2"/>
          </p:cNvCxnSpPr>
          <p:nvPr/>
        </p:nvCxnSpPr>
        <p:spPr>
          <a:xfrm flipV="1">
            <a:off x="3157451" y="3852478"/>
            <a:ext cx="0" cy="454746"/>
          </a:xfrm>
          <a:prstGeom prst="straightConnector1">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3A026F30-6A9C-4DF3-9923-C5B0CE4B3778}"/>
              </a:ext>
            </a:extLst>
          </p:cNvPr>
          <p:cNvSpPr/>
          <p:nvPr/>
        </p:nvSpPr>
        <p:spPr bwMode="gray">
          <a:xfrm>
            <a:off x="2499727" y="3078366"/>
            <a:ext cx="1315448" cy="774112"/>
          </a:xfrm>
          <a:prstGeom prst="rect">
            <a:avLst/>
          </a:prstGeom>
          <a:solidFill>
            <a:schemeClr val="bg1">
              <a:lumMod val="95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b="1" kern="0" dirty="0">
                <a:ea typeface="Arial Unicode MS" pitchFamily="34" charset="-128"/>
              </a:rPr>
              <a:t>Role binding</a:t>
            </a:r>
          </a:p>
        </p:txBody>
      </p:sp>
      <p:sp>
        <p:nvSpPr>
          <p:cNvPr id="27" name="Cylinder 26">
            <a:extLst>
              <a:ext uri="{FF2B5EF4-FFF2-40B4-BE49-F238E27FC236}">
                <a16:creationId xmlns:a16="http://schemas.microsoft.com/office/drawing/2014/main" id="{4945CADE-3C4A-48FA-9086-FEF8C4AF9A19}"/>
              </a:ext>
            </a:extLst>
          </p:cNvPr>
          <p:cNvSpPr/>
          <p:nvPr/>
        </p:nvSpPr>
        <p:spPr bwMode="gray">
          <a:xfrm>
            <a:off x="2655967" y="4307224"/>
            <a:ext cx="1002967" cy="812920"/>
          </a:xfrm>
          <a:prstGeom prst="can">
            <a:avLst/>
          </a:prstGeom>
          <a:solidFill>
            <a:schemeClr val="bg1">
              <a:lumMod val="95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b="1" kern="0" dirty="0">
                <a:ea typeface="Arial Unicode MS" pitchFamily="34" charset="-128"/>
              </a:rPr>
              <a:t>role</a:t>
            </a:r>
          </a:p>
        </p:txBody>
      </p:sp>
      <p:cxnSp>
        <p:nvCxnSpPr>
          <p:cNvPr id="28" name="Straight Arrow Connector 27">
            <a:extLst>
              <a:ext uri="{FF2B5EF4-FFF2-40B4-BE49-F238E27FC236}">
                <a16:creationId xmlns:a16="http://schemas.microsoft.com/office/drawing/2014/main" id="{BBF344A4-DFB1-4372-AED0-85EBD51BD13B}"/>
              </a:ext>
            </a:extLst>
          </p:cNvPr>
          <p:cNvCxnSpPr>
            <a:cxnSpLocks/>
            <a:stCxn id="26" idx="0"/>
            <a:endCxn id="8" idx="2"/>
          </p:cNvCxnSpPr>
          <p:nvPr/>
        </p:nvCxnSpPr>
        <p:spPr>
          <a:xfrm flipV="1">
            <a:off x="3157451" y="2555038"/>
            <a:ext cx="3702" cy="523328"/>
          </a:xfrm>
          <a:prstGeom prst="straightConnector1">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24F54746-0EF3-43A5-9281-6A1DA4B76D6C}"/>
              </a:ext>
            </a:extLst>
          </p:cNvPr>
          <p:cNvCxnSpPr>
            <a:cxnSpLocks/>
            <a:stCxn id="23" idx="1"/>
            <a:endCxn id="27" idx="4"/>
          </p:cNvCxnSpPr>
          <p:nvPr/>
        </p:nvCxnSpPr>
        <p:spPr>
          <a:xfrm flipH="1" flipV="1">
            <a:off x="3658934" y="4713684"/>
            <a:ext cx="1156347" cy="443966"/>
          </a:xfrm>
          <a:prstGeom prst="straightConnector1">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95476DBE-C792-488E-8EC3-839060D6D1A9}"/>
              </a:ext>
            </a:extLst>
          </p:cNvPr>
          <p:cNvCxnSpPr>
            <a:cxnSpLocks/>
            <a:endCxn id="10" idx="2"/>
          </p:cNvCxnSpPr>
          <p:nvPr/>
        </p:nvCxnSpPr>
        <p:spPr>
          <a:xfrm flipH="1" flipV="1">
            <a:off x="6196468" y="2555038"/>
            <a:ext cx="1120705" cy="1977524"/>
          </a:xfrm>
          <a:prstGeom prst="straightConnector1">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9" name="Speech Bubble: Rectangle 38">
            <a:extLst>
              <a:ext uri="{FF2B5EF4-FFF2-40B4-BE49-F238E27FC236}">
                <a16:creationId xmlns:a16="http://schemas.microsoft.com/office/drawing/2014/main" id="{F5C60CD7-A068-4641-AE45-D1961000036D}"/>
              </a:ext>
            </a:extLst>
          </p:cNvPr>
          <p:cNvSpPr/>
          <p:nvPr/>
        </p:nvSpPr>
        <p:spPr bwMode="gray">
          <a:xfrm>
            <a:off x="7997561" y="3422807"/>
            <a:ext cx="2707032" cy="1259333"/>
          </a:xfrm>
          <a:prstGeom prst="wedgeRectCallout">
            <a:avLst>
              <a:gd name="adj1" fmla="val -73695"/>
              <a:gd name="adj2" fmla="val -112475"/>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In case host fs access is forbidden, the pod will be rejected</a:t>
            </a:r>
          </a:p>
        </p:txBody>
      </p:sp>
      <p:sp>
        <p:nvSpPr>
          <p:cNvPr id="40" name="Speech Bubble: Rectangle 39">
            <a:extLst>
              <a:ext uri="{FF2B5EF4-FFF2-40B4-BE49-F238E27FC236}">
                <a16:creationId xmlns:a16="http://schemas.microsoft.com/office/drawing/2014/main" id="{D6EEB1FE-0913-4E84-9081-01483DE33C91}"/>
              </a:ext>
            </a:extLst>
          </p:cNvPr>
          <p:cNvSpPr/>
          <p:nvPr/>
        </p:nvSpPr>
        <p:spPr bwMode="gray">
          <a:xfrm>
            <a:off x="4230326" y="3301685"/>
            <a:ext cx="1866913" cy="914401"/>
          </a:xfrm>
          <a:prstGeom prst="wedgeRectCallout">
            <a:avLst>
              <a:gd name="adj1" fmla="val -2698"/>
              <a:gd name="adj2" fmla="val 99137"/>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“no host fs”</a:t>
            </a:r>
          </a:p>
        </p:txBody>
      </p:sp>
      <p:pic>
        <p:nvPicPr>
          <p:cNvPr id="29" name="Graphic 28" descr="High Voltage">
            <a:extLst>
              <a:ext uri="{FF2B5EF4-FFF2-40B4-BE49-F238E27FC236}">
                <a16:creationId xmlns:a16="http://schemas.microsoft.com/office/drawing/2014/main" id="{42202A74-8C1B-4538-92CE-DCA6A7BDC70E}"/>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654402" y="2499579"/>
            <a:ext cx="1002965" cy="1002965"/>
          </a:xfrm>
          <a:prstGeom prst="rect">
            <a:avLst/>
          </a:prstGeom>
        </p:spPr>
      </p:pic>
    </p:spTree>
    <p:extLst>
      <p:ext uri="{BB962C8B-B14F-4D97-AF65-F5344CB8AC3E}">
        <p14:creationId xmlns:p14="http://schemas.microsoft.com/office/powerpoint/2010/main" val="40134099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7653B39-58A6-4515-8E3A-B93DA1FBC07A}"/>
              </a:ext>
            </a:extLst>
          </p:cNvPr>
          <p:cNvSpPr>
            <a:spLocks noGrp="1"/>
          </p:cNvSpPr>
          <p:nvPr>
            <p:ph type="title"/>
          </p:nvPr>
        </p:nvSpPr>
        <p:spPr/>
        <p:txBody>
          <a:bodyPr/>
          <a:lstStyle/>
          <a:p>
            <a:r>
              <a:rPr lang="en-US" dirty="0"/>
              <a:t>“Allow everything” </a:t>
            </a:r>
            <a:r>
              <a:rPr lang="en-US" dirty="0" err="1"/>
              <a:t>PodSecurityPolicy</a:t>
            </a:r>
            <a:endParaRPr lang="en-US" dirty="0"/>
          </a:p>
        </p:txBody>
      </p:sp>
      <p:sp>
        <p:nvSpPr>
          <p:cNvPr id="5" name="Speech Bubble: Rectangle 4">
            <a:extLst>
              <a:ext uri="{FF2B5EF4-FFF2-40B4-BE49-F238E27FC236}">
                <a16:creationId xmlns:a16="http://schemas.microsoft.com/office/drawing/2014/main" id="{E72DA577-22FF-4CEC-AC5F-3E41B31C4A4E}"/>
              </a:ext>
            </a:extLst>
          </p:cNvPr>
          <p:cNvSpPr/>
          <p:nvPr/>
        </p:nvSpPr>
        <p:spPr bwMode="gray">
          <a:xfrm>
            <a:off x="5486011" y="3449769"/>
            <a:ext cx="4018844" cy="624325"/>
          </a:xfrm>
          <a:prstGeom prst="wedgeRectCallout">
            <a:avLst>
              <a:gd name="adj1" fmla="val -82617"/>
              <a:gd name="adj2" fmla="val 51945"/>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Manage file systems</a:t>
            </a:r>
          </a:p>
        </p:txBody>
      </p:sp>
      <p:sp>
        <p:nvSpPr>
          <p:cNvPr id="6" name="Speech Bubble: Rectangle 5">
            <a:extLst>
              <a:ext uri="{FF2B5EF4-FFF2-40B4-BE49-F238E27FC236}">
                <a16:creationId xmlns:a16="http://schemas.microsoft.com/office/drawing/2014/main" id="{10F24991-D27E-4732-8E6F-7B73385CD015}"/>
              </a:ext>
            </a:extLst>
          </p:cNvPr>
          <p:cNvSpPr/>
          <p:nvPr/>
        </p:nvSpPr>
        <p:spPr bwMode="gray">
          <a:xfrm>
            <a:off x="5486011" y="4916400"/>
            <a:ext cx="4018844" cy="624325"/>
          </a:xfrm>
          <a:prstGeom prst="wedgeRectCallout">
            <a:avLst>
              <a:gd name="adj1" fmla="val -82617"/>
              <a:gd name="adj2" fmla="val 51945"/>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Allow host access</a:t>
            </a:r>
          </a:p>
        </p:txBody>
      </p:sp>
      <p:pic>
        <p:nvPicPr>
          <p:cNvPr id="3" name="Picture 2">
            <a:extLst>
              <a:ext uri="{FF2B5EF4-FFF2-40B4-BE49-F238E27FC236}">
                <a16:creationId xmlns:a16="http://schemas.microsoft.com/office/drawing/2014/main" id="{6BA5E041-4BBA-4BFC-9973-DBDB25C62B83}"/>
              </a:ext>
            </a:extLst>
          </p:cNvPr>
          <p:cNvPicPr>
            <a:picLocks noChangeAspect="1"/>
          </p:cNvPicPr>
          <p:nvPr/>
        </p:nvPicPr>
        <p:blipFill>
          <a:blip r:embed="rId3"/>
          <a:stretch>
            <a:fillRect/>
          </a:stretch>
        </p:blipFill>
        <p:spPr>
          <a:xfrm>
            <a:off x="504001" y="1067030"/>
            <a:ext cx="3483208" cy="5389805"/>
          </a:xfrm>
          <a:prstGeom prst="rect">
            <a:avLst/>
          </a:prstGeom>
          <a:ln>
            <a:solidFill>
              <a:schemeClr val="tx1"/>
            </a:solidFill>
          </a:ln>
        </p:spPr>
      </p:pic>
      <p:sp>
        <p:nvSpPr>
          <p:cNvPr id="7" name="Speech Bubble: Rectangle 6">
            <a:extLst>
              <a:ext uri="{FF2B5EF4-FFF2-40B4-BE49-F238E27FC236}">
                <a16:creationId xmlns:a16="http://schemas.microsoft.com/office/drawing/2014/main" id="{380AE598-53AA-4992-A686-BA6206D18B69}"/>
              </a:ext>
            </a:extLst>
          </p:cNvPr>
          <p:cNvSpPr/>
          <p:nvPr/>
        </p:nvSpPr>
        <p:spPr bwMode="gray">
          <a:xfrm>
            <a:off x="5486011" y="1769804"/>
            <a:ext cx="4018844" cy="624325"/>
          </a:xfrm>
          <a:prstGeom prst="wedgeRectCallout">
            <a:avLst>
              <a:gd name="adj1" fmla="val -82617"/>
              <a:gd name="adj2" fmla="val 51945"/>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Manage user &amp; permissions</a:t>
            </a:r>
          </a:p>
        </p:txBody>
      </p:sp>
    </p:spTree>
    <p:extLst>
      <p:ext uri="{BB962C8B-B14F-4D97-AF65-F5344CB8AC3E}">
        <p14:creationId xmlns:p14="http://schemas.microsoft.com/office/powerpoint/2010/main" val="4330825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7653B39-58A6-4515-8E3A-B93DA1FBC07A}"/>
              </a:ext>
            </a:extLst>
          </p:cNvPr>
          <p:cNvSpPr>
            <a:spLocks noGrp="1"/>
          </p:cNvSpPr>
          <p:nvPr>
            <p:ph type="title"/>
          </p:nvPr>
        </p:nvSpPr>
        <p:spPr/>
        <p:txBody>
          <a:bodyPr/>
          <a:lstStyle/>
          <a:p>
            <a:r>
              <a:rPr lang="en-US" dirty="0"/>
              <a:t>Restrictive </a:t>
            </a:r>
            <a:r>
              <a:rPr lang="en-US" dirty="0" err="1"/>
              <a:t>PodSecurityPolicy</a:t>
            </a:r>
            <a:endParaRPr lang="en-US" dirty="0"/>
          </a:p>
        </p:txBody>
      </p:sp>
      <p:sp>
        <p:nvSpPr>
          <p:cNvPr id="6" name="Speech Bubble: Rectangle 5">
            <a:extLst>
              <a:ext uri="{FF2B5EF4-FFF2-40B4-BE49-F238E27FC236}">
                <a16:creationId xmlns:a16="http://schemas.microsoft.com/office/drawing/2014/main" id="{4743897D-D050-4D5A-8CA5-0A06E67A4A7A}"/>
              </a:ext>
            </a:extLst>
          </p:cNvPr>
          <p:cNvSpPr/>
          <p:nvPr/>
        </p:nvSpPr>
        <p:spPr bwMode="gray">
          <a:xfrm>
            <a:off x="5475378" y="2700087"/>
            <a:ext cx="4018844" cy="1085104"/>
          </a:xfrm>
          <a:prstGeom prst="wedgeRectCallout">
            <a:avLst>
              <a:gd name="adj1" fmla="val -82617"/>
              <a:gd name="adj2" fmla="val 51945"/>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File system groups &amp; supplemental groups cannot be 0</a:t>
            </a:r>
          </a:p>
        </p:txBody>
      </p:sp>
      <p:sp>
        <p:nvSpPr>
          <p:cNvPr id="7" name="Speech Bubble: Rectangle 6">
            <a:extLst>
              <a:ext uri="{FF2B5EF4-FFF2-40B4-BE49-F238E27FC236}">
                <a16:creationId xmlns:a16="http://schemas.microsoft.com/office/drawing/2014/main" id="{E5BD8DCE-5A1D-4BC8-8C9D-5C21698DA285}"/>
              </a:ext>
            </a:extLst>
          </p:cNvPr>
          <p:cNvSpPr/>
          <p:nvPr/>
        </p:nvSpPr>
        <p:spPr bwMode="gray">
          <a:xfrm>
            <a:off x="5475378" y="1177173"/>
            <a:ext cx="4018844" cy="624325"/>
          </a:xfrm>
          <a:prstGeom prst="wedgeRectCallout">
            <a:avLst>
              <a:gd name="adj1" fmla="val -82617"/>
              <a:gd name="adj2" fmla="val 51945"/>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Process is not allow to run with UID 0</a:t>
            </a:r>
          </a:p>
        </p:txBody>
      </p:sp>
      <p:sp>
        <p:nvSpPr>
          <p:cNvPr id="8" name="Speech Bubble: Rectangle 7">
            <a:extLst>
              <a:ext uri="{FF2B5EF4-FFF2-40B4-BE49-F238E27FC236}">
                <a16:creationId xmlns:a16="http://schemas.microsoft.com/office/drawing/2014/main" id="{18A13BC3-6B90-4926-B65A-2467F87A55E2}"/>
              </a:ext>
            </a:extLst>
          </p:cNvPr>
          <p:cNvSpPr/>
          <p:nvPr/>
        </p:nvSpPr>
        <p:spPr bwMode="gray">
          <a:xfrm>
            <a:off x="5475378" y="5142408"/>
            <a:ext cx="4018844" cy="624325"/>
          </a:xfrm>
          <a:prstGeom prst="wedgeRectCallout">
            <a:avLst>
              <a:gd name="adj1" fmla="val -82617"/>
              <a:gd name="adj2" fmla="val 51945"/>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Whitelist volume types</a:t>
            </a:r>
          </a:p>
        </p:txBody>
      </p:sp>
      <p:pic>
        <p:nvPicPr>
          <p:cNvPr id="2" name="Picture 1">
            <a:extLst>
              <a:ext uri="{FF2B5EF4-FFF2-40B4-BE49-F238E27FC236}">
                <a16:creationId xmlns:a16="http://schemas.microsoft.com/office/drawing/2014/main" id="{7E8C1EA0-8804-4F1F-893B-3B66C409FDCC}"/>
              </a:ext>
            </a:extLst>
          </p:cNvPr>
          <p:cNvPicPr>
            <a:picLocks noChangeAspect="1"/>
          </p:cNvPicPr>
          <p:nvPr/>
        </p:nvPicPr>
        <p:blipFill>
          <a:blip r:embed="rId3"/>
          <a:stretch>
            <a:fillRect/>
          </a:stretch>
        </p:blipFill>
        <p:spPr>
          <a:xfrm>
            <a:off x="504001" y="978305"/>
            <a:ext cx="3568269" cy="5375695"/>
          </a:xfrm>
          <a:prstGeom prst="rect">
            <a:avLst/>
          </a:prstGeom>
          <a:ln>
            <a:solidFill>
              <a:schemeClr val="tx1"/>
            </a:solidFill>
          </a:ln>
        </p:spPr>
      </p:pic>
    </p:spTree>
    <p:extLst>
      <p:ext uri="{BB962C8B-B14F-4D97-AF65-F5344CB8AC3E}">
        <p14:creationId xmlns:p14="http://schemas.microsoft.com/office/powerpoint/2010/main" val="5732208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NetworkPolicy</a:t>
            </a:r>
            <a:endParaRPr lang="en-US" dirty="0"/>
          </a:p>
        </p:txBody>
      </p:sp>
      <p:sp>
        <p:nvSpPr>
          <p:cNvPr id="8" name="Rectangle 7"/>
          <p:cNvSpPr/>
          <p:nvPr/>
        </p:nvSpPr>
        <p:spPr>
          <a:xfrm>
            <a:off x="504000" y="1223190"/>
            <a:ext cx="10918380" cy="738664"/>
          </a:xfrm>
          <a:prstGeom prst="rect">
            <a:avLst/>
          </a:prstGeom>
        </p:spPr>
        <p:txBody>
          <a:bodyPr wrap="square">
            <a:spAutoFit/>
          </a:bodyPr>
          <a:lstStyle/>
          <a:p>
            <a:pPr marL="342900" indent="-342900">
              <a:buFont typeface="Wingdings" panose="05000000000000000000" pitchFamily="2" charset="2"/>
              <a:buChar char="§"/>
            </a:pPr>
            <a:r>
              <a:rPr lang="en-US" dirty="0"/>
              <a:t>“Firewall”-like restrictions</a:t>
            </a:r>
          </a:p>
          <a:p>
            <a:pPr marL="342900" indent="-342900">
              <a:buFont typeface="Wingdings" panose="05000000000000000000" pitchFamily="2" charset="2"/>
              <a:buChar char="§"/>
            </a:pPr>
            <a:r>
              <a:rPr lang="en-US" dirty="0"/>
              <a:t>Define egress and ingress rules for a service</a:t>
            </a:r>
          </a:p>
        </p:txBody>
      </p:sp>
      <p:sp>
        <p:nvSpPr>
          <p:cNvPr id="7" name="Rectangle 6"/>
          <p:cNvSpPr/>
          <p:nvPr/>
        </p:nvSpPr>
        <p:spPr bwMode="gray">
          <a:xfrm>
            <a:off x="3850434" y="3401577"/>
            <a:ext cx="1315448" cy="112049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Service</a:t>
            </a:r>
          </a:p>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direct-line-to-peach</a:t>
            </a:r>
          </a:p>
        </p:txBody>
      </p:sp>
      <p:sp>
        <p:nvSpPr>
          <p:cNvPr id="12" name="Rectangle 11"/>
          <p:cNvSpPr/>
          <p:nvPr/>
        </p:nvSpPr>
        <p:spPr bwMode="gray">
          <a:xfrm>
            <a:off x="8479699" y="3567880"/>
            <a:ext cx="1062486"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Peach</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6" name="Straight Arrow Connector 15"/>
          <p:cNvCxnSpPr>
            <a:cxnSpLocks/>
            <a:stCxn id="28" idx="3"/>
            <a:endCxn id="7" idx="1"/>
          </p:cNvCxnSpPr>
          <p:nvPr/>
        </p:nvCxnSpPr>
        <p:spPr>
          <a:xfrm>
            <a:off x="2131354" y="3228936"/>
            <a:ext cx="1719080" cy="732890"/>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2" name="Rectangle: Single Corner Snipped 21"/>
          <p:cNvSpPr/>
          <p:nvPr/>
        </p:nvSpPr>
        <p:spPr bwMode="gray">
          <a:xfrm>
            <a:off x="6032354" y="4818501"/>
            <a:ext cx="2322768" cy="954325"/>
          </a:xfrm>
          <a:prstGeom prst="snip1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Network Policy</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4" name="Straight Arrow Connector 23"/>
          <p:cNvCxnSpPr>
            <a:cxnSpLocks/>
            <a:stCxn id="22" idx="3"/>
          </p:cNvCxnSpPr>
          <p:nvPr/>
        </p:nvCxnSpPr>
        <p:spPr>
          <a:xfrm flipV="1">
            <a:off x="7193738" y="4071790"/>
            <a:ext cx="0" cy="746711"/>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cxnSpLocks/>
            <a:stCxn id="7" idx="3"/>
            <a:endCxn id="12" idx="1"/>
          </p:cNvCxnSpPr>
          <p:nvPr/>
        </p:nvCxnSpPr>
        <p:spPr>
          <a:xfrm>
            <a:off x="5165882" y="3961826"/>
            <a:ext cx="3313817" cy="9416"/>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6" name="Lightning Bolt 35"/>
          <p:cNvSpPr/>
          <p:nvPr/>
        </p:nvSpPr>
        <p:spPr bwMode="gray">
          <a:xfrm>
            <a:off x="6752698" y="4071790"/>
            <a:ext cx="303473" cy="499599"/>
          </a:xfrm>
          <a:prstGeom prst="lightningBolt">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8" name="Rectangle 27"/>
          <p:cNvSpPr/>
          <p:nvPr/>
        </p:nvSpPr>
        <p:spPr bwMode="gray">
          <a:xfrm>
            <a:off x="1068868" y="2825574"/>
            <a:ext cx="1062486"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Mario</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9" name="Rectangle 28"/>
          <p:cNvSpPr/>
          <p:nvPr/>
        </p:nvSpPr>
        <p:spPr bwMode="gray">
          <a:xfrm>
            <a:off x="1068868" y="4488940"/>
            <a:ext cx="1062486"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Bowser</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30" name="Straight Arrow Connector 29"/>
          <p:cNvCxnSpPr>
            <a:cxnSpLocks/>
            <a:stCxn id="29" idx="3"/>
            <a:endCxn id="7" idx="1"/>
          </p:cNvCxnSpPr>
          <p:nvPr/>
        </p:nvCxnSpPr>
        <p:spPr>
          <a:xfrm flipV="1">
            <a:off x="2131354" y="3961826"/>
            <a:ext cx="1719080" cy="930476"/>
          </a:xfrm>
          <a:prstGeom prst="straightConnector1">
            <a:avLst/>
          </a:prstGeom>
          <a:ln w="38100">
            <a:solidFill>
              <a:schemeClr val="accent5"/>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9" name="Flowchart: Document 38"/>
          <p:cNvSpPr/>
          <p:nvPr/>
        </p:nvSpPr>
        <p:spPr bwMode="gray">
          <a:xfrm>
            <a:off x="8079509" y="5506571"/>
            <a:ext cx="1826452" cy="766354"/>
          </a:xfrm>
          <a:prstGeom prst="flowChartDocument">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Selector: location: castle</a:t>
            </a:r>
          </a:p>
        </p:txBody>
      </p:sp>
      <p:sp>
        <p:nvSpPr>
          <p:cNvPr id="49" name="Rectangle 48"/>
          <p:cNvSpPr/>
          <p:nvPr/>
        </p:nvSpPr>
        <p:spPr bwMode="gray">
          <a:xfrm>
            <a:off x="9018808" y="3228936"/>
            <a:ext cx="1774306" cy="5218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location</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castle</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0" name="Flowchart: Document 49"/>
          <p:cNvSpPr/>
          <p:nvPr/>
        </p:nvSpPr>
        <p:spPr bwMode="gray">
          <a:xfrm>
            <a:off x="4863671" y="5506571"/>
            <a:ext cx="1506583" cy="766354"/>
          </a:xfrm>
          <a:prstGeom prst="flowChartDocument">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accept: caller: </a:t>
            </a:r>
            <a:r>
              <a:rPr lang="en-US" sz="1800" kern="0" dirty="0" err="1">
                <a:ea typeface="Arial Unicode MS" pitchFamily="34" charset="-128"/>
                <a:cs typeface="Arial Unicode MS" pitchFamily="34" charset="-128"/>
              </a:rPr>
              <a:t>mario</a:t>
            </a:r>
            <a:endParaRPr lang="en-US" sz="1800" kern="0" dirty="0">
              <a:ea typeface="Arial Unicode MS" pitchFamily="34" charset="-128"/>
              <a:cs typeface="Arial Unicode MS" pitchFamily="34" charset="-128"/>
            </a:endParaRPr>
          </a:p>
        </p:txBody>
      </p:sp>
      <p:sp>
        <p:nvSpPr>
          <p:cNvPr id="51" name="Rectangle 50"/>
          <p:cNvSpPr/>
          <p:nvPr/>
        </p:nvSpPr>
        <p:spPr bwMode="gray">
          <a:xfrm>
            <a:off x="1600111" y="2574739"/>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caller</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mario</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1" name="Flowchart: Document 20">
            <a:extLst>
              <a:ext uri="{FF2B5EF4-FFF2-40B4-BE49-F238E27FC236}">
                <a16:creationId xmlns:a16="http://schemas.microsoft.com/office/drawing/2014/main" id="{3F4627F5-3267-4CEF-9A64-0ACC08646BB2}"/>
              </a:ext>
            </a:extLst>
          </p:cNvPr>
          <p:cNvSpPr/>
          <p:nvPr/>
        </p:nvSpPr>
        <p:spPr bwMode="gray">
          <a:xfrm>
            <a:off x="4863671" y="2740245"/>
            <a:ext cx="1826452" cy="766354"/>
          </a:xfrm>
          <a:prstGeom prst="flowChartDocument">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Selector: location: castle</a:t>
            </a:r>
          </a:p>
        </p:txBody>
      </p:sp>
    </p:spTree>
    <p:extLst>
      <p:ext uri="{BB962C8B-B14F-4D97-AF65-F5344CB8AC3E}">
        <p14:creationId xmlns:p14="http://schemas.microsoft.com/office/powerpoint/2010/main" val="3675271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2" grpId="0" animBg="1"/>
      <p:bldP spid="36" grpId="0" animBg="1"/>
      <p:bldP spid="28" grpId="0" animBg="1"/>
      <p:bldP spid="29" grpId="0" animBg="1"/>
      <p:bldP spid="39" grpId="0" animBg="1"/>
      <p:bldP spid="50" grpId="0" animBg="1"/>
      <p:bldP spid="51" grpId="0" animBg="1"/>
      <p:bldP spid="21"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0258D-FCE3-453D-B02E-FA78D5B651D9}"/>
              </a:ext>
            </a:extLst>
          </p:cNvPr>
          <p:cNvSpPr>
            <a:spLocks noGrp="1"/>
          </p:cNvSpPr>
          <p:nvPr>
            <p:ph type="title"/>
          </p:nvPr>
        </p:nvSpPr>
        <p:spPr/>
        <p:txBody>
          <a:bodyPr/>
          <a:lstStyle/>
          <a:p>
            <a:r>
              <a:rPr lang="en-US" dirty="0"/>
              <a:t>More on Network Policies</a:t>
            </a:r>
          </a:p>
        </p:txBody>
      </p:sp>
      <p:sp>
        <p:nvSpPr>
          <p:cNvPr id="3" name="TextBox 2">
            <a:extLst>
              <a:ext uri="{FF2B5EF4-FFF2-40B4-BE49-F238E27FC236}">
                <a16:creationId xmlns:a16="http://schemas.microsoft.com/office/drawing/2014/main" id="{3CAD70D4-21BA-41FD-B4F3-C0909E6819F3}"/>
              </a:ext>
            </a:extLst>
          </p:cNvPr>
          <p:cNvSpPr txBox="1"/>
          <p:nvPr/>
        </p:nvSpPr>
        <p:spPr>
          <a:xfrm>
            <a:off x="504001" y="1311965"/>
            <a:ext cx="5479356" cy="4308872"/>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2000" kern="0" dirty="0">
                <a:ea typeface="Arial Unicode MS" pitchFamily="34" charset="-128"/>
                <a:cs typeface="Arial Unicode MS" pitchFamily="34" charset="-128"/>
              </a:rPr>
              <a:t>2 </a:t>
            </a:r>
            <a:r>
              <a:rPr lang="en-US" sz="2000" kern="0" dirty="0" err="1">
                <a:ea typeface="Arial Unicode MS" pitchFamily="34" charset="-128"/>
                <a:cs typeface="Arial Unicode MS" pitchFamily="34" charset="-128"/>
              </a:rPr>
              <a:t>policyTypes</a:t>
            </a:r>
            <a:r>
              <a:rPr lang="en-US" sz="2000" kern="0" dirty="0">
                <a:ea typeface="Arial Unicode MS" pitchFamily="34" charset="-128"/>
                <a:cs typeface="Arial Unicode MS" pitchFamily="34" charset="-128"/>
              </a:rPr>
              <a:t>: </a:t>
            </a:r>
          </a:p>
          <a:p>
            <a:pPr marL="285750" indent="-285750" fontAlgn="base">
              <a:spcBef>
                <a:spcPct val="50000"/>
              </a:spcBef>
              <a:spcAft>
                <a:spcPct val="0"/>
              </a:spcAft>
              <a:buClr>
                <a:srgbClr val="F0AB00"/>
              </a:buClr>
              <a:buSzPct val="80000"/>
              <a:buFont typeface="Arial" panose="020B0604020202020204" pitchFamily="34" charset="0"/>
              <a:buChar char="•"/>
            </a:pPr>
            <a:r>
              <a:rPr lang="en-US" sz="2000" kern="0" dirty="0">
                <a:ea typeface="Arial Unicode MS" pitchFamily="34" charset="-128"/>
                <a:cs typeface="Arial Unicode MS" pitchFamily="34" charset="-128"/>
              </a:rPr>
              <a:t>Ingress: rules for incoming traffic</a:t>
            </a:r>
          </a:p>
          <a:p>
            <a:pPr marL="285750" indent="-285750" fontAlgn="base">
              <a:spcBef>
                <a:spcPct val="50000"/>
              </a:spcBef>
              <a:spcAft>
                <a:spcPct val="0"/>
              </a:spcAft>
              <a:buClr>
                <a:srgbClr val="F0AB00"/>
              </a:buClr>
              <a:buSzPct val="80000"/>
              <a:buFont typeface="Arial" panose="020B0604020202020204" pitchFamily="34" charset="0"/>
              <a:buChar char="•"/>
            </a:pPr>
            <a:r>
              <a:rPr lang="en-US" sz="2000" kern="0" dirty="0">
                <a:ea typeface="Arial Unicode MS" pitchFamily="34" charset="-128"/>
                <a:cs typeface="Arial Unicode MS" pitchFamily="34" charset="-128"/>
              </a:rPr>
              <a:t>Egress: rules for outgoing traffic</a:t>
            </a:r>
          </a:p>
          <a:p>
            <a:pPr fontAlgn="base">
              <a:spcBef>
                <a:spcPct val="50000"/>
              </a:spcBef>
              <a:spcAft>
                <a:spcPct val="0"/>
              </a:spcAft>
              <a:buClr>
                <a:srgbClr val="F0AB00"/>
              </a:buClr>
              <a:buSzPct val="80000"/>
            </a:pPr>
            <a:endParaRPr lang="en-US" sz="2000" kern="0" dirty="0">
              <a:ea typeface="Arial Unicode MS" pitchFamily="34" charset="-128"/>
              <a:cs typeface="Arial Unicode MS" pitchFamily="34" charset="-128"/>
            </a:endParaRPr>
          </a:p>
          <a:p>
            <a:pPr fontAlgn="base">
              <a:spcBef>
                <a:spcPct val="50000"/>
              </a:spcBef>
              <a:spcAft>
                <a:spcPct val="0"/>
              </a:spcAft>
              <a:buClr>
                <a:srgbClr val="F0AB00"/>
              </a:buClr>
              <a:buSzPct val="80000"/>
            </a:pPr>
            <a:r>
              <a:rPr lang="en-US" sz="2000" kern="0" dirty="0">
                <a:ea typeface="Arial Unicode MS" pitchFamily="34" charset="-128"/>
                <a:cs typeface="Arial Unicode MS" pitchFamily="34" charset="-128"/>
              </a:rPr>
              <a:t>3 kinds of Rules: </a:t>
            </a:r>
          </a:p>
          <a:p>
            <a:pPr marL="285750" indent="-285750" fontAlgn="base">
              <a:spcBef>
                <a:spcPct val="50000"/>
              </a:spcBef>
              <a:spcAft>
                <a:spcPct val="0"/>
              </a:spcAft>
              <a:buClr>
                <a:srgbClr val="F0AB00"/>
              </a:buClr>
              <a:buSzPct val="80000"/>
              <a:buFont typeface="Arial" panose="020B0604020202020204" pitchFamily="34" charset="0"/>
              <a:buChar char="•"/>
            </a:pPr>
            <a:r>
              <a:rPr lang="en-US" sz="2000" kern="0" dirty="0" err="1">
                <a:ea typeface="Arial Unicode MS" pitchFamily="34" charset="-128"/>
                <a:cs typeface="Arial Unicode MS" pitchFamily="34" charset="-128"/>
              </a:rPr>
              <a:t>ipBlock</a:t>
            </a:r>
            <a:r>
              <a:rPr lang="en-US" sz="2000" kern="0" dirty="0">
                <a:ea typeface="Arial Unicode MS" pitchFamily="34" charset="-128"/>
                <a:cs typeface="Arial Unicode MS" pitchFamily="34" charset="-128"/>
              </a:rPr>
              <a:t>: range of IP addresses given as CIDR</a:t>
            </a:r>
          </a:p>
          <a:p>
            <a:pPr marL="285750" indent="-285750" fontAlgn="base">
              <a:spcBef>
                <a:spcPct val="50000"/>
              </a:spcBef>
              <a:spcAft>
                <a:spcPct val="0"/>
              </a:spcAft>
              <a:buClr>
                <a:srgbClr val="F0AB00"/>
              </a:buClr>
              <a:buSzPct val="80000"/>
              <a:buFont typeface="Arial" panose="020B0604020202020204" pitchFamily="34" charset="0"/>
              <a:buChar char="•"/>
            </a:pPr>
            <a:r>
              <a:rPr lang="en-US" sz="2000" kern="0" dirty="0" err="1">
                <a:ea typeface="Arial Unicode MS" pitchFamily="34" charset="-128"/>
                <a:cs typeface="Arial Unicode MS" pitchFamily="34" charset="-128"/>
              </a:rPr>
              <a:t>podSelector</a:t>
            </a:r>
            <a:r>
              <a:rPr lang="en-US" sz="2000" kern="0" dirty="0">
                <a:ea typeface="Arial Unicode MS" pitchFamily="34" charset="-128"/>
                <a:cs typeface="Arial Unicode MS" pitchFamily="34" charset="-128"/>
              </a:rPr>
              <a:t>: labels of Pods allowed </a:t>
            </a:r>
          </a:p>
          <a:p>
            <a:pPr marL="285750" indent="-285750" fontAlgn="base">
              <a:spcBef>
                <a:spcPct val="50000"/>
              </a:spcBef>
              <a:spcAft>
                <a:spcPct val="0"/>
              </a:spcAft>
              <a:buClr>
                <a:srgbClr val="F0AB00"/>
              </a:buClr>
              <a:buSzPct val="80000"/>
              <a:buFont typeface="Arial" panose="020B0604020202020204" pitchFamily="34" charset="0"/>
              <a:buChar char="•"/>
            </a:pPr>
            <a:r>
              <a:rPr lang="en-US" sz="2000" kern="0" dirty="0" err="1">
                <a:ea typeface="Arial Unicode MS" pitchFamily="34" charset="-128"/>
                <a:cs typeface="Arial Unicode MS" pitchFamily="34" charset="-128"/>
              </a:rPr>
              <a:t>namespaceSelector</a:t>
            </a:r>
            <a:r>
              <a:rPr lang="en-US" sz="2000" kern="0" dirty="0">
                <a:ea typeface="Arial Unicode MS" pitchFamily="34" charset="-128"/>
                <a:cs typeface="Arial Unicode MS" pitchFamily="34" charset="-128"/>
              </a:rPr>
              <a:t>: labels of Namespaces</a:t>
            </a:r>
          </a:p>
          <a:p>
            <a:pPr marL="285750" indent="-285750" fontAlgn="base">
              <a:spcBef>
                <a:spcPct val="50000"/>
              </a:spcBef>
              <a:spcAft>
                <a:spcPct val="0"/>
              </a:spcAft>
              <a:buClr>
                <a:srgbClr val="F0AB00"/>
              </a:buClr>
              <a:buSzPct val="80000"/>
              <a:buFont typeface="Arial" panose="020B0604020202020204" pitchFamily="34" charset="0"/>
              <a:buChar char="•"/>
            </a:pPr>
            <a:r>
              <a:rPr lang="en-US" sz="2000" kern="0" dirty="0">
                <a:ea typeface="Arial Unicode MS" pitchFamily="34" charset="-128"/>
                <a:cs typeface="Arial Unicode MS" pitchFamily="34" charset="-128"/>
              </a:rPr>
              <a:t>Last two can be combined to specify certain pods in certain </a:t>
            </a:r>
            <a:r>
              <a:rPr lang="en-US" sz="2000" kern="0" dirty="0" err="1">
                <a:ea typeface="Arial Unicode MS" pitchFamily="34" charset="-128"/>
                <a:cs typeface="Arial Unicode MS" pitchFamily="34" charset="-128"/>
              </a:rPr>
              <a:t>namespases</a:t>
            </a:r>
            <a:r>
              <a:rPr lang="en-US" sz="2000" kern="0" dirty="0">
                <a:ea typeface="Arial Unicode MS" pitchFamily="34" charset="-128"/>
                <a:cs typeface="Arial Unicode MS" pitchFamily="34" charset="-128"/>
              </a:rPr>
              <a:t> (since 1.11)</a:t>
            </a:r>
          </a:p>
        </p:txBody>
      </p:sp>
    </p:spTree>
    <p:extLst>
      <p:ext uri="{BB962C8B-B14F-4D97-AF65-F5344CB8AC3E}">
        <p14:creationId xmlns:p14="http://schemas.microsoft.com/office/powerpoint/2010/main" val="17460573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NetworkPolicy</a:t>
            </a:r>
            <a:endParaRPr lang="en-US" dirty="0"/>
          </a:p>
        </p:txBody>
      </p:sp>
      <p:sp>
        <p:nvSpPr>
          <p:cNvPr id="8" name="Rectangle 7"/>
          <p:cNvSpPr/>
          <p:nvPr/>
        </p:nvSpPr>
        <p:spPr>
          <a:xfrm>
            <a:off x="504000" y="1223190"/>
            <a:ext cx="10918380" cy="1061829"/>
          </a:xfrm>
          <a:prstGeom prst="rect">
            <a:avLst/>
          </a:prstGeom>
        </p:spPr>
        <p:txBody>
          <a:bodyPr wrap="square">
            <a:spAutoFit/>
          </a:bodyPr>
          <a:lstStyle/>
          <a:p>
            <a:pPr marL="342900" indent="-342900">
              <a:buFont typeface="Wingdings" panose="05000000000000000000" pitchFamily="2" charset="2"/>
              <a:buChar char="§"/>
            </a:pPr>
            <a:r>
              <a:rPr lang="en-US" dirty="0"/>
              <a:t>“Firewall”-like restrictions</a:t>
            </a:r>
          </a:p>
          <a:p>
            <a:pPr marL="342900" indent="-342900">
              <a:buFont typeface="Wingdings" panose="05000000000000000000" pitchFamily="2" charset="2"/>
              <a:buChar char="§"/>
            </a:pPr>
            <a:r>
              <a:rPr lang="en-US" dirty="0"/>
              <a:t>Define egress and ingress rules for a service</a:t>
            </a:r>
          </a:p>
          <a:p>
            <a:pPr marL="342900" indent="-342900">
              <a:buFont typeface="Wingdings" panose="05000000000000000000" pitchFamily="2" charset="2"/>
              <a:buChar char="§"/>
            </a:pPr>
            <a:r>
              <a:rPr lang="en-US" dirty="0"/>
              <a:t>Requires support by overlay network plugin</a:t>
            </a:r>
          </a:p>
        </p:txBody>
      </p:sp>
      <p:sp>
        <p:nvSpPr>
          <p:cNvPr id="7" name="Rectangle 6"/>
          <p:cNvSpPr/>
          <p:nvPr/>
        </p:nvSpPr>
        <p:spPr bwMode="gray">
          <a:xfrm>
            <a:off x="4479700" y="3598223"/>
            <a:ext cx="1315448" cy="774112"/>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Service</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2" name="Rectangle 11"/>
          <p:cNvSpPr/>
          <p:nvPr/>
        </p:nvSpPr>
        <p:spPr bwMode="gray">
          <a:xfrm>
            <a:off x="9108965" y="3567880"/>
            <a:ext cx="1062486"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Pod</a:t>
            </a:r>
            <a:r>
              <a:rPr lang="en-US" sz="1800" kern="0" dirty="0">
                <a:ea typeface="Arial Unicode MS" pitchFamily="34" charset="-128"/>
                <a:cs typeface="Arial Unicode MS" pitchFamily="34" charset="-128"/>
              </a:rPr>
              <a:t> A</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6" name="Straight Arrow Connector 15"/>
          <p:cNvCxnSpPr>
            <a:stCxn id="28" idx="3"/>
            <a:endCxn id="7" idx="1"/>
          </p:cNvCxnSpPr>
          <p:nvPr/>
        </p:nvCxnSpPr>
        <p:spPr>
          <a:xfrm>
            <a:off x="2760620" y="3228936"/>
            <a:ext cx="1719080" cy="756343"/>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2" name="Rectangle: Single Corner Snipped 21"/>
          <p:cNvSpPr/>
          <p:nvPr/>
        </p:nvSpPr>
        <p:spPr bwMode="gray">
          <a:xfrm>
            <a:off x="6667860" y="5016889"/>
            <a:ext cx="2322768" cy="1438976"/>
          </a:xfrm>
          <a:prstGeom prst="snip1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Network Policy</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4" name="Straight Arrow Connector 23"/>
          <p:cNvCxnSpPr>
            <a:stCxn id="22" idx="3"/>
          </p:cNvCxnSpPr>
          <p:nvPr/>
        </p:nvCxnSpPr>
        <p:spPr>
          <a:xfrm flipV="1">
            <a:off x="7829244" y="4071790"/>
            <a:ext cx="0" cy="945099"/>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7" idx="3"/>
            <a:endCxn id="12" idx="1"/>
          </p:cNvCxnSpPr>
          <p:nvPr/>
        </p:nvCxnSpPr>
        <p:spPr>
          <a:xfrm flipV="1">
            <a:off x="5795148" y="3971242"/>
            <a:ext cx="3313817" cy="14037"/>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6" name="Lightning Bolt 35"/>
          <p:cNvSpPr/>
          <p:nvPr/>
        </p:nvSpPr>
        <p:spPr bwMode="gray">
          <a:xfrm>
            <a:off x="7381964" y="4071790"/>
            <a:ext cx="303473" cy="499599"/>
          </a:xfrm>
          <a:prstGeom prst="lightningBolt">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8" name="Rectangle 27"/>
          <p:cNvSpPr/>
          <p:nvPr/>
        </p:nvSpPr>
        <p:spPr bwMode="gray">
          <a:xfrm>
            <a:off x="1698134" y="2825574"/>
            <a:ext cx="1062486"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Pod</a:t>
            </a:r>
            <a:r>
              <a:rPr lang="en-US" sz="1800" kern="0" dirty="0">
                <a:ea typeface="Arial Unicode MS" pitchFamily="34" charset="-128"/>
                <a:cs typeface="Arial Unicode MS" pitchFamily="34" charset="-128"/>
              </a:rPr>
              <a:t> B</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9" name="Rectangle 28"/>
          <p:cNvSpPr/>
          <p:nvPr/>
        </p:nvSpPr>
        <p:spPr bwMode="gray">
          <a:xfrm>
            <a:off x="1698134" y="4488940"/>
            <a:ext cx="1062486"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Pod</a:t>
            </a:r>
            <a:r>
              <a:rPr lang="en-US" sz="1800" kern="0" dirty="0">
                <a:ea typeface="Arial Unicode MS" pitchFamily="34" charset="-128"/>
                <a:cs typeface="Arial Unicode MS" pitchFamily="34" charset="-128"/>
              </a:rPr>
              <a:t> M</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30" name="Straight Arrow Connector 29"/>
          <p:cNvCxnSpPr>
            <a:stCxn id="29" idx="3"/>
            <a:endCxn id="7" idx="1"/>
          </p:cNvCxnSpPr>
          <p:nvPr/>
        </p:nvCxnSpPr>
        <p:spPr>
          <a:xfrm flipV="1">
            <a:off x="2760620" y="3985279"/>
            <a:ext cx="1719080" cy="907023"/>
          </a:xfrm>
          <a:prstGeom prst="straightConnector1">
            <a:avLst/>
          </a:prstGeom>
          <a:ln w="38100">
            <a:solidFill>
              <a:schemeClr val="accent5"/>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9" name="Flowchart: Document 38"/>
          <p:cNvSpPr/>
          <p:nvPr/>
        </p:nvSpPr>
        <p:spPr bwMode="gray">
          <a:xfrm>
            <a:off x="8133625" y="4782370"/>
            <a:ext cx="1506583" cy="766354"/>
          </a:xfrm>
          <a:prstGeom prst="flowChartDocument">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Selector: app: </a:t>
            </a:r>
            <a:r>
              <a:rPr lang="en-US" sz="1800" kern="0" dirty="0" err="1">
                <a:ea typeface="Arial Unicode MS" pitchFamily="34" charset="-128"/>
                <a:cs typeface="Arial Unicode MS" pitchFamily="34" charset="-128"/>
              </a:rPr>
              <a:t>nginx</a:t>
            </a:r>
            <a:endParaRPr lang="en-US" sz="1800" kern="0" dirty="0">
              <a:ea typeface="Arial Unicode MS" pitchFamily="34" charset="-128"/>
              <a:cs typeface="Arial Unicode MS" pitchFamily="34" charset="-128"/>
            </a:endParaRPr>
          </a:p>
        </p:txBody>
      </p:sp>
      <p:sp>
        <p:nvSpPr>
          <p:cNvPr id="49" name="Rectangle 48"/>
          <p:cNvSpPr/>
          <p:nvPr/>
        </p:nvSpPr>
        <p:spPr bwMode="gray">
          <a:xfrm>
            <a:off x="9522959" y="3385000"/>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app</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0" name="Flowchart: Document 49"/>
          <p:cNvSpPr/>
          <p:nvPr/>
        </p:nvSpPr>
        <p:spPr bwMode="gray">
          <a:xfrm>
            <a:off x="5986539" y="4718721"/>
            <a:ext cx="1506583" cy="766354"/>
          </a:xfrm>
          <a:prstGeom prst="flowChartDocument">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Selector: access: ok</a:t>
            </a:r>
          </a:p>
        </p:txBody>
      </p:sp>
      <p:sp>
        <p:nvSpPr>
          <p:cNvPr id="51" name="Rectangle 50"/>
          <p:cNvSpPr/>
          <p:nvPr/>
        </p:nvSpPr>
        <p:spPr bwMode="gray">
          <a:xfrm>
            <a:off x="2229377" y="2574739"/>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access</a:t>
            </a:r>
            <a:r>
              <a:rPr lang="de-DE" sz="1800" kern="0" dirty="0">
                <a:ea typeface="Arial Unicode MS" pitchFamily="34" charset="-128"/>
                <a:cs typeface="Arial Unicode MS" pitchFamily="34" charset="-128"/>
              </a:rPr>
              <a:t>: ok</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2" name="Rectangle 51"/>
          <p:cNvSpPr/>
          <p:nvPr/>
        </p:nvSpPr>
        <p:spPr bwMode="gray">
          <a:xfrm>
            <a:off x="2351297" y="5119315"/>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access</a:t>
            </a:r>
            <a:r>
              <a:rPr lang="de-DE" sz="1800" kern="0" dirty="0">
                <a:ea typeface="Arial Unicode MS" pitchFamily="34" charset="-128"/>
                <a:cs typeface="Arial Unicode MS" pitchFamily="34" charset="-128"/>
              </a:rPr>
              <a:t>: not ok</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40845430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BD4BF-5C0E-4BE1-A99C-25DBDC85D9CD}"/>
              </a:ext>
            </a:extLst>
          </p:cNvPr>
          <p:cNvSpPr>
            <a:spLocks noGrp="1"/>
          </p:cNvSpPr>
          <p:nvPr>
            <p:ph type="title"/>
          </p:nvPr>
        </p:nvSpPr>
        <p:spPr/>
        <p:txBody>
          <a:bodyPr/>
          <a:lstStyle/>
          <a:p>
            <a:r>
              <a:rPr lang="en-US" dirty="0"/>
              <a:t>Demo</a:t>
            </a:r>
          </a:p>
        </p:txBody>
      </p:sp>
      <p:pic>
        <p:nvPicPr>
          <p:cNvPr id="4" name="Picture 3">
            <a:extLst>
              <a:ext uri="{FF2B5EF4-FFF2-40B4-BE49-F238E27FC236}">
                <a16:creationId xmlns:a16="http://schemas.microsoft.com/office/drawing/2014/main" id="{A37371D8-51AB-421E-816A-31039883CAA2}"/>
              </a:ext>
            </a:extLst>
          </p:cNvPr>
          <p:cNvPicPr>
            <a:picLocks noChangeAspect="1"/>
          </p:cNvPicPr>
          <p:nvPr/>
        </p:nvPicPr>
        <p:blipFill>
          <a:blip r:embed="rId3"/>
          <a:stretch>
            <a:fillRect/>
          </a:stretch>
        </p:blipFill>
        <p:spPr>
          <a:xfrm>
            <a:off x="3645157" y="976918"/>
            <a:ext cx="4904163" cy="4904163"/>
          </a:xfrm>
          <a:prstGeom prst="rect">
            <a:avLst/>
          </a:prstGeom>
        </p:spPr>
      </p:pic>
    </p:spTree>
    <p:extLst>
      <p:ext uri="{BB962C8B-B14F-4D97-AF65-F5344CB8AC3E}">
        <p14:creationId xmlns:p14="http://schemas.microsoft.com/office/powerpoint/2010/main" val="2476350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Exercise #09</a:t>
            </a:r>
          </a:p>
        </p:txBody>
      </p:sp>
      <p:grpSp>
        <p:nvGrpSpPr>
          <p:cNvPr id="13" name="Group 12"/>
          <p:cNvGrpSpPr/>
          <p:nvPr/>
        </p:nvGrpSpPr>
        <p:grpSpPr>
          <a:xfrm>
            <a:off x="2674620" y="3124200"/>
            <a:ext cx="6187440" cy="1752600"/>
            <a:chOff x="2697480" y="2743200"/>
            <a:chExt cx="6187440" cy="2034540"/>
          </a:xfrm>
        </p:grpSpPr>
        <p:sp>
          <p:nvSpPr>
            <p:cNvPr id="12" name="Rectangle: Rounded Corners 11"/>
            <p:cNvSpPr/>
            <p:nvPr/>
          </p:nvSpPr>
          <p:spPr bwMode="gray">
            <a:xfrm>
              <a:off x="2697480" y="2743200"/>
              <a:ext cx="6187440" cy="2034540"/>
            </a:xfrm>
            <a:prstGeom prst="round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 name="Rectangle 3"/>
            <p:cNvSpPr/>
            <p:nvPr/>
          </p:nvSpPr>
          <p:spPr bwMode="gray">
            <a:xfrm>
              <a:off x="2989653" y="3164976"/>
              <a:ext cx="1627931" cy="1156258"/>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Rectangle 5"/>
            <p:cNvSpPr/>
            <p:nvPr/>
          </p:nvSpPr>
          <p:spPr bwMode="gray">
            <a:xfrm>
              <a:off x="6855115" y="3164976"/>
              <a:ext cx="1627931" cy="1156258"/>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p:cNvSpPr/>
            <p:nvPr/>
          </p:nvSpPr>
          <p:spPr bwMode="gray">
            <a:xfrm>
              <a:off x="4922384" y="3164976"/>
              <a:ext cx="1627931" cy="1156258"/>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grpSp>
        <p:nvGrpSpPr>
          <p:cNvPr id="15" name="Group 14"/>
          <p:cNvGrpSpPr/>
          <p:nvPr/>
        </p:nvGrpSpPr>
        <p:grpSpPr>
          <a:xfrm>
            <a:off x="3482340" y="5191896"/>
            <a:ext cx="4572000" cy="1363980"/>
            <a:chOff x="3421380" y="5067300"/>
            <a:chExt cx="4572000" cy="1363980"/>
          </a:xfrm>
        </p:grpSpPr>
        <p:sp>
          <p:nvSpPr>
            <p:cNvPr id="14" name="Rectangle: Rounded Corners 13"/>
            <p:cNvSpPr/>
            <p:nvPr/>
          </p:nvSpPr>
          <p:spPr bwMode="gray">
            <a:xfrm>
              <a:off x="3421380" y="5067300"/>
              <a:ext cx="4572000" cy="1363980"/>
            </a:xfrm>
            <a:prstGeom prst="round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Cylinder 7"/>
            <p:cNvSpPr/>
            <p:nvPr/>
          </p:nvSpPr>
          <p:spPr bwMode="gray">
            <a:xfrm>
              <a:off x="3946888" y="5248563"/>
              <a:ext cx="998220" cy="1004248"/>
            </a:xfrm>
            <a:prstGeom prst="can">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custom</a:t>
              </a:r>
              <a:r>
                <a:rPr lang="de-DE" sz="1800" kern="0" dirty="0">
                  <a:ea typeface="Arial Unicode MS" pitchFamily="34" charset="-128"/>
                  <a:cs typeface="Arial Unicode MS" pitchFamily="34" charset="-128"/>
                </a:rPr>
                <a:t> </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content</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9" name="Cylinder 8"/>
            <p:cNvSpPr/>
            <p:nvPr/>
          </p:nvSpPr>
          <p:spPr bwMode="gray">
            <a:xfrm>
              <a:off x="5214379" y="5248563"/>
              <a:ext cx="998220" cy="1004248"/>
            </a:xfrm>
            <a:prstGeom prst="can">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config</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0" name="Cylinder 9"/>
            <p:cNvSpPr/>
            <p:nvPr/>
          </p:nvSpPr>
          <p:spPr bwMode="gray">
            <a:xfrm>
              <a:off x="6481870" y="5248563"/>
              <a:ext cx="998220" cy="1004248"/>
            </a:xfrm>
            <a:prstGeom prst="can">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tls</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certs</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sp>
        <p:nvSpPr>
          <p:cNvPr id="16" name="Arrow: Up-Down 15"/>
          <p:cNvSpPr/>
          <p:nvPr/>
        </p:nvSpPr>
        <p:spPr bwMode="gray">
          <a:xfrm>
            <a:off x="5657231" y="4702919"/>
            <a:ext cx="222219" cy="635300"/>
          </a:xfrm>
          <a:prstGeom prst="upDownArrow">
            <a:avLst/>
          </a:prstGeom>
          <a:solidFill>
            <a:schemeClr val="accent4"/>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Cloud 16"/>
          <p:cNvSpPr/>
          <p:nvPr/>
        </p:nvSpPr>
        <p:spPr bwMode="gray">
          <a:xfrm>
            <a:off x="4077318" y="772619"/>
            <a:ext cx="3382042" cy="807791"/>
          </a:xfrm>
          <a:prstGeom prst="cloud">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27" name="Group 26"/>
          <p:cNvGrpSpPr/>
          <p:nvPr/>
        </p:nvGrpSpPr>
        <p:grpSpPr>
          <a:xfrm>
            <a:off x="4165925" y="2129720"/>
            <a:ext cx="3204830" cy="681069"/>
            <a:chOff x="2697480" y="2743200"/>
            <a:chExt cx="6187440" cy="2034540"/>
          </a:xfrm>
        </p:grpSpPr>
        <p:sp>
          <p:nvSpPr>
            <p:cNvPr id="28" name="Rectangle: Rounded Corners 27"/>
            <p:cNvSpPr/>
            <p:nvPr/>
          </p:nvSpPr>
          <p:spPr bwMode="gray">
            <a:xfrm>
              <a:off x="2697480" y="2743200"/>
              <a:ext cx="6187440" cy="2034540"/>
            </a:xfrm>
            <a:prstGeom prst="round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9" name="Rectangle 28"/>
            <p:cNvSpPr/>
            <p:nvPr/>
          </p:nvSpPr>
          <p:spPr bwMode="gray">
            <a:xfrm>
              <a:off x="3493771" y="3130180"/>
              <a:ext cx="4594857" cy="1156257"/>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service</a:t>
              </a:r>
              <a:r>
                <a:rPr lang="de-DE" sz="1800" kern="0" dirty="0">
                  <a:ea typeface="Arial Unicode MS" pitchFamily="34" charset="-128"/>
                  <a:cs typeface="Arial Unicode MS" pitchFamily="34" charset="-128"/>
                </a:rPr>
                <a:t> http / https</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sp>
        <p:nvSpPr>
          <p:cNvPr id="18" name="Arrow: Up-Down 17"/>
          <p:cNvSpPr/>
          <p:nvPr/>
        </p:nvSpPr>
        <p:spPr bwMode="gray">
          <a:xfrm>
            <a:off x="5657231" y="2669184"/>
            <a:ext cx="222219" cy="686436"/>
          </a:xfrm>
          <a:prstGeom prst="upDownArrow">
            <a:avLst/>
          </a:prstGeom>
          <a:solidFill>
            <a:schemeClr val="accent4"/>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32" name="Arrow: Up-Down 31"/>
          <p:cNvSpPr/>
          <p:nvPr/>
        </p:nvSpPr>
        <p:spPr bwMode="gray">
          <a:xfrm>
            <a:off x="5657230" y="1585837"/>
            <a:ext cx="222219" cy="686436"/>
          </a:xfrm>
          <a:prstGeom prst="upDownArrow">
            <a:avLst/>
          </a:prstGeom>
          <a:solidFill>
            <a:schemeClr val="accent4"/>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0" name="Rectangle: Single Corner Snipped 19">
            <a:extLst>
              <a:ext uri="{FF2B5EF4-FFF2-40B4-BE49-F238E27FC236}">
                <a16:creationId xmlns:a16="http://schemas.microsoft.com/office/drawing/2014/main" id="{C7F2FB60-D7EF-485F-AA1B-FC0AF0234EFB}"/>
              </a:ext>
            </a:extLst>
          </p:cNvPr>
          <p:cNvSpPr/>
          <p:nvPr/>
        </p:nvSpPr>
        <p:spPr bwMode="gray">
          <a:xfrm>
            <a:off x="8616279" y="873332"/>
            <a:ext cx="2619143" cy="1338815"/>
          </a:xfrm>
          <a:prstGeom prst="snip1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Filter incoming traffic </a:t>
            </a:r>
            <a:r>
              <a:rPr lang="en-US" sz="1800" kern="0">
                <a:ea typeface="Arial Unicode MS" pitchFamily="34" charset="-128"/>
                <a:cs typeface="Arial Unicode MS" pitchFamily="34" charset="-128"/>
              </a:rPr>
              <a:t>with a network </a:t>
            </a:r>
            <a:r>
              <a:rPr lang="en-US" sz="1800" kern="0" dirty="0">
                <a:ea typeface="Arial Unicode MS" pitchFamily="34" charset="-128"/>
                <a:cs typeface="Arial Unicode MS" pitchFamily="34" charset="-128"/>
              </a:rPr>
              <a:t>Policy</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1" name="Straight Arrow Connector 20">
            <a:extLst>
              <a:ext uri="{FF2B5EF4-FFF2-40B4-BE49-F238E27FC236}">
                <a16:creationId xmlns:a16="http://schemas.microsoft.com/office/drawing/2014/main" id="{484F8FEA-C495-402A-8FB3-F57A76F2BE67}"/>
              </a:ext>
            </a:extLst>
          </p:cNvPr>
          <p:cNvCxnSpPr>
            <a:cxnSpLocks/>
            <a:stCxn id="20" idx="2"/>
          </p:cNvCxnSpPr>
          <p:nvPr/>
        </p:nvCxnSpPr>
        <p:spPr>
          <a:xfrm flipH="1">
            <a:off x="5812113" y="1542740"/>
            <a:ext cx="2804166" cy="214913"/>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55814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1D3D19E-A8DA-4646-B054-3A090C73BA35}"/>
              </a:ext>
            </a:extLst>
          </p:cNvPr>
          <p:cNvSpPr>
            <a:spLocks noGrp="1"/>
          </p:cNvSpPr>
          <p:nvPr>
            <p:ph type="ctrTitle"/>
          </p:nvPr>
        </p:nvSpPr>
        <p:spPr/>
        <p:txBody>
          <a:bodyPr/>
          <a:lstStyle/>
          <a:p>
            <a:r>
              <a:rPr lang="en-US" dirty="0"/>
              <a:t>Attacking K8s</a:t>
            </a:r>
          </a:p>
        </p:txBody>
      </p:sp>
      <p:pic>
        <p:nvPicPr>
          <p:cNvPr id="5" name="Picture 4">
            <a:extLst>
              <a:ext uri="{FF2B5EF4-FFF2-40B4-BE49-F238E27FC236}">
                <a16:creationId xmlns:a16="http://schemas.microsoft.com/office/drawing/2014/main" id="{46822AB6-27A0-4E88-8B9A-E70E5967B8E0}"/>
              </a:ext>
            </a:extLst>
          </p:cNvPr>
          <p:cNvPicPr>
            <a:picLocks noChangeAspect="1"/>
          </p:cNvPicPr>
          <p:nvPr/>
        </p:nvPicPr>
        <p:blipFill>
          <a:blip r:embed="rId2"/>
          <a:stretch>
            <a:fillRect/>
          </a:stretch>
        </p:blipFill>
        <p:spPr>
          <a:xfrm>
            <a:off x="5648820" y="1309270"/>
            <a:ext cx="4239460" cy="4239460"/>
          </a:xfrm>
          <a:prstGeom prst="rect">
            <a:avLst/>
          </a:prstGeom>
        </p:spPr>
      </p:pic>
    </p:spTree>
    <p:extLst>
      <p:ext uri="{BB962C8B-B14F-4D97-AF65-F5344CB8AC3E}">
        <p14:creationId xmlns:p14="http://schemas.microsoft.com/office/powerpoint/2010/main" val="20262474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Rectangle: Rounded Corners 48">
            <a:extLst>
              <a:ext uri="{FF2B5EF4-FFF2-40B4-BE49-F238E27FC236}">
                <a16:creationId xmlns:a16="http://schemas.microsoft.com/office/drawing/2014/main" id="{8026BE7A-4593-49C0-8AB0-9ACDBBAC32F0}"/>
              </a:ext>
            </a:extLst>
          </p:cNvPr>
          <p:cNvSpPr/>
          <p:nvPr/>
        </p:nvSpPr>
        <p:spPr bwMode="gray">
          <a:xfrm>
            <a:off x="1269557" y="2926601"/>
            <a:ext cx="4531162" cy="3484827"/>
          </a:xfrm>
          <a:prstGeom prst="roundRect">
            <a:avLst/>
          </a:prstGeom>
          <a:solidFill>
            <a:schemeClr val="tx2"/>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b"/>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dirty="0">
                <a:ln>
                  <a:noFill/>
                </a:ln>
                <a:effectLst/>
                <a:uLnTx/>
                <a:uFillTx/>
                <a:ea typeface="Arial Unicode MS" pitchFamily="34" charset="-128"/>
                <a:cs typeface="Arial Unicode MS" pitchFamily="34" charset="-128"/>
              </a:rPr>
              <a:t>Host</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Rounded Corners 6">
            <a:extLst>
              <a:ext uri="{FF2B5EF4-FFF2-40B4-BE49-F238E27FC236}">
                <a16:creationId xmlns:a16="http://schemas.microsoft.com/office/drawing/2014/main" id="{E6DC1ADC-4654-4F03-B065-7C743FA94D33}"/>
              </a:ext>
            </a:extLst>
          </p:cNvPr>
          <p:cNvSpPr/>
          <p:nvPr/>
        </p:nvSpPr>
        <p:spPr bwMode="gray">
          <a:xfrm>
            <a:off x="1269557" y="1008652"/>
            <a:ext cx="4531162" cy="1743402"/>
          </a:xfrm>
          <a:prstGeom prst="roundRect">
            <a:avLst/>
          </a:prstGeom>
          <a:ln>
            <a:headEnd/>
            <a:tailEnd/>
          </a:ln>
        </p:spPr>
        <p:style>
          <a:lnRef idx="2">
            <a:schemeClr val="accent6"/>
          </a:lnRef>
          <a:fillRef idx="1">
            <a:schemeClr val="lt1"/>
          </a:fillRef>
          <a:effectRef idx="0">
            <a:schemeClr val="accent6"/>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dirty="0">
                <a:ln>
                  <a:noFill/>
                </a:ln>
                <a:effectLst/>
                <a:uLnTx/>
                <a:uFillTx/>
                <a:ea typeface="Arial Unicode MS" pitchFamily="34" charset="-128"/>
                <a:cs typeface="Arial Unicode MS" pitchFamily="34" charset="-128"/>
              </a:rPr>
              <a:t>K8s</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 name="Rectangle: Rounded Corners 4">
            <a:extLst>
              <a:ext uri="{FF2B5EF4-FFF2-40B4-BE49-F238E27FC236}">
                <a16:creationId xmlns:a16="http://schemas.microsoft.com/office/drawing/2014/main" id="{89234713-B92F-490B-816D-7D03DE2CB399}"/>
              </a:ext>
            </a:extLst>
          </p:cNvPr>
          <p:cNvSpPr/>
          <p:nvPr/>
        </p:nvSpPr>
        <p:spPr bwMode="gray">
          <a:xfrm>
            <a:off x="1642716" y="2402958"/>
            <a:ext cx="3784845" cy="2172586"/>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a:ln>
                  <a:noFill/>
                </a:ln>
                <a:effectLst/>
                <a:uLnTx/>
                <a:uFillTx/>
                <a:ea typeface="Arial Unicode MS" pitchFamily="34" charset="-128"/>
                <a:cs typeface="Arial Unicode MS" pitchFamily="34" charset="-128"/>
              </a:rPr>
              <a:t>Container</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1" name="Straight Connector 10">
            <a:extLst>
              <a:ext uri="{FF2B5EF4-FFF2-40B4-BE49-F238E27FC236}">
                <a16:creationId xmlns:a16="http://schemas.microsoft.com/office/drawing/2014/main" id="{8212A066-C642-4653-8248-71D0D018FB9C}"/>
              </a:ext>
            </a:extLst>
          </p:cNvPr>
          <p:cNvCxnSpPr>
            <a:cxnSpLocks/>
          </p:cNvCxnSpPr>
          <p:nvPr/>
        </p:nvCxnSpPr>
        <p:spPr>
          <a:xfrm>
            <a:off x="3535138" y="4575544"/>
            <a:ext cx="0" cy="485550"/>
          </a:xfrm>
          <a:prstGeom prst="line">
            <a:avLst/>
          </a:prstGeom>
          <a:ln w="76200">
            <a:solidFill>
              <a:schemeClr val="bg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 name="Rectangle: Rounded Corners 2">
            <a:extLst>
              <a:ext uri="{FF2B5EF4-FFF2-40B4-BE49-F238E27FC236}">
                <a16:creationId xmlns:a16="http://schemas.microsoft.com/office/drawing/2014/main" id="{A3C39E6E-8802-487D-8EFB-5EE635D38FB0}"/>
              </a:ext>
            </a:extLst>
          </p:cNvPr>
          <p:cNvSpPr/>
          <p:nvPr/>
        </p:nvSpPr>
        <p:spPr bwMode="gray">
          <a:xfrm>
            <a:off x="1424394" y="5061094"/>
            <a:ext cx="4221488" cy="723014"/>
          </a:xfrm>
          <a:prstGeom prst="roundRect">
            <a:avLst/>
          </a:prstGeom>
          <a:solidFill>
            <a:schemeClr val="bg2">
              <a:lumMod val="20000"/>
              <a:lumOff val="8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dirty="0">
                <a:ln>
                  <a:noFill/>
                </a:ln>
                <a:effectLst/>
                <a:uLnTx/>
                <a:uFillTx/>
                <a:ea typeface="Arial Unicode MS" pitchFamily="34" charset="-128"/>
                <a:cs typeface="Arial Unicode MS" pitchFamily="34" charset="-128"/>
              </a:rPr>
              <a:t>Linux Kernel</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6" name="Rectangle: Rounded Corners 35">
            <a:extLst>
              <a:ext uri="{FF2B5EF4-FFF2-40B4-BE49-F238E27FC236}">
                <a16:creationId xmlns:a16="http://schemas.microsoft.com/office/drawing/2014/main" id="{4A2A2717-CD54-4CDC-BC00-C10239978171}"/>
              </a:ext>
            </a:extLst>
          </p:cNvPr>
          <p:cNvSpPr/>
          <p:nvPr/>
        </p:nvSpPr>
        <p:spPr bwMode="gray">
          <a:xfrm>
            <a:off x="2596211" y="1541716"/>
            <a:ext cx="1877854" cy="686695"/>
          </a:xfrm>
          <a:prstGeom prst="roundRect">
            <a:avLst/>
          </a:prstGeom>
          <a:ln>
            <a:headEnd/>
            <a:tailEn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0000" tIns="72000" rIns="90000" bIns="72000" numCol="1" spcCol="0" rtlCol="0" fromWordArt="0" anchor="ctr" anchorCtr="0" forceAA="0" compatLnSpc="1">
            <a:prstTxWarp prst="textNoShape">
              <a:avLst/>
            </a:prstTxWarp>
            <a:noAutofit/>
          </a:bodyPr>
          <a:lstStyle/>
          <a:p>
            <a:pPr algn="ctr" defTabSz="914400" fontAlgn="base">
              <a:spcBef>
                <a:spcPct val="50000"/>
              </a:spcBef>
              <a:spcAft>
                <a:spcPct val="0"/>
              </a:spcAft>
              <a:buClr>
                <a:srgbClr val="F0AB00"/>
              </a:buClr>
              <a:buSzPct val="80000"/>
            </a:pPr>
            <a:r>
              <a:rPr lang="en-US" sz="1800" kern="0" dirty="0">
                <a:solidFill>
                  <a:schemeClr val="dk1"/>
                </a:solidFill>
                <a:latin typeface="+mn-lt"/>
                <a:ea typeface="Arial Unicode MS" pitchFamily="34" charset="-128"/>
              </a:rPr>
              <a:t>API Server</a:t>
            </a:r>
          </a:p>
        </p:txBody>
      </p:sp>
      <p:sp>
        <p:nvSpPr>
          <p:cNvPr id="50" name="Title 49">
            <a:extLst>
              <a:ext uri="{FF2B5EF4-FFF2-40B4-BE49-F238E27FC236}">
                <a16:creationId xmlns:a16="http://schemas.microsoft.com/office/drawing/2014/main" id="{7D480E47-3DD1-4ACF-8C6E-41D6F9D75F58}"/>
              </a:ext>
            </a:extLst>
          </p:cNvPr>
          <p:cNvSpPr>
            <a:spLocks noGrp="1"/>
          </p:cNvSpPr>
          <p:nvPr>
            <p:ph type="title"/>
          </p:nvPr>
        </p:nvSpPr>
        <p:spPr/>
        <p:txBody>
          <a:bodyPr/>
          <a:lstStyle/>
          <a:p>
            <a:r>
              <a:rPr lang="en-US" dirty="0"/>
              <a:t>Setup</a:t>
            </a:r>
          </a:p>
        </p:txBody>
      </p:sp>
      <p:sp>
        <p:nvSpPr>
          <p:cNvPr id="51" name="TextBox 50">
            <a:extLst>
              <a:ext uri="{FF2B5EF4-FFF2-40B4-BE49-F238E27FC236}">
                <a16:creationId xmlns:a16="http://schemas.microsoft.com/office/drawing/2014/main" id="{8C4896B8-4474-4EDB-AED8-677DAF5587AB}"/>
              </a:ext>
            </a:extLst>
          </p:cNvPr>
          <p:cNvSpPr txBox="1"/>
          <p:nvPr/>
        </p:nvSpPr>
        <p:spPr>
          <a:xfrm>
            <a:off x="1799514" y="3189516"/>
            <a:ext cx="3471248" cy="692497"/>
          </a:xfrm>
          <a:prstGeom prst="rect">
            <a:avLst/>
          </a:prstGeom>
          <a:solidFill>
            <a:schemeClr val="bg2">
              <a:lumMod val="20000"/>
              <a:lumOff val="80000"/>
            </a:schemeClr>
          </a:solidFill>
        </p:spPr>
        <p:txBody>
          <a:bodyPr wrap="square" lIns="0" tIns="0" rIns="0" bIns="0" rtlCol="0">
            <a:spAutoFit/>
          </a:bodyPr>
          <a:lstStyle/>
          <a:p>
            <a:pPr fontAlgn="base">
              <a:spcBef>
                <a:spcPct val="50000"/>
              </a:spcBef>
              <a:spcAft>
                <a:spcPct val="0"/>
              </a:spcAft>
              <a:buClr>
                <a:srgbClr val="F0AB00"/>
              </a:buClr>
              <a:buSzPct val="80000"/>
            </a:pPr>
            <a:r>
              <a:rPr lang="en-US" sz="1800" kern="0" dirty="0" err="1">
                <a:latin typeface="Courier New" panose="02070309020205020404" pitchFamily="49" charset="0"/>
                <a:ea typeface="Arial Unicode MS" pitchFamily="34" charset="-128"/>
                <a:cs typeface="Courier New" panose="02070309020205020404" pitchFamily="49" charset="0"/>
              </a:rPr>
              <a:t>root@container</a:t>
            </a:r>
            <a:r>
              <a:rPr lang="en-US" sz="1800" kern="0" dirty="0">
                <a:latin typeface="Courier New" panose="02070309020205020404" pitchFamily="49" charset="0"/>
                <a:ea typeface="Arial Unicode MS" pitchFamily="34" charset="-128"/>
                <a:cs typeface="Courier New" panose="02070309020205020404" pitchFamily="49" charset="0"/>
              </a:rPr>
              <a:t>:$</a:t>
            </a:r>
          </a:p>
          <a:p>
            <a:pPr fontAlgn="base">
              <a:spcBef>
                <a:spcPct val="50000"/>
              </a:spcBef>
              <a:spcAft>
                <a:spcPct val="0"/>
              </a:spcAft>
              <a:buClr>
                <a:srgbClr val="F0AB00"/>
              </a:buClr>
              <a:buSzPct val="80000"/>
            </a:pPr>
            <a:r>
              <a:rPr lang="en-US" sz="1800" kern="0" dirty="0">
                <a:latin typeface="Courier New" panose="02070309020205020404" pitchFamily="49" charset="0"/>
                <a:ea typeface="Arial Unicode MS" pitchFamily="34" charset="-128"/>
                <a:cs typeface="Courier New" panose="02070309020205020404" pitchFamily="49" charset="0"/>
              </a:rPr>
              <a:t>&gt; Hello world! </a:t>
            </a:r>
          </a:p>
        </p:txBody>
      </p:sp>
      <p:pic>
        <p:nvPicPr>
          <p:cNvPr id="53" name="Graphic 52" descr="User">
            <a:extLst>
              <a:ext uri="{FF2B5EF4-FFF2-40B4-BE49-F238E27FC236}">
                <a16:creationId xmlns:a16="http://schemas.microsoft.com/office/drawing/2014/main" id="{07CB2D72-906B-4C0A-9807-D997DAED377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429069" y="3189071"/>
            <a:ext cx="914400" cy="914400"/>
          </a:xfrm>
          <a:prstGeom prst="rect">
            <a:avLst/>
          </a:prstGeom>
        </p:spPr>
      </p:pic>
      <p:pic>
        <p:nvPicPr>
          <p:cNvPr id="55" name="Graphic 54" descr="Internet">
            <a:extLst>
              <a:ext uri="{FF2B5EF4-FFF2-40B4-BE49-F238E27FC236}">
                <a16:creationId xmlns:a16="http://schemas.microsoft.com/office/drawing/2014/main" id="{015D3B6F-37B0-49FA-BA5E-C09B56E26F2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767615" y="2752054"/>
            <a:ext cx="1219201" cy="1219201"/>
          </a:xfrm>
          <a:prstGeom prst="rect">
            <a:avLst/>
          </a:prstGeom>
        </p:spPr>
      </p:pic>
      <p:sp>
        <p:nvSpPr>
          <p:cNvPr id="56" name="Rectangle 55">
            <a:extLst>
              <a:ext uri="{FF2B5EF4-FFF2-40B4-BE49-F238E27FC236}">
                <a16:creationId xmlns:a16="http://schemas.microsoft.com/office/drawing/2014/main" id="{46DA3ECC-152B-4E97-8059-7E45D120D6C5}"/>
              </a:ext>
            </a:extLst>
          </p:cNvPr>
          <p:cNvSpPr/>
          <p:nvPr/>
        </p:nvSpPr>
        <p:spPr bwMode="gray">
          <a:xfrm>
            <a:off x="5293234" y="3410584"/>
            <a:ext cx="1594885" cy="106325"/>
          </a:xfrm>
          <a:prstGeom prst="rect">
            <a:avLst/>
          </a:prstGeom>
          <a:solidFill>
            <a:schemeClr val="accent5"/>
          </a:solidFill>
          <a:ln w="6350" algn="ctr">
            <a:solidFill>
              <a:schemeClr val="accent5"/>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22407984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bwMode="gray">
          <a:xfrm>
            <a:off x="2171701" y="3185160"/>
            <a:ext cx="6179820" cy="3303743"/>
          </a:xfrm>
          <a:prstGeom prst="rect">
            <a:avLst/>
          </a:prstGeom>
          <a:solidFill>
            <a:schemeClr val="bg2"/>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en-US" sz="1600" b="1" kern="0" dirty="0">
                <a:solidFill>
                  <a:sysClr val="windowText" lastClr="000000"/>
                </a:solidFill>
                <a:ea typeface="Arial Unicode MS" pitchFamily="34" charset="-128"/>
                <a:cs typeface="Arial Unicode MS" pitchFamily="34" charset="-128"/>
              </a:rPr>
              <a:t>Namespace</a:t>
            </a:r>
            <a:endParaRPr kumimoji="0" lang="en-US" sz="1600" b="1" i="0" u="none" strike="noStrike" kern="0" cap="none" spc="0" normalizeH="0" baseline="0" noProof="0" dirty="0">
              <a:ln>
                <a:noFill/>
              </a:ln>
              <a:solidFill>
                <a:sysClr val="windowText" lastClr="000000"/>
              </a:solidFill>
              <a:effectLst/>
              <a:uLnTx/>
              <a:uFillTx/>
              <a:ea typeface="Arial Unicode MS" pitchFamily="34" charset="-128"/>
              <a:cs typeface="Arial Unicode MS" pitchFamily="34" charset="-128"/>
            </a:endParaRPr>
          </a:p>
        </p:txBody>
      </p:sp>
      <p:sp>
        <p:nvSpPr>
          <p:cNvPr id="2" name="Title 1"/>
          <p:cNvSpPr>
            <a:spLocks noGrp="1"/>
          </p:cNvSpPr>
          <p:nvPr>
            <p:ph type="title"/>
          </p:nvPr>
        </p:nvSpPr>
        <p:spPr/>
        <p:txBody>
          <a:bodyPr/>
          <a:lstStyle/>
          <a:p>
            <a:r>
              <a:rPr lang="en-US" dirty="0"/>
              <a:t>Service Accounts</a:t>
            </a:r>
          </a:p>
        </p:txBody>
      </p:sp>
      <p:sp>
        <p:nvSpPr>
          <p:cNvPr id="8" name="Rectangle 7"/>
          <p:cNvSpPr/>
          <p:nvPr/>
        </p:nvSpPr>
        <p:spPr>
          <a:xfrm>
            <a:off x="504000" y="1223190"/>
            <a:ext cx="10918380" cy="1708160"/>
          </a:xfrm>
          <a:prstGeom prst="rect">
            <a:avLst/>
          </a:prstGeom>
        </p:spPr>
        <p:txBody>
          <a:bodyPr wrap="square">
            <a:spAutoFit/>
          </a:bodyPr>
          <a:lstStyle/>
          <a:p>
            <a:pPr marL="342900" indent="-342900">
              <a:buFont typeface="Wingdings" panose="05000000000000000000" pitchFamily="2" charset="2"/>
              <a:buChar char="§"/>
            </a:pPr>
            <a:r>
              <a:rPr lang="en-US" dirty="0"/>
              <a:t>Service accounts are technical user in Kubernetes</a:t>
            </a:r>
          </a:p>
          <a:p>
            <a:pPr marL="342900" indent="-342900">
              <a:buFont typeface="Wingdings" panose="05000000000000000000" pitchFamily="2" charset="2"/>
              <a:buChar char="§"/>
            </a:pPr>
            <a:r>
              <a:rPr lang="en-US" dirty="0"/>
              <a:t>Bound to a namespace</a:t>
            </a:r>
          </a:p>
          <a:p>
            <a:pPr marL="342900" indent="-342900">
              <a:buFont typeface="Wingdings" panose="05000000000000000000" pitchFamily="2" charset="2"/>
              <a:buChar char="§"/>
            </a:pPr>
            <a:r>
              <a:rPr lang="en-US" dirty="0"/>
              <a:t>Allowed to communicate with the API server</a:t>
            </a:r>
          </a:p>
          <a:p>
            <a:pPr marL="342900" indent="-342900">
              <a:buFont typeface="Wingdings" panose="05000000000000000000" pitchFamily="2" charset="2"/>
              <a:buChar char="§"/>
            </a:pPr>
            <a:r>
              <a:rPr lang="en-US" dirty="0"/>
              <a:t>Provide identity for pods</a:t>
            </a:r>
          </a:p>
          <a:p>
            <a:pPr marL="342900" indent="-342900">
              <a:buFont typeface="Wingdings" panose="05000000000000000000" pitchFamily="2" charset="2"/>
              <a:buChar char="§"/>
            </a:pPr>
            <a:r>
              <a:rPr lang="en-US" dirty="0"/>
              <a:t>Pods can inherit permissions to access the API server or a registry (image pull secret)</a:t>
            </a:r>
          </a:p>
        </p:txBody>
      </p:sp>
      <p:sp>
        <p:nvSpPr>
          <p:cNvPr id="7" name="Rectangle 6"/>
          <p:cNvSpPr/>
          <p:nvPr/>
        </p:nvSpPr>
        <p:spPr bwMode="gray">
          <a:xfrm>
            <a:off x="3169059" y="3966951"/>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service account</a:t>
            </a:r>
          </a:p>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“default”</a:t>
            </a:r>
          </a:p>
        </p:txBody>
      </p:sp>
      <p:sp>
        <p:nvSpPr>
          <p:cNvPr id="12" name="Rectangle 11"/>
          <p:cNvSpPr/>
          <p:nvPr/>
        </p:nvSpPr>
        <p:spPr bwMode="gray">
          <a:xfrm>
            <a:off x="6624394" y="3383712"/>
            <a:ext cx="1488248" cy="116136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noProof="0" dirty="0">
                <a:ea typeface="Arial Unicode MS" pitchFamily="34" charset="-128"/>
                <a:cs typeface="Arial Unicode MS" pitchFamily="34" charset="-128"/>
              </a:rPr>
              <a:t>Pod</a:t>
            </a:r>
            <a:r>
              <a:rPr lang="en-US" sz="1800" b="1" kern="0" dirty="0">
                <a:ea typeface="Arial Unicode MS" pitchFamily="34" charset="-128"/>
                <a:cs typeface="Arial Unicode MS" pitchFamily="34" charset="-128"/>
              </a:rPr>
              <a:t> A</a:t>
            </a:r>
          </a:p>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runs as “default”</a:t>
            </a:r>
            <a:endParaRPr kumimoji="0" lang="en-US" sz="18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4" name="Rectangle 13"/>
          <p:cNvSpPr/>
          <p:nvPr/>
        </p:nvSpPr>
        <p:spPr bwMode="gray">
          <a:xfrm>
            <a:off x="6624394" y="5123209"/>
            <a:ext cx="1488248" cy="116136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noProof="0" dirty="0">
                <a:ea typeface="Arial Unicode MS" pitchFamily="34" charset="-128"/>
                <a:cs typeface="Arial Unicode MS" pitchFamily="34" charset="-128"/>
              </a:rPr>
              <a:t>Pod</a:t>
            </a:r>
            <a:r>
              <a:rPr lang="en-US" sz="1800" b="1" kern="0" dirty="0">
                <a:ea typeface="Arial Unicode MS" pitchFamily="34" charset="-128"/>
                <a:cs typeface="Arial Unicode MS" pitchFamily="34" charset="-128"/>
              </a:rPr>
              <a:t> B</a:t>
            </a:r>
            <a:r>
              <a:rPr lang="en-US" sz="1800" kern="0" dirty="0">
                <a:ea typeface="Arial Unicode MS" pitchFamily="34" charset="-128"/>
                <a:cs typeface="Arial Unicode MS" pitchFamily="34" charset="-128"/>
              </a:rPr>
              <a:t> </a:t>
            </a:r>
          </a:p>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r</a:t>
            </a:r>
            <a:r>
              <a:rPr kumimoji="0" lang="en-US" sz="1800" i="0" u="none" strike="noStrike" kern="0" cap="none" spc="0" normalizeH="0" baseline="0" noProof="0" dirty="0" err="1">
                <a:ln>
                  <a:noFill/>
                </a:ln>
                <a:effectLst/>
                <a:uLnTx/>
                <a:uFillTx/>
                <a:ea typeface="Arial Unicode MS" pitchFamily="34" charset="-128"/>
                <a:cs typeface="Arial Unicode MS" pitchFamily="34" charset="-128"/>
              </a:rPr>
              <a:t>uns</a:t>
            </a:r>
            <a:r>
              <a:rPr kumimoji="0" lang="en-US" sz="1800" i="0" u="none" strike="noStrike" kern="0" cap="none" spc="0" normalizeH="0" baseline="0" noProof="0" dirty="0">
                <a:ln>
                  <a:noFill/>
                </a:ln>
                <a:effectLst/>
                <a:uLnTx/>
                <a:uFillTx/>
                <a:ea typeface="Arial Unicode MS" pitchFamily="34" charset="-128"/>
                <a:cs typeface="Arial Unicode MS" pitchFamily="34" charset="-128"/>
              </a:rPr>
              <a:t> as “default”</a:t>
            </a:r>
          </a:p>
        </p:txBody>
      </p:sp>
      <p:cxnSp>
        <p:nvCxnSpPr>
          <p:cNvPr id="16" name="Straight Arrow Connector 15"/>
          <p:cNvCxnSpPr>
            <a:cxnSpLocks/>
            <a:stCxn id="7" idx="3"/>
            <a:endCxn id="12" idx="1"/>
          </p:cNvCxnSpPr>
          <p:nvPr/>
        </p:nvCxnSpPr>
        <p:spPr>
          <a:xfrm flipV="1">
            <a:off x="4796990" y="3964396"/>
            <a:ext cx="1827404" cy="580684"/>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cxnSpLocks/>
            <a:stCxn id="7" idx="3"/>
            <a:endCxn id="14" idx="1"/>
          </p:cNvCxnSpPr>
          <p:nvPr/>
        </p:nvCxnSpPr>
        <p:spPr>
          <a:xfrm>
            <a:off x="4796990" y="4545080"/>
            <a:ext cx="1827404" cy="1158813"/>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2" name="Cylinder 21"/>
          <p:cNvSpPr/>
          <p:nvPr/>
        </p:nvSpPr>
        <p:spPr bwMode="gray">
          <a:xfrm>
            <a:off x="3481540" y="5500723"/>
            <a:ext cx="1002967" cy="812920"/>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secrets</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4" name="Straight Arrow Connector 23"/>
          <p:cNvCxnSpPr>
            <a:stCxn id="22" idx="1"/>
            <a:endCxn id="7" idx="2"/>
          </p:cNvCxnSpPr>
          <p:nvPr/>
        </p:nvCxnSpPr>
        <p:spPr>
          <a:xfrm flipV="1">
            <a:off x="3983024" y="5123209"/>
            <a:ext cx="1" cy="377514"/>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41918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Rounded Corners 38">
            <a:extLst>
              <a:ext uri="{FF2B5EF4-FFF2-40B4-BE49-F238E27FC236}">
                <a16:creationId xmlns:a16="http://schemas.microsoft.com/office/drawing/2014/main" id="{6B05395E-1844-476D-AB95-17A4127B8AE6}"/>
              </a:ext>
            </a:extLst>
          </p:cNvPr>
          <p:cNvSpPr/>
          <p:nvPr/>
        </p:nvSpPr>
        <p:spPr bwMode="gray">
          <a:xfrm>
            <a:off x="1269557" y="2926601"/>
            <a:ext cx="4531162" cy="3484827"/>
          </a:xfrm>
          <a:prstGeom prst="roundRect">
            <a:avLst/>
          </a:prstGeom>
          <a:solidFill>
            <a:schemeClr val="tx2"/>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b"/>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dirty="0">
                <a:ln>
                  <a:noFill/>
                </a:ln>
                <a:effectLst/>
                <a:uLnTx/>
                <a:uFillTx/>
                <a:ea typeface="Arial Unicode MS" pitchFamily="34" charset="-128"/>
                <a:cs typeface="Arial Unicode MS" pitchFamily="34" charset="-128"/>
              </a:rPr>
              <a:t>Host</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0" name="Rectangle: Rounded Corners 39">
            <a:extLst>
              <a:ext uri="{FF2B5EF4-FFF2-40B4-BE49-F238E27FC236}">
                <a16:creationId xmlns:a16="http://schemas.microsoft.com/office/drawing/2014/main" id="{01EB7DF5-45EB-4252-81B1-36C6C146EC09}"/>
              </a:ext>
            </a:extLst>
          </p:cNvPr>
          <p:cNvSpPr/>
          <p:nvPr/>
        </p:nvSpPr>
        <p:spPr bwMode="gray">
          <a:xfrm>
            <a:off x="1269557" y="1008652"/>
            <a:ext cx="4531162" cy="1743402"/>
          </a:xfrm>
          <a:prstGeom prst="roundRect">
            <a:avLst/>
          </a:prstGeom>
          <a:ln>
            <a:headEnd/>
            <a:tailEnd/>
          </a:ln>
        </p:spPr>
        <p:style>
          <a:lnRef idx="2">
            <a:schemeClr val="accent6"/>
          </a:lnRef>
          <a:fillRef idx="1">
            <a:schemeClr val="lt1"/>
          </a:fillRef>
          <a:effectRef idx="0">
            <a:schemeClr val="accent6"/>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dirty="0">
                <a:ln>
                  <a:noFill/>
                </a:ln>
                <a:effectLst/>
                <a:uLnTx/>
                <a:uFillTx/>
                <a:ea typeface="Arial Unicode MS" pitchFamily="34" charset="-128"/>
                <a:cs typeface="Arial Unicode MS" pitchFamily="34" charset="-128"/>
              </a:rPr>
              <a:t>K8s</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1" name="Rectangle: Rounded Corners 40">
            <a:extLst>
              <a:ext uri="{FF2B5EF4-FFF2-40B4-BE49-F238E27FC236}">
                <a16:creationId xmlns:a16="http://schemas.microsoft.com/office/drawing/2014/main" id="{84440113-9D89-45D0-8A5F-AB6580792D6B}"/>
              </a:ext>
            </a:extLst>
          </p:cNvPr>
          <p:cNvSpPr/>
          <p:nvPr/>
        </p:nvSpPr>
        <p:spPr bwMode="gray">
          <a:xfrm>
            <a:off x="1642716" y="2402958"/>
            <a:ext cx="3784845" cy="2172586"/>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a:ln>
                  <a:noFill/>
                </a:ln>
                <a:effectLst/>
                <a:uLnTx/>
                <a:uFillTx/>
                <a:ea typeface="Arial Unicode MS" pitchFamily="34" charset="-128"/>
                <a:cs typeface="Arial Unicode MS" pitchFamily="34" charset="-128"/>
              </a:rPr>
              <a:t>Container</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42" name="Straight Connector 41">
            <a:extLst>
              <a:ext uri="{FF2B5EF4-FFF2-40B4-BE49-F238E27FC236}">
                <a16:creationId xmlns:a16="http://schemas.microsoft.com/office/drawing/2014/main" id="{0D4EDAE1-E022-4D47-BFE8-DB8E8A0CC4AB}"/>
              </a:ext>
            </a:extLst>
          </p:cNvPr>
          <p:cNvCxnSpPr>
            <a:cxnSpLocks/>
          </p:cNvCxnSpPr>
          <p:nvPr/>
        </p:nvCxnSpPr>
        <p:spPr>
          <a:xfrm>
            <a:off x="3535138" y="4575544"/>
            <a:ext cx="0" cy="485550"/>
          </a:xfrm>
          <a:prstGeom prst="line">
            <a:avLst/>
          </a:prstGeom>
          <a:ln w="76200">
            <a:solidFill>
              <a:schemeClr val="bg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3" name="Rectangle: Rounded Corners 42">
            <a:extLst>
              <a:ext uri="{FF2B5EF4-FFF2-40B4-BE49-F238E27FC236}">
                <a16:creationId xmlns:a16="http://schemas.microsoft.com/office/drawing/2014/main" id="{2523410D-48C4-4016-92C7-EAD431ADB7B2}"/>
              </a:ext>
            </a:extLst>
          </p:cNvPr>
          <p:cNvSpPr/>
          <p:nvPr/>
        </p:nvSpPr>
        <p:spPr bwMode="gray">
          <a:xfrm>
            <a:off x="1424394" y="5061094"/>
            <a:ext cx="4221488" cy="723014"/>
          </a:xfrm>
          <a:prstGeom prst="roundRect">
            <a:avLst/>
          </a:prstGeom>
          <a:solidFill>
            <a:schemeClr val="bg2">
              <a:lumMod val="20000"/>
              <a:lumOff val="8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dirty="0">
                <a:ln>
                  <a:noFill/>
                </a:ln>
                <a:effectLst/>
                <a:uLnTx/>
                <a:uFillTx/>
                <a:ea typeface="Arial Unicode MS" pitchFamily="34" charset="-128"/>
                <a:cs typeface="Arial Unicode MS" pitchFamily="34" charset="-128"/>
              </a:rPr>
              <a:t>Linux Kernel</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1" name="Rectangle: Rounded Corners 50">
            <a:extLst>
              <a:ext uri="{FF2B5EF4-FFF2-40B4-BE49-F238E27FC236}">
                <a16:creationId xmlns:a16="http://schemas.microsoft.com/office/drawing/2014/main" id="{7DE3B177-A7B0-4867-B54E-B383E5D84DF0}"/>
              </a:ext>
            </a:extLst>
          </p:cNvPr>
          <p:cNvSpPr/>
          <p:nvPr/>
        </p:nvSpPr>
        <p:spPr bwMode="gray">
          <a:xfrm>
            <a:off x="2596211" y="1541716"/>
            <a:ext cx="1877854" cy="686695"/>
          </a:xfrm>
          <a:prstGeom prst="roundRect">
            <a:avLst/>
          </a:prstGeom>
          <a:ln>
            <a:headEnd/>
            <a:tailEn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0000" tIns="72000" rIns="90000" bIns="72000" numCol="1" spcCol="0" rtlCol="0" fromWordArt="0" anchor="ctr" anchorCtr="0" forceAA="0" compatLnSpc="1">
            <a:prstTxWarp prst="textNoShape">
              <a:avLst/>
            </a:prstTxWarp>
            <a:noAutofit/>
          </a:bodyPr>
          <a:lstStyle/>
          <a:p>
            <a:pPr algn="ctr" defTabSz="914400" fontAlgn="base">
              <a:spcBef>
                <a:spcPct val="50000"/>
              </a:spcBef>
              <a:spcAft>
                <a:spcPct val="0"/>
              </a:spcAft>
              <a:buClr>
                <a:srgbClr val="F0AB00"/>
              </a:buClr>
              <a:buSzPct val="80000"/>
            </a:pPr>
            <a:r>
              <a:rPr lang="en-US" sz="1800" kern="0" dirty="0">
                <a:solidFill>
                  <a:schemeClr val="dk1"/>
                </a:solidFill>
                <a:latin typeface="+mn-lt"/>
                <a:ea typeface="Arial Unicode MS" pitchFamily="34" charset="-128"/>
              </a:rPr>
              <a:t>API Server</a:t>
            </a:r>
          </a:p>
        </p:txBody>
      </p:sp>
      <p:sp>
        <p:nvSpPr>
          <p:cNvPr id="50" name="Title 49">
            <a:extLst>
              <a:ext uri="{FF2B5EF4-FFF2-40B4-BE49-F238E27FC236}">
                <a16:creationId xmlns:a16="http://schemas.microsoft.com/office/drawing/2014/main" id="{7D480E47-3DD1-4ACF-8C6E-41D6F9D75F58}"/>
              </a:ext>
            </a:extLst>
          </p:cNvPr>
          <p:cNvSpPr>
            <a:spLocks noGrp="1"/>
          </p:cNvSpPr>
          <p:nvPr>
            <p:ph type="title"/>
          </p:nvPr>
        </p:nvSpPr>
        <p:spPr/>
        <p:txBody>
          <a:bodyPr/>
          <a:lstStyle/>
          <a:p>
            <a:r>
              <a:rPr lang="en-US" dirty="0"/>
              <a:t>Scenario 1: Bitcoin, Ethereum, </a:t>
            </a:r>
            <a:r>
              <a:rPr lang="en-US" dirty="0" err="1"/>
              <a:t>Monero</a:t>
            </a:r>
            <a:r>
              <a:rPr lang="en-US" dirty="0"/>
              <a:t>!</a:t>
            </a:r>
          </a:p>
        </p:txBody>
      </p:sp>
      <p:sp>
        <p:nvSpPr>
          <p:cNvPr id="2" name="Cloud 1">
            <a:extLst>
              <a:ext uri="{FF2B5EF4-FFF2-40B4-BE49-F238E27FC236}">
                <a16:creationId xmlns:a16="http://schemas.microsoft.com/office/drawing/2014/main" id="{D4F0E42D-30E8-4AD3-BDAA-9E16ABB6973D}"/>
              </a:ext>
            </a:extLst>
          </p:cNvPr>
          <p:cNvSpPr/>
          <p:nvPr/>
        </p:nvSpPr>
        <p:spPr bwMode="gray">
          <a:xfrm>
            <a:off x="6989398" y="929734"/>
            <a:ext cx="2054586" cy="1658675"/>
          </a:xfrm>
          <a:prstGeom prst="cloud">
            <a:avLst/>
          </a:prstGeom>
          <a:solidFill>
            <a:schemeClr val="bg2">
              <a:lumMod val="40000"/>
              <a:lumOff val="60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Internet</a:t>
            </a:r>
          </a:p>
        </p:txBody>
      </p:sp>
      <p:sp>
        <p:nvSpPr>
          <p:cNvPr id="20" name="TextBox 19">
            <a:extLst>
              <a:ext uri="{FF2B5EF4-FFF2-40B4-BE49-F238E27FC236}">
                <a16:creationId xmlns:a16="http://schemas.microsoft.com/office/drawing/2014/main" id="{3FC79A34-F218-447B-8C61-1E171A5941BB}"/>
              </a:ext>
            </a:extLst>
          </p:cNvPr>
          <p:cNvSpPr txBox="1"/>
          <p:nvPr/>
        </p:nvSpPr>
        <p:spPr>
          <a:xfrm>
            <a:off x="1735718" y="3203057"/>
            <a:ext cx="3598840" cy="1107996"/>
          </a:xfrm>
          <a:prstGeom prst="rect">
            <a:avLst/>
          </a:prstGeom>
          <a:solidFill>
            <a:schemeClr val="bg2">
              <a:lumMod val="20000"/>
              <a:lumOff val="80000"/>
            </a:schemeClr>
          </a:solidFill>
        </p:spPr>
        <p:txBody>
          <a:bodyPr wrap="square" lIns="0" tIns="0" rIns="0" bIns="0" rtlCol="0">
            <a:spAutoFit/>
          </a:bodyPr>
          <a:lstStyle/>
          <a:p>
            <a:pPr fontAlgn="base">
              <a:spcBef>
                <a:spcPct val="50000"/>
              </a:spcBef>
              <a:spcAft>
                <a:spcPct val="0"/>
              </a:spcAft>
              <a:buClr>
                <a:srgbClr val="F0AB00"/>
              </a:buClr>
              <a:buSzPct val="80000"/>
            </a:pPr>
            <a:r>
              <a:rPr lang="en-US" sz="1800" kern="0" dirty="0" err="1">
                <a:latin typeface="Courier New" panose="02070309020205020404" pitchFamily="49" charset="0"/>
                <a:ea typeface="Arial Unicode MS" pitchFamily="34" charset="-128"/>
                <a:cs typeface="Courier New" panose="02070309020205020404" pitchFamily="49" charset="0"/>
              </a:rPr>
              <a:t>root@container</a:t>
            </a:r>
            <a:r>
              <a:rPr lang="en-US" sz="1800" kern="0" dirty="0">
                <a:latin typeface="Courier New" panose="02070309020205020404" pitchFamily="49" charset="0"/>
                <a:ea typeface="Arial Unicode MS" pitchFamily="34" charset="-128"/>
                <a:cs typeface="Courier New" panose="02070309020205020404" pitchFamily="49" charset="0"/>
              </a:rPr>
              <a:t>:$</a:t>
            </a:r>
          </a:p>
          <a:p>
            <a:pPr fontAlgn="base">
              <a:spcBef>
                <a:spcPct val="50000"/>
              </a:spcBef>
              <a:spcAft>
                <a:spcPct val="0"/>
              </a:spcAft>
              <a:buClr>
                <a:srgbClr val="F0AB00"/>
              </a:buClr>
              <a:buSzPct val="80000"/>
            </a:pPr>
            <a:r>
              <a:rPr lang="en-US" sz="1800" kern="0" dirty="0">
                <a:latin typeface="Courier New" panose="02070309020205020404" pitchFamily="49" charset="0"/>
                <a:ea typeface="Arial Unicode MS" pitchFamily="34" charset="-128"/>
                <a:cs typeface="Courier New" panose="02070309020205020404" pitchFamily="49" charset="0"/>
              </a:rPr>
              <a:t>&gt; apt install &lt;some miner&gt;</a:t>
            </a:r>
          </a:p>
          <a:p>
            <a:pPr fontAlgn="base">
              <a:spcBef>
                <a:spcPct val="50000"/>
              </a:spcBef>
              <a:spcAft>
                <a:spcPct val="0"/>
              </a:spcAft>
              <a:buClr>
                <a:srgbClr val="F0AB00"/>
              </a:buClr>
              <a:buSzPct val="80000"/>
            </a:pPr>
            <a:r>
              <a:rPr lang="en-US" sz="1800" kern="0" dirty="0">
                <a:latin typeface="Courier New" panose="02070309020205020404" pitchFamily="49" charset="0"/>
                <a:ea typeface="Arial Unicode MS" pitchFamily="34" charset="-128"/>
                <a:cs typeface="Courier New" panose="02070309020205020404" pitchFamily="49" charset="0"/>
              </a:rPr>
              <a:t>&gt; € € € € € € € € €...</a:t>
            </a:r>
          </a:p>
        </p:txBody>
      </p:sp>
      <p:cxnSp>
        <p:nvCxnSpPr>
          <p:cNvPr id="22" name="Connector: Elbow 21">
            <a:extLst>
              <a:ext uri="{FF2B5EF4-FFF2-40B4-BE49-F238E27FC236}">
                <a16:creationId xmlns:a16="http://schemas.microsoft.com/office/drawing/2014/main" id="{8870909F-3F3C-4B60-A7F2-656FD357233E}"/>
              </a:ext>
            </a:extLst>
          </p:cNvPr>
          <p:cNvCxnSpPr>
            <a:cxnSpLocks/>
            <a:stCxn id="20" idx="3"/>
            <a:endCxn id="2" idx="1"/>
          </p:cNvCxnSpPr>
          <p:nvPr/>
        </p:nvCxnSpPr>
        <p:spPr>
          <a:xfrm flipV="1">
            <a:off x="5334558" y="2586643"/>
            <a:ext cx="2682133" cy="1170412"/>
          </a:xfrm>
          <a:prstGeom prst="bentConnector2">
            <a:avLst/>
          </a:prstGeom>
          <a:ln w="57150">
            <a:solidFill>
              <a:schemeClr val="accent5">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7" name="Graphic 16" descr="Coins">
            <a:extLst>
              <a:ext uri="{FF2B5EF4-FFF2-40B4-BE49-F238E27FC236}">
                <a16:creationId xmlns:a16="http://schemas.microsoft.com/office/drawing/2014/main" id="{D9919339-C5F4-46D3-BCAA-DADD401DD3D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971158" y="2695147"/>
            <a:ext cx="914400" cy="914400"/>
          </a:xfrm>
          <a:prstGeom prst="rect">
            <a:avLst/>
          </a:prstGeom>
        </p:spPr>
      </p:pic>
    </p:spTree>
    <p:extLst>
      <p:ext uri="{BB962C8B-B14F-4D97-AF65-F5344CB8AC3E}">
        <p14:creationId xmlns:p14="http://schemas.microsoft.com/office/powerpoint/2010/main" val="12124056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Rounded Corners 38">
            <a:extLst>
              <a:ext uri="{FF2B5EF4-FFF2-40B4-BE49-F238E27FC236}">
                <a16:creationId xmlns:a16="http://schemas.microsoft.com/office/drawing/2014/main" id="{6B05395E-1844-476D-AB95-17A4127B8AE6}"/>
              </a:ext>
            </a:extLst>
          </p:cNvPr>
          <p:cNvSpPr/>
          <p:nvPr/>
        </p:nvSpPr>
        <p:spPr bwMode="gray">
          <a:xfrm>
            <a:off x="1269557" y="2926601"/>
            <a:ext cx="4531162" cy="3484827"/>
          </a:xfrm>
          <a:prstGeom prst="roundRect">
            <a:avLst/>
          </a:prstGeom>
          <a:solidFill>
            <a:schemeClr val="tx2"/>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b"/>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dirty="0">
                <a:ln>
                  <a:noFill/>
                </a:ln>
                <a:effectLst/>
                <a:uLnTx/>
                <a:uFillTx/>
                <a:ea typeface="Arial Unicode MS" pitchFamily="34" charset="-128"/>
                <a:cs typeface="Arial Unicode MS" pitchFamily="34" charset="-128"/>
              </a:rPr>
              <a:t>Host</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0" name="Rectangle: Rounded Corners 39">
            <a:extLst>
              <a:ext uri="{FF2B5EF4-FFF2-40B4-BE49-F238E27FC236}">
                <a16:creationId xmlns:a16="http://schemas.microsoft.com/office/drawing/2014/main" id="{01EB7DF5-45EB-4252-81B1-36C6C146EC09}"/>
              </a:ext>
            </a:extLst>
          </p:cNvPr>
          <p:cNvSpPr/>
          <p:nvPr/>
        </p:nvSpPr>
        <p:spPr bwMode="gray">
          <a:xfrm>
            <a:off x="1269557" y="1008652"/>
            <a:ext cx="4531162" cy="1743402"/>
          </a:xfrm>
          <a:prstGeom prst="roundRect">
            <a:avLst/>
          </a:prstGeom>
          <a:ln>
            <a:headEnd/>
            <a:tailEnd/>
          </a:ln>
        </p:spPr>
        <p:style>
          <a:lnRef idx="2">
            <a:schemeClr val="accent6"/>
          </a:lnRef>
          <a:fillRef idx="1">
            <a:schemeClr val="lt1"/>
          </a:fillRef>
          <a:effectRef idx="0">
            <a:schemeClr val="accent6"/>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dirty="0">
                <a:ln>
                  <a:noFill/>
                </a:ln>
                <a:effectLst/>
                <a:uLnTx/>
                <a:uFillTx/>
                <a:ea typeface="Arial Unicode MS" pitchFamily="34" charset="-128"/>
                <a:cs typeface="Arial Unicode MS" pitchFamily="34" charset="-128"/>
              </a:rPr>
              <a:t>K8s</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1" name="Rectangle: Rounded Corners 40">
            <a:extLst>
              <a:ext uri="{FF2B5EF4-FFF2-40B4-BE49-F238E27FC236}">
                <a16:creationId xmlns:a16="http://schemas.microsoft.com/office/drawing/2014/main" id="{84440113-9D89-45D0-8A5F-AB6580792D6B}"/>
              </a:ext>
            </a:extLst>
          </p:cNvPr>
          <p:cNvSpPr/>
          <p:nvPr/>
        </p:nvSpPr>
        <p:spPr bwMode="gray">
          <a:xfrm>
            <a:off x="1642716" y="2402958"/>
            <a:ext cx="3784845" cy="2172586"/>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a:ln>
                  <a:noFill/>
                </a:ln>
                <a:effectLst/>
                <a:uLnTx/>
                <a:uFillTx/>
                <a:ea typeface="Arial Unicode MS" pitchFamily="34" charset="-128"/>
                <a:cs typeface="Arial Unicode MS" pitchFamily="34" charset="-128"/>
              </a:rPr>
              <a:t>Container</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42" name="Straight Connector 41">
            <a:extLst>
              <a:ext uri="{FF2B5EF4-FFF2-40B4-BE49-F238E27FC236}">
                <a16:creationId xmlns:a16="http://schemas.microsoft.com/office/drawing/2014/main" id="{0D4EDAE1-E022-4D47-BFE8-DB8E8A0CC4AB}"/>
              </a:ext>
            </a:extLst>
          </p:cNvPr>
          <p:cNvCxnSpPr>
            <a:cxnSpLocks/>
          </p:cNvCxnSpPr>
          <p:nvPr/>
        </p:nvCxnSpPr>
        <p:spPr>
          <a:xfrm>
            <a:off x="3535138" y="4575544"/>
            <a:ext cx="0" cy="485550"/>
          </a:xfrm>
          <a:prstGeom prst="line">
            <a:avLst/>
          </a:prstGeom>
          <a:ln w="76200">
            <a:solidFill>
              <a:schemeClr val="bg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3" name="Rectangle: Rounded Corners 42">
            <a:extLst>
              <a:ext uri="{FF2B5EF4-FFF2-40B4-BE49-F238E27FC236}">
                <a16:creationId xmlns:a16="http://schemas.microsoft.com/office/drawing/2014/main" id="{2523410D-48C4-4016-92C7-EAD431ADB7B2}"/>
              </a:ext>
            </a:extLst>
          </p:cNvPr>
          <p:cNvSpPr/>
          <p:nvPr/>
        </p:nvSpPr>
        <p:spPr bwMode="gray">
          <a:xfrm>
            <a:off x="1424394" y="5061094"/>
            <a:ext cx="4221488" cy="723014"/>
          </a:xfrm>
          <a:prstGeom prst="roundRect">
            <a:avLst/>
          </a:prstGeom>
          <a:solidFill>
            <a:schemeClr val="bg2">
              <a:lumMod val="20000"/>
              <a:lumOff val="8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dirty="0">
                <a:ln>
                  <a:noFill/>
                </a:ln>
                <a:effectLst/>
                <a:uLnTx/>
                <a:uFillTx/>
                <a:ea typeface="Arial Unicode MS" pitchFamily="34" charset="-128"/>
                <a:cs typeface="Arial Unicode MS" pitchFamily="34" charset="-128"/>
              </a:rPr>
              <a:t>Linux Kernel</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1" name="Rectangle: Rounded Corners 50">
            <a:extLst>
              <a:ext uri="{FF2B5EF4-FFF2-40B4-BE49-F238E27FC236}">
                <a16:creationId xmlns:a16="http://schemas.microsoft.com/office/drawing/2014/main" id="{7DE3B177-A7B0-4867-B54E-B383E5D84DF0}"/>
              </a:ext>
            </a:extLst>
          </p:cNvPr>
          <p:cNvSpPr/>
          <p:nvPr/>
        </p:nvSpPr>
        <p:spPr bwMode="gray">
          <a:xfrm>
            <a:off x="2596211" y="1541716"/>
            <a:ext cx="1877854" cy="686695"/>
          </a:xfrm>
          <a:prstGeom prst="roundRect">
            <a:avLst/>
          </a:prstGeom>
          <a:ln>
            <a:headEnd/>
            <a:tailEn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0000" tIns="72000" rIns="90000" bIns="72000" numCol="1" spcCol="0" rtlCol="0" fromWordArt="0" anchor="ctr" anchorCtr="0" forceAA="0" compatLnSpc="1">
            <a:prstTxWarp prst="textNoShape">
              <a:avLst/>
            </a:prstTxWarp>
            <a:noAutofit/>
          </a:bodyPr>
          <a:lstStyle/>
          <a:p>
            <a:pPr algn="ctr" defTabSz="914400" fontAlgn="base">
              <a:spcBef>
                <a:spcPct val="50000"/>
              </a:spcBef>
              <a:spcAft>
                <a:spcPct val="0"/>
              </a:spcAft>
              <a:buClr>
                <a:srgbClr val="F0AB00"/>
              </a:buClr>
              <a:buSzPct val="80000"/>
            </a:pPr>
            <a:r>
              <a:rPr lang="en-US" sz="1800" kern="0" dirty="0">
                <a:solidFill>
                  <a:schemeClr val="dk1"/>
                </a:solidFill>
                <a:latin typeface="+mn-lt"/>
                <a:ea typeface="Arial Unicode MS" pitchFamily="34" charset="-128"/>
              </a:rPr>
              <a:t>API Server</a:t>
            </a:r>
          </a:p>
        </p:txBody>
      </p:sp>
      <p:sp>
        <p:nvSpPr>
          <p:cNvPr id="50" name="Title 49">
            <a:extLst>
              <a:ext uri="{FF2B5EF4-FFF2-40B4-BE49-F238E27FC236}">
                <a16:creationId xmlns:a16="http://schemas.microsoft.com/office/drawing/2014/main" id="{7D480E47-3DD1-4ACF-8C6E-41D6F9D75F58}"/>
              </a:ext>
            </a:extLst>
          </p:cNvPr>
          <p:cNvSpPr>
            <a:spLocks noGrp="1"/>
          </p:cNvSpPr>
          <p:nvPr>
            <p:ph type="title"/>
          </p:nvPr>
        </p:nvSpPr>
        <p:spPr/>
        <p:txBody>
          <a:bodyPr/>
          <a:lstStyle/>
          <a:p>
            <a:r>
              <a:rPr lang="en-US" dirty="0"/>
              <a:t>How to prevent this?</a:t>
            </a:r>
          </a:p>
        </p:txBody>
      </p:sp>
      <p:sp>
        <p:nvSpPr>
          <p:cNvPr id="2" name="Cloud 1">
            <a:extLst>
              <a:ext uri="{FF2B5EF4-FFF2-40B4-BE49-F238E27FC236}">
                <a16:creationId xmlns:a16="http://schemas.microsoft.com/office/drawing/2014/main" id="{D4F0E42D-30E8-4AD3-BDAA-9E16ABB6973D}"/>
              </a:ext>
            </a:extLst>
          </p:cNvPr>
          <p:cNvSpPr/>
          <p:nvPr/>
        </p:nvSpPr>
        <p:spPr bwMode="gray">
          <a:xfrm>
            <a:off x="6989398" y="929734"/>
            <a:ext cx="2054586" cy="1658675"/>
          </a:xfrm>
          <a:prstGeom prst="cloud">
            <a:avLst/>
          </a:prstGeom>
          <a:solidFill>
            <a:schemeClr val="bg2">
              <a:lumMod val="40000"/>
              <a:lumOff val="60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Internet</a:t>
            </a:r>
          </a:p>
        </p:txBody>
      </p:sp>
      <p:sp>
        <p:nvSpPr>
          <p:cNvPr id="20" name="TextBox 19">
            <a:extLst>
              <a:ext uri="{FF2B5EF4-FFF2-40B4-BE49-F238E27FC236}">
                <a16:creationId xmlns:a16="http://schemas.microsoft.com/office/drawing/2014/main" id="{3FC79A34-F218-447B-8C61-1E171A5941BB}"/>
              </a:ext>
            </a:extLst>
          </p:cNvPr>
          <p:cNvSpPr txBox="1"/>
          <p:nvPr/>
        </p:nvSpPr>
        <p:spPr>
          <a:xfrm>
            <a:off x="1735718" y="3203057"/>
            <a:ext cx="3598840" cy="1107996"/>
          </a:xfrm>
          <a:prstGeom prst="rect">
            <a:avLst/>
          </a:prstGeom>
          <a:solidFill>
            <a:schemeClr val="bg2">
              <a:lumMod val="20000"/>
              <a:lumOff val="80000"/>
            </a:schemeClr>
          </a:solidFill>
        </p:spPr>
        <p:txBody>
          <a:bodyPr wrap="square" lIns="0" tIns="0" rIns="0" bIns="0" rtlCol="0">
            <a:spAutoFit/>
          </a:bodyPr>
          <a:lstStyle/>
          <a:p>
            <a:pPr fontAlgn="base">
              <a:spcBef>
                <a:spcPct val="50000"/>
              </a:spcBef>
              <a:spcAft>
                <a:spcPct val="0"/>
              </a:spcAft>
              <a:buClr>
                <a:srgbClr val="F0AB00"/>
              </a:buClr>
              <a:buSzPct val="80000"/>
            </a:pPr>
            <a:r>
              <a:rPr lang="en-US" sz="1800" kern="0" dirty="0" err="1">
                <a:latin typeface="Courier New" panose="02070309020205020404" pitchFamily="49" charset="0"/>
                <a:ea typeface="Arial Unicode MS" pitchFamily="34" charset="-128"/>
                <a:cs typeface="Courier New" panose="02070309020205020404" pitchFamily="49" charset="0"/>
              </a:rPr>
              <a:t>root@container</a:t>
            </a:r>
            <a:r>
              <a:rPr lang="en-US" sz="1800" kern="0" dirty="0">
                <a:latin typeface="Courier New" panose="02070309020205020404" pitchFamily="49" charset="0"/>
                <a:ea typeface="Arial Unicode MS" pitchFamily="34" charset="-128"/>
                <a:cs typeface="Courier New" panose="02070309020205020404" pitchFamily="49" charset="0"/>
              </a:rPr>
              <a:t>:$</a:t>
            </a:r>
          </a:p>
          <a:p>
            <a:pPr fontAlgn="base">
              <a:spcBef>
                <a:spcPct val="50000"/>
              </a:spcBef>
              <a:spcAft>
                <a:spcPct val="0"/>
              </a:spcAft>
              <a:buClr>
                <a:srgbClr val="F0AB00"/>
              </a:buClr>
              <a:buSzPct val="80000"/>
            </a:pPr>
            <a:r>
              <a:rPr lang="en-US" sz="1800" kern="0" dirty="0">
                <a:latin typeface="Courier New" panose="02070309020205020404" pitchFamily="49" charset="0"/>
                <a:ea typeface="Arial Unicode MS" pitchFamily="34" charset="-128"/>
                <a:cs typeface="Courier New" panose="02070309020205020404" pitchFamily="49" charset="0"/>
              </a:rPr>
              <a:t>&gt; apt install &lt;some miner&gt;</a:t>
            </a:r>
          </a:p>
          <a:p>
            <a:pPr fontAlgn="base">
              <a:spcBef>
                <a:spcPct val="50000"/>
              </a:spcBef>
              <a:spcAft>
                <a:spcPct val="0"/>
              </a:spcAft>
              <a:buClr>
                <a:srgbClr val="F0AB00"/>
              </a:buClr>
              <a:buSzPct val="80000"/>
            </a:pPr>
            <a:r>
              <a:rPr lang="en-US" sz="1800" kern="0" dirty="0">
                <a:latin typeface="Courier New" panose="02070309020205020404" pitchFamily="49" charset="0"/>
                <a:ea typeface="Arial Unicode MS" pitchFamily="34" charset="-128"/>
                <a:cs typeface="Courier New" panose="02070309020205020404" pitchFamily="49" charset="0"/>
              </a:rPr>
              <a:t>&gt; € € € € € € € € €...</a:t>
            </a:r>
          </a:p>
        </p:txBody>
      </p:sp>
      <p:cxnSp>
        <p:nvCxnSpPr>
          <p:cNvPr id="22" name="Connector: Elbow 21">
            <a:extLst>
              <a:ext uri="{FF2B5EF4-FFF2-40B4-BE49-F238E27FC236}">
                <a16:creationId xmlns:a16="http://schemas.microsoft.com/office/drawing/2014/main" id="{8870909F-3F3C-4B60-A7F2-656FD357233E}"/>
              </a:ext>
            </a:extLst>
          </p:cNvPr>
          <p:cNvCxnSpPr>
            <a:cxnSpLocks/>
            <a:stCxn id="20" idx="3"/>
            <a:endCxn id="2" idx="1"/>
          </p:cNvCxnSpPr>
          <p:nvPr/>
        </p:nvCxnSpPr>
        <p:spPr>
          <a:xfrm flipV="1">
            <a:off x="5334558" y="2586643"/>
            <a:ext cx="2682133" cy="1170412"/>
          </a:xfrm>
          <a:prstGeom prst="bentConnector2">
            <a:avLst/>
          </a:prstGeom>
          <a:ln w="57150">
            <a:solidFill>
              <a:schemeClr val="accent5">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7" name="Graphic 16" descr="Coins">
            <a:extLst>
              <a:ext uri="{FF2B5EF4-FFF2-40B4-BE49-F238E27FC236}">
                <a16:creationId xmlns:a16="http://schemas.microsoft.com/office/drawing/2014/main" id="{D9919339-C5F4-46D3-BCAA-DADD401DD3D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971158" y="2695147"/>
            <a:ext cx="914400" cy="914400"/>
          </a:xfrm>
          <a:prstGeom prst="rect">
            <a:avLst/>
          </a:prstGeom>
        </p:spPr>
      </p:pic>
      <p:sp>
        <p:nvSpPr>
          <p:cNvPr id="13" name="Speech Bubble: Rectangle 12">
            <a:extLst>
              <a:ext uri="{FF2B5EF4-FFF2-40B4-BE49-F238E27FC236}">
                <a16:creationId xmlns:a16="http://schemas.microsoft.com/office/drawing/2014/main" id="{607BCF5E-3042-4E57-BE13-298B44EF95D4}"/>
              </a:ext>
            </a:extLst>
          </p:cNvPr>
          <p:cNvSpPr/>
          <p:nvPr/>
        </p:nvSpPr>
        <p:spPr bwMode="gray">
          <a:xfrm>
            <a:off x="8835726" y="2793553"/>
            <a:ext cx="2318513" cy="617991"/>
          </a:xfrm>
          <a:prstGeom prst="wedgeRectCallout">
            <a:avLst>
              <a:gd name="adj1" fmla="val -50183"/>
              <a:gd name="adj2" fmla="val -116695"/>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Block egress traffic with network policies</a:t>
            </a:r>
          </a:p>
        </p:txBody>
      </p:sp>
      <p:sp>
        <p:nvSpPr>
          <p:cNvPr id="14" name="Speech Bubble: Rectangle 13">
            <a:extLst>
              <a:ext uri="{FF2B5EF4-FFF2-40B4-BE49-F238E27FC236}">
                <a16:creationId xmlns:a16="http://schemas.microsoft.com/office/drawing/2014/main" id="{54F4D027-A4E0-4AEE-89BE-7D9AD78C2D7B}"/>
              </a:ext>
            </a:extLst>
          </p:cNvPr>
          <p:cNvSpPr/>
          <p:nvPr/>
        </p:nvSpPr>
        <p:spPr bwMode="gray">
          <a:xfrm>
            <a:off x="6989398" y="5176944"/>
            <a:ext cx="3014153" cy="1000664"/>
          </a:xfrm>
          <a:prstGeom prst="wedgeRectCallout">
            <a:avLst>
              <a:gd name="adj1" fmla="val -86024"/>
              <a:gd name="adj2" fmla="val -31691"/>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Limit resource consumption via container / pod spec</a:t>
            </a:r>
          </a:p>
        </p:txBody>
      </p:sp>
      <p:sp>
        <p:nvSpPr>
          <p:cNvPr id="15" name="Speech Bubble: Rectangle 14">
            <a:extLst>
              <a:ext uri="{FF2B5EF4-FFF2-40B4-BE49-F238E27FC236}">
                <a16:creationId xmlns:a16="http://schemas.microsoft.com/office/drawing/2014/main" id="{392769AA-5C5A-419E-B32F-1FC2321CC76E}"/>
              </a:ext>
            </a:extLst>
          </p:cNvPr>
          <p:cNvSpPr/>
          <p:nvPr/>
        </p:nvSpPr>
        <p:spPr bwMode="gray">
          <a:xfrm>
            <a:off x="6989399" y="4166401"/>
            <a:ext cx="3014152" cy="782350"/>
          </a:xfrm>
          <a:prstGeom prst="wedgeRectCallout">
            <a:avLst>
              <a:gd name="adj1" fmla="val -94596"/>
              <a:gd name="adj2" fmla="val -85725"/>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images don’t have tools like curl or </a:t>
            </a:r>
            <a:r>
              <a:rPr lang="en-US" sz="1800" kern="0" dirty="0" err="1">
                <a:ea typeface="Arial Unicode MS" pitchFamily="34" charset="-128"/>
                <a:cs typeface="Arial Unicode MS" pitchFamily="34" charset="-128"/>
              </a:rPr>
              <a:t>wget</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6670622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Rounded Corners 38">
            <a:extLst>
              <a:ext uri="{FF2B5EF4-FFF2-40B4-BE49-F238E27FC236}">
                <a16:creationId xmlns:a16="http://schemas.microsoft.com/office/drawing/2014/main" id="{6B05395E-1844-476D-AB95-17A4127B8AE6}"/>
              </a:ext>
            </a:extLst>
          </p:cNvPr>
          <p:cNvSpPr/>
          <p:nvPr/>
        </p:nvSpPr>
        <p:spPr bwMode="gray">
          <a:xfrm>
            <a:off x="1269557" y="2926601"/>
            <a:ext cx="4531162" cy="3484827"/>
          </a:xfrm>
          <a:prstGeom prst="roundRect">
            <a:avLst/>
          </a:prstGeom>
          <a:solidFill>
            <a:schemeClr val="tx2"/>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b"/>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dirty="0">
                <a:ln>
                  <a:noFill/>
                </a:ln>
                <a:effectLst/>
                <a:uLnTx/>
                <a:uFillTx/>
                <a:ea typeface="Arial Unicode MS" pitchFamily="34" charset="-128"/>
                <a:cs typeface="Arial Unicode MS" pitchFamily="34" charset="-128"/>
              </a:rPr>
              <a:t>Host</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0" name="Rectangle: Rounded Corners 39">
            <a:extLst>
              <a:ext uri="{FF2B5EF4-FFF2-40B4-BE49-F238E27FC236}">
                <a16:creationId xmlns:a16="http://schemas.microsoft.com/office/drawing/2014/main" id="{01EB7DF5-45EB-4252-81B1-36C6C146EC09}"/>
              </a:ext>
            </a:extLst>
          </p:cNvPr>
          <p:cNvSpPr/>
          <p:nvPr/>
        </p:nvSpPr>
        <p:spPr bwMode="gray">
          <a:xfrm>
            <a:off x="1269557" y="1008652"/>
            <a:ext cx="4531162" cy="1743402"/>
          </a:xfrm>
          <a:prstGeom prst="roundRect">
            <a:avLst/>
          </a:prstGeom>
          <a:ln>
            <a:headEnd/>
            <a:tailEnd/>
          </a:ln>
        </p:spPr>
        <p:style>
          <a:lnRef idx="2">
            <a:schemeClr val="accent6"/>
          </a:lnRef>
          <a:fillRef idx="1">
            <a:schemeClr val="lt1"/>
          </a:fillRef>
          <a:effectRef idx="0">
            <a:schemeClr val="accent6"/>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dirty="0">
                <a:ln>
                  <a:noFill/>
                </a:ln>
                <a:effectLst/>
                <a:uLnTx/>
                <a:uFillTx/>
                <a:ea typeface="Arial Unicode MS" pitchFamily="34" charset="-128"/>
                <a:cs typeface="Arial Unicode MS" pitchFamily="34" charset="-128"/>
              </a:rPr>
              <a:t>K8s</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1" name="Rectangle: Rounded Corners 40">
            <a:extLst>
              <a:ext uri="{FF2B5EF4-FFF2-40B4-BE49-F238E27FC236}">
                <a16:creationId xmlns:a16="http://schemas.microsoft.com/office/drawing/2014/main" id="{84440113-9D89-45D0-8A5F-AB6580792D6B}"/>
              </a:ext>
            </a:extLst>
          </p:cNvPr>
          <p:cNvSpPr/>
          <p:nvPr/>
        </p:nvSpPr>
        <p:spPr bwMode="gray">
          <a:xfrm>
            <a:off x="1642716" y="2402958"/>
            <a:ext cx="3784845" cy="2172586"/>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a:ln>
                  <a:noFill/>
                </a:ln>
                <a:effectLst/>
                <a:uLnTx/>
                <a:uFillTx/>
                <a:ea typeface="Arial Unicode MS" pitchFamily="34" charset="-128"/>
                <a:cs typeface="Arial Unicode MS" pitchFamily="34" charset="-128"/>
              </a:rPr>
              <a:t>Container</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42" name="Straight Connector 41">
            <a:extLst>
              <a:ext uri="{FF2B5EF4-FFF2-40B4-BE49-F238E27FC236}">
                <a16:creationId xmlns:a16="http://schemas.microsoft.com/office/drawing/2014/main" id="{0D4EDAE1-E022-4D47-BFE8-DB8E8A0CC4AB}"/>
              </a:ext>
            </a:extLst>
          </p:cNvPr>
          <p:cNvCxnSpPr>
            <a:cxnSpLocks/>
          </p:cNvCxnSpPr>
          <p:nvPr/>
        </p:nvCxnSpPr>
        <p:spPr>
          <a:xfrm>
            <a:off x="3535138" y="4575544"/>
            <a:ext cx="0" cy="485550"/>
          </a:xfrm>
          <a:prstGeom prst="line">
            <a:avLst/>
          </a:prstGeom>
          <a:ln w="76200">
            <a:solidFill>
              <a:schemeClr val="bg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3" name="Rectangle: Rounded Corners 42">
            <a:extLst>
              <a:ext uri="{FF2B5EF4-FFF2-40B4-BE49-F238E27FC236}">
                <a16:creationId xmlns:a16="http://schemas.microsoft.com/office/drawing/2014/main" id="{2523410D-48C4-4016-92C7-EAD431ADB7B2}"/>
              </a:ext>
            </a:extLst>
          </p:cNvPr>
          <p:cNvSpPr/>
          <p:nvPr/>
        </p:nvSpPr>
        <p:spPr bwMode="gray">
          <a:xfrm>
            <a:off x="1424394" y="5061094"/>
            <a:ext cx="4221488" cy="723014"/>
          </a:xfrm>
          <a:prstGeom prst="roundRect">
            <a:avLst/>
          </a:prstGeom>
          <a:solidFill>
            <a:schemeClr val="bg2">
              <a:lumMod val="20000"/>
              <a:lumOff val="8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dirty="0">
                <a:ln>
                  <a:noFill/>
                </a:ln>
                <a:effectLst/>
                <a:uLnTx/>
                <a:uFillTx/>
                <a:ea typeface="Arial Unicode MS" pitchFamily="34" charset="-128"/>
                <a:cs typeface="Arial Unicode MS" pitchFamily="34" charset="-128"/>
              </a:rPr>
              <a:t>Linux Kernel</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1" name="Rectangle: Rounded Corners 50">
            <a:extLst>
              <a:ext uri="{FF2B5EF4-FFF2-40B4-BE49-F238E27FC236}">
                <a16:creationId xmlns:a16="http://schemas.microsoft.com/office/drawing/2014/main" id="{7DE3B177-A7B0-4867-B54E-B383E5D84DF0}"/>
              </a:ext>
            </a:extLst>
          </p:cNvPr>
          <p:cNvSpPr/>
          <p:nvPr/>
        </p:nvSpPr>
        <p:spPr bwMode="gray">
          <a:xfrm>
            <a:off x="2596211" y="1541716"/>
            <a:ext cx="1877854" cy="686695"/>
          </a:xfrm>
          <a:prstGeom prst="roundRect">
            <a:avLst/>
          </a:prstGeom>
          <a:ln>
            <a:headEnd/>
            <a:tailEn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0000" tIns="72000" rIns="90000" bIns="72000" numCol="1" spcCol="0" rtlCol="0" fromWordArt="0" anchor="ctr" anchorCtr="0" forceAA="0" compatLnSpc="1">
            <a:prstTxWarp prst="textNoShape">
              <a:avLst/>
            </a:prstTxWarp>
            <a:noAutofit/>
          </a:bodyPr>
          <a:lstStyle/>
          <a:p>
            <a:pPr algn="ctr" defTabSz="914400" fontAlgn="base">
              <a:spcBef>
                <a:spcPct val="50000"/>
              </a:spcBef>
              <a:spcAft>
                <a:spcPct val="0"/>
              </a:spcAft>
              <a:buClr>
                <a:srgbClr val="F0AB00"/>
              </a:buClr>
              <a:buSzPct val="80000"/>
            </a:pPr>
            <a:r>
              <a:rPr lang="en-US" sz="1800" kern="0" dirty="0">
                <a:solidFill>
                  <a:schemeClr val="dk1"/>
                </a:solidFill>
                <a:latin typeface="+mn-lt"/>
                <a:ea typeface="Arial Unicode MS" pitchFamily="34" charset="-128"/>
              </a:rPr>
              <a:t>API Server</a:t>
            </a:r>
          </a:p>
        </p:txBody>
      </p:sp>
      <p:sp>
        <p:nvSpPr>
          <p:cNvPr id="50" name="Title 49">
            <a:extLst>
              <a:ext uri="{FF2B5EF4-FFF2-40B4-BE49-F238E27FC236}">
                <a16:creationId xmlns:a16="http://schemas.microsoft.com/office/drawing/2014/main" id="{7D480E47-3DD1-4ACF-8C6E-41D6F9D75F58}"/>
              </a:ext>
            </a:extLst>
          </p:cNvPr>
          <p:cNvSpPr>
            <a:spLocks noGrp="1"/>
          </p:cNvSpPr>
          <p:nvPr>
            <p:ph type="title"/>
          </p:nvPr>
        </p:nvSpPr>
        <p:spPr/>
        <p:txBody>
          <a:bodyPr/>
          <a:lstStyle/>
          <a:p>
            <a:r>
              <a:rPr lang="en-US" dirty="0"/>
              <a:t>Scenario 2: Take over the cluster / hosts</a:t>
            </a:r>
          </a:p>
        </p:txBody>
      </p:sp>
      <p:pic>
        <p:nvPicPr>
          <p:cNvPr id="13" name="Graphic 12" descr="Key">
            <a:extLst>
              <a:ext uri="{FF2B5EF4-FFF2-40B4-BE49-F238E27FC236}">
                <a16:creationId xmlns:a16="http://schemas.microsoft.com/office/drawing/2014/main" id="{24AFE383-E4B7-416B-8A0D-3397A797A00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929808" y="3165847"/>
            <a:ext cx="914400" cy="914400"/>
          </a:xfrm>
          <a:prstGeom prst="rect">
            <a:avLst/>
          </a:prstGeom>
        </p:spPr>
      </p:pic>
      <p:pic>
        <p:nvPicPr>
          <p:cNvPr id="14" name="Graphic 13" descr="Unlock">
            <a:extLst>
              <a:ext uri="{FF2B5EF4-FFF2-40B4-BE49-F238E27FC236}">
                <a16:creationId xmlns:a16="http://schemas.microsoft.com/office/drawing/2014/main" id="{47835CC9-B876-4F93-84D3-643E17FC649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527449" y="2086708"/>
            <a:ext cx="914400" cy="914400"/>
          </a:xfrm>
          <a:prstGeom prst="rect">
            <a:avLst/>
          </a:prstGeom>
        </p:spPr>
      </p:pic>
      <p:sp>
        <p:nvSpPr>
          <p:cNvPr id="15" name="TextBox 14">
            <a:extLst>
              <a:ext uri="{FF2B5EF4-FFF2-40B4-BE49-F238E27FC236}">
                <a16:creationId xmlns:a16="http://schemas.microsoft.com/office/drawing/2014/main" id="{80ABF94F-8E24-404E-85B8-D2E723613FFB}"/>
              </a:ext>
            </a:extLst>
          </p:cNvPr>
          <p:cNvSpPr txBox="1"/>
          <p:nvPr/>
        </p:nvSpPr>
        <p:spPr>
          <a:xfrm>
            <a:off x="2070043" y="3323356"/>
            <a:ext cx="1859765" cy="553998"/>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Service account access token</a:t>
            </a:r>
          </a:p>
        </p:txBody>
      </p:sp>
      <p:sp>
        <p:nvSpPr>
          <p:cNvPr id="16" name="Speech Bubble: Rectangle 15">
            <a:extLst>
              <a:ext uri="{FF2B5EF4-FFF2-40B4-BE49-F238E27FC236}">
                <a16:creationId xmlns:a16="http://schemas.microsoft.com/office/drawing/2014/main" id="{56E9EFCE-333F-4A4D-9149-A2996C1DB7BF}"/>
              </a:ext>
            </a:extLst>
          </p:cNvPr>
          <p:cNvSpPr/>
          <p:nvPr/>
        </p:nvSpPr>
        <p:spPr bwMode="gray">
          <a:xfrm>
            <a:off x="6984649" y="3573340"/>
            <a:ext cx="3840751" cy="732846"/>
          </a:xfrm>
          <a:prstGeom prst="wedgeRectCallout">
            <a:avLst>
              <a:gd name="adj1" fmla="val -44690"/>
              <a:gd name="adj2" fmla="val -102900"/>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Access API server via </a:t>
            </a:r>
            <a:r>
              <a:rPr lang="en-US" sz="1800" kern="0" dirty="0" err="1">
                <a:ea typeface="Arial Unicode MS" pitchFamily="34" charset="-128"/>
                <a:cs typeface="Arial Unicode MS" pitchFamily="34" charset="-128"/>
              </a:rPr>
              <a:t>kubernetes.default.svc.cluster.local</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8" name="Connector: Elbow 17">
            <a:extLst>
              <a:ext uri="{FF2B5EF4-FFF2-40B4-BE49-F238E27FC236}">
                <a16:creationId xmlns:a16="http://schemas.microsoft.com/office/drawing/2014/main" id="{AF728B89-1CB2-4AF0-91C1-DE652946C0E4}"/>
              </a:ext>
            </a:extLst>
          </p:cNvPr>
          <p:cNvCxnSpPr>
            <a:cxnSpLocks/>
            <a:stCxn id="41" idx="3"/>
            <a:endCxn id="51" idx="3"/>
          </p:cNvCxnSpPr>
          <p:nvPr/>
        </p:nvCxnSpPr>
        <p:spPr>
          <a:xfrm flipH="1" flipV="1">
            <a:off x="4474065" y="1885064"/>
            <a:ext cx="953496" cy="1604187"/>
          </a:xfrm>
          <a:prstGeom prst="bentConnector3">
            <a:avLst>
              <a:gd name="adj1" fmla="val -122105"/>
            </a:avLst>
          </a:prstGeom>
          <a:ln w="57150">
            <a:solidFill>
              <a:schemeClr val="accent5">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1F2B48EE-7B2C-4AE3-ACCA-23A545AA3F48}"/>
              </a:ext>
            </a:extLst>
          </p:cNvPr>
          <p:cNvSpPr txBox="1"/>
          <p:nvPr/>
        </p:nvSpPr>
        <p:spPr>
          <a:xfrm>
            <a:off x="1851183" y="3046357"/>
            <a:ext cx="3367910" cy="1107996"/>
          </a:xfrm>
          <a:prstGeom prst="rect">
            <a:avLst/>
          </a:prstGeom>
          <a:solidFill>
            <a:schemeClr val="bg2">
              <a:lumMod val="20000"/>
              <a:lumOff val="80000"/>
            </a:schemeClr>
          </a:solidFill>
        </p:spPr>
        <p:txBody>
          <a:bodyPr wrap="square" lIns="0" tIns="0" rIns="0" bIns="0" rtlCol="0">
            <a:spAutoFit/>
          </a:bodyPr>
          <a:lstStyle/>
          <a:p>
            <a:pPr fontAlgn="base">
              <a:spcBef>
                <a:spcPct val="50000"/>
              </a:spcBef>
              <a:spcAft>
                <a:spcPct val="0"/>
              </a:spcAft>
              <a:buClr>
                <a:srgbClr val="F0AB00"/>
              </a:buClr>
              <a:buSzPct val="80000"/>
            </a:pPr>
            <a:r>
              <a:rPr lang="en-US" sz="1800" kern="0" dirty="0" err="1">
                <a:latin typeface="Courier New" panose="02070309020205020404" pitchFamily="49" charset="0"/>
                <a:ea typeface="Arial Unicode MS" pitchFamily="34" charset="-128"/>
                <a:cs typeface="Courier New" panose="02070309020205020404" pitchFamily="49" charset="0"/>
              </a:rPr>
              <a:t>root@container</a:t>
            </a:r>
            <a:r>
              <a:rPr lang="en-US" sz="1800" kern="0" dirty="0">
                <a:latin typeface="Courier New" panose="02070309020205020404" pitchFamily="49" charset="0"/>
                <a:ea typeface="Arial Unicode MS" pitchFamily="34" charset="-128"/>
                <a:cs typeface="Courier New" panose="02070309020205020404" pitchFamily="49" charset="0"/>
              </a:rPr>
              <a:t>:$</a:t>
            </a:r>
          </a:p>
          <a:p>
            <a:pPr fontAlgn="base">
              <a:spcBef>
                <a:spcPct val="50000"/>
              </a:spcBef>
              <a:spcAft>
                <a:spcPct val="0"/>
              </a:spcAft>
              <a:buClr>
                <a:srgbClr val="F0AB00"/>
              </a:buClr>
              <a:buSzPct val="80000"/>
            </a:pPr>
            <a:r>
              <a:rPr lang="en-US" sz="1800" kern="0" dirty="0">
                <a:latin typeface="Courier New" panose="02070309020205020404" pitchFamily="49" charset="0"/>
                <a:ea typeface="Arial Unicode MS" pitchFamily="34" charset="-128"/>
                <a:cs typeface="Courier New" panose="02070309020205020404" pitchFamily="49" charset="0"/>
              </a:rPr>
              <a:t>&gt; cat /</a:t>
            </a:r>
            <a:r>
              <a:rPr lang="en-US" sz="1800" kern="0" dirty="0" err="1">
                <a:latin typeface="Courier New" panose="02070309020205020404" pitchFamily="49" charset="0"/>
                <a:ea typeface="Arial Unicode MS" pitchFamily="34" charset="-128"/>
                <a:cs typeface="Courier New" panose="02070309020205020404" pitchFamily="49" charset="0"/>
              </a:rPr>
              <a:t>hostfs</a:t>
            </a:r>
            <a:r>
              <a:rPr lang="en-US" sz="1800" kern="0" dirty="0">
                <a:latin typeface="Courier New" panose="02070309020205020404" pitchFamily="49" charset="0"/>
                <a:ea typeface="Arial Unicode MS" pitchFamily="34" charset="-128"/>
                <a:cs typeface="Courier New" panose="02070309020205020404" pitchFamily="49" charset="0"/>
              </a:rPr>
              <a:t>/</a:t>
            </a:r>
            <a:r>
              <a:rPr lang="en-US" sz="1800" kern="0" dirty="0" err="1">
                <a:latin typeface="Courier New" panose="02070309020205020404" pitchFamily="49" charset="0"/>
                <a:ea typeface="Arial Unicode MS" pitchFamily="34" charset="-128"/>
                <a:cs typeface="Courier New" panose="02070309020205020404" pitchFamily="49" charset="0"/>
              </a:rPr>
              <a:t>etc</a:t>
            </a:r>
            <a:r>
              <a:rPr lang="en-US" sz="1800" kern="0" dirty="0">
                <a:latin typeface="Courier New" panose="02070309020205020404" pitchFamily="49" charset="0"/>
                <a:ea typeface="Arial Unicode MS" pitchFamily="34" charset="-128"/>
                <a:cs typeface="Courier New" panose="02070309020205020404" pitchFamily="49" charset="0"/>
              </a:rPr>
              <a:t>/</a:t>
            </a:r>
            <a:r>
              <a:rPr lang="en-US" sz="1800" kern="0" dirty="0" err="1">
                <a:latin typeface="Courier New" panose="02070309020205020404" pitchFamily="49" charset="0"/>
                <a:ea typeface="Arial Unicode MS" pitchFamily="34" charset="-128"/>
                <a:cs typeface="Courier New" panose="02070309020205020404" pitchFamily="49" charset="0"/>
              </a:rPr>
              <a:t>passwd</a:t>
            </a:r>
            <a:endParaRPr lang="en-US" sz="1800" kern="0" dirty="0">
              <a:latin typeface="Courier New" panose="02070309020205020404" pitchFamily="49" charset="0"/>
              <a:ea typeface="Arial Unicode MS" pitchFamily="34" charset="-128"/>
              <a:cs typeface="Courier New" panose="02070309020205020404" pitchFamily="49" charset="0"/>
            </a:endParaRPr>
          </a:p>
          <a:p>
            <a:pPr fontAlgn="base">
              <a:spcBef>
                <a:spcPct val="50000"/>
              </a:spcBef>
              <a:spcAft>
                <a:spcPct val="0"/>
              </a:spcAft>
              <a:buClr>
                <a:srgbClr val="F0AB00"/>
              </a:buClr>
              <a:buSzPct val="80000"/>
            </a:pPr>
            <a:r>
              <a:rPr lang="en-US" sz="1800" kern="0" dirty="0">
                <a:latin typeface="Courier New" panose="02070309020205020404" pitchFamily="49" charset="0"/>
                <a:ea typeface="Arial Unicode MS" pitchFamily="34" charset="-128"/>
                <a:cs typeface="Courier New" panose="02070309020205020404" pitchFamily="49" charset="0"/>
              </a:rPr>
              <a:t>&gt; ls /</a:t>
            </a:r>
            <a:r>
              <a:rPr lang="en-US" sz="1800" kern="0" dirty="0" err="1">
                <a:latin typeface="Courier New" panose="02070309020205020404" pitchFamily="49" charset="0"/>
                <a:ea typeface="Arial Unicode MS" pitchFamily="34" charset="-128"/>
                <a:cs typeface="Courier New" panose="02070309020205020404" pitchFamily="49" charset="0"/>
              </a:rPr>
              <a:t>var</a:t>
            </a:r>
            <a:r>
              <a:rPr lang="en-US" sz="1800" kern="0" dirty="0">
                <a:latin typeface="Courier New" panose="02070309020205020404" pitchFamily="49" charset="0"/>
                <a:ea typeface="Arial Unicode MS" pitchFamily="34" charset="-128"/>
                <a:cs typeface="Courier New" panose="02070309020205020404" pitchFamily="49" charset="0"/>
              </a:rPr>
              <a:t>/lib/</a:t>
            </a:r>
            <a:r>
              <a:rPr lang="en-US" sz="1800" kern="0" dirty="0" err="1">
                <a:latin typeface="Courier New" panose="02070309020205020404" pitchFamily="49" charset="0"/>
                <a:ea typeface="Arial Unicode MS" pitchFamily="34" charset="-128"/>
                <a:cs typeface="Courier New" panose="02070309020205020404" pitchFamily="49" charset="0"/>
              </a:rPr>
              <a:t>kubelet</a:t>
            </a:r>
            <a:endParaRPr lang="en-US" sz="1800" kern="0" dirty="0">
              <a:latin typeface="Courier New" panose="02070309020205020404" pitchFamily="49" charset="0"/>
              <a:ea typeface="Arial Unicode MS" pitchFamily="34" charset="-128"/>
              <a:cs typeface="Courier New" panose="02070309020205020404" pitchFamily="49" charset="0"/>
            </a:endParaRPr>
          </a:p>
        </p:txBody>
      </p:sp>
      <p:sp>
        <p:nvSpPr>
          <p:cNvPr id="23" name="Speech Bubble: Rectangle 22">
            <a:extLst>
              <a:ext uri="{FF2B5EF4-FFF2-40B4-BE49-F238E27FC236}">
                <a16:creationId xmlns:a16="http://schemas.microsoft.com/office/drawing/2014/main" id="{4E38303D-9619-41B0-8673-3DB2CDDA2DC9}"/>
              </a:ext>
            </a:extLst>
          </p:cNvPr>
          <p:cNvSpPr/>
          <p:nvPr/>
        </p:nvSpPr>
        <p:spPr bwMode="gray">
          <a:xfrm>
            <a:off x="7763083" y="2388438"/>
            <a:ext cx="2980762" cy="657919"/>
          </a:xfrm>
          <a:prstGeom prst="wedgeRectCallout">
            <a:avLst>
              <a:gd name="adj1" fmla="val -82297"/>
              <a:gd name="adj2" fmla="val 48510"/>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Schedule new pod / container</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4" name="Speech Bubble: Rectangle 23">
            <a:extLst>
              <a:ext uri="{FF2B5EF4-FFF2-40B4-BE49-F238E27FC236}">
                <a16:creationId xmlns:a16="http://schemas.microsoft.com/office/drawing/2014/main" id="{884DF847-38D8-4D66-94E6-0C9A1578F77E}"/>
              </a:ext>
            </a:extLst>
          </p:cNvPr>
          <p:cNvSpPr/>
          <p:nvPr/>
        </p:nvSpPr>
        <p:spPr bwMode="gray">
          <a:xfrm>
            <a:off x="6097239" y="5000411"/>
            <a:ext cx="4098485" cy="844379"/>
          </a:xfrm>
          <a:prstGeom prst="wedgeRectCallout">
            <a:avLst>
              <a:gd name="adj1" fmla="val -70990"/>
              <a:gd name="adj2" fmla="val -83394"/>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&gt; mount host file system to container &gt; worse, if container runs as root</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2509412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18"/>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14"/>
                                        </p:tgtEl>
                                        <p:attrNameLst>
                                          <p:attrName>style.visibility</p:attrName>
                                        </p:attrNameLst>
                                      </p:cBhvr>
                                      <p:to>
                                        <p:strVal val="hidden"/>
                                      </p:to>
                                    </p:set>
                                  </p:childTnLst>
                                </p:cTn>
                              </p:par>
                              <p:par>
                                <p:cTn id="17" presetID="1" presetClass="exit" presetSubtype="0" fill="hold" grpId="1" nodeType="withEffect">
                                  <p:stCondLst>
                                    <p:cond delay="0"/>
                                  </p:stCondLst>
                                  <p:childTnLst>
                                    <p:set>
                                      <p:cBhvr>
                                        <p:cTn id="18" dur="1" fill="hold">
                                          <p:stCondLst>
                                            <p:cond delay="0"/>
                                          </p:stCondLst>
                                        </p:cTn>
                                        <p:tgtEl>
                                          <p:spTgt spid="16"/>
                                        </p:tgtEl>
                                        <p:attrNameLst>
                                          <p:attrName>style.visibility</p:attrName>
                                        </p:attrNameLst>
                                      </p:cBhvr>
                                      <p:to>
                                        <p:strVal val="hidden"/>
                                      </p:to>
                                    </p:set>
                                  </p:childTnLst>
                                </p:cTn>
                              </p:par>
                              <p:par>
                                <p:cTn id="19" presetID="1" presetClass="exit"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hidden"/>
                                      </p:to>
                                    </p:set>
                                  </p:childTnLst>
                                </p:cTn>
                              </p:par>
                              <p:par>
                                <p:cTn id="21" presetID="1" presetClass="exit" presetSubtype="0" fill="hold" nodeType="withEffect">
                                  <p:stCondLst>
                                    <p:cond delay="0"/>
                                  </p:stCondLst>
                                  <p:childTnLst>
                                    <p:set>
                                      <p:cBhvr>
                                        <p:cTn id="22" dur="1" fill="hold">
                                          <p:stCondLst>
                                            <p:cond delay="0"/>
                                          </p:stCondLst>
                                        </p:cTn>
                                        <p:tgtEl>
                                          <p:spTgt spid="13"/>
                                        </p:tgtEl>
                                        <p:attrNameLst>
                                          <p:attrName>style.visibility</p:attrName>
                                        </p:attrNameLst>
                                      </p:cBhvr>
                                      <p:to>
                                        <p:strVal val="hidden"/>
                                      </p:to>
                                    </p:set>
                                  </p:childTnLst>
                                </p:cTn>
                              </p:par>
                              <p:par>
                                <p:cTn id="23" presetID="1" presetClass="entr" presetSubtype="0" fill="hold"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animBg="1"/>
      <p:bldP spid="16" grpId="1" animBg="1"/>
      <p:bldP spid="21" grpId="0" animBg="1"/>
      <p:bldP spid="23" grpId="0" animBg="1"/>
      <p:bldP spid="2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Rounded Corners 38">
            <a:extLst>
              <a:ext uri="{FF2B5EF4-FFF2-40B4-BE49-F238E27FC236}">
                <a16:creationId xmlns:a16="http://schemas.microsoft.com/office/drawing/2014/main" id="{6B05395E-1844-476D-AB95-17A4127B8AE6}"/>
              </a:ext>
            </a:extLst>
          </p:cNvPr>
          <p:cNvSpPr/>
          <p:nvPr/>
        </p:nvSpPr>
        <p:spPr bwMode="gray">
          <a:xfrm>
            <a:off x="1269557" y="2926601"/>
            <a:ext cx="4531162" cy="3484827"/>
          </a:xfrm>
          <a:prstGeom prst="roundRect">
            <a:avLst/>
          </a:prstGeom>
          <a:solidFill>
            <a:schemeClr val="tx2"/>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b"/>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dirty="0">
                <a:ln>
                  <a:noFill/>
                </a:ln>
                <a:effectLst/>
                <a:uLnTx/>
                <a:uFillTx/>
                <a:ea typeface="Arial Unicode MS" pitchFamily="34" charset="-128"/>
                <a:cs typeface="Arial Unicode MS" pitchFamily="34" charset="-128"/>
              </a:rPr>
              <a:t>Host</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0" name="Rectangle: Rounded Corners 39">
            <a:extLst>
              <a:ext uri="{FF2B5EF4-FFF2-40B4-BE49-F238E27FC236}">
                <a16:creationId xmlns:a16="http://schemas.microsoft.com/office/drawing/2014/main" id="{01EB7DF5-45EB-4252-81B1-36C6C146EC09}"/>
              </a:ext>
            </a:extLst>
          </p:cNvPr>
          <p:cNvSpPr/>
          <p:nvPr/>
        </p:nvSpPr>
        <p:spPr bwMode="gray">
          <a:xfrm>
            <a:off x="1269557" y="1008652"/>
            <a:ext cx="4531162" cy="1743402"/>
          </a:xfrm>
          <a:prstGeom prst="roundRect">
            <a:avLst/>
          </a:prstGeom>
          <a:ln>
            <a:headEnd/>
            <a:tailEnd/>
          </a:ln>
        </p:spPr>
        <p:style>
          <a:lnRef idx="2">
            <a:schemeClr val="accent6"/>
          </a:lnRef>
          <a:fillRef idx="1">
            <a:schemeClr val="lt1"/>
          </a:fillRef>
          <a:effectRef idx="0">
            <a:schemeClr val="accent6"/>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dirty="0">
                <a:ln>
                  <a:noFill/>
                </a:ln>
                <a:effectLst/>
                <a:uLnTx/>
                <a:uFillTx/>
                <a:ea typeface="Arial Unicode MS" pitchFamily="34" charset="-128"/>
                <a:cs typeface="Arial Unicode MS" pitchFamily="34" charset="-128"/>
              </a:rPr>
              <a:t>K8s</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1" name="Rectangle: Rounded Corners 40">
            <a:extLst>
              <a:ext uri="{FF2B5EF4-FFF2-40B4-BE49-F238E27FC236}">
                <a16:creationId xmlns:a16="http://schemas.microsoft.com/office/drawing/2014/main" id="{84440113-9D89-45D0-8A5F-AB6580792D6B}"/>
              </a:ext>
            </a:extLst>
          </p:cNvPr>
          <p:cNvSpPr/>
          <p:nvPr/>
        </p:nvSpPr>
        <p:spPr bwMode="gray">
          <a:xfrm>
            <a:off x="1642716" y="2402958"/>
            <a:ext cx="3784845" cy="2172586"/>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a:ln>
                  <a:noFill/>
                </a:ln>
                <a:effectLst/>
                <a:uLnTx/>
                <a:uFillTx/>
                <a:ea typeface="Arial Unicode MS" pitchFamily="34" charset="-128"/>
                <a:cs typeface="Arial Unicode MS" pitchFamily="34" charset="-128"/>
              </a:rPr>
              <a:t>Container</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42" name="Straight Connector 41">
            <a:extLst>
              <a:ext uri="{FF2B5EF4-FFF2-40B4-BE49-F238E27FC236}">
                <a16:creationId xmlns:a16="http://schemas.microsoft.com/office/drawing/2014/main" id="{0D4EDAE1-E022-4D47-BFE8-DB8E8A0CC4AB}"/>
              </a:ext>
            </a:extLst>
          </p:cNvPr>
          <p:cNvCxnSpPr>
            <a:cxnSpLocks/>
          </p:cNvCxnSpPr>
          <p:nvPr/>
        </p:nvCxnSpPr>
        <p:spPr>
          <a:xfrm>
            <a:off x="3535138" y="4575544"/>
            <a:ext cx="0" cy="485550"/>
          </a:xfrm>
          <a:prstGeom prst="line">
            <a:avLst/>
          </a:prstGeom>
          <a:ln w="76200">
            <a:solidFill>
              <a:schemeClr val="bg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3" name="Rectangle: Rounded Corners 42">
            <a:extLst>
              <a:ext uri="{FF2B5EF4-FFF2-40B4-BE49-F238E27FC236}">
                <a16:creationId xmlns:a16="http://schemas.microsoft.com/office/drawing/2014/main" id="{2523410D-48C4-4016-92C7-EAD431ADB7B2}"/>
              </a:ext>
            </a:extLst>
          </p:cNvPr>
          <p:cNvSpPr/>
          <p:nvPr/>
        </p:nvSpPr>
        <p:spPr bwMode="gray">
          <a:xfrm>
            <a:off x="1424394" y="5061094"/>
            <a:ext cx="4221488" cy="723014"/>
          </a:xfrm>
          <a:prstGeom prst="roundRect">
            <a:avLst/>
          </a:prstGeom>
          <a:solidFill>
            <a:schemeClr val="bg2">
              <a:lumMod val="20000"/>
              <a:lumOff val="8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dirty="0">
                <a:ln>
                  <a:noFill/>
                </a:ln>
                <a:effectLst/>
                <a:uLnTx/>
                <a:uFillTx/>
                <a:ea typeface="Arial Unicode MS" pitchFamily="34" charset="-128"/>
                <a:cs typeface="Arial Unicode MS" pitchFamily="34" charset="-128"/>
              </a:rPr>
              <a:t>Linux Kernel</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1" name="Rectangle: Rounded Corners 50">
            <a:extLst>
              <a:ext uri="{FF2B5EF4-FFF2-40B4-BE49-F238E27FC236}">
                <a16:creationId xmlns:a16="http://schemas.microsoft.com/office/drawing/2014/main" id="{7DE3B177-A7B0-4867-B54E-B383E5D84DF0}"/>
              </a:ext>
            </a:extLst>
          </p:cNvPr>
          <p:cNvSpPr/>
          <p:nvPr/>
        </p:nvSpPr>
        <p:spPr bwMode="gray">
          <a:xfrm>
            <a:off x="2596211" y="1541716"/>
            <a:ext cx="1877854" cy="686695"/>
          </a:xfrm>
          <a:prstGeom prst="roundRect">
            <a:avLst/>
          </a:prstGeom>
          <a:ln>
            <a:headEnd/>
            <a:tailEn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0000" tIns="72000" rIns="90000" bIns="72000" numCol="1" spcCol="0" rtlCol="0" fromWordArt="0" anchor="ctr" anchorCtr="0" forceAA="0" compatLnSpc="1">
            <a:prstTxWarp prst="textNoShape">
              <a:avLst/>
            </a:prstTxWarp>
            <a:noAutofit/>
          </a:bodyPr>
          <a:lstStyle/>
          <a:p>
            <a:pPr algn="ctr" defTabSz="914400" fontAlgn="base">
              <a:spcBef>
                <a:spcPct val="50000"/>
              </a:spcBef>
              <a:spcAft>
                <a:spcPct val="0"/>
              </a:spcAft>
              <a:buClr>
                <a:srgbClr val="F0AB00"/>
              </a:buClr>
              <a:buSzPct val="80000"/>
            </a:pPr>
            <a:r>
              <a:rPr lang="en-US" sz="1800" kern="0" dirty="0">
                <a:solidFill>
                  <a:schemeClr val="dk1"/>
                </a:solidFill>
                <a:latin typeface="+mn-lt"/>
                <a:ea typeface="Arial Unicode MS" pitchFamily="34" charset="-128"/>
              </a:rPr>
              <a:t>API Server</a:t>
            </a:r>
          </a:p>
        </p:txBody>
      </p:sp>
      <p:sp>
        <p:nvSpPr>
          <p:cNvPr id="50" name="Title 49">
            <a:extLst>
              <a:ext uri="{FF2B5EF4-FFF2-40B4-BE49-F238E27FC236}">
                <a16:creationId xmlns:a16="http://schemas.microsoft.com/office/drawing/2014/main" id="{7D480E47-3DD1-4ACF-8C6E-41D6F9D75F58}"/>
              </a:ext>
            </a:extLst>
          </p:cNvPr>
          <p:cNvSpPr>
            <a:spLocks noGrp="1"/>
          </p:cNvSpPr>
          <p:nvPr>
            <p:ph type="title"/>
          </p:nvPr>
        </p:nvSpPr>
        <p:spPr/>
        <p:txBody>
          <a:bodyPr/>
          <a:lstStyle/>
          <a:p>
            <a:r>
              <a:rPr lang="en-US" dirty="0"/>
              <a:t>How to prevent this?</a:t>
            </a:r>
          </a:p>
        </p:txBody>
      </p:sp>
      <p:pic>
        <p:nvPicPr>
          <p:cNvPr id="13" name="Graphic 12" descr="Key">
            <a:extLst>
              <a:ext uri="{FF2B5EF4-FFF2-40B4-BE49-F238E27FC236}">
                <a16:creationId xmlns:a16="http://schemas.microsoft.com/office/drawing/2014/main" id="{24AFE383-E4B7-416B-8A0D-3397A797A00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929808" y="3165847"/>
            <a:ext cx="914400" cy="914400"/>
          </a:xfrm>
          <a:prstGeom prst="rect">
            <a:avLst/>
          </a:prstGeom>
        </p:spPr>
      </p:pic>
      <p:pic>
        <p:nvPicPr>
          <p:cNvPr id="14" name="Graphic 13" descr="Unlock">
            <a:extLst>
              <a:ext uri="{FF2B5EF4-FFF2-40B4-BE49-F238E27FC236}">
                <a16:creationId xmlns:a16="http://schemas.microsoft.com/office/drawing/2014/main" id="{47835CC9-B876-4F93-84D3-643E17FC649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527449" y="2086708"/>
            <a:ext cx="914400" cy="914400"/>
          </a:xfrm>
          <a:prstGeom prst="rect">
            <a:avLst/>
          </a:prstGeom>
        </p:spPr>
      </p:pic>
      <p:sp>
        <p:nvSpPr>
          <p:cNvPr id="15" name="TextBox 14">
            <a:extLst>
              <a:ext uri="{FF2B5EF4-FFF2-40B4-BE49-F238E27FC236}">
                <a16:creationId xmlns:a16="http://schemas.microsoft.com/office/drawing/2014/main" id="{80ABF94F-8E24-404E-85B8-D2E723613FFB}"/>
              </a:ext>
            </a:extLst>
          </p:cNvPr>
          <p:cNvSpPr txBox="1"/>
          <p:nvPr/>
        </p:nvSpPr>
        <p:spPr>
          <a:xfrm>
            <a:off x="2070043" y="3323356"/>
            <a:ext cx="1859765" cy="553998"/>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Service account access token</a:t>
            </a:r>
          </a:p>
        </p:txBody>
      </p:sp>
      <p:cxnSp>
        <p:nvCxnSpPr>
          <p:cNvPr id="18" name="Connector: Elbow 17">
            <a:extLst>
              <a:ext uri="{FF2B5EF4-FFF2-40B4-BE49-F238E27FC236}">
                <a16:creationId xmlns:a16="http://schemas.microsoft.com/office/drawing/2014/main" id="{AF728B89-1CB2-4AF0-91C1-DE652946C0E4}"/>
              </a:ext>
            </a:extLst>
          </p:cNvPr>
          <p:cNvCxnSpPr>
            <a:cxnSpLocks/>
            <a:stCxn id="41" idx="3"/>
            <a:endCxn id="51" idx="3"/>
          </p:cNvCxnSpPr>
          <p:nvPr/>
        </p:nvCxnSpPr>
        <p:spPr>
          <a:xfrm flipH="1" flipV="1">
            <a:off x="4474065" y="1885064"/>
            <a:ext cx="953496" cy="1604187"/>
          </a:xfrm>
          <a:prstGeom prst="bentConnector3">
            <a:avLst>
              <a:gd name="adj1" fmla="val -122105"/>
            </a:avLst>
          </a:prstGeom>
          <a:ln w="57150">
            <a:solidFill>
              <a:schemeClr val="accent5">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0" name="Speech Bubble: Rectangle 19">
            <a:extLst>
              <a:ext uri="{FF2B5EF4-FFF2-40B4-BE49-F238E27FC236}">
                <a16:creationId xmlns:a16="http://schemas.microsoft.com/office/drawing/2014/main" id="{957AC1FF-B729-4CF0-843C-B9C6DEAA0A9A}"/>
              </a:ext>
            </a:extLst>
          </p:cNvPr>
          <p:cNvSpPr/>
          <p:nvPr/>
        </p:nvSpPr>
        <p:spPr bwMode="gray">
          <a:xfrm>
            <a:off x="6173878" y="4360018"/>
            <a:ext cx="2318513" cy="617991"/>
          </a:xfrm>
          <a:prstGeom prst="wedgeRectCallout">
            <a:avLst>
              <a:gd name="adj1" fmla="val -105214"/>
              <a:gd name="adj2" fmla="val -104651"/>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Don’t automount access tokens</a:t>
            </a:r>
          </a:p>
        </p:txBody>
      </p:sp>
      <p:sp>
        <p:nvSpPr>
          <p:cNvPr id="22" name="Speech Bubble: Rectangle 21">
            <a:extLst>
              <a:ext uri="{FF2B5EF4-FFF2-40B4-BE49-F238E27FC236}">
                <a16:creationId xmlns:a16="http://schemas.microsoft.com/office/drawing/2014/main" id="{7B13E8C6-494D-422F-A7E4-517448A05A36}"/>
              </a:ext>
            </a:extLst>
          </p:cNvPr>
          <p:cNvSpPr/>
          <p:nvPr/>
        </p:nvSpPr>
        <p:spPr bwMode="gray">
          <a:xfrm>
            <a:off x="8048716" y="3165847"/>
            <a:ext cx="2318513" cy="617991"/>
          </a:xfrm>
          <a:prstGeom prst="wedgeRectCallout">
            <a:avLst>
              <a:gd name="adj1" fmla="val -69903"/>
              <a:gd name="adj2" fmla="val -104651"/>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Limit access scope with RBAC</a:t>
            </a:r>
          </a:p>
        </p:txBody>
      </p:sp>
    </p:spTree>
    <p:extLst>
      <p:ext uri="{BB962C8B-B14F-4D97-AF65-F5344CB8AC3E}">
        <p14:creationId xmlns:p14="http://schemas.microsoft.com/office/powerpoint/2010/main" val="35955896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Rounded Corners 38">
            <a:extLst>
              <a:ext uri="{FF2B5EF4-FFF2-40B4-BE49-F238E27FC236}">
                <a16:creationId xmlns:a16="http://schemas.microsoft.com/office/drawing/2014/main" id="{6B05395E-1844-476D-AB95-17A4127B8AE6}"/>
              </a:ext>
            </a:extLst>
          </p:cNvPr>
          <p:cNvSpPr/>
          <p:nvPr/>
        </p:nvSpPr>
        <p:spPr bwMode="gray">
          <a:xfrm>
            <a:off x="1269557" y="2926601"/>
            <a:ext cx="4531162" cy="3484827"/>
          </a:xfrm>
          <a:prstGeom prst="roundRect">
            <a:avLst/>
          </a:prstGeom>
          <a:solidFill>
            <a:schemeClr val="tx2"/>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b"/>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dirty="0">
                <a:ln>
                  <a:noFill/>
                </a:ln>
                <a:effectLst/>
                <a:uLnTx/>
                <a:uFillTx/>
                <a:ea typeface="Arial Unicode MS" pitchFamily="34" charset="-128"/>
                <a:cs typeface="Arial Unicode MS" pitchFamily="34" charset="-128"/>
              </a:rPr>
              <a:t>Host</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0" name="Rectangle: Rounded Corners 39">
            <a:extLst>
              <a:ext uri="{FF2B5EF4-FFF2-40B4-BE49-F238E27FC236}">
                <a16:creationId xmlns:a16="http://schemas.microsoft.com/office/drawing/2014/main" id="{01EB7DF5-45EB-4252-81B1-36C6C146EC09}"/>
              </a:ext>
            </a:extLst>
          </p:cNvPr>
          <p:cNvSpPr/>
          <p:nvPr/>
        </p:nvSpPr>
        <p:spPr bwMode="gray">
          <a:xfrm>
            <a:off x="1269557" y="1008652"/>
            <a:ext cx="4531162" cy="1743402"/>
          </a:xfrm>
          <a:prstGeom prst="roundRect">
            <a:avLst/>
          </a:prstGeom>
          <a:ln>
            <a:headEnd/>
            <a:tailEnd/>
          </a:ln>
        </p:spPr>
        <p:style>
          <a:lnRef idx="2">
            <a:schemeClr val="accent6"/>
          </a:lnRef>
          <a:fillRef idx="1">
            <a:schemeClr val="lt1"/>
          </a:fillRef>
          <a:effectRef idx="0">
            <a:schemeClr val="accent6"/>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dirty="0">
                <a:ln>
                  <a:noFill/>
                </a:ln>
                <a:effectLst/>
                <a:uLnTx/>
                <a:uFillTx/>
                <a:ea typeface="Arial Unicode MS" pitchFamily="34" charset="-128"/>
                <a:cs typeface="Arial Unicode MS" pitchFamily="34" charset="-128"/>
              </a:rPr>
              <a:t>K8s</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1" name="Rectangle: Rounded Corners 40">
            <a:extLst>
              <a:ext uri="{FF2B5EF4-FFF2-40B4-BE49-F238E27FC236}">
                <a16:creationId xmlns:a16="http://schemas.microsoft.com/office/drawing/2014/main" id="{84440113-9D89-45D0-8A5F-AB6580792D6B}"/>
              </a:ext>
            </a:extLst>
          </p:cNvPr>
          <p:cNvSpPr/>
          <p:nvPr/>
        </p:nvSpPr>
        <p:spPr bwMode="gray">
          <a:xfrm>
            <a:off x="1642716" y="2402958"/>
            <a:ext cx="3784845" cy="2172586"/>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a:ln>
                  <a:noFill/>
                </a:ln>
                <a:effectLst/>
                <a:uLnTx/>
                <a:uFillTx/>
                <a:ea typeface="Arial Unicode MS" pitchFamily="34" charset="-128"/>
                <a:cs typeface="Arial Unicode MS" pitchFamily="34" charset="-128"/>
              </a:rPr>
              <a:t>Container</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42" name="Straight Connector 41">
            <a:extLst>
              <a:ext uri="{FF2B5EF4-FFF2-40B4-BE49-F238E27FC236}">
                <a16:creationId xmlns:a16="http://schemas.microsoft.com/office/drawing/2014/main" id="{0D4EDAE1-E022-4D47-BFE8-DB8E8A0CC4AB}"/>
              </a:ext>
            </a:extLst>
          </p:cNvPr>
          <p:cNvCxnSpPr>
            <a:cxnSpLocks/>
          </p:cNvCxnSpPr>
          <p:nvPr/>
        </p:nvCxnSpPr>
        <p:spPr>
          <a:xfrm>
            <a:off x="3535138" y="4575544"/>
            <a:ext cx="0" cy="485550"/>
          </a:xfrm>
          <a:prstGeom prst="line">
            <a:avLst/>
          </a:prstGeom>
          <a:ln w="76200">
            <a:solidFill>
              <a:schemeClr val="bg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3" name="Rectangle: Rounded Corners 42">
            <a:extLst>
              <a:ext uri="{FF2B5EF4-FFF2-40B4-BE49-F238E27FC236}">
                <a16:creationId xmlns:a16="http://schemas.microsoft.com/office/drawing/2014/main" id="{2523410D-48C4-4016-92C7-EAD431ADB7B2}"/>
              </a:ext>
            </a:extLst>
          </p:cNvPr>
          <p:cNvSpPr/>
          <p:nvPr/>
        </p:nvSpPr>
        <p:spPr bwMode="gray">
          <a:xfrm>
            <a:off x="1424394" y="5061094"/>
            <a:ext cx="4221488" cy="723014"/>
          </a:xfrm>
          <a:prstGeom prst="roundRect">
            <a:avLst/>
          </a:prstGeom>
          <a:solidFill>
            <a:schemeClr val="bg2">
              <a:lumMod val="20000"/>
              <a:lumOff val="8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dirty="0">
                <a:ln>
                  <a:noFill/>
                </a:ln>
                <a:effectLst/>
                <a:uLnTx/>
                <a:uFillTx/>
                <a:ea typeface="Arial Unicode MS" pitchFamily="34" charset="-128"/>
                <a:cs typeface="Arial Unicode MS" pitchFamily="34" charset="-128"/>
              </a:rPr>
              <a:t>Linux Kernel</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1" name="Rectangle: Rounded Corners 50">
            <a:extLst>
              <a:ext uri="{FF2B5EF4-FFF2-40B4-BE49-F238E27FC236}">
                <a16:creationId xmlns:a16="http://schemas.microsoft.com/office/drawing/2014/main" id="{7DE3B177-A7B0-4867-B54E-B383E5D84DF0}"/>
              </a:ext>
            </a:extLst>
          </p:cNvPr>
          <p:cNvSpPr/>
          <p:nvPr/>
        </p:nvSpPr>
        <p:spPr bwMode="gray">
          <a:xfrm>
            <a:off x="2596211" y="1541716"/>
            <a:ext cx="1877854" cy="686695"/>
          </a:xfrm>
          <a:prstGeom prst="roundRect">
            <a:avLst/>
          </a:prstGeom>
          <a:ln>
            <a:headEnd/>
            <a:tailEn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0000" tIns="72000" rIns="90000" bIns="72000" numCol="1" spcCol="0" rtlCol="0" fromWordArt="0" anchor="ctr" anchorCtr="0" forceAA="0" compatLnSpc="1">
            <a:prstTxWarp prst="textNoShape">
              <a:avLst/>
            </a:prstTxWarp>
            <a:noAutofit/>
          </a:bodyPr>
          <a:lstStyle/>
          <a:p>
            <a:pPr algn="ctr" defTabSz="914400" fontAlgn="base">
              <a:spcBef>
                <a:spcPct val="50000"/>
              </a:spcBef>
              <a:spcAft>
                <a:spcPct val="0"/>
              </a:spcAft>
              <a:buClr>
                <a:srgbClr val="F0AB00"/>
              </a:buClr>
              <a:buSzPct val="80000"/>
            </a:pPr>
            <a:r>
              <a:rPr lang="en-US" sz="1800" kern="0" dirty="0">
                <a:solidFill>
                  <a:schemeClr val="dk1"/>
                </a:solidFill>
                <a:latin typeface="+mn-lt"/>
                <a:ea typeface="Arial Unicode MS" pitchFamily="34" charset="-128"/>
              </a:rPr>
              <a:t>API Server</a:t>
            </a:r>
          </a:p>
        </p:txBody>
      </p:sp>
      <p:sp>
        <p:nvSpPr>
          <p:cNvPr id="50" name="Title 49">
            <a:extLst>
              <a:ext uri="{FF2B5EF4-FFF2-40B4-BE49-F238E27FC236}">
                <a16:creationId xmlns:a16="http://schemas.microsoft.com/office/drawing/2014/main" id="{7D480E47-3DD1-4ACF-8C6E-41D6F9D75F58}"/>
              </a:ext>
            </a:extLst>
          </p:cNvPr>
          <p:cNvSpPr>
            <a:spLocks noGrp="1"/>
          </p:cNvSpPr>
          <p:nvPr>
            <p:ph type="title"/>
          </p:nvPr>
        </p:nvSpPr>
        <p:spPr/>
        <p:txBody>
          <a:bodyPr/>
          <a:lstStyle/>
          <a:p>
            <a:r>
              <a:rPr lang="en-US" dirty="0"/>
              <a:t>How to prevent this?</a:t>
            </a:r>
          </a:p>
        </p:txBody>
      </p:sp>
      <p:pic>
        <p:nvPicPr>
          <p:cNvPr id="13" name="Graphic 12" descr="Key">
            <a:extLst>
              <a:ext uri="{FF2B5EF4-FFF2-40B4-BE49-F238E27FC236}">
                <a16:creationId xmlns:a16="http://schemas.microsoft.com/office/drawing/2014/main" id="{24AFE383-E4B7-416B-8A0D-3397A797A00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929808" y="3165847"/>
            <a:ext cx="914400" cy="914400"/>
          </a:xfrm>
          <a:prstGeom prst="rect">
            <a:avLst/>
          </a:prstGeom>
        </p:spPr>
      </p:pic>
      <p:sp>
        <p:nvSpPr>
          <p:cNvPr id="15" name="TextBox 14">
            <a:extLst>
              <a:ext uri="{FF2B5EF4-FFF2-40B4-BE49-F238E27FC236}">
                <a16:creationId xmlns:a16="http://schemas.microsoft.com/office/drawing/2014/main" id="{80ABF94F-8E24-404E-85B8-D2E723613FFB}"/>
              </a:ext>
            </a:extLst>
          </p:cNvPr>
          <p:cNvSpPr txBox="1"/>
          <p:nvPr/>
        </p:nvSpPr>
        <p:spPr>
          <a:xfrm>
            <a:off x="2070043" y="3323356"/>
            <a:ext cx="1859765" cy="553998"/>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Service account access token</a:t>
            </a:r>
          </a:p>
        </p:txBody>
      </p:sp>
      <p:cxnSp>
        <p:nvCxnSpPr>
          <p:cNvPr id="18" name="Connector: Elbow 17">
            <a:extLst>
              <a:ext uri="{FF2B5EF4-FFF2-40B4-BE49-F238E27FC236}">
                <a16:creationId xmlns:a16="http://schemas.microsoft.com/office/drawing/2014/main" id="{AF728B89-1CB2-4AF0-91C1-DE652946C0E4}"/>
              </a:ext>
            </a:extLst>
          </p:cNvPr>
          <p:cNvCxnSpPr>
            <a:cxnSpLocks/>
            <a:stCxn id="41" idx="3"/>
            <a:endCxn id="51" idx="3"/>
          </p:cNvCxnSpPr>
          <p:nvPr/>
        </p:nvCxnSpPr>
        <p:spPr>
          <a:xfrm flipH="1" flipV="1">
            <a:off x="4474065" y="1885064"/>
            <a:ext cx="953496" cy="1604187"/>
          </a:xfrm>
          <a:prstGeom prst="bentConnector3">
            <a:avLst>
              <a:gd name="adj1" fmla="val -122105"/>
            </a:avLst>
          </a:prstGeom>
          <a:ln w="57150">
            <a:solidFill>
              <a:schemeClr val="accent5">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1F2B48EE-7B2C-4AE3-ACCA-23A545AA3F48}"/>
              </a:ext>
            </a:extLst>
          </p:cNvPr>
          <p:cNvSpPr txBox="1"/>
          <p:nvPr/>
        </p:nvSpPr>
        <p:spPr>
          <a:xfrm>
            <a:off x="1851183" y="3046357"/>
            <a:ext cx="3367910" cy="1107996"/>
          </a:xfrm>
          <a:prstGeom prst="rect">
            <a:avLst/>
          </a:prstGeom>
          <a:solidFill>
            <a:schemeClr val="bg2">
              <a:lumMod val="20000"/>
              <a:lumOff val="80000"/>
            </a:schemeClr>
          </a:solidFill>
        </p:spPr>
        <p:txBody>
          <a:bodyPr wrap="square" lIns="0" tIns="0" rIns="0" bIns="0" rtlCol="0">
            <a:spAutoFit/>
          </a:bodyPr>
          <a:lstStyle/>
          <a:p>
            <a:pPr fontAlgn="base">
              <a:spcBef>
                <a:spcPct val="50000"/>
              </a:spcBef>
              <a:spcAft>
                <a:spcPct val="0"/>
              </a:spcAft>
              <a:buClr>
                <a:srgbClr val="F0AB00"/>
              </a:buClr>
              <a:buSzPct val="80000"/>
            </a:pPr>
            <a:r>
              <a:rPr lang="en-US" sz="1800" kern="0" dirty="0" err="1">
                <a:latin typeface="Courier New" panose="02070309020205020404" pitchFamily="49" charset="0"/>
                <a:ea typeface="Arial Unicode MS" pitchFamily="34" charset="-128"/>
                <a:cs typeface="Courier New" panose="02070309020205020404" pitchFamily="49" charset="0"/>
              </a:rPr>
              <a:t>root@container</a:t>
            </a:r>
            <a:r>
              <a:rPr lang="en-US" sz="1800" kern="0" dirty="0">
                <a:latin typeface="Courier New" panose="02070309020205020404" pitchFamily="49" charset="0"/>
                <a:ea typeface="Arial Unicode MS" pitchFamily="34" charset="-128"/>
                <a:cs typeface="Courier New" panose="02070309020205020404" pitchFamily="49" charset="0"/>
              </a:rPr>
              <a:t>:$</a:t>
            </a:r>
          </a:p>
          <a:p>
            <a:pPr fontAlgn="base">
              <a:spcBef>
                <a:spcPct val="50000"/>
              </a:spcBef>
              <a:spcAft>
                <a:spcPct val="0"/>
              </a:spcAft>
              <a:buClr>
                <a:srgbClr val="F0AB00"/>
              </a:buClr>
              <a:buSzPct val="80000"/>
            </a:pPr>
            <a:r>
              <a:rPr lang="en-US" sz="1800" kern="0" dirty="0">
                <a:latin typeface="Courier New" panose="02070309020205020404" pitchFamily="49" charset="0"/>
                <a:ea typeface="Arial Unicode MS" pitchFamily="34" charset="-128"/>
                <a:cs typeface="Courier New" panose="02070309020205020404" pitchFamily="49" charset="0"/>
              </a:rPr>
              <a:t>&gt; cat /</a:t>
            </a:r>
            <a:r>
              <a:rPr lang="en-US" sz="1800" kern="0" dirty="0" err="1">
                <a:latin typeface="Courier New" panose="02070309020205020404" pitchFamily="49" charset="0"/>
                <a:ea typeface="Arial Unicode MS" pitchFamily="34" charset="-128"/>
                <a:cs typeface="Courier New" panose="02070309020205020404" pitchFamily="49" charset="0"/>
              </a:rPr>
              <a:t>hostfs</a:t>
            </a:r>
            <a:r>
              <a:rPr lang="en-US" sz="1800" kern="0" dirty="0">
                <a:latin typeface="Courier New" panose="02070309020205020404" pitchFamily="49" charset="0"/>
                <a:ea typeface="Arial Unicode MS" pitchFamily="34" charset="-128"/>
                <a:cs typeface="Courier New" panose="02070309020205020404" pitchFamily="49" charset="0"/>
              </a:rPr>
              <a:t>/</a:t>
            </a:r>
            <a:r>
              <a:rPr lang="en-US" sz="1800" kern="0" dirty="0" err="1">
                <a:latin typeface="Courier New" panose="02070309020205020404" pitchFamily="49" charset="0"/>
                <a:ea typeface="Arial Unicode MS" pitchFamily="34" charset="-128"/>
                <a:cs typeface="Courier New" panose="02070309020205020404" pitchFamily="49" charset="0"/>
              </a:rPr>
              <a:t>etc</a:t>
            </a:r>
            <a:r>
              <a:rPr lang="en-US" sz="1800" kern="0" dirty="0">
                <a:latin typeface="Courier New" panose="02070309020205020404" pitchFamily="49" charset="0"/>
                <a:ea typeface="Arial Unicode MS" pitchFamily="34" charset="-128"/>
                <a:cs typeface="Courier New" panose="02070309020205020404" pitchFamily="49" charset="0"/>
              </a:rPr>
              <a:t>/</a:t>
            </a:r>
            <a:r>
              <a:rPr lang="en-US" sz="1800" kern="0" dirty="0" err="1">
                <a:latin typeface="Courier New" panose="02070309020205020404" pitchFamily="49" charset="0"/>
                <a:ea typeface="Arial Unicode MS" pitchFamily="34" charset="-128"/>
                <a:cs typeface="Courier New" panose="02070309020205020404" pitchFamily="49" charset="0"/>
              </a:rPr>
              <a:t>passwd</a:t>
            </a:r>
            <a:endParaRPr lang="en-US" sz="1800" kern="0" dirty="0">
              <a:latin typeface="Courier New" panose="02070309020205020404" pitchFamily="49" charset="0"/>
              <a:ea typeface="Arial Unicode MS" pitchFamily="34" charset="-128"/>
              <a:cs typeface="Courier New" panose="02070309020205020404" pitchFamily="49" charset="0"/>
            </a:endParaRPr>
          </a:p>
          <a:p>
            <a:pPr fontAlgn="base">
              <a:spcBef>
                <a:spcPct val="50000"/>
              </a:spcBef>
              <a:spcAft>
                <a:spcPct val="0"/>
              </a:spcAft>
              <a:buClr>
                <a:srgbClr val="F0AB00"/>
              </a:buClr>
              <a:buSzPct val="80000"/>
            </a:pPr>
            <a:r>
              <a:rPr lang="en-US" sz="1800" kern="0" dirty="0">
                <a:latin typeface="Courier New" panose="02070309020205020404" pitchFamily="49" charset="0"/>
                <a:ea typeface="Arial Unicode MS" pitchFamily="34" charset="-128"/>
                <a:cs typeface="Courier New" panose="02070309020205020404" pitchFamily="49" charset="0"/>
              </a:rPr>
              <a:t>&gt; ls /</a:t>
            </a:r>
            <a:r>
              <a:rPr lang="en-US" sz="1800" kern="0" dirty="0" err="1">
                <a:latin typeface="Courier New" panose="02070309020205020404" pitchFamily="49" charset="0"/>
                <a:ea typeface="Arial Unicode MS" pitchFamily="34" charset="-128"/>
                <a:cs typeface="Courier New" panose="02070309020205020404" pitchFamily="49" charset="0"/>
              </a:rPr>
              <a:t>var</a:t>
            </a:r>
            <a:r>
              <a:rPr lang="en-US" sz="1800" kern="0" dirty="0">
                <a:latin typeface="Courier New" panose="02070309020205020404" pitchFamily="49" charset="0"/>
                <a:ea typeface="Arial Unicode MS" pitchFamily="34" charset="-128"/>
                <a:cs typeface="Courier New" panose="02070309020205020404" pitchFamily="49" charset="0"/>
              </a:rPr>
              <a:t>/lib/</a:t>
            </a:r>
            <a:r>
              <a:rPr lang="en-US" sz="1800" kern="0" dirty="0" err="1">
                <a:latin typeface="Courier New" panose="02070309020205020404" pitchFamily="49" charset="0"/>
                <a:ea typeface="Arial Unicode MS" pitchFamily="34" charset="-128"/>
                <a:cs typeface="Courier New" panose="02070309020205020404" pitchFamily="49" charset="0"/>
              </a:rPr>
              <a:t>kubelet</a:t>
            </a:r>
            <a:endParaRPr lang="en-US" sz="1800" kern="0" dirty="0">
              <a:latin typeface="Courier New" panose="02070309020205020404" pitchFamily="49" charset="0"/>
              <a:ea typeface="Arial Unicode MS" pitchFamily="34" charset="-128"/>
              <a:cs typeface="Courier New" panose="02070309020205020404" pitchFamily="49" charset="0"/>
            </a:endParaRPr>
          </a:p>
        </p:txBody>
      </p:sp>
      <p:sp>
        <p:nvSpPr>
          <p:cNvPr id="17" name="Speech Bubble: Rectangle 16">
            <a:extLst>
              <a:ext uri="{FF2B5EF4-FFF2-40B4-BE49-F238E27FC236}">
                <a16:creationId xmlns:a16="http://schemas.microsoft.com/office/drawing/2014/main" id="{39BCD768-E390-46EC-93D8-36C6ADADE932}"/>
              </a:ext>
            </a:extLst>
          </p:cNvPr>
          <p:cNvSpPr/>
          <p:nvPr/>
        </p:nvSpPr>
        <p:spPr bwMode="gray">
          <a:xfrm>
            <a:off x="6651337" y="4246824"/>
            <a:ext cx="4274281" cy="1537284"/>
          </a:xfrm>
          <a:prstGeom prst="wedgeRectCallout">
            <a:avLst>
              <a:gd name="adj1" fmla="val -74492"/>
              <a:gd name="adj2" fmla="val -78357"/>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defTabSz="914400" fontAlgn="base">
              <a:spcBef>
                <a:spcPct val="50000"/>
              </a:spcBef>
              <a:spcAft>
                <a:spcPct val="0"/>
              </a:spcAft>
              <a:buClr>
                <a:srgbClr val="F0AB00"/>
              </a:buClr>
              <a:buSzPct val="80000"/>
            </a:pPr>
            <a:r>
              <a:rPr lang="en-US" sz="1800" kern="0" noProof="0" dirty="0">
                <a:ea typeface="Arial Unicode MS" pitchFamily="34" charset="-128"/>
                <a:cs typeface="Arial Unicode MS" pitchFamily="34" charset="-128"/>
              </a:rPr>
              <a:t>Security policy:</a:t>
            </a:r>
            <a:r>
              <a:rPr lang="en-US" sz="1800" kern="0" dirty="0">
                <a:ea typeface="Arial Unicode MS" pitchFamily="34" charset="-128"/>
                <a:cs typeface="Arial Unicode MS" pitchFamily="34" charset="-128"/>
              </a:rPr>
              <a:t> </a:t>
            </a:r>
          </a:p>
          <a:p>
            <a:pP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sym typeface="Wingdings" panose="05000000000000000000" pitchFamily="2" charset="2"/>
              </a:rPr>
              <a:t> - run as non-root</a:t>
            </a:r>
          </a:p>
          <a:p>
            <a:pP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sym typeface="Wingdings" panose="05000000000000000000" pitchFamily="2" charset="2"/>
              </a:rPr>
              <a:t> - block host file system access</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6830034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BD4BF-5C0E-4BE1-A99C-25DBDC85D9CD}"/>
              </a:ext>
            </a:extLst>
          </p:cNvPr>
          <p:cNvSpPr>
            <a:spLocks noGrp="1"/>
          </p:cNvSpPr>
          <p:nvPr>
            <p:ph type="title"/>
          </p:nvPr>
        </p:nvSpPr>
        <p:spPr/>
        <p:txBody>
          <a:bodyPr/>
          <a:lstStyle/>
          <a:p>
            <a:r>
              <a:rPr lang="en-US" dirty="0"/>
              <a:t>Demo</a:t>
            </a:r>
          </a:p>
        </p:txBody>
      </p:sp>
      <p:pic>
        <p:nvPicPr>
          <p:cNvPr id="4" name="Picture 3">
            <a:extLst>
              <a:ext uri="{FF2B5EF4-FFF2-40B4-BE49-F238E27FC236}">
                <a16:creationId xmlns:a16="http://schemas.microsoft.com/office/drawing/2014/main" id="{A37371D8-51AB-421E-816A-31039883CAA2}"/>
              </a:ext>
            </a:extLst>
          </p:cNvPr>
          <p:cNvPicPr>
            <a:picLocks noChangeAspect="1"/>
          </p:cNvPicPr>
          <p:nvPr/>
        </p:nvPicPr>
        <p:blipFill>
          <a:blip r:embed="rId3"/>
          <a:stretch>
            <a:fillRect/>
          </a:stretch>
        </p:blipFill>
        <p:spPr>
          <a:xfrm>
            <a:off x="3645157" y="976918"/>
            <a:ext cx="4904163" cy="4904163"/>
          </a:xfrm>
          <a:prstGeom prst="rect">
            <a:avLst/>
          </a:prstGeom>
        </p:spPr>
      </p:pic>
    </p:spTree>
    <p:extLst>
      <p:ext uri="{BB962C8B-B14F-4D97-AF65-F5344CB8AC3E}">
        <p14:creationId xmlns:p14="http://schemas.microsoft.com/office/powerpoint/2010/main" val="11024672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17731-CC42-43E3-849B-940497F5CAEE}"/>
              </a:ext>
            </a:extLst>
          </p:cNvPr>
          <p:cNvSpPr>
            <a:spLocks noGrp="1"/>
          </p:cNvSpPr>
          <p:nvPr>
            <p:ph type="title"/>
          </p:nvPr>
        </p:nvSpPr>
        <p:spPr/>
        <p:txBody>
          <a:bodyPr/>
          <a:lstStyle/>
          <a:p>
            <a:r>
              <a:rPr lang="en-US" dirty="0"/>
              <a:t>Access tokens</a:t>
            </a:r>
          </a:p>
        </p:txBody>
      </p:sp>
      <p:sp>
        <p:nvSpPr>
          <p:cNvPr id="4" name="Rectangle 3">
            <a:extLst>
              <a:ext uri="{FF2B5EF4-FFF2-40B4-BE49-F238E27FC236}">
                <a16:creationId xmlns:a16="http://schemas.microsoft.com/office/drawing/2014/main" id="{DE145279-1C27-4FAF-ACEF-31C6357CA6F4}"/>
              </a:ext>
            </a:extLst>
          </p:cNvPr>
          <p:cNvSpPr/>
          <p:nvPr/>
        </p:nvSpPr>
        <p:spPr bwMode="gray">
          <a:xfrm>
            <a:off x="2782290" y="2725962"/>
            <a:ext cx="1687017" cy="1256875"/>
          </a:xfrm>
          <a:prstGeom prst="rect">
            <a:avLst/>
          </a:prstGeom>
          <a:solidFill>
            <a:schemeClr val="bg1">
              <a:lumMod val="95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service account</a:t>
            </a:r>
          </a:p>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“default”</a:t>
            </a:r>
          </a:p>
        </p:txBody>
      </p:sp>
      <p:pic>
        <p:nvPicPr>
          <p:cNvPr id="12" name="Graphic 11" descr="Key">
            <a:extLst>
              <a:ext uri="{FF2B5EF4-FFF2-40B4-BE49-F238E27FC236}">
                <a16:creationId xmlns:a16="http://schemas.microsoft.com/office/drawing/2014/main" id="{71DC3F31-EDBC-4495-996D-634C004CA2B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127503" y="4838876"/>
            <a:ext cx="996591" cy="996591"/>
          </a:xfrm>
          <a:prstGeom prst="rect">
            <a:avLst/>
          </a:prstGeom>
        </p:spPr>
      </p:pic>
      <p:pic>
        <p:nvPicPr>
          <p:cNvPr id="14" name="Graphic 13" descr="Unlock">
            <a:extLst>
              <a:ext uri="{FF2B5EF4-FFF2-40B4-BE49-F238E27FC236}">
                <a16:creationId xmlns:a16="http://schemas.microsoft.com/office/drawing/2014/main" id="{EAE8A90D-6D09-4795-85FC-3747F08A770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40630" y="2387997"/>
            <a:ext cx="914400" cy="914400"/>
          </a:xfrm>
          <a:prstGeom prst="rect">
            <a:avLst/>
          </a:prstGeom>
        </p:spPr>
      </p:pic>
      <p:cxnSp>
        <p:nvCxnSpPr>
          <p:cNvPr id="23" name="Straight Arrow Connector 22">
            <a:extLst>
              <a:ext uri="{FF2B5EF4-FFF2-40B4-BE49-F238E27FC236}">
                <a16:creationId xmlns:a16="http://schemas.microsoft.com/office/drawing/2014/main" id="{1DEEF2EB-CB81-477B-AC91-D57C55B931FA}"/>
              </a:ext>
            </a:extLst>
          </p:cNvPr>
          <p:cNvCxnSpPr>
            <a:cxnSpLocks/>
            <a:stCxn id="12" idx="0"/>
            <a:endCxn id="4" idx="2"/>
          </p:cNvCxnSpPr>
          <p:nvPr/>
        </p:nvCxnSpPr>
        <p:spPr>
          <a:xfrm flipV="1">
            <a:off x="3625799" y="3982837"/>
            <a:ext cx="0" cy="856039"/>
          </a:xfrm>
          <a:prstGeom prst="straightConnector1">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0B124671-7AEB-4192-BC99-D63093699872}"/>
              </a:ext>
            </a:extLst>
          </p:cNvPr>
          <p:cNvCxnSpPr>
            <a:cxnSpLocks/>
            <a:stCxn id="4" idx="3"/>
            <a:endCxn id="5" idx="1"/>
          </p:cNvCxnSpPr>
          <p:nvPr/>
        </p:nvCxnSpPr>
        <p:spPr>
          <a:xfrm flipV="1">
            <a:off x="4469307" y="3354399"/>
            <a:ext cx="1627932" cy="1"/>
          </a:xfrm>
          <a:prstGeom prst="straightConnector1">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DD78219B-2988-48FC-955A-468553065B6F}"/>
              </a:ext>
            </a:extLst>
          </p:cNvPr>
          <p:cNvCxnSpPr>
            <a:cxnSpLocks/>
            <a:endCxn id="5" idx="2"/>
          </p:cNvCxnSpPr>
          <p:nvPr/>
        </p:nvCxnSpPr>
        <p:spPr>
          <a:xfrm flipV="1">
            <a:off x="4221126" y="4164794"/>
            <a:ext cx="2918882" cy="852341"/>
          </a:xfrm>
          <a:prstGeom prst="straightConnector1">
            <a:avLst/>
          </a:prstGeom>
          <a:ln w="57150">
            <a:solidFill>
              <a:schemeClr val="tx1"/>
            </a:solidFill>
            <a:prstDash val="sysDash"/>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4472BF48-C0EC-4805-8605-67BE96FA0B9B}"/>
              </a:ext>
            </a:extLst>
          </p:cNvPr>
          <p:cNvSpPr/>
          <p:nvPr/>
        </p:nvSpPr>
        <p:spPr bwMode="gray">
          <a:xfrm>
            <a:off x="6097239" y="2544004"/>
            <a:ext cx="2085537" cy="1620790"/>
          </a:xfrm>
          <a:prstGeom prst="rect">
            <a:avLst/>
          </a:prstGeom>
          <a:solidFill>
            <a:schemeClr val="bg1">
              <a:lumMod val="95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b="1" kern="0">
                <a:ea typeface="Arial Unicode MS" pitchFamily="34" charset="-128"/>
              </a:rPr>
              <a:t>Pod </a:t>
            </a:r>
            <a:r>
              <a:rPr lang="en-US" sz="1800" b="1" kern="0" dirty="0">
                <a:ea typeface="Arial Unicode MS" pitchFamily="34" charset="-128"/>
              </a:rPr>
              <a:t>A</a:t>
            </a:r>
          </a:p>
          <a:p>
            <a:pPr algn="ctr" defTabSz="914400" fontAlgn="base">
              <a:spcBef>
                <a:spcPct val="50000"/>
              </a:spcBef>
              <a:spcAft>
                <a:spcPct val="0"/>
              </a:spcAft>
              <a:buClr>
                <a:srgbClr val="F0AB00"/>
              </a:buClr>
              <a:buSzPct val="80000"/>
            </a:pPr>
            <a:endParaRPr lang="en-US" sz="1800" b="1" kern="0" dirty="0">
              <a:ea typeface="Arial Unicode MS" pitchFamily="34" charset="-128"/>
            </a:endParaRPr>
          </a:p>
        </p:txBody>
      </p:sp>
      <p:pic>
        <p:nvPicPr>
          <p:cNvPr id="36" name="Graphic 35" descr="Key">
            <a:extLst>
              <a:ext uri="{FF2B5EF4-FFF2-40B4-BE49-F238E27FC236}">
                <a16:creationId xmlns:a16="http://schemas.microsoft.com/office/drawing/2014/main" id="{80B62C01-58B5-4071-9DDB-F003BB901F6F}"/>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809355" y="3380265"/>
            <a:ext cx="661303" cy="661303"/>
          </a:xfrm>
          <a:prstGeom prst="rect">
            <a:avLst/>
          </a:prstGeom>
        </p:spPr>
      </p:pic>
      <p:cxnSp>
        <p:nvCxnSpPr>
          <p:cNvPr id="39" name="Straight Arrow Connector 38">
            <a:extLst>
              <a:ext uri="{FF2B5EF4-FFF2-40B4-BE49-F238E27FC236}">
                <a16:creationId xmlns:a16="http://schemas.microsoft.com/office/drawing/2014/main" id="{3DE718AC-7723-4BF8-8354-ACFB0B2A223D}"/>
              </a:ext>
            </a:extLst>
          </p:cNvPr>
          <p:cNvCxnSpPr>
            <a:cxnSpLocks/>
            <a:stCxn id="5" idx="3"/>
            <a:endCxn id="41" idx="1"/>
          </p:cNvCxnSpPr>
          <p:nvPr/>
        </p:nvCxnSpPr>
        <p:spPr>
          <a:xfrm>
            <a:off x="8182776" y="3354399"/>
            <a:ext cx="1230109" cy="0"/>
          </a:xfrm>
          <a:prstGeom prst="straightConnector1">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1" name="Rectangle 40">
            <a:extLst>
              <a:ext uri="{FF2B5EF4-FFF2-40B4-BE49-F238E27FC236}">
                <a16:creationId xmlns:a16="http://schemas.microsoft.com/office/drawing/2014/main" id="{649FDE5F-9E7E-444C-AFE3-B1D01F5A36B9}"/>
              </a:ext>
            </a:extLst>
          </p:cNvPr>
          <p:cNvSpPr/>
          <p:nvPr/>
        </p:nvSpPr>
        <p:spPr bwMode="gray">
          <a:xfrm>
            <a:off x="9412885" y="2725961"/>
            <a:ext cx="1687017" cy="1256875"/>
          </a:xfrm>
          <a:prstGeom prst="rect">
            <a:avLst/>
          </a:prstGeom>
          <a:solidFill>
            <a:schemeClr val="bg1">
              <a:lumMod val="95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API Server</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5" name="Speech Bubble: Rectangle 44">
            <a:extLst>
              <a:ext uri="{FF2B5EF4-FFF2-40B4-BE49-F238E27FC236}">
                <a16:creationId xmlns:a16="http://schemas.microsoft.com/office/drawing/2014/main" id="{7A7532E8-C577-4360-8FFB-5E298588775D}"/>
              </a:ext>
            </a:extLst>
          </p:cNvPr>
          <p:cNvSpPr/>
          <p:nvPr/>
        </p:nvSpPr>
        <p:spPr bwMode="gray">
          <a:xfrm>
            <a:off x="504001" y="1238037"/>
            <a:ext cx="2707032" cy="1256875"/>
          </a:xfrm>
          <a:prstGeom prst="wedgeRectCallout">
            <a:avLst>
              <a:gd name="adj1" fmla="val 72812"/>
              <a:gd name="adj2" fmla="val 55763"/>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Each service account has a secret with a key to the API server</a:t>
            </a:r>
          </a:p>
        </p:txBody>
      </p:sp>
      <p:sp>
        <p:nvSpPr>
          <p:cNvPr id="46" name="Rectangle 45">
            <a:extLst>
              <a:ext uri="{FF2B5EF4-FFF2-40B4-BE49-F238E27FC236}">
                <a16:creationId xmlns:a16="http://schemas.microsoft.com/office/drawing/2014/main" id="{7874DA26-4A69-4045-A8CC-AF9057BAA905}"/>
              </a:ext>
            </a:extLst>
          </p:cNvPr>
          <p:cNvSpPr/>
          <p:nvPr/>
        </p:nvSpPr>
        <p:spPr>
          <a:xfrm>
            <a:off x="2486654" y="5799272"/>
            <a:ext cx="2278288" cy="646331"/>
          </a:xfrm>
          <a:prstGeom prst="rect">
            <a:avLst/>
          </a:prstGeom>
        </p:spPr>
        <p:txBody>
          <a:bodyPr wrap="square">
            <a:spAutoFit/>
          </a:bodyPr>
          <a:lstStyle/>
          <a:p>
            <a:pPr algn="ct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access key to API server</a:t>
            </a:r>
          </a:p>
        </p:txBody>
      </p:sp>
      <p:sp>
        <p:nvSpPr>
          <p:cNvPr id="51" name="Speech Bubble: Rectangle 50">
            <a:extLst>
              <a:ext uri="{FF2B5EF4-FFF2-40B4-BE49-F238E27FC236}">
                <a16:creationId xmlns:a16="http://schemas.microsoft.com/office/drawing/2014/main" id="{4ECEEEB1-2957-496D-B395-E503EF923F3E}"/>
              </a:ext>
            </a:extLst>
          </p:cNvPr>
          <p:cNvSpPr/>
          <p:nvPr/>
        </p:nvSpPr>
        <p:spPr bwMode="gray">
          <a:xfrm>
            <a:off x="457514" y="4363089"/>
            <a:ext cx="2278289" cy="1256875"/>
          </a:xfrm>
          <a:prstGeom prst="wedgeRectCallout">
            <a:avLst>
              <a:gd name="adj1" fmla="val 67212"/>
              <a:gd name="adj2" fmla="val 11774"/>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This key grants access to the API server</a:t>
            </a:r>
          </a:p>
        </p:txBody>
      </p:sp>
      <p:sp>
        <p:nvSpPr>
          <p:cNvPr id="52" name="Speech Bubble: Rectangle 51">
            <a:extLst>
              <a:ext uri="{FF2B5EF4-FFF2-40B4-BE49-F238E27FC236}">
                <a16:creationId xmlns:a16="http://schemas.microsoft.com/office/drawing/2014/main" id="{97616174-F1B6-421C-8CC8-7C43CA00009E}"/>
              </a:ext>
            </a:extLst>
          </p:cNvPr>
          <p:cNvSpPr/>
          <p:nvPr/>
        </p:nvSpPr>
        <p:spPr bwMode="gray">
          <a:xfrm>
            <a:off x="6000861" y="5017135"/>
            <a:ext cx="2278289" cy="1256875"/>
          </a:xfrm>
          <a:prstGeom prst="wedgeRectCallout">
            <a:avLst>
              <a:gd name="adj1" fmla="val -48528"/>
              <a:gd name="adj2" fmla="val -72822"/>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Keys are mounted as volume into any pod by default</a:t>
            </a:r>
          </a:p>
        </p:txBody>
      </p:sp>
      <p:sp>
        <p:nvSpPr>
          <p:cNvPr id="56" name="Speech Bubble: Rectangle 55">
            <a:extLst>
              <a:ext uri="{FF2B5EF4-FFF2-40B4-BE49-F238E27FC236}">
                <a16:creationId xmlns:a16="http://schemas.microsoft.com/office/drawing/2014/main" id="{0772CDB3-621D-46D1-80E8-CA3925114009}"/>
              </a:ext>
            </a:extLst>
          </p:cNvPr>
          <p:cNvSpPr/>
          <p:nvPr/>
        </p:nvSpPr>
        <p:spPr bwMode="gray">
          <a:xfrm>
            <a:off x="8340630" y="471829"/>
            <a:ext cx="2823115" cy="1256875"/>
          </a:xfrm>
          <a:prstGeom prst="wedgeRectCallout">
            <a:avLst>
              <a:gd name="adj1" fmla="val -36133"/>
              <a:gd name="adj2" fmla="val 93830"/>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Anyone within the pod can use the key to access the API server</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85201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1" grpId="0" animBg="1"/>
      <p:bldP spid="52" grpId="0" animBg="1"/>
      <p:bldP spid="5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bwMode="gray">
          <a:xfrm>
            <a:off x="619347" y="3185160"/>
            <a:ext cx="6179820" cy="3303743"/>
          </a:xfrm>
          <a:prstGeom prst="rect">
            <a:avLst/>
          </a:prstGeom>
          <a:solidFill>
            <a:schemeClr val="bg2"/>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en-US" sz="1600" b="1" kern="0" dirty="0">
                <a:solidFill>
                  <a:sysClr val="windowText" lastClr="000000"/>
                </a:solidFill>
                <a:ea typeface="Arial Unicode MS" pitchFamily="34" charset="-128"/>
                <a:cs typeface="Arial Unicode MS" pitchFamily="34" charset="-128"/>
              </a:rPr>
              <a:t>Namespace</a:t>
            </a:r>
            <a:endParaRPr kumimoji="0" lang="en-US" sz="1600" b="1" i="0" u="none" strike="noStrike" kern="0" cap="none" spc="0" normalizeH="0" baseline="0" noProof="0" dirty="0">
              <a:ln>
                <a:noFill/>
              </a:ln>
              <a:solidFill>
                <a:sysClr val="windowText" lastClr="000000"/>
              </a:solidFill>
              <a:effectLst/>
              <a:uLnTx/>
              <a:uFillTx/>
              <a:ea typeface="Arial Unicode MS" pitchFamily="34" charset="-128"/>
              <a:cs typeface="Arial Unicode MS" pitchFamily="34" charset="-128"/>
            </a:endParaRPr>
          </a:p>
        </p:txBody>
      </p:sp>
      <p:sp>
        <p:nvSpPr>
          <p:cNvPr id="2" name="Title 1"/>
          <p:cNvSpPr>
            <a:spLocks noGrp="1"/>
          </p:cNvSpPr>
          <p:nvPr>
            <p:ph type="title"/>
          </p:nvPr>
        </p:nvSpPr>
        <p:spPr/>
        <p:txBody>
          <a:bodyPr/>
          <a:lstStyle/>
          <a:p>
            <a:r>
              <a:rPr lang="en-US" dirty="0"/>
              <a:t>Role based access control (RBAC)</a:t>
            </a:r>
          </a:p>
        </p:txBody>
      </p:sp>
      <p:sp>
        <p:nvSpPr>
          <p:cNvPr id="8" name="Rectangle 7"/>
          <p:cNvSpPr/>
          <p:nvPr/>
        </p:nvSpPr>
        <p:spPr>
          <a:xfrm>
            <a:off x="504000" y="1223190"/>
            <a:ext cx="10918380" cy="1384995"/>
          </a:xfrm>
          <a:prstGeom prst="rect">
            <a:avLst/>
          </a:prstGeom>
        </p:spPr>
        <p:txBody>
          <a:bodyPr wrap="square">
            <a:spAutoFit/>
          </a:bodyPr>
          <a:lstStyle/>
          <a:p>
            <a:pPr marL="342900" indent="-342900">
              <a:buFont typeface="Wingdings" panose="05000000000000000000" pitchFamily="2" charset="2"/>
              <a:buChar char="§"/>
            </a:pPr>
            <a:r>
              <a:rPr lang="en-US" dirty="0"/>
              <a:t>roles define which </a:t>
            </a:r>
            <a:r>
              <a:rPr lang="en-US" dirty="0" err="1"/>
              <a:t>api’s</a:t>
            </a:r>
            <a:r>
              <a:rPr lang="en-US" dirty="0"/>
              <a:t> / resources can be accessed in which way</a:t>
            </a:r>
          </a:p>
          <a:p>
            <a:pPr marL="342900" indent="-342900">
              <a:buFont typeface="Wingdings" panose="05000000000000000000" pitchFamily="2" charset="2"/>
              <a:buChar char="§"/>
            </a:pPr>
            <a:r>
              <a:rPr lang="en-US" dirty="0"/>
              <a:t>Roles can be assigned to service accounts</a:t>
            </a:r>
          </a:p>
          <a:p>
            <a:pPr marL="342900" indent="-342900">
              <a:buFont typeface="Wingdings" panose="05000000000000000000" pitchFamily="2" charset="2"/>
              <a:buChar char="§"/>
            </a:pPr>
            <a:r>
              <a:rPr lang="en-US" dirty="0"/>
              <a:t>Roles are pre-configured or custom defined</a:t>
            </a:r>
          </a:p>
          <a:p>
            <a:pPr marL="342900" indent="-342900">
              <a:buFont typeface="Wingdings" panose="05000000000000000000" pitchFamily="2" charset="2"/>
              <a:buChar char="§"/>
            </a:pPr>
            <a:r>
              <a:rPr lang="en-US" dirty="0"/>
              <a:t>Bindings: cluster-wide or restricted to namespace </a:t>
            </a:r>
          </a:p>
        </p:txBody>
      </p:sp>
      <p:sp>
        <p:nvSpPr>
          <p:cNvPr id="7" name="Rectangle 6"/>
          <p:cNvSpPr/>
          <p:nvPr/>
        </p:nvSpPr>
        <p:spPr bwMode="gray">
          <a:xfrm>
            <a:off x="1677666" y="4349097"/>
            <a:ext cx="1315448" cy="774112"/>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Role binding</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2" name="Rectangle 11"/>
          <p:cNvSpPr/>
          <p:nvPr/>
        </p:nvSpPr>
        <p:spPr bwMode="gray">
          <a:xfrm>
            <a:off x="5072039" y="3542373"/>
            <a:ext cx="1445719"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noProof="0" dirty="0" err="1">
                <a:ea typeface="Arial Unicode MS" pitchFamily="34" charset="-128"/>
                <a:cs typeface="Arial Unicode MS" pitchFamily="34" charset="-128"/>
              </a:rPr>
              <a:t>ConfigMap</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4" name="Rectangle 13"/>
          <p:cNvSpPr/>
          <p:nvPr/>
        </p:nvSpPr>
        <p:spPr bwMode="gray">
          <a:xfrm>
            <a:off x="5072039" y="5477853"/>
            <a:ext cx="1445719"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noProof="0" dirty="0">
                <a:ea typeface="Arial Unicode MS" pitchFamily="34" charset="-128"/>
                <a:cs typeface="Arial Unicode MS" pitchFamily="34" charset="-128"/>
              </a:rPr>
              <a:t>Secret</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6" name="Straight Arrow Connector 15"/>
          <p:cNvCxnSpPr>
            <a:stCxn id="25" idx="1"/>
            <a:endCxn id="7" idx="0"/>
          </p:cNvCxnSpPr>
          <p:nvPr/>
        </p:nvCxnSpPr>
        <p:spPr>
          <a:xfrm flipH="1">
            <a:off x="2335390" y="3924660"/>
            <a:ext cx="1" cy="424437"/>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cxnSpLocks/>
            <a:stCxn id="7" idx="3"/>
            <a:endCxn id="14" idx="1"/>
          </p:cNvCxnSpPr>
          <p:nvPr/>
        </p:nvCxnSpPr>
        <p:spPr>
          <a:xfrm>
            <a:off x="2993114" y="4736153"/>
            <a:ext cx="2078925" cy="1145062"/>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2" name="Cylinder 21"/>
          <p:cNvSpPr/>
          <p:nvPr/>
        </p:nvSpPr>
        <p:spPr bwMode="gray">
          <a:xfrm>
            <a:off x="1829009" y="5526571"/>
            <a:ext cx="1002967" cy="812920"/>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role</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4" name="Straight Arrow Connector 23"/>
          <p:cNvCxnSpPr>
            <a:stCxn id="22" idx="1"/>
            <a:endCxn id="7" idx="2"/>
          </p:cNvCxnSpPr>
          <p:nvPr/>
        </p:nvCxnSpPr>
        <p:spPr>
          <a:xfrm flipV="1">
            <a:off x="2330493" y="5123209"/>
            <a:ext cx="4897" cy="403362"/>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5" name="Flowchart: Delay 24"/>
          <p:cNvSpPr/>
          <p:nvPr/>
        </p:nvSpPr>
        <p:spPr bwMode="gray">
          <a:xfrm rot="16200000">
            <a:off x="2157282" y="3594151"/>
            <a:ext cx="356217" cy="304800"/>
          </a:xfrm>
          <a:prstGeom prst="flowChartDelay">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6" name="Oval 25"/>
          <p:cNvSpPr/>
          <p:nvPr/>
        </p:nvSpPr>
        <p:spPr bwMode="gray">
          <a:xfrm>
            <a:off x="2205880" y="3243343"/>
            <a:ext cx="249224" cy="289560"/>
          </a:xfrm>
          <a:prstGeom prst="ellipse">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27" name="Straight Arrow Connector 26"/>
          <p:cNvCxnSpPr>
            <a:cxnSpLocks/>
            <a:endCxn id="12" idx="1"/>
          </p:cNvCxnSpPr>
          <p:nvPr/>
        </p:nvCxnSpPr>
        <p:spPr>
          <a:xfrm flipV="1">
            <a:off x="2967348" y="3945735"/>
            <a:ext cx="2104691" cy="790418"/>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6" name="Lightning Bolt 35"/>
          <p:cNvSpPr/>
          <p:nvPr/>
        </p:nvSpPr>
        <p:spPr bwMode="gray">
          <a:xfrm>
            <a:off x="3872454" y="4972948"/>
            <a:ext cx="436108" cy="877969"/>
          </a:xfrm>
          <a:prstGeom prst="lightningBolt">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4" name="Picture 3">
            <a:extLst>
              <a:ext uri="{FF2B5EF4-FFF2-40B4-BE49-F238E27FC236}">
                <a16:creationId xmlns:a16="http://schemas.microsoft.com/office/drawing/2014/main" id="{3A2E580D-EB83-4079-B611-A016A7F8D705}"/>
              </a:ext>
            </a:extLst>
          </p:cNvPr>
          <p:cNvPicPr>
            <a:picLocks noChangeAspect="1"/>
          </p:cNvPicPr>
          <p:nvPr/>
        </p:nvPicPr>
        <p:blipFill>
          <a:blip r:embed="rId3"/>
          <a:stretch>
            <a:fillRect/>
          </a:stretch>
        </p:blipFill>
        <p:spPr>
          <a:xfrm>
            <a:off x="7289450" y="3177564"/>
            <a:ext cx="4206870" cy="3303743"/>
          </a:xfrm>
          <a:prstGeom prst="rect">
            <a:avLst/>
          </a:prstGeom>
          <a:ln>
            <a:solidFill>
              <a:schemeClr val="tx1"/>
            </a:solidFill>
          </a:ln>
        </p:spPr>
      </p:pic>
      <p:sp>
        <p:nvSpPr>
          <p:cNvPr id="15" name="TextBox 14">
            <a:extLst>
              <a:ext uri="{FF2B5EF4-FFF2-40B4-BE49-F238E27FC236}">
                <a16:creationId xmlns:a16="http://schemas.microsoft.com/office/drawing/2014/main" id="{8C2B33E9-07B5-4446-8C24-D15925575CB9}"/>
              </a:ext>
            </a:extLst>
          </p:cNvPr>
          <p:cNvSpPr txBox="1"/>
          <p:nvPr/>
        </p:nvSpPr>
        <p:spPr>
          <a:xfrm>
            <a:off x="3295462" y="4118974"/>
            <a:ext cx="659218" cy="276999"/>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800" b="1" kern="0" dirty="0">
                <a:ea typeface="Arial Unicode MS" pitchFamily="34" charset="-128"/>
                <a:cs typeface="Arial Unicode MS" pitchFamily="34" charset="-128"/>
              </a:rPr>
              <a:t>get</a:t>
            </a:r>
          </a:p>
        </p:txBody>
      </p:sp>
      <p:sp>
        <p:nvSpPr>
          <p:cNvPr id="28" name="TextBox 27">
            <a:extLst>
              <a:ext uri="{FF2B5EF4-FFF2-40B4-BE49-F238E27FC236}">
                <a16:creationId xmlns:a16="http://schemas.microsoft.com/office/drawing/2014/main" id="{AAEC202C-A10B-4708-BC6C-9F154D7E4EBB}"/>
              </a:ext>
            </a:extLst>
          </p:cNvPr>
          <p:cNvSpPr txBox="1"/>
          <p:nvPr/>
        </p:nvSpPr>
        <p:spPr>
          <a:xfrm>
            <a:off x="3350483" y="5249572"/>
            <a:ext cx="659218" cy="276999"/>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800" b="1" kern="0" dirty="0">
                <a:ea typeface="Arial Unicode MS" pitchFamily="34" charset="-128"/>
                <a:cs typeface="Arial Unicode MS" pitchFamily="34" charset="-128"/>
              </a:rPr>
              <a:t>get</a:t>
            </a:r>
          </a:p>
        </p:txBody>
      </p:sp>
    </p:spTree>
    <p:extLst>
      <p:ext uri="{BB962C8B-B14F-4D97-AF65-F5344CB8AC3E}">
        <p14:creationId xmlns:p14="http://schemas.microsoft.com/office/powerpoint/2010/main" val="13243617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BD4BF-5C0E-4BE1-A99C-25DBDC85D9CD}"/>
              </a:ext>
            </a:extLst>
          </p:cNvPr>
          <p:cNvSpPr>
            <a:spLocks noGrp="1"/>
          </p:cNvSpPr>
          <p:nvPr>
            <p:ph type="title"/>
          </p:nvPr>
        </p:nvSpPr>
        <p:spPr/>
        <p:txBody>
          <a:bodyPr/>
          <a:lstStyle/>
          <a:p>
            <a:r>
              <a:rPr lang="en-US" dirty="0"/>
              <a:t>Demo</a:t>
            </a:r>
          </a:p>
        </p:txBody>
      </p:sp>
      <p:pic>
        <p:nvPicPr>
          <p:cNvPr id="4" name="Picture 3">
            <a:extLst>
              <a:ext uri="{FF2B5EF4-FFF2-40B4-BE49-F238E27FC236}">
                <a16:creationId xmlns:a16="http://schemas.microsoft.com/office/drawing/2014/main" id="{5FE40FB9-B494-4A8D-9303-B2966A5347AB}"/>
              </a:ext>
            </a:extLst>
          </p:cNvPr>
          <p:cNvPicPr>
            <a:picLocks noChangeAspect="1"/>
          </p:cNvPicPr>
          <p:nvPr/>
        </p:nvPicPr>
        <p:blipFill>
          <a:blip r:embed="rId3"/>
          <a:stretch>
            <a:fillRect/>
          </a:stretch>
        </p:blipFill>
        <p:spPr>
          <a:xfrm>
            <a:off x="3645157" y="976918"/>
            <a:ext cx="4904163" cy="4904163"/>
          </a:xfrm>
          <a:prstGeom prst="rect">
            <a:avLst/>
          </a:prstGeom>
        </p:spPr>
      </p:pic>
    </p:spTree>
    <p:extLst>
      <p:ext uri="{BB962C8B-B14F-4D97-AF65-F5344CB8AC3E}">
        <p14:creationId xmlns:p14="http://schemas.microsoft.com/office/powerpoint/2010/main" val="41832845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1D3D19E-A8DA-4646-B054-3A090C73BA35}"/>
              </a:ext>
            </a:extLst>
          </p:cNvPr>
          <p:cNvSpPr>
            <a:spLocks noGrp="1"/>
          </p:cNvSpPr>
          <p:nvPr>
            <p:ph type="ctrTitle"/>
          </p:nvPr>
        </p:nvSpPr>
        <p:spPr/>
        <p:txBody>
          <a:bodyPr/>
          <a:lstStyle/>
          <a:p>
            <a:r>
              <a:rPr lang="en-US" dirty="0"/>
              <a:t>Runtime Constraints</a:t>
            </a:r>
            <a:br>
              <a:rPr lang="en-US" dirty="0"/>
            </a:br>
            <a:r>
              <a:rPr lang="en-US" dirty="0"/>
              <a:t>for Pods</a:t>
            </a:r>
          </a:p>
        </p:txBody>
      </p:sp>
      <p:pic>
        <p:nvPicPr>
          <p:cNvPr id="5" name="Picture 4">
            <a:extLst>
              <a:ext uri="{FF2B5EF4-FFF2-40B4-BE49-F238E27FC236}">
                <a16:creationId xmlns:a16="http://schemas.microsoft.com/office/drawing/2014/main" id="{D79D1A9C-B158-42C0-8E43-FCB63DEB8CBE}"/>
              </a:ext>
            </a:extLst>
          </p:cNvPr>
          <p:cNvPicPr>
            <a:picLocks noChangeAspect="1"/>
          </p:cNvPicPr>
          <p:nvPr/>
        </p:nvPicPr>
        <p:blipFill>
          <a:blip r:embed="rId2"/>
          <a:stretch>
            <a:fillRect/>
          </a:stretch>
        </p:blipFill>
        <p:spPr>
          <a:xfrm>
            <a:off x="6096600" y="1137112"/>
            <a:ext cx="3906668" cy="3906668"/>
          </a:xfrm>
          <a:prstGeom prst="rect">
            <a:avLst/>
          </a:prstGeom>
        </p:spPr>
      </p:pic>
    </p:spTree>
    <p:extLst>
      <p:ext uri="{BB962C8B-B14F-4D97-AF65-F5344CB8AC3E}">
        <p14:creationId xmlns:p14="http://schemas.microsoft.com/office/powerpoint/2010/main" val="832013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6B87457-F3B6-44B0-B1C5-0E54471BB2F1}"/>
              </a:ext>
            </a:extLst>
          </p:cNvPr>
          <p:cNvSpPr>
            <a:spLocks noGrp="1"/>
          </p:cNvSpPr>
          <p:nvPr>
            <p:ph type="title"/>
          </p:nvPr>
        </p:nvSpPr>
        <p:spPr/>
        <p:txBody>
          <a:bodyPr/>
          <a:lstStyle/>
          <a:p>
            <a:r>
              <a:rPr lang="en-US" dirty="0"/>
              <a:t>How to prevent apps to wreak havoc?</a:t>
            </a:r>
          </a:p>
        </p:txBody>
      </p:sp>
      <p:grpSp>
        <p:nvGrpSpPr>
          <p:cNvPr id="19" name="Group 18">
            <a:extLst>
              <a:ext uri="{FF2B5EF4-FFF2-40B4-BE49-F238E27FC236}">
                <a16:creationId xmlns:a16="http://schemas.microsoft.com/office/drawing/2014/main" id="{E52CD11C-4930-4B80-9098-265892D1BDFD}"/>
              </a:ext>
            </a:extLst>
          </p:cNvPr>
          <p:cNvGrpSpPr/>
          <p:nvPr/>
        </p:nvGrpSpPr>
        <p:grpSpPr>
          <a:xfrm>
            <a:off x="950220" y="1219097"/>
            <a:ext cx="3189768" cy="1347720"/>
            <a:chOff x="1080165" y="1564862"/>
            <a:chExt cx="3189768" cy="1347720"/>
          </a:xfrm>
        </p:grpSpPr>
        <p:pic>
          <p:nvPicPr>
            <p:cNvPr id="9" name="Graphic 8" descr="Gauge">
              <a:extLst>
                <a:ext uri="{FF2B5EF4-FFF2-40B4-BE49-F238E27FC236}">
                  <a16:creationId xmlns:a16="http://schemas.microsoft.com/office/drawing/2014/main" id="{0F61950B-BE6F-4C20-A587-2C30E8E3AE5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217849" y="1564862"/>
              <a:ext cx="914400" cy="914400"/>
            </a:xfrm>
            <a:prstGeom prst="rect">
              <a:avLst/>
            </a:prstGeom>
          </p:spPr>
        </p:pic>
        <p:sp>
          <p:nvSpPr>
            <p:cNvPr id="16" name="TextBox 15">
              <a:extLst>
                <a:ext uri="{FF2B5EF4-FFF2-40B4-BE49-F238E27FC236}">
                  <a16:creationId xmlns:a16="http://schemas.microsoft.com/office/drawing/2014/main" id="{44124592-A052-43B9-9C1B-2254861806D0}"/>
                </a:ext>
              </a:extLst>
            </p:cNvPr>
            <p:cNvSpPr txBox="1"/>
            <p:nvPr/>
          </p:nvSpPr>
          <p:spPr>
            <a:xfrm>
              <a:off x="1080165" y="2635583"/>
              <a:ext cx="3189768" cy="276999"/>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Limit resource consumption</a:t>
              </a:r>
            </a:p>
          </p:txBody>
        </p:sp>
      </p:grpSp>
      <p:grpSp>
        <p:nvGrpSpPr>
          <p:cNvPr id="20" name="Group 19">
            <a:extLst>
              <a:ext uri="{FF2B5EF4-FFF2-40B4-BE49-F238E27FC236}">
                <a16:creationId xmlns:a16="http://schemas.microsoft.com/office/drawing/2014/main" id="{C2307E61-3D64-4893-AF49-FC88538FB2A6}"/>
              </a:ext>
            </a:extLst>
          </p:cNvPr>
          <p:cNvGrpSpPr/>
          <p:nvPr/>
        </p:nvGrpSpPr>
        <p:grpSpPr>
          <a:xfrm>
            <a:off x="950220" y="4835938"/>
            <a:ext cx="3189768" cy="1191399"/>
            <a:chOff x="1207755" y="4378738"/>
            <a:chExt cx="3189768" cy="1191399"/>
          </a:xfrm>
        </p:grpSpPr>
        <p:pic>
          <p:nvPicPr>
            <p:cNvPr id="7" name="Graphic 6" descr="Handcuffs">
              <a:extLst>
                <a:ext uri="{FF2B5EF4-FFF2-40B4-BE49-F238E27FC236}">
                  <a16:creationId xmlns:a16="http://schemas.microsoft.com/office/drawing/2014/main" id="{9AA91D06-899A-4995-A00E-EBB1ADAA10B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345439" y="4378738"/>
              <a:ext cx="914400" cy="914400"/>
            </a:xfrm>
            <a:prstGeom prst="rect">
              <a:avLst/>
            </a:prstGeom>
          </p:spPr>
        </p:pic>
        <p:sp>
          <p:nvSpPr>
            <p:cNvPr id="17" name="TextBox 16">
              <a:extLst>
                <a:ext uri="{FF2B5EF4-FFF2-40B4-BE49-F238E27FC236}">
                  <a16:creationId xmlns:a16="http://schemas.microsoft.com/office/drawing/2014/main" id="{48B7D5A6-5CAC-40FE-BB5F-48CA79A5C5C6}"/>
                </a:ext>
              </a:extLst>
            </p:cNvPr>
            <p:cNvSpPr txBox="1"/>
            <p:nvPr/>
          </p:nvSpPr>
          <p:spPr>
            <a:xfrm>
              <a:off x="1207755" y="5293138"/>
              <a:ext cx="3189768" cy="276999"/>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Add security constraints</a:t>
              </a:r>
            </a:p>
          </p:txBody>
        </p:sp>
      </p:grpSp>
      <p:sp>
        <p:nvSpPr>
          <p:cNvPr id="21" name="Plus Sign 20">
            <a:extLst>
              <a:ext uri="{FF2B5EF4-FFF2-40B4-BE49-F238E27FC236}">
                <a16:creationId xmlns:a16="http://schemas.microsoft.com/office/drawing/2014/main" id="{CC1FA71E-4898-43A6-9A1D-6428CBE0B34E}"/>
              </a:ext>
            </a:extLst>
          </p:cNvPr>
          <p:cNvSpPr/>
          <p:nvPr/>
        </p:nvSpPr>
        <p:spPr bwMode="gray">
          <a:xfrm>
            <a:off x="1642906" y="2893303"/>
            <a:ext cx="1804397" cy="1616149"/>
          </a:xfrm>
          <a:prstGeom prst="mathPlus">
            <a:avLst/>
          </a:prstGeom>
          <a:ln>
            <a:headEnd/>
            <a:tailEnd/>
          </a:ln>
        </p:spPr>
        <p:style>
          <a:lnRef idx="2">
            <a:schemeClr val="dk1"/>
          </a:lnRef>
          <a:fillRef idx="1">
            <a:schemeClr val="lt1"/>
          </a:fillRef>
          <a:effectRef idx="0">
            <a:schemeClr val="dk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3" name="Speech Bubble: Rectangle 22">
            <a:extLst>
              <a:ext uri="{FF2B5EF4-FFF2-40B4-BE49-F238E27FC236}">
                <a16:creationId xmlns:a16="http://schemas.microsoft.com/office/drawing/2014/main" id="{F890ADED-ABCE-4EBC-85AA-63965344EFFA}"/>
              </a:ext>
            </a:extLst>
          </p:cNvPr>
          <p:cNvSpPr/>
          <p:nvPr/>
        </p:nvSpPr>
        <p:spPr bwMode="gray">
          <a:xfrm>
            <a:off x="5558106" y="1656279"/>
            <a:ext cx="3189767" cy="1466781"/>
          </a:xfrm>
          <a:prstGeom prst="wedgeRectCallout">
            <a:avLst>
              <a:gd name="adj1" fmla="val -90976"/>
              <a:gd name="adj2" fmla="val -69"/>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Limit CPU &amp; memory consumption</a:t>
            </a:r>
          </a:p>
        </p:txBody>
      </p:sp>
      <p:sp>
        <p:nvSpPr>
          <p:cNvPr id="24" name="Speech Bubble: Rectangle 23">
            <a:extLst>
              <a:ext uri="{FF2B5EF4-FFF2-40B4-BE49-F238E27FC236}">
                <a16:creationId xmlns:a16="http://schemas.microsoft.com/office/drawing/2014/main" id="{2C4138F8-6262-40B4-A714-D8F3BEB70764}"/>
              </a:ext>
            </a:extLst>
          </p:cNvPr>
          <p:cNvSpPr/>
          <p:nvPr/>
        </p:nvSpPr>
        <p:spPr bwMode="gray">
          <a:xfrm>
            <a:off x="5558106" y="4422056"/>
            <a:ext cx="3189767" cy="1466781"/>
          </a:xfrm>
          <a:prstGeom prst="wedgeRectCallout">
            <a:avLst>
              <a:gd name="adj1" fmla="val -90976"/>
              <a:gd name="adj2" fmla="val -69"/>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Prevent container from accessing the host &amp; limit the blast radius</a:t>
            </a:r>
          </a:p>
        </p:txBody>
      </p:sp>
    </p:spTree>
    <p:extLst>
      <p:ext uri="{BB962C8B-B14F-4D97-AF65-F5344CB8AC3E}">
        <p14:creationId xmlns:p14="http://schemas.microsoft.com/office/powerpoint/2010/main" val="36484093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0A754-EEC5-4FCC-8743-5C9C8F485EE5}"/>
              </a:ext>
            </a:extLst>
          </p:cNvPr>
          <p:cNvSpPr>
            <a:spLocks noGrp="1"/>
          </p:cNvSpPr>
          <p:nvPr>
            <p:ph type="title"/>
          </p:nvPr>
        </p:nvSpPr>
        <p:spPr/>
        <p:txBody>
          <a:bodyPr/>
          <a:lstStyle/>
          <a:p>
            <a:r>
              <a:rPr lang="de-DE" dirty="0" err="1"/>
              <a:t>spec.containers</a:t>
            </a:r>
            <a:r>
              <a:rPr lang="de-DE" dirty="0"/>
              <a:t>[].</a:t>
            </a:r>
            <a:r>
              <a:rPr lang="de-DE" dirty="0" err="1"/>
              <a:t>resources</a:t>
            </a:r>
            <a:r>
              <a:rPr lang="de-DE" dirty="0"/>
              <a:t>*</a:t>
            </a:r>
            <a:endParaRPr lang="en-US" dirty="0"/>
          </a:p>
        </p:txBody>
      </p:sp>
      <p:pic>
        <p:nvPicPr>
          <p:cNvPr id="3" name="Picture 2">
            <a:extLst>
              <a:ext uri="{FF2B5EF4-FFF2-40B4-BE49-F238E27FC236}">
                <a16:creationId xmlns:a16="http://schemas.microsoft.com/office/drawing/2014/main" id="{7DB60FFC-98BA-4003-92A6-EC0EB4848FD5}"/>
              </a:ext>
            </a:extLst>
          </p:cNvPr>
          <p:cNvPicPr>
            <a:picLocks noChangeAspect="1"/>
          </p:cNvPicPr>
          <p:nvPr/>
        </p:nvPicPr>
        <p:blipFill>
          <a:blip r:embed="rId3"/>
          <a:stretch>
            <a:fillRect/>
          </a:stretch>
        </p:blipFill>
        <p:spPr>
          <a:xfrm>
            <a:off x="504001" y="1552353"/>
            <a:ext cx="3894264" cy="3094074"/>
          </a:xfrm>
          <a:prstGeom prst="rect">
            <a:avLst/>
          </a:prstGeom>
          <a:ln>
            <a:solidFill>
              <a:schemeClr val="tx1"/>
            </a:solidFill>
          </a:ln>
        </p:spPr>
      </p:pic>
      <p:sp>
        <p:nvSpPr>
          <p:cNvPr id="4" name="Speech Bubble: Rectangle 3">
            <a:extLst>
              <a:ext uri="{FF2B5EF4-FFF2-40B4-BE49-F238E27FC236}">
                <a16:creationId xmlns:a16="http://schemas.microsoft.com/office/drawing/2014/main" id="{39E01003-38EE-4CE6-9FBB-20640AAAE1D9}"/>
              </a:ext>
            </a:extLst>
          </p:cNvPr>
          <p:cNvSpPr/>
          <p:nvPr/>
        </p:nvSpPr>
        <p:spPr bwMode="gray">
          <a:xfrm>
            <a:off x="6097239" y="1850065"/>
            <a:ext cx="3189767" cy="1371600"/>
          </a:xfrm>
          <a:prstGeom prst="wedgeRectCallout">
            <a:avLst>
              <a:gd name="adj1" fmla="val -90976"/>
              <a:gd name="adj2" fmla="val -69"/>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Explicitly requesting resources and specifying limits help to schedule a pod</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Rectangle 5">
            <a:extLst>
              <a:ext uri="{FF2B5EF4-FFF2-40B4-BE49-F238E27FC236}">
                <a16:creationId xmlns:a16="http://schemas.microsoft.com/office/drawing/2014/main" id="{BA952B5B-A6C8-4966-89C0-5C1154EAFC5F}"/>
              </a:ext>
            </a:extLst>
          </p:cNvPr>
          <p:cNvSpPr/>
          <p:nvPr/>
        </p:nvSpPr>
        <p:spPr>
          <a:xfrm>
            <a:off x="504001" y="5971632"/>
            <a:ext cx="11186476" cy="369332"/>
          </a:xfrm>
          <a:prstGeom prst="rect">
            <a:avLst/>
          </a:prstGeom>
        </p:spPr>
        <p:txBody>
          <a:bodyPr wrap="square">
            <a:spAutoFit/>
          </a:bodyPr>
          <a:lstStyle/>
          <a:p>
            <a:r>
              <a:rPr lang="en-US" sz="1800" dirty="0">
                <a:hlinkClick r:id="rId4"/>
              </a:rPr>
              <a:t>https://github.com/kubernetes/community/blob/master/contributors/design-proposals/node/resource-qos.md</a:t>
            </a:r>
            <a:r>
              <a:rPr lang="en-US" sz="1800" dirty="0"/>
              <a:t> </a:t>
            </a:r>
          </a:p>
        </p:txBody>
      </p:sp>
    </p:spTree>
    <p:extLst>
      <p:ext uri="{BB962C8B-B14F-4D97-AF65-F5344CB8AC3E}">
        <p14:creationId xmlns:p14="http://schemas.microsoft.com/office/powerpoint/2010/main" val="3245763294"/>
      </p:ext>
    </p:extLst>
  </p:cSld>
  <p:clrMapOvr>
    <a:masterClrMapping/>
  </p:clrMapOvr>
</p:sld>
</file>

<file path=ppt/theme/theme1.xml><?xml version="1.0" encoding="utf-8"?>
<a:theme xmlns:a="http://schemas.openxmlformats.org/drawingml/2006/main" name="SAP_2017_16x9_black">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black.potx" id="{9488014F-4BF2-4B73-9741-6D40B78C18AF}" vid="{315AB80D-2AE3-4555-B7D1-B9C512524916}"/>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4482</Words>
  <Application>Microsoft Office PowerPoint</Application>
  <PresentationFormat>Custom</PresentationFormat>
  <Paragraphs>466</Paragraphs>
  <Slides>36</Slides>
  <Notes>29</Notes>
  <HiddenSlides>2</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36</vt:i4>
      </vt:variant>
    </vt:vector>
  </HeadingPairs>
  <TitlesOfParts>
    <vt:vector size="44" baseType="lpstr">
      <vt:lpstr>Arial</vt:lpstr>
      <vt:lpstr>Arial Rounded MT Bold</vt:lpstr>
      <vt:lpstr>Arial Unicode MS</vt:lpstr>
      <vt:lpstr>Courier New</vt:lpstr>
      <vt:lpstr>Symbol</vt:lpstr>
      <vt:lpstr>wingdings</vt:lpstr>
      <vt:lpstr>wingdings</vt:lpstr>
      <vt:lpstr>SAP_2017_16x9_black</vt:lpstr>
      <vt:lpstr>PowerPoint Presentation</vt:lpstr>
      <vt:lpstr>Cluster Access Management</vt:lpstr>
      <vt:lpstr>Service Accounts</vt:lpstr>
      <vt:lpstr>Access tokens</vt:lpstr>
      <vt:lpstr>Role based access control (RBAC)</vt:lpstr>
      <vt:lpstr>Demo</vt:lpstr>
      <vt:lpstr>Runtime Constraints for Pods</vt:lpstr>
      <vt:lpstr>How to prevent apps to wreak havoc?</vt:lpstr>
      <vt:lpstr>spec.containers[].resources*</vt:lpstr>
      <vt:lpstr>Security contexts and other ways to break things</vt:lpstr>
      <vt:lpstr>Security contexts and other ways to break things</vt:lpstr>
      <vt:lpstr>PID Limits (alpha feature)</vt:lpstr>
      <vt:lpstr>Policies</vt:lpstr>
      <vt:lpstr>Policy objects in Kubernetes</vt:lpstr>
      <vt:lpstr>Policy: ResourceQuota</vt:lpstr>
      <vt:lpstr>Policy: LimitRanges</vt:lpstr>
      <vt:lpstr>PodSecurityPolicy – initial state without constraints</vt:lpstr>
      <vt:lpstr>PodSecurityPolicy</vt:lpstr>
      <vt:lpstr>PodSecurityPolicy</vt:lpstr>
      <vt:lpstr>PodSecurityPolicy</vt:lpstr>
      <vt:lpstr>“Allow everything” PodSecurityPolicy</vt:lpstr>
      <vt:lpstr>Restrictive PodSecurityPolicy</vt:lpstr>
      <vt:lpstr>NetworkPolicy</vt:lpstr>
      <vt:lpstr>More on Network Policies</vt:lpstr>
      <vt:lpstr>NetworkPolicy</vt:lpstr>
      <vt:lpstr>Demo</vt:lpstr>
      <vt:lpstr>Exercise #09</vt:lpstr>
      <vt:lpstr>Attacking K8s</vt:lpstr>
      <vt:lpstr>Setup</vt:lpstr>
      <vt:lpstr>Scenario 1: Bitcoin, Ethereum, Monero!</vt:lpstr>
      <vt:lpstr>How to prevent this?</vt:lpstr>
      <vt:lpstr>Scenario 2: Take over the cluster / hosts</vt:lpstr>
      <vt:lpstr>How to prevent this?</vt:lpstr>
      <vt:lpstr>How to prevent this?</vt:lpstr>
      <vt:lpstr>Demo</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PPT Template</dc:title>
  <dc:creator>SAP SE</dc:creator>
  <cp:keywords>2017/16:9/black</cp:keywords>
  <cp:lastModifiedBy>Dittkrist, Kai-Martin (external - Project)</cp:lastModifiedBy>
  <cp:revision>914</cp:revision>
  <dcterms:created xsi:type="dcterms:W3CDTF">2015-10-14T11:21:43Z</dcterms:created>
  <dcterms:modified xsi:type="dcterms:W3CDTF">2019-03-08T13:12:31Z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ies>
</file>