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29"/>
  </p:notesMasterIdLst>
  <p:handoutMasterIdLst>
    <p:handoutMasterId r:id="rId30"/>
  </p:handoutMasterIdLst>
  <p:sldIdLst>
    <p:sldId id="476" r:id="rId2"/>
    <p:sldId id="478" r:id="rId3"/>
    <p:sldId id="477" r:id="rId4"/>
    <p:sldId id="433" r:id="rId5"/>
    <p:sldId id="450" r:id="rId6"/>
    <p:sldId id="462" r:id="rId7"/>
    <p:sldId id="962" r:id="rId8"/>
    <p:sldId id="963" r:id="rId9"/>
    <p:sldId id="475" r:id="rId10"/>
    <p:sldId id="956" r:id="rId11"/>
    <p:sldId id="957" r:id="rId12"/>
    <p:sldId id="958" r:id="rId13"/>
    <p:sldId id="463" r:id="rId14"/>
    <p:sldId id="955" r:id="rId15"/>
    <p:sldId id="950" r:id="rId16"/>
    <p:sldId id="951" r:id="rId17"/>
    <p:sldId id="932" r:id="rId18"/>
    <p:sldId id="952" r:id="rId19"/>
    <p:sldId id="953" r:id="rId20"/>
    <p:sldId id="961" r:id="rId21"/>
    <p:sldId id="470" r:id="rId22"/>
    <p:sldId id="457" r:id="rId23"/>
    <p:sldId id="456" r:id="rId24"/>
    <p:sldId id="468" r:id="rId25"/>
    <p:sldId id="954" r:id="rId26"/>
    <p:sldId id="931" r:id="rId27"/>
    <p:sldId id="265" r:id="rId28"/>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FECE59"/>
    <a:srgbClr val="0F46A7"/>
    <a:srgbClr val="970A82"/>
    <a:srgbClr val="FF3399"/>
    <a:srgbClr val="FF0000"/>
    <a:srgbClr val="FFFFFF"/>
    <a:srgbClr val="FEE3A1"/>
    <a:srgbClr val="FFF1D0"/>
    <a:srgbClr val="FFF8E7"/>
    <a:srgbClr val="003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40" autoAdjust="0"/>
    <p:restoredTop sz="72150" autoAdjust="0"/>
  </p:normalViewPr>
  <p:slideViewPr>
    <p:cSldViewPr snapToGrid="0" showGuides="1">
      <p:cViewPr varScale="1">
        <p:scale>
          <a:sx n="82" d="100"/>
          <a:sy n="82" d="100"/>
        </p:scale>
        <p:origin x="1134" y="90"/>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C4D5D8D-46B5-4050-A8A2-9358720318CB}" type="doc">
      <dgm:prSet loTypeId="urn:microsoft.com/office/officeart/2005/8/layout/chevronAccent+Icon" loCatId="process" qsTypeId="urn:microsoft.com/office/officeart/2005/8/quickstyle/simple1" qsCatId="simple" csTypeId="urn:microsoft.com/office/officeart/2005/8/colors/accent0_1" csCatId="mainScheme" phldr="1"/>
      <dgm:spPr/>
      <dgm:t>
        <a:bodyPr/>
        <a:lstStyle/>
        <a:p>
          <a:endParaRPr lang="en-US"/>
        </a:p>
      </dgm:t>
    </dgm:pt>
    <dgm:pt modelId="{5F7701CA-FAE9-401E-8919-DA68891591F1}">
      <dgm:prSet phldrT="[Text]"/>
      <dgm:spPr/>
      <dgm:t>
        <a:bodyPr/>
        <a:lstStyle/>
        <a:p>
          <a:r>
            <a:rPr lang="en-US" dirty="0"/>
            <a:t>Observe</a:t>
          </a:r>
        </a:p>
      </dgm:t>
    </dgm:pt>
    <dgm:pt modelId="{57EC1A04-2D89-479D-B4CD-41E513268C4C}" type="parTrans" cxnId="{788EE39B-32B1-4162-8BBC-1C338A4C1A09}">
      <dgm:prSet/>
      <dgm:spPr/>
      <dgm:t>
        <a:bodyPr/>
        <a:lstStyle/>
        <a:p>
          <a:endParaRPr lang="en-US"/>
        </a:p>
      </dgm:t>
    </dgm:pt>
    <dgm:pt modelId="{1E496758-F884-4589-8FBC-E44F78EEE5A6}" type="sibTrans" cxnId="{788EE39B-32B1-4162-8BBC-1C338A4C1A09}">
      <dgm:prSet/>
      <dgm:spPr/>
      <dgm:t>
        <a:bodyPr/>
        <a:lstStyle/>
        <a:p>
          <a:endParaRPr lang="en-US"/>
        </a:p>
      </dgm:t>
    </dgm:pt>
    <dgm:pt modelId="{3511B0DC-F6D6-48BD-9E3E-8060DA330747}">
      <dgm:prSet phldrT="[Text]"/>
      <dgm:spPr/>
      <dgm:t>
        <a:bodyPr/>
        <a:lstStyle/>
        <a:p>
          <a:r>
            <a:rPr lang="en-US" dirty="0"/>
            <a:t>Analyze</a:t>
          </a:r>
        </a:p>
      </dgm:t>
    </dgm:pt>
    <dgm:pt modelId="{DB215E9B-41B1-4594-AECD-054A768F9C75}" type="parTrans" cxnId="{4AA21BBC-29B0-4376-8FA9-2ECF348FFB0B}">
      <dgm:prSet/>
      <dgm:spPr/>
      <dgm:t>
        <a:bodyPr/>
        <a:lstStyle/>
        <a:p>
          <a:endParaRPr lang="en-US"/>
        </a:p>
      </dgm:t>
    </dgm:pt>
    <dgm:pt modelId="{4DA7C20A-7791-417E-8B3D-4A6E6D60BD33}" type="sibTrans" cxnId="{4AA21BBC-29B0-4376-8FA9-2ECF348FFB0B}">
      <dgm:prSet/>
      <dgm:spPr/>
      <dgm:t>
        <a:bodyPr/>
        <a:lstStyle/>
        <a:p>
          <a:endParaRPr lang="en-US"/>
        </a:p>
      </dgm:t>
    </dgm:pt>
    <dgm:pt modelId="{FB9AAE57-5715-4E83-B795-233F80C28DD5}">
      <dgm:prSet phldrT="[Text]"/>
      <dgm:spPr/>
      <dgm:t>
        <a:bodyPr/>
        <a:lstStyle/>
        <a:p>
          <a:r>
            <a:rPr lang="en-US" dirty="0"/>
            <a:t>Act</a:t>
          </a:r>
        </a:p>
      </dgm:t>
    </dgm:pt>
    <dgm:pt modelId="{DEC4E5B5-5AAD-461A-8948-F5A4F37B3F48}" type="parTrans" cxnId="{2816C6BF-DAD6-46C7-876C-AD193175ADED}">
      <dgm:prSet/>
      <dgm:spPr/>
      <dgm:t>
        <a:bodyPr/>
        <a:lstStyle/>
        <a:p>
          <a:endParaRPr lang="en-US"/>
        </a:p>
      </dgm:t>
    </dgm:pt>
    <dgm:pt modelId="{51F931F7-68A4-4543-AC94-B359BC369D41}" type="sibTrans" cxnId="{2816C6BF-DAD6-46C7-876C-AD193175ADED}">
      <dgm:prSet/>
      <dgm:spPr/>
      <dgm:t>
        <a:bodyPr/>
        <a:lstStyle/>
        <a:p>
          <a:endParaRPr lang="en-US"/>
        </a:p>
      </dgm:t>
    </dgm:pt>
    <dgm:pt modelId="{EC220F0F-3F68-4F91-BA27-61155048D978}" type="pres">
      <dgm:prSet presAssocID="{BC4D5D8D-46B5-4050-A8A2-9358720318CB}" presName="Name0" presStyleCnt="0">
        <dgm:presLayoutVars>
          <dgm:dir/>
          <dgm:resizeHandles val="exact"/>
        </dgm:presLayoutVars>
      </dgm:prSet>
      <dgm:spPr/>
    </dgm:pt>
    <dgm:pt modelId="{C3D11DBA-0569-4639-9DC1-670B1227587E}" type="pres">
      <dgm:prSet presAssocID="{5F7701CA-FAE9-401E-8919-DA68891591F1}" presName="composite" presStyleCnt="0"/>
      <dgm:spPr/>
    </dgm:pt>
    <dgm:pt modelId="{64A0FA5C-7039-4FF4-8C99-48E9820D938C}" type="pres">
      <dgm:prSet presAssocID="{5F7701CA-FAE9-401E-8919-DA68891591F1}" presName="bgChev" presStyleLbl="node1" presStyleIdx="0" presStyleCnt="3"/>
      <dgm:spPr/>
    </dgm:pt>
    <dgm:pt modelId="{1D11700A-BBAA-42A9-917B-63350AB4255C}" type="pres">
      <dgm:prSet presAssocID="{5F7701CA-FAE9-401E-8919-DA68891591F1}" presName="txNode" presStyleLbl="fgAcc1" presStyleIdx="0" presStyleCnt="3">
        <dgm:presLayoutVars>
          <dgm:bulletEnabled val="1"/>
        </dgm:presLayoutVars>
      </dgm:prSet>
      <dgm:spPr/>
    </dgm:pt>
    <dgm:pt modelId="{B6942620-027C-4D06-8944-E1A5AEED9AA4}" type="pres">
      <dgm:prSet presAssocID="{1E496758-F884-4589-8FBC-E44F78EEE5A6}" presName="compositeSpace" presStyleCnt="0"/>
      <dgm:spPr/>
    </dgm:pt>
    <dgm:pt modelId="{555F4A6A-4580-4AC2-BDB7-98DDDCFBC2D0}" type="pres">
      <dgm:prSet presAssocID="{3511B0DC-F6D6-48BD-9E3E-8060DA330747}" presName="composite" presStyleCnt="0"/>
      <dgm:spPr/>
    </dgm:pt>
    <dgm:pt modelId="{1067899F-33B4-491C-B69D-476224B9506A}" type="pres">
      <dgm:prSet presAssocID="{3511B0DC-F6D6-48BD-9E3E-8060DA330747}" presName="bgChev" presStyleLbl="node1" presStyleIdx="1" presStyleCnt="3"/>
      <dgm:spPr/>
    </dgm:pt>
    <dgm:pt modelId="{2334EE4A-B7B4-4E1E-8449-49872BBBF2B1}" type="pres">
      <dgm:prSet presAssocID="{3511B0DC-F6D6-48BD-9E3E-8060DA330747}" presName="txNode" presStyleLbl="fgAcc1" presStyleIdx="1" presStyleCnt="3">
        <dgm:presLayoutVars>
          <dgm:bulletEnabled val="1"/>
        </dgm:presLayoutVars>
      </dgm:prSet>
      <dgm:spPr/>
    </dgm:pt>
    <dgm:pt modelId="{044ED2E9-BCEE-4979-BA15-D586BFDD3383}" type="pres">
      <dgm:prSet presAssocID="{4DA7C20A-7791-417E-8B3D-4A6E6D60BD33}" presName="compositeSpace" presStyleCnt="0"/>
      <dgm:spPr/>
    </dgm:pt>
    <dgm:pt modelId="{22D5889F-3E05-42E6-A440-F71D5A35A9E8}" type="pres">
      <dgm:prSet presAssocID="{FB9AAE57-5715-4E83-B795-233F80C28DD5}" presName="composite" presStyleCnt="0"/>
      <dgm:spPr/>
    </dgm:pt>
    <dgm:pt modelId="{44309A0F-9A2A-4650-84CF-CAAB96393DA0}" type="pres">
      <dgm:prSet presAssocID="{FB9AAE57-5715-4E83-B795-233F80C28DD5}" presName="bgChev" presStyleLbl="node1" presStyleIdx="2" presStyleCnt="3"/>
      <dgm:spPr/>
    </dgm:pt>
    <dgm:pt modelId="{14F1B3E8-DBE2-4A1E-A7D3-9504D758FDF0}" type="pres">
      <dgm:prSet presAssocID="{FB9AAE57-5715-4E83-B795-233F80C28DD5}" presName="txNode" presStyleLbl="fgAcc1" presStyleIdx="2" presStyleCnt="3">
        <dgm:presLayoutVars>
          <dgm:bulletEnabled val="1"/>
        </dgm:presLayoutVars>
      </dgm:prSet>
      <dgm:spPr/>
    </dgm:pt>
  </dgm:ptLst>
  <dgm:cxnLst>
    <dgm:cxn modelId="{5BCA772D-8541-4DB2-815A-BC0EB44BA024}" type="presOf" srcId="{BC4D5D8D-46B5-4050-A8A2-9358720318CB}" destId="{EC220F0F-3F68-4F91-BA27-61155048D978}" srcOrd="0" destOrd="0" presId="urn:microsoft.com/office/officeart/2005/8/layout/chevronAccent+Icon"/>
    <dgm:cxn modelId="{F3017B91-E2ED-4F5F-B55A-DD06EAF122C7}" type="presOf" srcId="{FB9AAE57-5715-4E83-B795-233F80C28DD5}" destId="{14F1B3E8-DBE2-4A1E-A7D3-9504D758FDF0}" srcOrd="0" destOrd="0" presId="urn:microsoft.com/office/officeart/2005/8/layout/chevronAccent+Icon"/>
    <dgm:cxn modelId="{788EE39B-32B1-4162-8BBC-1C338A4C1A09}" srcId="{BC4D5D8D-46B5-4050-A8A2-9358720318CB}" destId="{5F7701CA-FAE9-401E-8919-DA68891591F1}" srcOrd="0" destOrd="0" parTransId="{57EC1A04-2D89-479D-B4CD-41E513268C4C}" sibTransId="{1E496758-F884-4589-8FBC-E44F78EEE5A6}"/>
    <dgm:cxn modelId="{4AA21BBC-29B0-4376-8FA9-2ECF348FFB0B}" srcId="{BC4D5D8D-46B5-4050-A8A2-9358720318CB}" destId="{3511B0DC-F6D6-48BD-9E3E-8060DA330747}" srcOrd="1" destOrd="0" parTransId="{DB215E9B-41B1-4594-AECD-054A768F9C75}" sibTransId="{4DA7C20A-7791-417E-8B3D-4A6E6D60BD33}"/>
    <dgm:cxn modelId="{2816C6BF-DAD6-46C7-876C-AD193175ADED}" srcId="{BC4D5D8D-46B5-4050-A8A2-9358720318CB}" destId="{FB9AAE57-5715-4E83-B795-233F80C28DD5}" srcOrd="2" destOrd="0" parTransId="{DEC4E5B5-5AAD-461A-8948-F5A4F37B3F48}" sibTransId="{51F931F7-68A4-4543-AC94-B359BC369D41}"/>
    <dgm:cxn modelId="{D3F8B6DC-EEC6-486F-86BE-95B48E381F69}" type="presOf" srcId="{5F7701CA-FAE9-401E-8919-DA68891591F1}" destId="{1D11700A-BBAA-42A9-917B-63350AB4255C}" srcOrd="0" destOrd="0" presId="urn:microsoft.com/office/officeart/2005/8/layout/chevronAccent+Icon"/>
    <dgm:cxn modelId="{1C2A04E7-4632-4668-84C2-F442F319FC08}" type="presOf" srcId="{3511B0DC-F6D6-48BD-9E3E-8060DA330747}" destId="{2334EE4A-B7B4-4E1E-8449-49872BBBF2B1}" srcOrd="0" destOrd="0" presId="urn:microsoft.com/office/officeart/2005/8/layout/chevronAccent+Icon"/>
    <dgm:cxn modelId="{04A4F9D3-360C-4432-80AE-A8E0FE542F41}" type="presParOf" srcId="{EC220F0F-3F68-4F91-BA27-61155048D978}" destId="{C3D11DBA-0569-4639-9DC1-670B1227587E}" srcOrd="0" destOrd="0" presId="urn:microsoft.com/office/officeart/2005/8/layout/chevronAccent+Icon"/>
    <dgm:cxn modelId="{15BBE625-E919-4308-96E2-CB685A7300A5}" type="presParOf" srcId="{C3D11DBA-0569-4639-9DC1-670B1227587E}" destId="{64A0FA5C-7039-4FF4-8C99-48E9820D938C}" srcOrd="0" destOrd="0" presId="urn:microsoft.com/office/officeart/2005/8/layout/chevronAccent+Icon"/>
    <dgm:cxn modelId="{07C7C6C3-9B17-47BF-B816-273A3C7CD7DF}" type="presParOf" srcId="{C3D11DBA-0569-4639-9DC1-670B1227587E}" destId="{1D11700A-BBAA-42A9-917B-63350AB4255C}" srcOrd="1" destOrd="0" presId="urn:microsoft.com/office/officeart/2005/8/layout/chevronAccent+Icon"/>
    <dgm:cxn modelId="{6B171094-4663-46A6-AF01-DAB56E3B103D}" type="presParOf" srcId="{EC220F0F-3F68-4F91-BA27-61155048D978}" destId="{B6942620-027C-4D06-8944-E1A5AEED9AA4}" srcOrd="1" destOrd="0" presId="urn:microsoft.com/office/officeart/2005/8/layout/chevronAccent+Icon"/>
    <dgm:cxn modelId="{AC761A58-C3C7-48CD-A53D-2E75C39D5299}" type="presParOf" srcId="{EC220F0F-3F68-4F91-BA27-61155048D978}" destId="{555F4A6A-4580-4AC2-BDB7-98DDDCFBC2D0}" srcOrd="2" destOrd="0" presId="urn:microsoft.com/office/officeart/2005/8/layout/chevronAccent+Icon"/>
    <dgm:cxn modelId="{B08EDD57-7815-4509-A29C-576F70AFBF2C}" type="presParOf" srcId="{555F4A6A-4580-4AC2-BDB7-98DDDCFBC2D0}" destId="{1067899F-33B4-491C-B69D-476224B9506A}" srcOrd="0" destOrd="0" presId="urn:microsoft.com/office/officeart/2005/8/layout/chevronAccent+Icon"/>
    <dgm:cxn modelId="{64674B21-D43C-4A38-8924-08AA4A927DC3}" type="presParOf" srcId="{555F4A6A-4580-4AC2-BDB7-98DDDCFBC2D0}" destId="{2334EE4A-B7B4-4E1E-8449-49872BBBF2B1}" srcOrd="1" destOrd="0" presId="urn:microsoft.com/office/officeart/2005/8/layout/chevronAccent+Icon"/>
    <dgm:cxn modelId="{65BC2773-7FF8-4A57-A611-94AFF4F2C888}" type="presParOf" srcId="{EC220F0F-3F68-4F91-BA27-61155048D978}" destId="{044ED2E9-BCEE-4979-BA15-D586BFDD3383}" srcOrd="3" destOrd="0" presId="urn:microsoft.com/office/officeart/2005/8/layout/chevronAccent+Icon"/>
    <dgm:cxn modelId="{558F2373-43E2-4F6A-855E-983CC45BB556}" type="presParOf" srcId="{EC220F0F-3F68-4F91-BA27-61155048D978}" destId="{22D5889F-3E05-42E6-A440-F71D5A35A9E8}" srcOrd="4" destOrd="0" presId="urn:microsoft.com/office/officeart/2005/8/layout/chevronAccent+Icon"/>
    <dgm:cxn modelId="{B529721A-C207-410E-BCC1-BD3CC034F340}" type="presParOf" srcId="{22D5889F-3E05-42E6-A440-F71D5A35A9E8}" destId="{44309A0F-9A2A-4650-84CF-CAAB96393DA0}" srcOrd="0" destOrd="0" presId="urn:microsoft.com/office/officeart/2005/8/layout/chevronAccent+Icon"/>
    <dgm:cxn modelId="{3F26C6A6-AD68-4B25-AE80-F6BB1AE68E10}" type="presParOf" srcId="{22D5889F-3E05-42E6-A440-F71D5A35A9E8}" destId="{14F1B3E8-DBE2-4A1E-A7D3-9504D758FDF0}" srcOrd="1" destOrd="0" presId="urn:microsoft.com/office/officeart/2005/8/layout/chevronAccent+Icon"/>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A0FA5C-7039-4FF4-8C99-48E9820D938C}">
      <dsp:nvSpPr>
        <dsp:cNvPr id="0" name=""/>
        <dsp:cNvSpPr/>
      </dsp:nvSpPr>
      <dsp:spPr>
        <a:xfrm>
          <a:off x="1338" y="0"/>
          <a:ext cx="3363247" cy="852283"/>
        </a:xfrm>
        <a:prstGeom prst="chevron">
          <a:avLst>
            <a:gd name="adj" fmla="val 40000"/>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D11700A-BBAA-42A9-917B-63350AB4255C}">
      <dsp:nvSpPr>
        <dsp:cNvPr id="0" name=""/>
        <dsp:cNvSpPr/>
      </dsp:nvSpPr>
      <dsp:spPr>
        <a:xfrm>
          <a:off x="898204" y="213070"/>
          <a:ext cx="2840075" cy="852283"/>
        </a:xfrm>
        <a:prstGeom prst="roundRect">
          <a:avLst>
            <a:gd name="adj" fmla="val 10000"/>
          </a:avLst>
        </a:prstGeom>
        <a:solidFill>
          <a:schemeClr val="dk1">
            <a:alpha val="90000"/>
            <a:tint val="40000"/>
            <a:hueOff val="0"/>
            <a:satOff val="0"/>
            <a:lumOff val="0"/>
            <a:alphaOff val="0"/>
          </a:schemeClr>
        </a:solidFill>
        <a:ln w="1905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6248" tIns="206248" rIns="206248" bIns="206248" numCol="1" spcCol="1270" anchor="ctr" anchorCtr="0">
          <a:noAutofit/>
        </a:bodyPr>
        <a:lstStyle/>
        <a:p>
          <a:pPr marL="0" lvl="0" indent="0" algn="ctr" defTabSz="1289050">
            <a:lnSpc>
              <a:spcPct val="90000"/>
            </a:lnSpc>
            <a:spcBef>
              <a:spcPct val="0"/>
            </a:spcBef>
            <a:spcAft>
              <a:spcPct val="35000"/>
            </a:spcAft>
            <a:buNone/>
          </a:pPr>
          <a:r>
            <a:rPr lang="en-US" sz="2900" kern="1200" dirty="0"/>
            <a:t>Observe</a:t>
          </a:r>
        </a:p>
      </dsp:txBody>
      <dsp:txXfrm>
        <a:off x="923167" y="238033"/>
        <a:ext cx="2790149" cy="802357"/>
      </dsp:txXfrm>
    </dsp:sp>
    <dsp:sp modelId="{1067899F-33B4-491C-B69D-476224B9506A}">
      <dsp:nvSpPr>
        <dsp:cNvPr id="0" name=""/>
        <dsp:cNvSpPr/>
      </dsp:nvSpPr>
      <dsp:spPr>
        <a:xfrm>
          <a:off x="3842914" y="0"/>
          <a:ext cx="3363247" cy="852283"/>
        </a:xfrm>
        <a:prstGeom prst="chevron">
          <a:avLst>
            <a:gd name="adj" fmla="val 40000"/>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334EE4A-B7B4-4E1E-8449-49872BBBF2B1}">
      <dsp:nvSpPr>
        <dsp:cNvPr id="0" name=""/>
        <dsp:cNvSpPr/>
      </dsp:nvSpPr>
      <dsp:spPr>
        <a:xfrm>
          <a:off x="4739780" y="213070"/>
          <a:ext cx="2840075" cy="852283"/>
        </a:xfrm>
        <a:prstGeom prst="roundRect">
          <a:avLst>
            <a:gd name="adj" fmla="val 10000"/>
          </a:avLst>
        </a:prstGeom>
        <a:solidFill>
          <a:schemeClr val="dk1">
            <a:alpha val="90000"/>
            <a:tint val="40000"/>
            <a:hueOff val="0"/>
            <a:satOff val="0"/>
            <a:lumOff val="0"/>
            <a:alphaOff val="0"/>
          </a:schemeClr>
        </a:solidFill>
        <a:ln w="1905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6248" tIns="206248" rIns="206248" bIns="206248" numCol="1" spcCol="1270" anchor="ctr" anchorCtr="0">
          <a:noAutofit/>
        </a:bodyPr>
        <a:lstStyle/>
        <a:p>
          <a:pPr marL="0" lvl="0" indent="0" algn="ctr" defTabSz="1289050">
            <a:lnSpc>
              <a:spcPct val="90000"/>
            </a:lnSpc>
            <a:spcBef>
              <a:spcPct val="0"/>
            </a:spcBef>
            <a:spcAft>
              <a:spcPct val="35000"/>
            </a:spcAft>
            <a:buNone/>
          </a:pPr>
          <a:r>
            <a:rPr lang="en-US" sz="2900" kern="1200" dirty="0"/>
            <a:t>Analyze</a:t>
          </a:r>
        </a:p>
      </dsp:txBody>
      <dsp:txXfrm>
        <a:off x="4764743" y="238033"/>
        <a:ext cx="2790149" cy="802357"/>
      </dsp:txXfrm>
    </dsp:sp>
    <dsp:sp modelId="{44309A0F-9A2A-4650-84CF-CAAB96393DA0}">
      <dsp:nvSpPr>
        <dsp:cNvPr id="0" name=""/>
        <dsp:cNvSpPr/>
      </dsp:nvSpPr>
      <dsp:spPr>
        <a:xfrm>
          <a:off x="7684490" y="0"/>
          <a:ext cx="3363247" cy="852283"/>
        </a:xfrm>
        <a:prstGeom prst="chevron">
          <a:avLst>
            <a:gd name="adj" fmla="val 40000"/>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4F1B3E8-DBE2-4A1E-A7D3-9504D758FDF0}">
      <dsp:nvSpPr>
        <dsp:cNvPr id="0" name=""/>
        <dsp:cNvSpPr/>
      </dsp:nvSpPr>
      <dsp:spPr>
        <a:xfrm>
          <a:off x="8581356" y="213070"/>
          <a:ext cx="2840075" cy="852283"/>
        </a:xfrm>
        <a:prstGeom prst="roundRect">
          <a:avLst>
            <a:gd name="adj" fmla="val 10000"/>
          </a:avLst>
        </a:prstGeom>
        <a:solidFill>
          <a:schemeClr val="dk1">
            <a:alpha val="90000"/>
            <a:tint val="40000"/>
            <a:hueOff val="0"/>
            <a:satOff val="0"/>
            <a:lumOff val="0"/>
            <a:alphaOff val="0"/>
          </a:schemeClr>
        </a:solidFill>
        <a:ln w="1905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6248" tIns="206248" rIns="206248" bIns="206248" numCol="1" spcCol="1270" anchor="ctr" anchorCtr="0">
          <a:noAutofit/>
        </a:bodyPr>
        <a:lstStyle/>
        <a:p>
          <a:pPr marL="0" lvl="0" indent="0" algn="ctr" defTabSz="1289050">
            <a:lnSpc>
              <a:spcPct val="90000"/>
            </a:lnSpc>
            <a:spcBef>
              <a:spcPct val="0"/>
            </a:spcBef>
            <a:spcAft>
              <a:spcPct val="35000"/>
            </a:spcAft>
            <a:buNone/>
          </a:pPr>
          <a:r>
            <a:rPr lang="en-US" sz="2900" kern="1200" dirty="0"/>
            <a:t>Act</a:t>
          </a:r>
        </a:p>
      </dsp:txBody>
      <dsp:txXfrm>
        <a:off x="8606319" y="238033"/>
        <a:ext cx="2790149" cy="802357"/>
      </dsp:txXfrm>
    </dsp:sp>
  </dsp:spTree>
</dsp:drawing>
</file>

<file path=ppt/diagrams/layout1.xml><?xml version="1.0" encoding="utf-8"?>
<dgm:layoutDef xmlns:dgm="http://schemas.openxmlformats.org/drawingml/2006/diagram" xmlns:a="http://schemas.openxmlformats.org/drawingml/2006/main" uniqueId="urn:microsoft.com/office/officeart/2005/8/layout/chevronAccent+Icon">
  <dgm:title val="Chevron Accent Process"/>
  <dgm:desc val="Use to show sequential steps in a task, process, or workflow, or to emphasize movement or direction. Works best with minimal Level 1 and Level 2 text."/>
  <dgm:catLst>
    <dgm:cat type="process" pri="9500"/>
    <dgm:cat type="officeonline" pri="2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primFontSz" for="des" forName="txNode" op="equ" val="65"/>
      <dgm:constr type="w" for="ch" forName="compositeSpace" refType="w" refFor="ch" refForName="composite" fact="0.02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bgChev"/>
              <dgm:constr type="w" for="ch" forName="bgChev" refType="w" fact="0.9"/>
              <dgm:constr type="t" for="ch" forName="bgChev"/>
              <dgm:constr type="h" for="ch" forName="bgChev" refType="w" refFor="ch" refForName="bgChev" fact="0.386"/>
              <dgm:constr type="l" for="ch" forName="txNode" refType="w" fact="0.24"/>
              <dgm:constr type="w" for="ch" forName="txNode" refType="w" fact="0.76"/>
              <dgm:constr type="t" for="ch" forName="txNode" refType="h" refFor="ch" refForName="bgChev" fact="0.25"/>
              <dgm:constr type="h" for="ch" forName="txNode" refType="h" refFor="ch" refForName="bgChev"/>
            </dgm:constrLst>
          </dgm:if>
          <dgm:else name="Name7">
            <dgm:constrLst>
              <dgm:constr type="l" for="ch" forName="bgChev" refType="w" fact="0.1"/>
              <dgm:constr type="w" for="ch" forName="bgChev" refType="w" fact="0.9"/>
              <dgm:constr type="t" for="ch" forName="bgChev"/>
              <dgm:constr type="h" for="ch" forName="bgChev" refType="w" refFor="ch" refForName="bgChev" fact="0.386"/>
              <dgm:constr type="l" for="ch" forName="txNode"/>
              <dgm:constr type="w" for="ch" forName="txNode" refType="w" fact="0.76"/>
              <dgm:constr type="t" for="ch" forName="txNode" refType="h" refFor="ch" refForName="bgChev" fact="0.25"/>
              <dgm:constr type="h" for="ch" forName="txNode" refType="h" refFor="ch" refForName="bgChev"/>
            </dgm:constrLst>
          </dgm:else>
        </dgm:choose>
        <dgm:ruleLst/>
        <dgm:layoutNode name="bgChev" styleLbl="node1">
          <dgm:alg type="sp"/>
          <dgm:choose name="Name8">
            <dgm:if name="Name9" func="var" arg="dir" op="equ" val="norm">
              <dgm:shape xmlns:r="http://schemas.openxmlformats.org/officeDocument/2006/relationships" type="chevron" r:blip="">
                <dgm:adjLst>
                  <dgm:adj idx="1" val="0.4"/>
                </dgm:adjLst>
              </dgm:shape>
            </dgm:if>
            <dgm:else name="Name10">
              <dgm:shape xmlns:r="http://schemas.openxmlformats.org/officeDocument/2006/relationships" rot="180" type="chevron" r:blip="">
                <dgm:adjLst>
                  <dgm:adj idx="1" val="0.4"/>
                </dgm:adjLst>
              </dgm:shape>
            </dgm:else>
          </dgm:choose>
          <dgm:presOf/>
          <dgm:constrLst/>
        </dgm:layoutNode>
        <dgm:layoutNode name="txNode" styleLbl="fgAcc1">
          <dgm:varLst>
            <dgm:bulletEnabled val="1"/>
          </dgm:varLst>
          <dgm:alg type="tx"/>
          <dgm:shape xmlns:r="http://schemas.openxmlformats.org/officeDocument/2006/relationships" type="roundRect" r:blip="">
            <dgm:adjLst>
              <dgm:adj idx="1" val="0.1"/>
            </dgm:adjLst>
          </dgm:shape>
          <dgm:presOf axis="desOrSelf" ptType="node"/>
          <dgm:ruleLst>
            <dgm:rule type="primFontSz" val="5" fact="NaN" max="NaN"/>
          </dgm:ruleLst>
        </dgm:layoutNode>
      </dgm:layoutNode>
      <dgm:forEach name="Name11" axis="followSib" ptType="sibTrans" cnt="1">
        <dgm:layoutNode name="compositeSpace">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github.wdf.sap.corp/pages/kubernetes/gardener/#features"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kubernetes.io/docs/concepts/configuration/pod-priority-preemption/"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talking about scheduling, there are a few more resource type we have to take a look at (briefly): </a:t>
            </a:r>
            <a:r>
              <a:rPr lang="en-US" dirty="0" err="1"/>
              <a:t>daemonSet</a:t>
            </a:r>
            <a:r>
              <a:rPr lang="en-US" dirty="0"/>
              <a:t>, jobs (&amp; </a:t>
            </a:r>
            <a:r>
              <a:rPr lang="en-US" dirty="0" err="1"/>
              <a:t>cronJobs</a:t>
            </a:r>
            <a:r>
              <a:rPr lang="en-US" dirty="0"/>
              <a:t>)</a:t>
            </a:r>
          </a:p>
        </p:txBody>
      </p:sp>
      <p:sp>
        <p:nvSpPr>
          <p:cNvPr id="4" name="Slide Number Placeholder 3"/>
          <p:cNvSpPr>
            <a:spLocks noGrp="1"/>
          </p:cNvSpPr>
          <p:nvPr>
            <p:ph type="sldNum" sz="quarter" idx="10"/>
          </p:nvPr>
        </p:nvSpPr>
        <p:spPr/>
        <p:txBody>
          <a:bodyPr/>
          <a:lstStyle/>
          <a:p>
            <a:fld id="{7D8C2C35-2B8A-446E-BEC0-FD36716C29AC}" type="slidenum">
              <a:rPr lang="en-US" smtClean="0"/>
              <a:pPr/>
              <a:t>1</a:t>
            </a:fld>
            <a:endParaRPr lang="en-US" dirty="0"/>
          </a:p>
        </p:txBody>
      </p:sp>
    </p:spTree>
    <p:extLst>
      <p:ext uri="{BB962C8B-B14F-4D97-AF65-F5344CB8AC3E}">
        <p14:creationId xmlns:p14="http://schemas.microsoft.com/office/powerpoint/2010/main" val="24582482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dirty="0"/>
              <a:t>About controller &amp; the operator pattern:</a:t>
            </a:r>
          </a:p>
          <a:p>
            <a:r>
              <a:rPr lang="en-US" dirty="0"/>
              <a:t>In the beginning of our course we said: “Kubernetes is extensible”. You cannot only bring your workloads into container and onto Kubernetes, you can also enhance the way Kubernetes is working. We start with the simplest way of doing so – writing a “controller” or “operator”. It basically consists of 3 logical parts:</a:t>
            </a:r>
          </a:p>
          <a:p>
            <a:pPr marL="342900" indent="-342900">
              <a:buAutoNum type="arabicParenR"/>
            </a:pPr>
            <a:r>
              <a:rPr lang="en-US" dirty="0"/>
              <a:t>Observe - write a control loop, checking certain objects for their state.</a:t>
            </a:r>
          </a:p>
          <a:p>
            <a:pPr marL="342900" indent="-342900">
              <a:buAutoNum type="arabicParenR"/>
            </a:pPr>
            <a:r>
              <a:rPr lang="en-US" dirty="0"/>
              <a:t>Analyze – check the current state against a desired state (may be stored in a different resource, outside of the cluster, hardcoded, …) </a:t>
            </a:r>
          </a:p>
          <a:p>
            <a:pPr marL="342900" indent="-342900">
              <a:buAutoNum type="arabicParenR"/>
            </a:pPr>
            <a:r>
              <a:rPr lang="en-US" dirty="0"/>
              <a:t>Action – if there’s a difference between desired &amp; current state, the controller should act and trigger a defined action to bring the observed objects into the desired state</a:t>
            </a:r>
          </a:p>
          <a:p>
            <a:endParaRPr lang="en-US" dirty="0"/>
          </a:p>
          <a:p>
            <a:r>
              <a:rPr lang="en-US" dirty="0"/>
              <a:t>Lets combine the controller/operator with another powerful mechanism in the K8s realm: “Custom Resource Definition/Object” API (CRD / CRO)</a:t>
            </a:r>
          </a:p>
          <a:p>
            <a:r>
              <a:rPr lang="en-US" dirty="0"/>
              <a:t>CRDs allow you to specify your own objects and integrate them with the K8s API (like a deployment or PVC). Once you defined a CRD, you can start to create objects of that type. But only if you have an operator watching for these objects, something will happen.</a:t>
            </a:r>
          </a:p>
          <a:p>
            <a:endParaRPr lang="en-US" dirty="0"/>
          </a:p>
          <a:p>
            <a:r>
              <a:rPr lang="en-US" dirty="0"/>
              <a:t>Example:</a:t>
            </a:r>
          </a:p>
          <a:p>
            <a:r>
              <a:rPr lang="en-US" dirty="0"/>
              <a:t>You want to run a distributed database on K8s. The actual instances are wrapped into a deployment. However for actions like backup or scaling, you would need to logon to each pod and prepare it manually. A possible solution would be to put scripts into the container images and trigger them. But it still is a manual action to trigger. </a:t>
            </a:r>
          </a:p>
          <a:p>
            <a:r>
              <a:rPr lang="en-US" dirty="0"/>
              <a:t>Instead writing a controller, that watch for certain annotations in the resources metadata is a very valid option. The controller could not only process the action associated with these annotations but also update them.</a:t>
            </a:r>
          </a:p>
          <a:p>
            <a:endParaRPr lang="en-US" dirty="0"/>
          </a:p>
          <a:p>
            <a:r>
              <a:rPr lang="en-US" dirty="0"/>
              <a:t>A slightly different approach would be to go with an API extension via CRD. Define a representation of your database as a custom resource definition and write an operator that observes/analyzes/acts on objects of this type. </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11</a:t>
            </a:fld>
            <a:endParaRPr lang="de-DE" dirty="0"/>
          </a:p>
        </p:txBody>
      </p:sp>
    </p:spTree>
    <p:extLst>
      <p:ext uri="{BB962C8B-B14F-4D97-AF65-F5344CB8AC3E}">
        <p14:creationId xmlns:p14="http://schemas.microsoft.com/office/powerpoint/2010/main" val="3735022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Optionally you can show this demo</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Firstly, try to create the custom resource object (09_cro.yaml). It will fail, as the cluster </a:t>
            </a:r>
            <a:r>
              <a:rPr lang="en-US" baseline="0" dirty="0" err="1"/>
              <a:t>api</a:t>
            </a:r>
            <a:r>
              <a:rPr lang="en-US" baseline="0" dirty="0"/>
              <a:t> doesn’t know about this resource type</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Create the custom resource definition (09_crd.yaml). Show the </a:t>
            </a:r>
            <a:r>
              <a:rPr lang="en-US" baseline="0" dirty="0" err="1"/>
              <a:t>yaml</a:t>
            </a:r>
            <a:r>
              <a:rPr lang="en-US" baseline="0" dirty="0"/>
              <a:t> and explain the spec</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Group: this is path in the </a:t>
            </a:r>
            <a:r>
              <a:rPr lang="en-US" baseline="0" dirty="0" err="1"/>
              <a:t>api</a:t>
            </a:r>
            <a:r>
              <a:rPr lang="en-US" baseline="0" dirty="0"/>
              <a:t> (like apps or apiextensions.k8s.io)</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Version: version of the </a:t>
            </a:r>
            <a:r>
              <a:rPr lang="en-US" baseline="0" dirty="0" err="1"/>
              <a:t>api</a:t>
            </a:r>
            <a:r>
              <a:rPr lang="en-US" baseline="0" dirty="0"/>
              <a:t> objects in this group (like v1 or v1beta1)</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Scope: objects can exist within a namespace like pods or outside like nodes</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Names: names for the object, can also include a short version like </a:t>
            </a:r>
            <a:r>
              <a:rPr lang="en-US" baseline="0" dirty="0" err="1"/>
              <a:t>pvc</a:t>
            </a:r>
            <a:r>
              <a:rPr lang="en-US" baseline="0" dirty="0"/>
              <a:t> for </a:t>
            </a:r>
            <a:r>
              <a:rPr lang="en-US" baseline="0" dirty="0" err="1"/>
              <a:t>persistentvolumeclaim</a:t>
            </a:r>
            <a:endParaRPr lang="en-US" baseline="0" dirty="0"/>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Validation: this is the definition of the objects structure and how to validate it. The example requires the training object with properties name and participants</a:t>
            </a:r>
          </a:p>
          <a:p>
            <a:pPr marL="465750" marR="0" lvl="1" indent="-285750" algn="l" defTabSz="1088776" rtl="0" eaLnBrk="1" fontAlgn="auto" latinLnBrk="0" hangingPunct="1">
              <a:lnSpc>
                <a:spcPct val="100000"/>
              </a:lnSpc>
              <a:spcBef>
                <a:spcPts val="0"/>
              </a:spcBef>
              <a:spcAft>
                <a:spcPts val="0"/>
              </a:spcAft>
              <a:buClrTx/>
              <a:buSzTx/>
              <a:buFontTx/>
              <a:buChar char="-"/>
              <a:tabLst/>
              <a:defRPr/>
            </a:pPr>
            <a:endParaRPr lang="en-US" baseline="0" dirty="0"/>
          </a:p>
          <a:p>
            <a:pPr marL="180000" marR="0" lvl="1" indent="0" algn="l" defTabSz="1088776" rtl="0" eaLnBrk="1" fontAlgn="auto" latinLnBrk="0" hangingPunct="1">
              <a:lnSpc>
                <a:spcPct val="100000"/>
              </a:lnSpc>
              <a:spcBef>
                <a:spcPts val="0"/>
              </a:spcBef>
              <a:spcAft>
                <a:spcPts val="0"/>
              </a:spcAft>
              <a:buClrTx/>
              <a:buSzTx/>
              <a:buFontTx/>
              <a:buNone/>
              <a:tabLst/>
              <a:defRPr/>
            </a:pPr>
            <a:r>
              <a:rPr lang="en-US" baseline="0" dirty="0"/>
              <a:t>To move on one could write an operator, that could create namespaces based on course objects.</a:t>
            </a:r>
          </a:p>
          <a:p>
            <a:pPr marL="180000" marR="0" lvl="1" indent="0" algn="l" defTabSz="1088776" rtl="0" eaLnBrk="1" fontAlgn="auto" latinLnBrk="0" hangingPunct="1">
              <a:lnSpc>
                <a:spcPct val="100000"/>
              </a:lnSpc>
              <a:spcBef>
                <a:spcPts val="0"/>
              </a:spcBef>
              <a:spcAft>
                <a:spcPts val="0"/>
              </a:spcAft>
              <a:buClrTx/>
              <a:buSzTx/>
              <a:buFontTx/>
              <a:buNone/>
              <a:tabLst/>
              <a:defRPr/>
            </a:pPr>
            <a:endParaRPr lang="en-US" baseline="0" dirty="0"/>
          </a:p>
          <a:p>
            <a:pPr marL="180000" marR="0" lvl="1" indent="0" algn="l" defTabSz="1088776" rtl="0" eaLnBrk="1" fontAlgn="auto" latinLnBrk="0" hangingPunct="1">
              <a:lnSpc>
                <a:spcPct val="100000"/>
              </a:lnSpc>
              <a:spcBef>
                <a:spcPts val="0"/>
              </a:spcBef>
              <a:spcAft>
                <a:spcPts val="0"/>
              </a:spcAft>
              <a:buClrTx/>
              <a:buSzTx/>
              <a:buFontTx/>
              <a:buNone/>
              <a:tabLst/>
              <a:defRPr/>
            </a:pPr>
            <a:r>
              <a:rPr lang="en-US" baseline="0" dirty="0"/>
              <a:t>A real life example is how Gardener manages the shoot clusters. When you create a new Gardener cluster, actually a </a:t>
            </a:r>
            <a:r>
              <a:rPr lang="en-US" baseline="0" dirty="0" err="1"/>
              <a:t>yaml</a:t>
            </a:r>
            <a:r>
              <a:rPr lang="en-US" baseline="0" dirty="0"/>
              <a:t> file is generated and send to the seed clusters </a:t>
            </a:r>
            <a:r>
              <a:rPr lang="en-US" baseline="0" dirty="0" err="1"/>
              <a:t>api</a:t>
            </a:r>
            <a:r>
              <a:rPr lang="en-US" baseline="0" dirty="0"/>
              <a:t> server. The operator evaluates it and triggers corresponding actions.</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13</a:t>
            </a:fld>
            <a:endParaRPr lang="de-DE" dirty="0"/>
          </a:p>
        </p:txBody>
      </p:sp>
    </p:spTree>
    <p:extLst>
      <p:ext uri="{BB962C8B-B14F-4D97-AF65-F5344CB8AC3E}">
        <p14:creationId xmlns:p14="http://schemas.microsoft.com/office/powerpoint/2010/main" val="5497515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14</a:t>
            </a:fld>
            <a:endParaRPr lang="en-US" dirty="0"/>
          </a:p>
        </p:txBody>
      </p:sp>
    </p:spTree>
    <p:extLst>
      <p:ext uri="{BB962C8B-B14F-4D97-AF65-F5344CB8AC3E}">
        <p14:creationId xmlns:p14="http://schemas.microsoft.com/office/powerpoint/2010/main" val="39654781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Gardener is SAP’s solution for managed </a:t>
            </a:r>
            <a:r>
              <a:rPr lang="en-US" dirty="0" err="1"/>
              <a:t>kubernetes</a:t>
            </a:r>
            <a:r>
              <a:rPr lang="en-US" dirty="0"/>
              <a:t> cluster. It is open source &amp; completely available on </a:t>
            </a:r>
            <a:r>
              <a:rPr lang="en-US" dirty="0" err="1"/>
              <a:t>github</a:t>
            </a:r>
            <a:r>
              <a:rPr lang="en-US" dirty="0"/>
              <a:t>: https://github.com/gardener/gardener/ </a:t>
            </a:r>
          </a:p>
          <a:p>
            <a:endParaRPr lang="en-US" dirty="0"/>
          </a:p>
          <a:p>
            <a:r>
              <a:rPr lang="en-US" dirty="0"/>
              <a:t>Show internal landing page: https://github.wdf.sap.corp/pages/kubernetes/gardener/ including blog &amp; help section</a:t>
            </a:r>
          </a:p>
          <a:p>
            <a:endParaRPr lang="en-US" dirty="0"/>
          </a:p>
          <a:p>
            <a:r>
              <a:rPr lang="en-US" dirty="0"/>
              <a:t>Jam Group Kubernetes Clusters as a Service in SAP Cloud Platform: https://jam4.sapjam.com/groups/Niq7TSBxLlzgb3nroBZJVx/overview_page/e9uqTDxXBRFbk7FJXEA4Cd</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15</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2145604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https://jam4.sapjam.com/groups/Niq7TSBxLlzgb3nroBZJVx/overview_page/e9uqTDxXBRFbk7FJXEA4Cd</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16</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6254478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z="1400" u="sng" kern="1200" dirty="0">
                <a:solidFill>
                  <a:schemeClr val="tx1"/>
                </a:solidFill>
                <a:effectLst/>
                <a:latin typeface="+mn-lt"/>
                <a:ea typeface="+mn-ea"/>
                <a:cs typeface="+mn-cs"/>
                <a:hlinkClick r:id="rId3"/>
              </a:rPr>
              <a:t>https://github.wdf.sap.corp/pages/kubernetes/gardener/#features</a:t>
            </a:r>
            <a:endParaRPr lang="de-DE" sz="1400" u="sng" kern="1200" dirty="0">
              <a:solidFill>
                <a:schemeClr val="tx1"/>
              </a:solidFill>
              <a:effectLst/>
              <a:latin typeface="+mn-lt"/>
              <a:ea typeface="+mn-ea"/>
              <a:cs typeface="+mn-cs"/>
            </a:endParaRPr>
          </a:p>
          <a:p>
            <a:endParaRPr lang="en-US" dirty="0"/>
          </a:p>
          <a:p>
            <a:r>
              <a:rPr lang="en-US" dirty="0"/>
              <a:t>https://github.wdf.sap.corp/kubernetes/kube-docs/wiki/Gardener-Service-FAQ</a:t>
            </a:r>
          </a:p>
          <a:p>
            <a:endParaRPr lang="en-US" dirty="0"/>
          </a:p>
          <a:p>
            <a:endParaRPr lang="en-US" dirty="0"/>
          </a:p>
          <a:p>
            <a:r>
              <a:rPr lang="en-US" dirty="0"/>
              <a:t>https://jam4.sapjam.com/groups/Niq7TSBxLlzgb3nroBZJVx/overview_page/e9uqTDxXBRFbk7FJXEA4Cd</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17</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0060538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Setting up lots of small clusters individually leads to resource waste. The control plane / master needs to be high available but the resources reserved for fail-over usually idle.</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en-US"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18</a:t>
            </a:fld>
            <a:endParaRPr kumimoji="0" lang="en-US"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5917293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Solution: Gardener runs the control plane / master components of many “worker” clusters in a separate cluster</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19</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6404849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Create a trial cluster with Gardener!</a:t>
            </a:r>
          </a:p>
        </p:txBody>
      </p:sp>
      <p:sp>
        <p:nvSpPr>
          <p:cNvPr id="4" name="Slide Number Placeholder 3"/>
          <p:cNvSpPr>
            <a:spLocks noGrp="1"/>
          </p:cNvSpPr>
          <p:nvPr>
            <p:ph type="sldNum" sz="quarter" idx="10"/>
          </p:nvPr>
        </p:nvSpPr>
        <p:spPr/>
        <p:txBody>
          <a:bodyPr/>
          <a:lstStyle/>
          <a:p>
            <a:fld id="{7D8C2C35-2B8A-446E-BEC0-FD36716C29AC}" type="slidenum">
              <a:rPr lang="de-DE" smtClean="0"/>
              <a:pPr/>
              <a:t>20</a:t>
            </a:fld>
            <a:endParaRPr lang="de-DE" dirty="0"/>
          </a:p>
        </p:txBody>
      </p:sp>
    </p:spTree>
    <p:extLst>
      <p:ext uri="{BB962C8B-B14F-4D97-AF65-F5344CB8AC3E}">
        <p14:creationId xmlns:p14="http://schemas.microsoft.com/office/powerpoint/2010/main" val="19700431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21</a:t>
            </a:fld>
            <a:endParaRPr lang="en-US" dirty="0"/>
          </a:p>
        </p:txBody>
      </p:sp>
    </p:spTree>
    <p:extLst>
      <p:ext uri="{BB962C8B-B14F-4D97-AF65-F5344CB8AC3E}">
        <p14:creationId xmlns:p14="http://schemas.microsoft.com/office/powerpoint/2010/main" val="15823424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job is a single or a set of pods which runs until completed successfully (usually exit code 0). Failed pods can be restarted based on the restart policy. </a:t>
            </a:r>
          </a:p>
          <a:p>
            <a:r>
              <a:rPr lang="en-US" dirty="0">
                <a:sym typeface="Wingdings" panose="05000000000000000000" pitchFamily="2" charset="2"/>
              </a:rPr>
              <a:t> Jobs are a way to run pods in a reliable way.</a:t>
            </a:r>
            <a:endParaRPr lang="en-US" dirty="0"/>
          </a:p>
          <a:p>
            <a:r>
              <a:rPr lang="en-US" dirty="0"/>
              <a:t>With the job resource type you can run tasks with a defined end/ no control loop.</a:t>
            </a:r>
          </a:p>
          <a:p>
            <a:endParaRPr lang="en-US" dirty="0"/>
          </a:p>
          <a:p>
            <a:r>
              <a:rPr lang="en-US" dirty="0"/>
              <a:t>Instances of a job (pods) </a:t>
            </a:r>
            <a:r>
              <a:rPr lang="en-US"/>
              <a:t>can also run </a:t>
            </a:r>
            <a:r>
              <a:rPr lang="en-US" dirty="0"/>
              <a:t>parallel</a:t>
            </a:r>
          </a:p>
          <a:p>
            <a:endParaRPr lang="en-US" dirty="0"/>
          </a:p>
          <a:p>
            <a:r>
              <a:rPr lang="en-US" dirty="0"/>
              <a:t>More details can be found here: https://kubernetes.io/docs/concepts/workloads/controllers/jobs-run-to-completion/</a:t>
            </a:r>
          </a:p>
        </p:txBody>
      </p:sp>
      <p:sp>
        <p:nvSpPr>
          <p:cNvPr id="4" name="Slide Number Placeholder 3"/>
          <p:cNvSpPr>
            <a:spLocks noGrp="1"/>
          </p:cNvSpPr>
          <p:nvPr>
            <p:ph type="sldNum" sz="quarter" idx="10"/>
          </p:nvPr>
        </p:nvSpPr>
        <p:spPr/>
        <p:txBody>
          <a:bodyPr/>
          <a:lstStyle/>
          <a:p>
            <a:fld id="{7D8C2C35-2B8A-446E-BEC0-FD36716C29AC}" type="slidenum">
              <a:rPr lang="de-DE" smtClean="0"/>
              <a:pPr/>
              <a:t>2</a:t>
            </a:fld>
            <a:endParaRPr lang="de-DE" dirty="0"/>
          </a:p>
        </p:txBody>
      </p:sp>
    </p:spTree>
    <p:extLst>
      <p:ext uri="{BB962C8B-B14F-4D97-AF65-F5344CB8AC3E}">
        <p14:creationId xmlns:p14="http://schemas.microsoft.com/office/powerpoint/2010/main" val="40351141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22</a:t>
            </a:fld>
            <a:endParaRPr lang="de-DE" dirty="0"/>
          </a:p>
        </p:txBody>
      </p:sp>
    </p:spTree>
    <p:extLst>
      <p:ext uri="{BB962C8B-B14F-4D97-AF65-F5344CB8AC3E}">
        <p14:creationId xmlns:p14="http://schemas.microsoft.com/office/powerpoint/2010/main" val="34667165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23</a:t>
            </a:fld>
            <a:endParaRPr lang="de-DE" dirty="0"/>
          </a:p>
        </p:txBody>
      </p:sp>
    </p:spTree>
    <p:extLst>
      <p:ext uri="{BB962C8B-B14F-4D97-AF65-F5344CB8AC3E}">
        <p14:creationId xmlns:p14="http://schemas.microsoft.com/office/powerpoint/2010/main" val="1578093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a:t>Optional demo: </a:t>
            </a:r>
          </a:p>
          <a:p>
            <a:r>
              <a:rPr lang="en-US" baseline="0" dirty="0"/>
              <a:t>To access the cluster’s dashboard, use the Gardener UI or port-forward the to dashboard pod (example: </a:t>
            </a:r>
            <a:r>
              <a:rPr lang="en-US" baseline="0" dirty="0" err="1"/>
              <a:t>kubectl</a:t>
            </a:r>
            <a:r>
              <a:rPr lang="en-US" baseline="0" dirty="0"/>
              <a:t> port-forward -n </a:t>
            </a:r>
            <a:r>
              <a:rPr lang="en-US" baseline="0" dirty="0" err="1"/>
              <a:t>kube</a:t>
            </a:r>
            <a:r>
              <a:rPr lang="en-US" baseline="0" dirty="0"/>
              <a:t>-system addons-kubernetes-dashboard-5486b968b7-zf62b 8443:8443)</a:t>
            </a:r>
          </a:p>
          <a:p>
            <a:endParaRPr lang="en-US" baseline="0" dirty="0"/>
          </a:p>
          <a:p>
            <a:r>
              <a:rPr lang="en-US" baseline="0" dirty="0"/>
              <a:t>Demo the dashboard</a:t>
            </a:r>
          </a:p>
          <a:p>
            <a:r>
              <a:rPr lang="en-US" baseline="0" dirty="0"/>
              <a:t>- Show status info &amp; utilization of nodes</a:t>
            </a:r>
          </a:p>
          <a:p>
            <a:r>
              <a:rPr lang="en-US" dirty="0"/>
              <a:t>- Show deployments</a:t>
            </a:r>
            <a:r>
              <a:rPr lang="en-US" baseline="0" dirty="0"/>
              <a:t> </a:t>
            </a:r>
            <a:r>
              <a:rPr lang="en-US" dirty="0"/>
              <a:t>&amp; services and how to create a new</a:t>
            </a:r>
            <a:r>
              <a:rPr lang="en-US" baseline="0" dirty="0"/>
              <a:t> deployment</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24</a:t>
            </a:fld>
            <a:endParaRPr lang="de-DE" dirty="0"/>
          </a:p>
        </p:txBody>
      </p:sp>
    </p:spTree>
    <p:extLst>
      <p:ext uri="{BB962C8B-B14F-4D97-AF65-F5344CB8AC3E}">
        <p14:creationId xmlns:p14="http://schemas.microsoft.com/office/powerpoint/2010/main" val="30526252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25</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694571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26</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7106285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27</a:t>
            </a:fld>
            <a:endParaRPr lang="en-US"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5442643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a:t>
            </a:r>
            <a:r>
              <a:rPr lang="en-US" dirty="0" err="1"/>
              <a:t>daemonset</a:t>
            </a:r>
            <a:r>
              <a:rPr lang="en-US" dirty="0"/>
              <a:t> works almost similar to a deployment. However the replica count is determined by the number of cluster nodes. The </a:t>
            </a:r>
            <a:r>
              <a:rPr lang="en-US" dirty="0" err="1"/>
              <a:t>daemonset</a:t>
            </a:r>
            <a:r>
              <a:rPr lang="en-US" dirty="0"/>
              <a:t> controller will ensure that a corresponding pod is running on each node.</a:t>
            </a:r>
          </a:p>
          <a:p>
            <a:r>
              <a:rPr lang="en-US" dirty="0"/>
              <a:t>Of course this behavior can be influenced by taints etc. – more details can be found here: https://kubernetes.io/docs/concepts/workloads/controllers/daemonset/</a:t>
            </a:r>
          </a:p>
        </p:txBody>
      </p:sp>
      <p:sp>
        <p:nvSpPr>
          <p:cNvPr id="4" name="Slide Number Placeholder 3"/>
          <p:cNvSpPr>
            <a:spLocks noGrp="1"/>
          </p:cNvSpPr>
          <p:nvPr>
            <p:ph type="sldNum" sz="quarter" idx="10"/>
          </p:nvPr>
        </p:nvSpPr>
        <p:spPr/>
        <p:txBody>
          <a:bodyPr/>
          <a:lstStyle/>
          <a:p>
            <a:fld id="{7D8C2C35-2B8A-446E-BEC0-FD36716C29AC}" type="slidenum">
              <a:rPr lang="de-DE" smtClean="0"/>
              <a:pPr/>
              <a:t>3</a:t>
            </a:fld>
            <a:endParaRPr lang="de-DE" dirty="0"/>
          </a:p>
        </p:txBody>
      </p:sp>
    </p:spTree>
    <p:extLst>
      <p:ext uri="{BB962C8B-B14F-4D97-AF65-F5344CB8AC3E}">
        <p14:creationId xmlns:p14="http://schemas.microsoft.com/office/powerpoint/2010/main" val="8806379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we know most of the Kubernetes resources / objects, let’s take a look at the (pod) scheduling mechanism.</a:t>
            </a:r>
          </a:p>
        </p:txBody>
      </p:sp>
      <p:sp>
        <p:nvSpPr>
          <p:cNvPr id="4" name="Slide Number Placeholder 3"/>
          <p:cNvSpPr>
            <a:spLocks noGrp="1"/>
          </p:cNvSpPr>
          <p:nvPr>
            <p:ph type="sldNum" sz="quarter" idx="10"/>
          </p:nvPr>
        </p:nvSpPr>
        <p:spPr/>
        <p:txBody>
          <a:bodyPr/>
          <a:lstStyle/>
          <a:p>
            <a:fld id="{7D8C2C35-2B8A-446E-BEC0-FD36716C29AC}" type="slidenum">
              <a:rPr lang="en-US" smtClean="0"/>
              <a:pPr/>
              <a:t>4</a:t>
            </a:fld>
            <a:endParaRPr lang="en-US" dirty="0"/>
          </a:p>
        </p:txBody>
      </p:sp>
    </p:spTree>
    <p:extLst>
      <p:ext uri="{BB962C8B-B14F-4D97-AF65-F5344CB8AC3E}">
        <p14:creationId xmlns:p14="http://schemas.microsoft.com/office/powerpoint/2010/main" val="16739428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multiple ways, to influence where pods are scheduled:</a:t>
            </a:r>
          </a:p>
          <a:p>
            <a:pPr marL="285750" indent="-285750">
              <a:buFontTx/>
              <a:buChar char="-"/>
            </a:pPr>
            <a:r>
              <a:rPr lang="en-US" dirty="0"/>
              <a:t>Taints &amp; tolerations: a node is tainted and only pods explicitly tolerating the taint will be scheduled</a:t>
            </a:r>
          </a:p>
          <a:p>
            <a:pPr marL="285750" indent="-285750">
              <a:buFontTx/>
              <a:buChar char="-"/>
            </a:pPr>
            <a:r>
              <a:rPr lang="en-US" dirty="0"/>
              <a:t>Node selector: specify a node “type” by label to assign a pod to certain node pool</a:t>
            </a:r>
          </a:p>
          <a:p>
            <a:pPr marL="285750" indent="-285750">
              <a:buFontTx/>
              <a:buChar char="-"/>
            </a:pPr>
            <a:r>
              <a:rPr lang="en-US" dirty="0"/>
              <a:t>Pod affinity: explicitly schedule a pod on a node where certain pod is already running</a:t>
            </a:r>
          </a:p>
          <a:p>
            <a:pPr marL="285750" indent="-285750">
              <a:buFontTx/>
              <a:buChar char="-"/>
            </a:pPr>
            <a:r>
              <a:rPr lang="en-US" dirty="0"/>
              <a:t>Pod anti-affinity: don’t schedule on a node, where a certain pod is already running</a:t>
            </a:r>
          </a:p>
        </p:txBody>
      </p:sp>
      <p:sp>
        <p:nvSpPr>
          <p:cNvPr id="4" name="Slide Number Placeholder 3"/>
          <p:cNvSpPr>
            <a:spLocks noGrp="1"/>
          </p:cNvSpPr>
          <p:nvPr>
            <p:ph type="sldNum" sz="quarter" idx="10"/>
          </p:nvPr>
        </p:nvSpPr>
        <p:spPr/>
        <p:txBody>
          <a:bodyPr/>
          <a:lstStyle/>
          <a:p>
            <a:fld id="{7D8C2C35-2B8A-446E-BEC0-FD36716C29AC}" type="slidenum">
              <a:rPr lang="de-DE" smtClean="0"/>
              <a:pPr/>
              <a:t>5</a:t>
            </a:fld>
            <a:endParaRPr lang="de-DE" dirty="0"/>
          </a:p>
        </p:txBody>
      </p:sp>
    </p:spTree>
    <p:extLst>
      <p:ext uri="{BB962C8B-B14F-4D97-AF65-F5344CB8AC3E}">
        <p14:creationId xmlns:p14="http://schemas.microsoft.com/office/powerpoint/2010/main" val="1959662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Pods can be categorized by their priority to the system / user:</a:t>
            </a:r>
          </a:p>
          <a:p>
            <a:pPr marL="342900" indent="-342900">
              <a:buAutoNum type="arabicPeriod"/>
            </a:pPr>
            <a:r>
              <a:rPr lang="en-US" dirty="0"/>
              <a:t>Create a priority class</a:t>
            </a:r>
          </a:p>
          <a:p>
            <a:pPr marL="342900" indent="-342900">
              <a:buAutoNum type="arabicPeriod"/>
            </a:pPr>
            <a:r>
              <a:rPr lang="en-US" dirty="0"/>
              <a:t>Assign the priority class to the pod as part of the pod spec</a:t>
            </a:r>
          </a:p>
          <a:p>
            <a:endParaRPr lang="en-US" dirty="0"/>
          </a:p>
          <a:p>
            <a:r>
              <a:rPr lang="en-US" dirty="0"/>
              <a:t>Effect of a priority class assignment:</a:t>
            </a:r>
          </a:p>
          <a:p>
            <a:pPr marL="285750" indent="-285750">
              <a:buFontTx/>
              <a:buChar char="-"/>
            </a:pPr>
            <a:r>
              <a:rPr lang="en-US" dirty="0"/>
              <a:t>As long as enough capacity (CPU, memory) is available, there is no effect (other than the scheduler gives priority when processing the queue)</a:t>
            </a:r>
          </a:p>
          <a:p>
            <a:pPr marL="285750" indent="-285750">
              <a:buFontTx/>
              <a:buChar char="-"/>
            </a:pPr>
            <a:r>
              <a:rPr lang="en-US" dirty="0"/>
              <a:t>When there is a resource shortage, pods with a higher priority will be handled this way:</a:t>
            </a:r>
          </a:p>
          <a:p>
            <a:pPr marL="465750" lvl="1" indent="-285750">
              <a:buFontTx/>
              <a:buChar char="-"/>
            </a:pPr>
            <a:r>
              <a:rPr lang="en-US" dirty="0"/>
              <a:t>Assess resource requirements</a:t>
            </a:r>
          </a:p>
          <a:p>
            <a:pPr marL="465750" lvl="1" indent="-285750">
              <a:buFontTx/>
              <a:buChar char="-"/>
            </a:pPr>
            <a:r>
              <a:rPr lang="en-US" dirty="0"/>
              <a:t>Remove pods of lower priority from a node until high priority pod can be scheduled</a:t>
            </a:r>
          </a:p>
          <a:p>
            <a:pPr marL="465750" lvl="1" indent="-285750">
              <a:buFontTx/>
              <a:buChar char="-"/>
            </a:pPr>
            <a:r>
              <a:rPr lang="en-US" dirty="0"/>
              <a:t>This behavior is known as “preemption”</a:t>
            </a:r>
          </a:p>
          <a:p>
            <a:pPr marL="465750" lvl="1" indent="-285750">
              <a:buFontTx/>
              <a:buChar char="-"/>
            </a:pPr>
            <a:endParaRPr lang="en-US" dirty="0"/>
          </a:p>
          <a:p>
            <a:r>
              <a:rPr lang="en-US" dirty="0"/>
              <a:t>Read more about it here: </a:t>
            </a:r>
            <a:r>
              <a:rPr lang="de-DE" dirty="0">
                <a:hlinkClick r:id="rId3"/>
              </a:rPr>
              <a:t>https://kubernetes.io/docs/concepts/configuration/pod-priority-preemption/</a:t>
            </a:r>
            <a:endParaRPr lang="en-US" dirty="0"/>
          </a:p>
        </p:txBody>
      </p:sp>
      <p:sp>
        <p:nvSpPr>
          <p:cNvPr id="4" name="Slide Number Placeholder 3"/>
          <p:cNvSpPr>
            <a:spLocks noGrp="1"/>
          </p:cNvSpPr>
          <p:nvPr>
            <p:ph type="sldNum" sz="quarter" idx="5"/>
          </p:nvPr>
        </p:nvSpPr>
        <p:spPr/>
        <p:txBody>
          <a:bodyPr/>
          <a:lstStyle/>
          <a:p>
            <a:fld id="{7D8C2C35-2B8A-446E-BEC0-FD36716C29AC}" type="slidenum">
              <a:rPr lang="de-DE" smtClean="0"/>
              <a:pPr/>
              <a:t>7</a:t>
            </a:fld>
            <a:endParaRPr lang="de-DE" dirty="0"/>
          </a:p>
        </p:txBody>
      </p:sp>
    </p:spTree>
    <p:extLst>
      <p:ext uri="{BB962C8B-B14F-4D97-AF65-F5344CB8AC3E}">
        <p14:creationId xmlns:p14="http://schemas.microsoft.com/office/powerpoint/2010/main" val="25694160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Priority classes are cluster-wide (i.e. not namespace) resources. The “value” indicates the importance and is used to find preemption targets (i.e. pods with no or a lower priority)</a:t>
            </a:r>
          </a:p>
          <a:p>
            <a:endParaRPr lang="en-US" dirty="0"/>
          </a:p>
          <a:p>
            <a:r>
              <a:rPr lang="en-US" dirty="0"/>
              <a:t>There can be many priority classes in a cluster but only one as “</a:t>
            </a:r>
            <a:r>
              <a:rPr lang="de-DE" dirty="0" err="1"/>
              <a:t>globalDefault</a:t>
            </a:r>
            <a:r>
              <a:rPr lang="de-DE" dirty="0"/>
              <a:t>“.</a:t>
            </a:r>
          </a:p>
          <a:p>
            <a:endParaRPr lang="de-DE" dirty="0"/>
          </a:p>
          <a:p>
            <a:r>
              <a:rPr lang="de-DE" b="1" dirty="0"/>
              <a:t>Optional Demo:</a:t>
            </a:r>
            <a:r>
              <a:rPr lang="de-DE" dirty="0"/>
              <a:t> </a:t>
            </a:r>
          </a:p>
          <a:p>
            <a:r>
              <a:rPr lang="de-DE" dirty="0" err="1"/>
              <a:t>Within</a:t>
            </a:r>
            <a:r>
              <a:rPr lang="de-DE" dirty="0"/>
              <a:t> Gardener </a:t>
            </a:r>
            <a:r>
              <a:rPr lang="de-DE" dirty="0" err="1"/>
              <a:t>clusters</a:t>
            </a:r>
            <a:r>
              <a:rPr lang="de-DE" dirty="0"/>
              <a:t> </a:t>
            </a:r>
            <a:r>
              <a:rPr lang="de-DE" dirty="0" err="1"/>
              <a:t>there</a:t>
            </a:r>
            <a:r>
              <a:rPr lang="de-DE" dirty="0"/>
              <a:t> </a:t>
            </a:r>
            <a:r>
              <a:rPr lang="de-DE" dirty="0" err="1"/>
              <a:t>are</a:t>
            </a:r>
            <a:r>
              <a:rPr lang="de-DE" dirty="0"/>
              <a:t> 2 </a:t>
            </a:r>
            <a:r>
              <a:rPr lang="de-DE" dirty="0" err="1"/>
              <a:t>default</a:t>
            </a:r>
            <a:r>
              <a:rPr lang="de-DE" dirty="0"/>
              <a:t> </a:t>
            </a:r>
            <a:r>
              <a:rPr lang="de-DE" dirty="0" err="1"/>
              <a:t>priority</a:t>
            </a:r>
            <a:r>
              <a:rPr lang="de-DE" dirty="0"/>
              <a:t> </a:t>
            </a:r>
            <a:r>
              <a:rPr lang="de-DE" dirty="0" err="1"/>
              <a:t>classes</a:t>
            </a:r>
            <a:r>
              <a:rPr lang="de-DE" dirty="0"/>
              <a:t> „system-cluster-</a:t>
            </a:r>
            <a:r>
              <a:rPr lang="de-DE" dirty="0" err="1"/>
              <a:t>critical</a:t>
            </a:r>
            <a:r>
              <a:rPr lang="de-DE" dirty="0"/>
              <a:t>“ and „system-</a:t>
            </a:r>
            <a:r>
              <a:rPr lang="de-DE" dirty="0" err="1"/>
              <a:t>node</a:t>
            </a:r>
            <a:r>
              <a:rPr lang="de-DE" dirty="0"/>
              <a:t>-</a:t>
            </a:r>
            <a:r>
              <a:rPr lang="de-DE" dirty="0" err="1"/>
              <a:t>critical</a:t>
            </a:r>
            <a:r>
              <a:rPr lang="de-DE" dirty="0"/>
              <a:t>“. </a:t>
            </a:r>
            <a:r>
              <a:rPr lang="de-DE" dirty="0" err="1"/>
              <a:t>Have</a:t>
            </a:r>
            <a:r>
              <a:rPr lang="de-DE" dirty="0"/>
              <a:t> a </a:t>
            </a:r>
            <a:r>
              <a:rPr lang="de-DE" dirty="0" err="1"/>
              <a:t>look</a:t>
            </a:r>
            <a:r>
              <a:rPr lang="de-DE" dirty="0"/>
              <a:t> </a:t>
            </a:r>
            <a:r>
              <a:rPr lang="de-DE" dirty="0" err="1"/>
              <a:t>into</a:t>
            </a:r>
            <a:r>
              <a:rPr lang="de-DE" dirty="0"/>
              <a:t> </a:t>
            </a:r>
            <a:r>
              <a:rPr lang="de-DE" dirty="0" err="1"/>
              <a:t>pods</a:t>
            </a:r>
            <a:r>
              <a:rPr lang="de-DE" dirty="0"/>
              <a:t> in </a:t>
            </a:r>
            <a:r>
              <a:rPr lang="de-DE" dirty="0" err="1"/>
              <a:t>kube</a:t>
            </a:r>
            <a:r>
              <a:rPr lang="de-DE" dirty="0"/>
              <a:t>-system </a:t>
            </a:r>
            <a:r>
              <a:rPr lang="de-DE" dirty="0" err="1"/>
              <a:t>namespace</a:t>
            </a:r>
            <a:r>
              <a:rPr lang="de-DE" dirty="0"/>
              <a:t> and check, </a:t>
            </a:r>
            <a:r>
              <a:rPr lang="de-DE" dirty="0" err="1"/>
              <a:t>which</a:t>
            </a:r>
            <a:r>
              <a:rPr lang="de-DE" dirty="0"/>
              <a:t> </a:t>
            </a:r>
            <a:r>
              <a:rPr lang="de-DE" dirty="0" err="1"/>
              <a:t>priority</a:t>
            </a:r>
            <a:r>
              <a:rPr lang="de-DE" dirty="0"/>
              <a:t> </a:t>
            </a:r>
            <a:r>
              <a:rPr lang="de-DE" dirty="0" err="1"/>
              <a:t>classes</a:t>
            </a:r>
            <a:r>
              <a:rPr lang="de-DE" dirty="0"/>
              <a:t> </a:t>
            </a:r>
            <a:r>
              <a:rPr lang="de-DE" dirty="0" err="1"/>
              <a:t>are</a:t>
            </a:r>
            <a:r>
              <a:rPr lang="de-DE" dirty="0"/>
              <a:t> </a:t>
            </a:r>
            <a:r>
              <a:rPr lang="de-DE" dirty="0" err="1"/>
              <a:t>assigned</a:t>
            </a:r>
            <a:r>
              <a:rPr lang="de-DE" dirty="0"/>
              <a:t> </a:t>
            </a:r>
            <a:r>
              <a:rPr lang="de-DE" dirty="0" err="1"/>
              <a:t>to</a:t>
            </a:r>
            <a:r>
              <a:rPr lang="de-DE" dirty="0"/>
              <a:t> </a:t>
            </a:r>
            <a:r>
              <a:rPr lang="de-DE" dirty="0" err="1"/>
              <a:t>kube</a:t>
            </a:r>
            <a:r>
              <a:rPr lang="de-DE" dirty="0"/>
              <a:t>-proxy </a:t>
            </a:r>
            <a:r>
              <a:rPr lang="de-DE" dirty="0" err="1"/>
              <a:t>or</a:t>
            </a:r>
            <a:r>
              <a:rPr lang="de-DE" dirty="0"/>
              <a:t> </a:t>
            </a:r>
            <a:r>
              <a:rPr lang="de-DE" dirty="0" err="1"/>
              <a:t>calico-node</a:t>
            </a:r>
            <a:r>
              <a:rPr lang="de-DE" dirty="0"/>
              <a:t> </a:t>
            </a:r>
            <a:r>
              <a:rPr lang="de-DE" dirty="0" err="1"/>
              <a:t>pods</a:t>
            </a:r>
            <a:r>
              <a:rPr lang="de-DE" dirty="0"/>
              <a:t> (</a:t>
            </a:r>
            <a:r>
              <a:rPr lang="de-DE" dirty="0" err="1"/>
              <a:t>both</a:t>
            </a:r>
            <a:r>
              <a:rPr lang="de-DE" dirty="0"/>
              <a:t> </a:t>
            </a:r>
            <a:r>
              <a:rPr lang="de-DE" dirty="0" err="1"/>
              <a:t>managed</a:t>
            </a:r>
            <a:r>
              <a:rPr lang="de-DE" dirty="0"/>
              <a:t> </a:t>
            </a:r>
            <a:r>
              <a:rPr lang="de-DE" dirty="0" err="1"/>
              <a:t>by</a:t>
            </a:r>
            <a:r>
              <a:rPr lang="de-DE" dirty="0"/>
              <a:t> </a:t>
            </a:r>
            <a:r>
              <a:rPr lang="de-DE" dirty="0" err="1"/>
              <a:t>respective</a:t>
            </a:r>
            <a:r>
              <a:rPr lang="de-DE" dirty="0"/>
              <a:t> </a:t>
            </a:r>
            <a:r>
              <a:rPr lang="de-DE" dirty="0" err="1"/>
              <a:t>daemonsets</a:t>
            </a:r>
            <a:r>
              <a:rPr lang="de-DE" dirty="0"/>
              <a:t>). </a:t>
            </a:r>
          </a:p>
          <a:p>
            <a:endParaRPr lang="en-US" dirty="0"/>
          </a:p>
        </p:txBody>
      </p:sp>
      <p:sp>
        <p:nvSpPr>
          <p:cNvPr id="4" name="Slide Number Placeholder 3"/>
          <p:cNvSpPr>
            <a:spLocks noGrp="1"/>
          </p:cNvSpPr>
          <p:nvPr>
            <p:ph type="sldNum" sz="quarter" idx="5"/>
          </p:nvPr>
        </p:nvSpPr>
        <p:spPr/>
        <p:txBody>
          <a:bodyPr/>
          <a:lstStyle/>
          <a:p>
            <a:fld id="{7D8C2C35-2B8A-446E-BEC0-FD36716C29AC}" type="slidenum">
              <a:rPr lang="de-DE" smtClean="0"/>
              <a:pPr/>
              <a:t>8</a:t>
            </a:fld>
            <a:endParaRPr lang="de-DE" dirty="0"/>
          </a:p>
        </p:txBody>
      </p:sp>
    </p:spTree>
    <p:extLst>
      <p:ext uri="{BB962C8B-B14F-4D97-AF65-F5344CB8AC3E}">
        <p14:creationId xmlns:p14="http://schemas.microsoft.com/office/powerpoint/2010/main" val="6248193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lvl="0" indent="0">
              <a:buFontTx/>
              <a:buNone/>
            </a:pPr>
            <a:r>
              <a:rPr lang="en-US" dirty="0"/>
              <a:t>Custom scheduler - this Demo is optional!</a:t>
            </a:r>
          </a:p>
          <a:p>
            <a:pPr marL="0" lvl="0" indent="0">
              <a:buFontTx/>
              <a:buNone/>
            </a:pPr>
            <a:endParaRPr lang="en-US" dirty="0"/>
          </a:p>
          <a:p>
            <a:pPr marL="0" lvl="0" indent="0">
              <a:buFontTx/>
              <a:buNone/>
            </a:pPr>
            <a:r>
              <a:rPr lang="en-US" dirty="0"/>
              <a:t>If regular scheduling doesn’t fit to your requirements, you can build a custom scheduler. It’s somewhat similar to the operator concept where you write your own control loop. </a:t>
            </a:r>
          </a:p>
          <a:p>
            <a:pPr marL="0" lvl="0" indent="0">
              <a:buFontTx/>
              <a:buNone/>
            </a:pPr>
            <a:r>
              <a:rPr lang="en-US" dirty="0"/>
              <a:t>All you need is to</a:t>
            </a:r>
          </a:p>
          <a:p>
            <a:pPr marL="285750" lvl="0" indent="-285750">
              <a:buFontTx/>
              <a:buChar char="-"/>
            </a:pPr>
            <a:r>
              <a:rPr lang="en-US" dirty="0"/>
              <a:t>a name the scheduler can be referenced by</a:t>
            </a:r>
          </a:p>
          <a:p>
            <a:pPr marL="285750" lvl="0" indent="-285750">
              <a:buFontTx/>
              <a:buChar char="-"/>
            </a:pPr>
            <a:r>
              <a:rPr lang="en-US" dirty="0"/>
              <a:t>A control loop watching the API for unscheduled pods referencing the scheduler by name</a:t>
            </a:r>
          </a:p>
          <a:p>
            <a:pPr marL="285750" lvl="0" indent="-285750">
              <a:buFontTx/>
              <a:buChar char="-"/>
            </a:pPr>
            <a:r>
              <a:rPr lang="en-US" dirty="0"/>
              <a:t>Access to the cluster API to run the loop and post the bindings</a:t>
            </a:r>
          </a:p>
          <a:p>
            <a:pPr marL="285750" lvl="0" indent="-285750">
              <a:buFontTx/>
              <a:buChar char="-"/>
            </a:pPr>
            <a:endParaRPr lang="en-US" dirty="0"/>
          </a:p>
          <a:p>
            <a:pPr marL="0" lvl="0" indent="0">
              <a:buFontTx/>
              <a:buNone/>
            </a:pPr>
            <a:r>
              <a:rPr lang="en-US" dirty="0"/>
              <a:t>Demo :</a:t>
            </a:r>
          </a:p>
          <a:p>
            <a:pPr marL="285750" lvl="0" indent="-285750">
              <a:buFontTx/>
              <a:buChar char="-"/>
            </a:pPr>
            <a:r>
              <a:rPr lang="en-US" dirty="0" err="1"/>
              <a:t>kubectl</a:t>
            </a:r>
            <a:r>
              <a:rPr lang="en-US" dirty="0"/>
              <a:t> proxy &amp;</a:t>
            </a:r>
          </a:p>
          <a:p>
            <a:pPr marL="285750" lvl="0" indent="-285750">
              <a:buFontTx/>
              <a:buChar char="-"/>
            </a:pPr>
            <a:r>
              <a:rPr lang="en-US" dirty="0"/>
              <a:t>Create the deployment 11d_custom_scheduler_deployment.yaml</a:t>
            </a:r>
          </a:p>
          <a:p>
            <a:pPr marL="285750" lvl="0" indent="-285750">
              <a:buFontTx/>
              <a:buChar char="-"/>
            </a:pPr>
            <a:r>
              <a:rPr lang="en-US" dirty="0"/>
              <a:t>Show the pod with the specified scheduler name &amp; run a “describe” on it. Highlight the missing default scheduling event </a:t>
            </a:r>
            <a:r>
              <a:rPr lang="en-US" dirty="0">
                <a:sym typeface="Wingdings" panose="05000000000000000000" pitchFamily="2" charset="2"/>
              </a:rPr>
              <a:t> the default scheduler doesn’t pick it up</a:t>
            </a:r>
            <a:endParaRPr lang="en-US" dirty="0"/>
          </a:p>
          <a:p>
            <a:pPr marL="285750" lvl="0" indent="-285750">
              <a:buFontTx/>
              <a:buChar char="-"/>
            </a:pPr>
            <a:r>
              <a:rPr lang="en-US" dirty="0"/>
              <a:t>Run “./11e_custom_scheduler.sh &lt;your-target-namespace&gt;” to start the scheduling loop</a:t>
            </a:r>
          </a:p>
          <a:p>
            <a:pPr marL="285750" lvl="0" indent="-285750">
              <a:buFontTx/>
              <a:buChar char="-"/>
            </a:pPr>
            <a:r>
              <a:rPr lang="en-US" dirty="0"/>
              <a:t>Show the scheduled pods</a:t>
            </a:r>
          </a:p>
          <a:p>
            <a:pPr marL="0" lvl="0" indent="0">
              <a:buFontTx/>
              <a:buNone/>
            </a:pPr>
            <a:endParaRPr lang="en-US" dirty="0"/>
          </a:p>
          <a:p>
            <a:pPr marL="0" lvl="0" indent="0">
              <a:buFontTx/>
              <a:buNone/>
            </a:pPr>
            <a:r>
              <a:rPr lang="en-US" dirty="0"/>
              <a:t>Instead of running the scheduler locally you could also run it within the cluster – simply pack it into a docker image and use it with a deployment.</a:t>
            </a:r>
          </a:p>
          <a:p>
            <a:pPr marL="285750" lvl="0" indent="-285750">
              <a:buFontTx/>
              <a:buChar char="-"/>
            </a:pP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9</a:t>
            </a:fld>
            <a:endParaRPr lang="de-DE" dirty="0"/>
          </a:p>
        </p:txBody>
      </p:sp>
    </p:spTree>
    <p:extLst>
      <p:ext uri="{BB962C8B-B14F-4D97-AF65-F5344CB8AC3E}">
        <p14:creationId xmlns:p14="http://schemas.microsoft.com/office/powerpoint/2010/main" val="21275716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Kubernetes is extensible in many different ways. One of the most powerful concepts is the introduction of custom resources and corresponding control loops (usually called “operators”).</a:t>
            </a:r>
          </a:p>
        </p:txBody>
      </p:sp>
      <p:sp>
        <p:nvSpPr>
          <p:cNvPr id="4" name="Slide Number Placeholder 3"/>
          <p:cNvSpPr>
            <a:spLocks noGrp="1"/>
          </p:cNvSpPr>
          <p:nvPr>
            <p:ph type="sldNum" sz="quarter" idx="10"/>
          </p:nvPr>
        </p:nvSpPr>
        <p:spPr/>
        <p:txBody>
          <a:bodyPr/>
          <a:lstStyle/>
          <a:p>
            <a:fld id="{7D8C2C35-2B8A-446E-BEC0-FD36716C29AC}" type="slidenum">
              <a:rPr lang="en-US" smtClean="0"/>
              <a:pPr/>
              <a:t>10</a:t>
            </a:fld>
            <a:endParaRPr lang="en-US" dirty="0"/>
          </a:p>
        </p:txBody>
      </p:sp>
    </p:spTree>
    <p:extLst>
      <p:ext uri="{BB962C8B-B14F-4D97-AF65-F5344CB8AC3E}">
        <p14:creationId xmlns:p14="http://schemas.microsoft.com/office/powerpoint/2010/main" val="304213510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3018874800"/>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p>
        </p:txBody>
      </p:sp>
      <p:pic>
        <p:nvPicPr>
          <p:cNvPr id="10"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en-US" sz="1100" kern="1200" noProof="0" dirty="0" err="1">
                <a:solidFill>
                  <a:schemeClr val="tx1"/>
                </a:solidFill>
                <a:effectLst/>
                <a:latin typeface="Arial"/>
                <a:ea typeface="+mn-ea"/>
                <a:cs typeface="+mn-cs"/>
              </a:rPr>
              <a:t>Weitergabe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Vervielfältigung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Teilen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daraus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welchem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Zweck</a:t>
            </a:r>
            <a:r>
              <a:rPr lang="en-US" sz="1100" kern="1200" noProof="0" dirty="0">
                <a:solidFill>
                  <a:schemeClr val="tx1"/>
                </a:solidFill>
                <a:effectLst/>
                <a:latin typeface="Arial"/>
                <a:ea typeface="+mn-ea"/>
                <a:cs typeface="+mn-cs"/>
              </a:rPr>
              <a:t> und in </a:t>
            </a:r>
            <a:r>
              <a:rPr lang="en-US" sz="1100" kern="1200" noProof="0" dirty="0" err="1">
                <a:solidFill>
                  <a:schemeClr val="tx1"/>
                </a:solidFill>
                <a:effectLst/>
                <a:latin typeface="Arial"/>
                <a:ea typeface="+mn-ea"/>
                <a:cs typeface="+mn-cs"/>
              </a:rPr>
              <a:t>welcher</a:t>
            </a:r>
            <a:r>
              <a:rPr lang="en-US" sz="1100" kern="1200" noProof="0" dirty="0">
                <a:solidFill>
                  <a:schemeClr val="tx1"/>
                </a:solidFill>
                <a:effectLst/>
                <a:latin typeface="Arial"/>
                <a:ea typeface="+mn-ea"/>
                <a:cs typeface="+mn-cs"/>
              </a:rPr>
              <a:t> Form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immer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ausdrückliche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schriftliche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Genehmigung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gestattet</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vorherige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Ankündigung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von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Vertriebsfirmen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angebotenen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Softwarekomponenten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Softwarehersteller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länderspezifische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aufweisen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Die </a:t>
            </a:r>
            <a:r>
              <a:rPr lang="en-US" sz="1100" kern="1200" noProof="0" dirty="0" err="1">
                <a:solidFill>
                  <a:schemeClr val="tx1"/>
                </a:solidFill>
                <a:effectLst/>
                <a:latin typeface="Arial"/>
                <a:ea typeface="+mn-ea"/>
                <a:cs typeface="+mn-cs"/>
              </a:rPr>
              <a:t>vorliegenden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bereitgestellt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ausschließlich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Informationszwecken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keinerlei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Haftung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Gewährleistung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Fehler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Unvollständigkeiten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lediglich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nach</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Maßgabe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die in der </a:t>
            </a:r>
            <a:r>
              <a:rPr lang="en-US" sz="1100" kern="1200" noProof="0" dirty="0" err="1">
                <a:solidFill>
                  <a:schemeClr val="tx1"/>
                </a:solidFill>
                <a:effectLst/>
                <a:latin typeface="Arial"/>
                <a:ea typeface="+mn-ea"/>
                <a:cs typeface="+mn-cs"/>
              </a:rPr>
              <a:t>Vereinbarung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ausdrücklich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geregelt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Garantie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interpretieren</a:t>
            </a:r>
            <a:r>
              <a:rPr lang="en-US" sz="1100" kern="1200" noProof="0" dirty="0">
                <a:solidFill>
                  <a:schemeClr val="tx1"/>
                </a:solidFill>
                <a:effectLst/>
                <a:latin typeface="Arial"/>
                <a:ea typeface="+mn-ea"/>
                <a:cs typeface="+mn-cs"/>
              </a:rPr>
              <a:t>. </a:t>
            </a:r>
          </a:p>
          <a:p>
            <a:pPr>
              <a:spcBef>
                <a:spcPts val="1200"/>
              </a:spcBef>
            </a:pPr>
            <a:r>
              <a:rPr lang="en-US" sz="1100" kern="1200" noProof="0" dirty="0" err="1">
                <a:solidFill>
                  <a:schemeClr val="tx1"/>
                </a:solidFill>
                <a:effectLst/>
                <a:latin typeface="Arial"/>
                <a:ea typeface="+mn-ea"/>
                <a:cs typeface="+mn-cs"/>
              </a:rPr>
              <a:t>Insbesondere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keiner</a:t>
            </a:r>
            <a:r>
              <a:rPr lang="en-US" sz="1100" kern="1200" noProof="0" dirty="0">
                <a:solidFill>
                  <a:schemeClr val="tx1"/>
                </a:solidFill>
                <a:effectLst/>
                <a:latin typeface="Arial"/>
                <a:ea typeface="+mn-ea"/>
                <a:cs typeface="+mn-cs"/>
              </a:rPr>
              <a:t> Weise </a:t>
            </a:r>
            <a:r>
              <a:rPr lang="en-US" sz="1100" kern="1200" noProof="0" dirty="0" err="1">
                <a:solidFill>
                  <a:schemeClr val="tx1"/>
                </a:solidFill>
                <a:effectLst/>
                <a:latin typeface="Arial"/>
                <a:ea typeface="+mn-ea"/>
                <a:cs typeface="+mn-cs"/>
              </a:rPr>
              <a:t>verpflichtet</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dargestellte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Geschäftsabläufe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verfolgen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wiedergegebene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entwickeln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veröffentlichen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Strategie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etwaige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künftige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Entwicklungen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Plattformen</a:t>
            </a:r>
            <a:r>
              <a:rPr lang="en-US" sz="1100" kern="1200" noProof="0" dirty="0">
                <a:solidFill>
                  <a:schemeClr val="tx1"/>
                </a:solidFill>
                <a:effectLst/>
                <a:latin typeface="Arial"/>
                <a:ea typeface="+mn-ea"/>
                <a:cs typeface="+mn-cs"/>
              </a:rPr>
              <a:t>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jederzeit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Angabe</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Gründen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unangekündigt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stellen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Zusage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Versprechen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rechtliche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Verpflichtung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Lieferung</a:t>
            </a:r>
            <a:r>
              <a:rPr lang="en-US" sz="1100" kern="1200" noProof="0" dirty="0">
                <a:solidFill>
                  <a:schemeClr val="tx1"/>
                </a:solidFill>
                <a:effectLst/>
                <a:latin typeface="Arial"/>
                <a:ea typeface="+mn-ea"/>
                <a:cs typeface="+mn-cs"/>
              </a:rPr>
              <a:t> von Material, Code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Sämtliche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unterliegen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Risiken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Unsicherheiten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tatsächlichen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Ergebnisse</a:t>
            </a:r>
            <a:r>
              <a:rPr lang="en-US" sz="1100" kern="1200" noProof="0" dirty="0">
                <a:solidFill>
                  <a:schemeClr val="tx1"/>
                </a:solidFill>
                <a:effectLst/>
                <a:latin typeface="Arial"/>
                <a:ea typeface="+mn-ea"/>
                <a:cs typeface="+mn-cs"/>
              </a:rPr>
              <a:t> von den </a:t>
            </a:r>
            <a:r>
              <a:rPr lang="en-US" sz="1100" kern="1200" noProof="0" dirty="0" err="1">
                <a:solidFill>
                  <a:schemeClr val="tx1"/>
                </a:solidFill>
                <a:effectLst/>
                <a:latin typeface="Arial"/>
                <a:ea typeface="+mn-ea"/>
                <a:cs typeface="+mn-cs"/>
              </a:rPr>
              <a:t>Erwartungen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abweichen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Dem </a:t>
            </a:r>
            <a:r>
              <a:rPr lang="en-US" sz="1100" kern="1200" noProof="0" dirty="0" err="1">
                <a:solidFill>
                  <a:schemeClr val="tx1"/>
                </a:solidFill>
                <a:effectLst/>
                <a:latin typeface="Arial"/>
                <a:ea typeface="+mn-ea"/>
                <a:cs typeface="+mn-cs"/>
              </a:rPr>
              <a:t>Leser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wird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empfohlen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übertriebenes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Vertrauen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schenken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sich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Kaufentscheidungen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auf </a:t>
            </a:r>
            <a:r>
              <a:rPr lang="en-US" sz="1100" kern="1200" noProof="0" dirty="0" err="1">
                <a:solidFill>
                  <a:schemeClr val="tx1"/>
                </a:solidFill>
                <a:effectLst/>
                <a:latin typeface="Arial"/>
                <a:ea typeface="+mn-ea"/>
                <a:cs typeface="+mn-cs"/>
              </a:rPr>
              <a:t>sie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stützen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SAP und </a:t>
            </a:r>
            <a:r>
              <a:rPr lang="en-US" sz="1100" kern="1200" noProof="0" dirty="0" err="1">
                <a:solidFill>
                  <a:schemeClr val="tx1"/>
                </a:solidFill>
                <a:effectLst/>
                <a:latin typeface="Arial"/>
                <a:ea typeface="+mn-ea"/>
                <a:cs typeface="+mn-cs"/>
              </a:rPr>
              <a:t>andere</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Dokument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erwähnte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von SAP </a:t>
            </a:r>
            <a:r>
              <a:rPr lang="en-US" sz="1100" kern="1200" noProof="0" dirty="0" err="1">
                <a:solidFill>
                  <a:schemeClr val="tx1"/>
                </a:solidFill>
                <a:effectLst/>
                <a:latin typeface="Arial"/>
                <a:ea typeface="+mn-ea"/>
                <a:cs typeface="+mn-cs"/>
              </a:rPr>
              <a:t>sowie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dazugehörigen</a:t>
            </a:r>
            <a:r>
              <a:rPr lang="en-US" sz="1100" kern="1200" noProof="0" dirty="0">
                <a:solidFill>
                  <a:schemeClr val="tx1"/>
                </a:solidFill>
                <a:effectLst/>
                <a:latin typeface="Arial"/>
                <a:ea typeface="+mn-ea"/>
                <a:cs typeface="+mn-cs"/>
              </a:rPr>
              <a:t> Logos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eingetragene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SAP SE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Deutschland und </a:t>
            </a:r>
            <a:r>
              <a:rPr lang="en-US" sz="1100" kern="1200" noProof="0" dirty="0" err="1">
                <a:solidFill>
                  <a:schemeClr val="tx1"/>
                </a:solidFill>
                <a:effectLst/>
                <a:latin typeface="Arial"/>
                <a:ea typeface="+mn-ea"/>
                <a:cs typeface="+mn-cs"/>
              </a:rPr>
              <a:t>verschiedenen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weltweit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Alle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Namen</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Produkten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Firmen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Vermerke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finden</a:t>
            </a:r>
            <a:r>
              <a:rPr lang="en-US" sz="1100" kern="1200" noProof="0" dirty="0">
                <a:solidFill>
                  <a:schemeClr val="tx1"/>
                </a:solidFill>
                <a:effectLst/>
                <a:latin typeface="Arial"/>
                <a:ea typeface="+mn-ea"/>
                <a:cs typeface="+mn-cs"/>
              </a:rPr>
              <a:t> Sie auf der </a:t>
            </a:r>
            <a:r>
              <a:rPr lang="en-US" sz="1100" kern="1200" noProof="0" dirty="0" err="1">
                <a:solidFill>
                  <a:schemeClr val="tx1"/>
                </a:solidFill>
                <a:effectLst/>
                <a:latin typeface="Arial"/>
                <a:ea typeface="+mn-ea"/>
                <a:cs typeface="+mn-cs"/>
              </a:rPr>
              <a:t>Seite</a:t>
            </a:r>
            <a:r>
              <a:rPr lang="en-US" sz="1100" kern="1200" noProof="0" dirty="0">
                <a:solidFill>
                  <a:schemeClr val="tx1"/>
                </a:solidFill>
                <a:effectLst/>
                <a:latin typeface="Arial"/>
                <a:ea typeface="+mn-ea"/>
                <a:cs typeface="+mn-cs"/>
              </a:rPr>
              <a:t> </a:t>
            </a:r>
            <a:r>
              <a:rPr lang="en-US" sz="1100" kern="1200" noProof="0" dirty="0">
                <a:solidFill>
                  <a:schemeClr val="tx1"/>
                </a:solidFill>
                <a:effectLst/>
                <a:latin typeface="Arial"/>
                <a:ea typeface="+mn-ea"/>
                <a:cs typeface="+mn-cs"/>
                <a:hlinkClick r:id="rId2"/>
              </a:rPr>
              <a:t>http://www.sap.com/corporate-de/legal/copyright/index.epx</a:t>
            </a:r>
            <a:endParaRPr lang="en-US"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a:t>
            </a:r>
            <a:r>
              <a:rPr lang="en-US" sz="2400" b="0" noProof="0" dirty="0" err="1"/>
              <a:t>oder</a:t>
            </a:r>
            <a:r>
              <a:rPr lang="en-US" sz="2400" b="0" noProof="0" dirty="0"/>
              <a:t> </a:t>
            </a:r>
            <a:r>
              <a:rPr lang="en-US" sz="2400" b="0" noProof="0" dirty="0" err="1"/>
              <a:t>ein</a:t>
            </a:r>
            <a:r>
              <a:rPr lang="en-US" sz="2400" b="0" noProof="0" dirty="0"/>
              <a:t> SAP-</a:t>
            </a:r>
            <a:r>
              <a:rPr lang="en-US" sz="2400" b="0" noProof="0" dirty="0" err="1"/>
              <a:t>Konzernunternehmen</a:t>
            </a:r>
            <a:r>
              <a:rPr lang="en-US" sz="2400" b="0" noProof="0" dirty="0"/>
              <a:t>. </a:t>
            </a:r>
            <a:r>
              <a:rPr lang="en-US" sz="2400" b="0" noProof="0" dirty="0" err="1"/>
              <a:t>Alle</a:t>
            </a:r>
            <a:r>
              <a:rPr lang="en-US" sz="2400" b="0" noProof="0" dirty="0"/>
              <a:t> </a:t>
            </a:r>
            <a:r>
              <a:rPr lang="en-US" sz="2400" b="0" noProof="0" dirty="0" err="1"/>
              <a:t>Rechte</a:t>
            </a:r>
            <a:r>
              <a:rPr lang="en-US" sz="2400" b="0" noProof="0" dirty="0"/>
              <a:t> </a:t>
            </a:r>
            <a:r>
              <a:rPr lang="en-US" sz="2400" b="0" noProof="0" dirty="0" err="1"/>
              <a:t>vorbehalten</a:t>
            </a:r>
            <a:r>
              <a:rPr lang="en-US" sz="2400" b="0" noProof="0" dirty="0"/>
              <a:t>.</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en-US" dirty="0"/>
          </a:p>
        </p:txBody>
      </p:sp>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1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1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20.png"/><Relationship Id="rId7" Type="http://schemas.openxmlformats.org/officeDocument/2006/relationships/hyperlink" Target="https://github.com/kubernetes/minikube" TargetMode="External"/><Relationship Id="rId2" Type="http://schemas.openxmlformats.org/officeDocument/2006/relationships/notesSlide" Target="../notesSlides/notesSlide13.xml"/><Relationship Id="rId1" Type="http://schemas.openxmlformats.org/officeDocument/2006/relationships/slideLayout" Target="../slideLayouts/slideLayout8.xml"/><Relationship Id="rId6" Type="http://schemas.openxmlformats.org/officeDocument/2006/relationships/image" Target="../media/image23.png"/><Relationship Id="rId5" Type="http://schemas.openxmlformats.org/officeDocument/2006/relationships/image" Target="../media/image22.png"/><Relationship Id="rId10" Type="http://schemas.openxmlformats.org/officeDocument/2006/relationships/hyperlink" Target="https://github.wdf.sap.corp/pages/kubernetes/gardener" TargetMode="External"/><Relationship Id="rId4" Type="http://schemas.openxmlformats.org/officeDocument/2006/relationships/image" Target="../media/image21.png"/><Relationship Id="rId9" Type="http://schemas.openxmlformats.org/officeDocument/2006/relationships/image" Target="../media/image25.png"/></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8.xml"/><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5.xml"/><Relationship Id="rId1" Type="http://schemas.openxmlformats.org/officeDocument/2006/relationships/slideLayout" Target="../slideLayouts/slideLayout8.xml"/><Relationship Id="rId5" Type="http://schemas.openxmlformats.org/officeDocument/2006/relationships/hyperlink" Target="https://github.wdf.sap.corp/kubernetes/kube-docs/wiki/Gardener-Service-FAQ" TargetMode="External"/><Relationship Id="rId4" Type="http://schemas.openxmlformats.org/officeDocument/2006/relationships/hyperlink" Target="https://github.wdf.sap.corp/pages/kubernetes/gardener/#features"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0.xml"/><Relationship Id="rId1" Type="http://schemas.openxmlformats.org/officeDocument/2006/relationships/slideLayout" Target="../slideLayouts/slideLayout5.xml"/><Relationship Id="rId4" Type="http://schemas.openxmlformats.org/officeDocument/2006/relationships/hyperlink" Target="https://xkcd.com/970/"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2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4.xml"/><Relationship Id="rId1" Type="http://schemas.openxmlformats.org/officeDocument/2006/relationships/slideLayout" Target="../slideLayouts/slideLayout8.xml"/><Relationship Id="rId4" Type="http://schemas.openxmlformats.org/officeDocument/2006/relationships/hyperlink" Target="https://kubernetes.io/blog/2018/05/17/gardener/" TargetMode="Externa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8.xml"/><Relationship Id="rId5" Type="http://schemas.openxmlformats.org/officeDocument/2006/relationships/hyperlink" Target="https://kubernetes.io/docs/concepts/configuration/pod-priority-preemption/" TargetMode="Externa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p:txBody>
          <a:bodyPr/>
          <a:lstStyle/>
          <a:p>
            <a:r>
              <a:rPr lang="en-US" dirty="0"/>
              <a:t>Kubernetes</a:t>
            </a:r>
            <a:br>
              <a:rPr lang="en-US" dirty="0"/>
            </a:br>
            <a:r>
              <a:rPr lang="en-US" dirty="0" err="1">
                <a:solidFill>
                  <a:schemeClr val="accent1"/>
                </a:solidFill>
              </a:rPr>
              <a:t>DaemonSets</a:t>
            </a:r>
            <a:r>
              <a:rPr lang="en-US" dirty="0">
                <a:solidFill>
                  <a:schemeClr val="accent1"/>
                </a:solidFill>
              </a:rPr>
              <a:t> &amp; Jobs</a:t>
            </a:r>
          </a:p>
        </p:txBody>
      </p:sp>
      <p:pic>
        <p:nvPicPr>
          <p:cNvPr id="4" name="Picture 3" descr="cid:image003.png@01D31CC6.A08B1C50">
            <a:extLst>
              <a:ext uri="{FF2B5EF4-FFF2-40B4-BE49-F238E27FC236}">
                <a16:creationId xmlns:a16="http://schemas.microsoft.com/office/drawing/2014/main" id="{CE860390-F50F-48A8-AA1A-AE0217946F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0712" y="5721975"/>
            <a:ext cx="1414463" cy="113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Illustration" descr="Example of an illustration" title="Illustration for title slide">
            <a:extLst>
              <a:ext uri="{FF2B5EF4-FFF2-40B4-BE49-F238E27FC236}">
                <a16:creationId xmlns:a16="http://schemas.microsoft.com/office/drawing/2014/main" id="{CDBA1D1D-EB82-467B-BE26-980F1DC9F7E9}"/>
              </a:ext>
            </a:extLst>
          </p:cNvPr>
          <p:cNvPicPr>
            <a:picLocks noGrp="1" noChangeAspect="1"/>
          </p:cNvPicPr>
          <p:nvPr>
            <p:ph type="pic" sz="quarter" idx="12"/>
          </p:nvPr>
        </p:nvPicPr>
        <p:blipFill>
          <a:blip r:embed="rId4"/>
          <a:srcRect t="3112" b="3112"/>
          <a:stretch>
            <a:fillRect/>
          </a:stretch>
        </p:blipFill>
        <p:spPr bwMode="gray">
          <a:xfrm>
            <a:off x="0" y="0"/>
            <a:ext cx="12195174" cy="3430006"/>
          </a:xfrm>
        </p:spPr>
      </p:pic>
    </p:spTree>
    <p:extLst>
      <p:ext uri="{BB962C8B-B14F-4D97-AF65-F5344CB8AC3E}">
        <p14:creationId xmlns:p14="http://schemas.microsoft.com/office/powerpoint/2010/main" val="1638781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p:txBody>
          <a:bodyPr/>
          <a:lstStyle/>
          <a:p>
            <a:r>
              <a:rPr lang="en-US" dirty="0"/>
              <a:t>Kubernetes</a:t>
            </a:r>
            <a:br>
              <a:rPr lang="en-US" dirty="0"/>
            </a:br>
            <a:r>
              <a:rPr lang="en-US" dirty="0">
                <a:solidFill>
                  <a:schemeClr val="accent1"/>
                </a:solidFill>
              </a:rPr>
              <a:t>Extensibility with custom resources</a:t>
            </a:r>
          </a:p>
        </p:txBody>
      </p:sp>
      <p:pic>
        <p:nvPicPr>
          <p:cNvPr id="4" name="Picture 3" descr="cid:image003.png@01D31CC6.A08B1C50">
            <a:extLst>
              <a:ext uri="{FF2B5EF4-FFF2-40B4-BE49-F238E27FC236}">
                <a16:creationId xmlns:a16="http://schemas.microsoft.com/office/drawing/2014/main" id="{CE860390-F50F-48A8-AA1A-AE0217946F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0712" y="5721975"/>
            <a:ext cx="1414463" cy="113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Illustration" descr="Example of an illustration" title="Illustration for title slide">
            <a:extLst>
              <a:ext uri="{FF2B5EF4-FFF2-40B4-BE49-F238E27FC236}">
                <a16:creationId xmlns:a16="http://schemas.microsoft.com/office/drawing/2014/main" id="{01600F65-CF7C-4978-AEE5-E81564FA87FF}"/>
              </a:ext>
            </a:extLst>
          </p:cNvPr>
          <p:cNvPicPr>
            <a:picLocks noGrp="1" noChangeAspect="1"/>
          </p:cNvPicPr>
          <p:nvPr>
            <p:ph type="pic" sz="quarter" idx="12"/>
          </p:nvPr>
        </p:nvPicPr>
        <p:blipFill>
          <a:blip r:embed="rId4"/>
          <a:srcRect t="3112" b="3112"/>
          <a:stretch>
            <a:fillRect/>
          </a:stretch>
        </p:blipFill>
        <p:spPr bwMode="gray">
          <a:xfrm>
            <a:off x="1" y="0"/>
            <a:ext cx="12195174" cy="3430006"/>
          </a:xfrm>
        </p:spPr>
      </p:pic>
    </p:spTree>
    <p:extLst>
      <p:ext uri="{BB962C8B-B14F-4D97-AF65-F5344CB8AC3E}">
        <p14:creationId xmlns:p14="http://schemas.microsoft.com/office/powerpoint/2010/main" val="24424429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C59C333-28D0-4634-874F-97F7337CB0CD}"/>
              </a:ext>
            </a:extLst>
          </p:cNvPr>
          <p:cNvSpPr>
            <a:spLocks noGrp="1"/>
          </p:cNvSpPr>
          <p:nvPr>
            <p:ph type="title"/>
          </p:nvPr>
        </p:nvSpPr>
        <p:spPr/>
        <p:txBody>
          <a:bodyPr/>
          <a:lstStyle/>
          <a:p>
            <a:r>
              <a:rPr lang="en-US" dirty="0"/>
              <a:t>What was this something about a “controller”?</a:t>
            </a:r>
          </a:p>
        </p:txBody>
      </p:sp>
      <p:graphicFrame>
        <p:nvGraphicFramePr>
          <p:cNvPr id="6" name="Diagram 5">
            <a:extLst>
              <a:ext uri="{FF2B5EF4-FFF2-40B4-BE49-F238E27FC236}">
                <a16:creationId xmlns:a16="http://schemas.microsoft.com/office/drawing/2014/main" id="{96400DA1-E9AF-4D54-8833-28161067C5A9}"/>
              </a:ext>
            </a:extLst>
          </p:cNvPr>
          <p:cNvGraphicFramePr/>
          <p:nvPr>
            <p:extLst/>
          </p:nvPr>
        </p:nvGraphicFramePr>
        <p:xfrm>
          <a:off x="267706" y="1179576"/>
          <a:ext cx="11422771" cy="106535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Flowchart: Alternate Process 6">
            <a:extLst>
              <a:ext uri="{FF2B5EF4-FFF2-40B4-BE49-F238E27FC236}">
                <a16:creationId xmlns:a16="http://schemas.microsoft.com/office/drawing/2014/main" id="{555CF690-EFA8-43B1-B072-7D0EA34EB271}"/>
              </a:ext>
            </a:extLst>
          </p:cNvPr>
          <p:cNvSpPr/>
          <p:nvPr/>
        </p:nvSpPr>
        <p:spPr bwMode="gray">
          <a:xfrm>
            <a:off x="5244831" y="3374212"/>
            <a:ext cx="2216880" cy="1248155"/>
          </a:xfrm>
          <a:prstGeom prst="flowChartAlternateProcess">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Operator</a:t>
            </a:r>
          </a:p>
        </p:txBody>
      </p:sp>
      <p:sp>
        <p:nvSpPr>
          <p:cNvPr id="8" name="Scroll: Vertical 7">
            <a:extLst>
              <a:ext uri="{FF2B5EF4-FFF2-40B4-BE49-F238E27FC236}">
                <a16:creationId xmlns:a16="http://schemas.microsoft.com/office/drawing/2014/main" id="{150895A8-6424-40BB-94B2-76ADA3C2C250}"/>
              </a:ext>
            </a:extLst>
          </p:cNvPr>
          <p:cNvSpPr/>
          <p:nvPr/>
        </p:nvSpPr>
        <p:spPr bwMode="gray">
          <a:xfrm>
            <a:off x="1996155" y="2626691"/>
            <a:ext cx="1508760" cy="1371599"/>
          </a:xfrm>
          <a:prstGeom prst="verticalScroll">
            <a:avLst/>
          </a:prstGeom>
          <a:ln>
            <a:headEnd/>
            <a:tailEnd/>
          </a:ln>
        </p:spPr>
        <p:style>
          <a:lnRef idx="2">
            <a:schemeClr val="accent2"/>
          </a:lnRef>
          <a:fillRef idx="1">
            <a:schemeClr val="lt1"/>
          </a:fillRef>
          <a:effectRef idx="0">
            <a:schemeClr val="accent2"/>
          </a:effectRef>
          <a:fontRef idx="minor">
            <a:schemeClr val="dk1"/>
          </a:fontRef>
        </p:style>
        <p:txBody>
          <a:bodyPr vert="horz"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CRD</a:t>
            </a:r>
          </a:p>
        </p:txBody>
      </p:sp>
      <p:sp>
        <p:nvSpPr>
          <p:cNvPr id="9" name="Flowchart: Alternate Process 8">
            <a:extLst>
              <a:ext uri="{FF2B5EF4-FFF2-40B4-BE49-F238E27FC236}">
                <a16:creationId xmlns:a16="http://schemas.microsoft.com/office/drawing/2014/main" id="{BEF33497-C8DA-4C6A-95AC-86631F28F97C}"/>
              </a:ext>
            </a:extLst>
          </p:cNvPr>
          <p:cNvSpPr/>
          <p:nvPr/>
        </p:nvSpPr>
        <p:spPr bwMode="gray">
          <a:xfrm>
            <a:off x="8978877" y="4213217"/>
            <a:ext cx="1396476" cy="1274488"/>
          </a:xfrm>
          <a:prstGeom prst="flowChartAlternateProcess">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Pod</a:t>
            </a:r>
          </a:p>
        </p:txBody>
      </p:sp>
      <p:sp>
        <p:nvSpPr>
          <p:cNvPr id="10" name="Scroll: Vertical 9">
            <a:extLst>
              <a:ext uri="{FF2B5EF4-FFF2-40B4-BE49-F238E27FC236}">
                <a16:creationId xmlns:a16="http://schemas.microsoft.com/office/drawing/2014/main" id="{3F63FEC2-BB88-483F-83BB-F72560D01569}"/>
              </a:ext>
            </a:extLst>
          </p:cNvPr>
          <p:cNvSpPr/>
          <p:nvPr/>
        </p:nvSpPr>
        <p:spPr bwMode="gray">
          <a:xfrm>
            <a:off x="1996155" y="4324008"/>
            <a:ext cx="1508760" cy="1371599"/>
          </a:xfrm>
          <a:prstGeom prst="verticalScroll">
            <a:avLst/>
          </a:prstGeom>
          <a:ln>
            <a:headEnd/>
            <a:tailEnd/>
          </a:ln>
        </p:spPr>
        <p:style>
          <a:lnRef idx="2">
            <a:schemeClr val="accent2"/>
          </a:lnRef>
          <a:fillRef idx="1">
            <a:schemeClr val="lt1"/>
          </a:fillRef>
          <a:effectRef idx="0">
            <a:schemeClr val="accent2"/>
          </a:effectRef>
          <a:fontRef idx="minor">
            <a:schemeClr val="dk1"/>
          </a:fontRef>
        </p:style>
        <p:txBody>
          <a:bodyPr vert="horz"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CRO</a:t>
            </a:r>
          </a:p>
        </p:txBody>
      </p:sp>
      <p:sp>
        <p:nvSpPr>
          <p:cNvPr id="11" name="Flowchart: Alternate Process 10">
            <a:extLst>
              <a:ext uri="{FF2B5EF4-FFF2-40B4-BE49-F238E27FC236}">
                <a16:creationId xmlns:a16="http://schemas.microsoft.com/office/drawing/2014/main" id="{D9AB9761-B883-4C75-80CE-78B6EA344896}"/>
              </a:ext>
            </a:extLst>
          </p:cNvPr>
          <p:cNvSpPr/>
          <p:nvPr/>
        </p:nvSpPr>
        <p:spPr bwMode="gray">
          <a:xfrm>
            <a:off x="8978877" y="2626691"/>
            <a:ext cx="1396476" cy="1274488"/>
          </a:xfrm>
          <a:prstGeom prst="flowChartAlternateProcess">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Pod</a:t>
            </a:r>
          </a:p>
        </p:txBody>
      </p:sp>
      <p:cxnSp>
        <p:nvCxnSpPr>
          <p:cNvPr id="17" name="Straight Arrow Connector 16">
            <a:extLst>
              <a:ext uri="{FF2B5EF4-FFF2-40B4-BE49-F238E27FC236}">
                <a16:creationId xmlns:a16="http://schemas.microsoft.com/office/drawing/2014/main" id="{C4881647-A915-4AF8-BF46-39EA1FFEC4BE}"/>
              </a:ext>
            </a:extLst>
          </p:cNvPr>
          <p:cNvCxnSpPr>
            <a:cxnSpLocks/>
            <a:stCxn id="8" idx="2"/>
            <a:endCxn id="10" idx="0"/>
          </p:cNvCxnSpPr>
          <p:nvPr/>
        </p:nvCxnSpPr>
        <p:spPr>
          <a:xfrm>
            <a:off x="2750535" y="3998290"/>
            <a:ext cx="0" cy="325718"/>
          </a:xfrm>
          <a:prstGeom prst="straightConnector1">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A796564-D3CB-48A7-8DA1-312179EB1493}"/>
              </a:ext>
            </a:extLst>
          </p:cNvPr>
          <p:cNvCxnSpPr>
            <a:cxnSpLocks/>
            <a:stCxn id="7" idx="1"/>
            <a:endCxn id="8" idx="3"/>
          </p:cNvCxnSpPr>
          <p:nvPr/>
        </p:nvCxnSpPr>
        <p:spPr>
          <a:xfrm flipH="1" flipV="1">
            <a:off x="3333465" y="3312491"/>
            <a:ext cx="1911366" cy="685799"/>
          </a:xfrm>
          <a:prstGeom prst="straightConnector1">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475C0C7B-918A-4516-8A24-5D9F230EF895}"/>
              </a:ext>
            </a:extLst>
          </p:cNvPr>
          <p:cNvCxnSpPr>
            <a:cxnSpLocks/>
            <a:stCxn id="7" idx="1"/>
            <a:endCxn id="10" idx="3"/>
          </p:cNvCxnSpPr>
          <p:nvPr/>
        </p:nvCxnSpPr>
        <p:spPr>
          <a:xfrm flipH="1">
            <a:off x="3333465" y="3998290"/>
            <a:ext cx="1911366" cy="1011518"/>
          </a:xfrm>
          <a:prstGeom prst="straightConnector1">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2B18D363-4106-4F15-B4DA-0BE8BA1CA451}"/>
              </a:ext>
            </a:extLst>
          </p:cNvPr>
          <p:cNvCxnSpPr>
            <a:cxnSpLocks/>
            <a:stCxn id="7" idx="3"/>
            <a:endCxn id="9" idx="1"/>
          </p:cNvCxnSpPr>
          <p:nvPr/>
        </p:nvCxnSpPr>
        <p:spPr>
          <a:xfrm>
            <a:off x="7461711" y="3998290"/>
            <a:ext cx="1517166" cy="852171"/>
          </a:xfrm>
          <a:prstGeom prst="straightConnector1">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B81C3205-BAFC-4DF3-9EB5-62487BE70D2F}"/>
              </a:ext>
            </a:extLst>
          </p:cNvPr>
          <p:cNvCxnSpPr>
            <a:cxnSpLocks/>
            <a:stCxn id="7" idx="3"/>
            <a:endCxn id="11" idx="1"/>
          </p:cNvCxnSpPr>
          <p:nvPr/>
        </p:nvCxnSpPr>
        <p:spPr>
          <a:xfrm flipV="1">
            <a:off x="7461711" y="3263935"/>
            <a:ext cx="1517166" cy="734355"/>
          </a:xfrm>
          <a:prstGeom prst="straightConnector1">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665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628F058-60DD-4407-8BAB-257B7CBA7802}"/>
              </a:ext>
            </a:extLst>
          </p:cNvPr>
          <p:cNvPicPr>
            <a:picLocks noChangeAspect="1"/>
          </p:cNvPicPr>
          <p:nvPr/>
        </p:nvPicPr>
        <p:blipFill>
          <a:blip r:embed="rId2"/>
          <a:stretch>
            <a:fillRect/>
          </a:stretch>
        </p:blipFill>
        <p:spPr>
          <a:xfrm>
            <a:off x="504001" y="969917"/>
            <a:ext cx="3237980" cy="5560879"/>
          </a:xfrm>
          <a:prstGeom prst="rect">
            <a:avLst/>
          </a:prstGeom>
          <a:ln>
            <a:solidFill>
              <a:schemeClr val="tx1"/>
            </a:solidFill>
          </a:ln>
        </p:spPr>
      </p:pic>
      <p:pic>
        <p:nvPicPr>
          <p:cNvPr id="10" name="Picture 9">
            <a:extLst>
              <a:ext uri="{FF2B5EF4-FFF2-40B4-BE49-F238E27FC236}">
                <a16:creationId xmlns:a16="http://schemas.microsoft.com/office/drawing/2014/main" id="{93F5C68F-E879-4B51-9EAF-54BF7B5C7048}"/>
              </a:ext>
            </a:extLst>
          </p:cNvPr>
          <p:cNvPicPr>
            <a:picLocks noChangeAspect="1"/>
          </p:cNvPicPr>
          <p:nvPr/>
        </p:nvPicPr>
        <p:blipFill>
          <a:blip r:embed="rId3"/>
          <a:stretch>
            <a:fillRect/>
          </a:stretch>
        </p:blipFill>
        <p:spPr>
          <a:xfrm>
            <a:off x="7952510" y="2196225"/>
            <a:ext cx="3146480" cy="2278485"/>
          </a:xfrm>
          <a:prstGeom prst="rect">
            <a:avLst/>
          </a:prstGeom>
          <a:ln>
            <a:solidFill>
              <a:schemeClr val="tx1"/>
            </a:solidFill>
          </a:ln>
        </p:spPr>
      </p:pic>
      <p:sp>
        <p:nvSpPr>
          <p:cNvPr id="3" name="Title 2">
            <a:extLst>
              <a:ext uri="{FF2B5EF4-FFF2-40B4-BE49-F238E27FC236}">
                <a16:creationId xmlns:a16="http://schemas.microsoft.com/office/drawing/2014/main" id="{A4432EFF-05F9-4C4E-AE9E-F6A3F8C70928}"/>
              </a:ext>
            </a:extLst>
          </p:cNvPr>
          <p:cNvSpPr>
            <a:spLocks noGrp="1"/>
          </p:cNvSpPr>
          <p:nvPr>
            <p:ph type="title"/>
          </p:nvPr>
        </p:nvSpPr>
        <p:spPr/>
        <p:txBody>
          <a:bodyPr/>
          <a:lstStyle/>
          <a:p>
            <a:r>
              <a:rPr lang="en-US" dirty="0"/>
              <a:t>CRD/CRO Example</a:t>
            </a:r>
          </a:p>
        </p:txBody>
      </p:sp>
      <p:sp>
        <p:nvSpPr>
          <p:cNvPr id="6" name="Speech Bubble: Rectangle 5">
            <a:extLst>
              <a:ext uri="{FF2B5EF4-FFF2-40B4-BE49-F238E27FC236}">
                <a16:creationId xmlns:a16="http://schemas.microsoft.com/office/drawing/2014/main" id="{3168BAB8-9930-4B26-8068-27A9400AD305}"/>
              </a:ext>
            </a:extLst>
          </p:cNvPr>
          <p:cNvSpPr/>
          <p:nvPr/>
        </p:nvSpPr>
        <p:spPr bwMode="gray">
          <a:xfrm>
            <a:off x="4046371" y="1462271"/>
            <a:ext cx="3067662" cy="521977"/>
          </a:xfrm>
          <a:prstGeom prst="wedgeRectCallout">
            <a:avLst>
              <a:gd name="adj1" fmla="val -73263"/>
              <a:gd name="adj2" fmla="val 6432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API specification</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Speech Bubble: Rectangle 6">
            <a:extLst>
              <a:ext uri="{FF2B5EF4-FFF2-40B4-BE49-F238E27FC236}">
                <a16:creationId xmlns:a16="http://schemas.microsoft.com/office/drawing/2014/main" id="{B5D4B24E-CE04-46FC-8814-BE49D39643E6}"/>
              </a:ext>
            </a:extLst>
          </p:cNvPr>
          <p:cNvSpPr/>
          <p:nvPr/>
        </p:nvSpPr>
        <p:spPr bwMode="gray">
          <a:xfrm>
            <a:off x="3558691" y="2920579"/>
            <a:ext cx="3067662" cy="829778"/>
          </a:xfrm>
          <a:prstGeom prst="wedgeRectCallout">
            <a:avLst>
              <a:gd name="adj1" fmla="val -73263"/>
              <a:gd name="adj2" fmla="val 6432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Validation schema to outline resource structure </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8" name="Speech Bubble: Rectangle 7">
            <a:extLst>
              <a:ext uri="{FF2B5EF4-FFF2-40B4-BE49-F238E27FC236}">
                <a16:creationId xmlns:a16="http://schemas.microsoft.com/office/drawing/2014/main" id="{796FB130-0865-43A3-975C-FA99EB64E93E}"/>
              </a:ext>
            </a:extLst>
          </p:cNvPr>
          <p:cNvSpPr/>
          <p:nvPr/>
        </p:nvSpPr>
        <p:spPr bwMode="gray">
          <a:xfrm>
            <a:off x="4654296" y="4988132"/>
            <a:ext cx="3393646" cy="829778"/>
          </a:xfrm>
          <a:prstGeom prst="wedgeRectCallout">
            <a:avLst>
              <a:gd name="adj1" fmla="val 58487"/>
              <a:gd name="adj2" fmla="val -108688"/>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Resource structured according to validation schema</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9" name="Speech Bubble: Rectangle 8">
            <a:extLst>
              <a:ext uri="{FF2B5EF4-FFF2-40B4-BE49-F238E27FC236}">
                <a16:creationId xmlns:a16="http://schemas.microsoft.com/office/drawing/2014/main" id="{7A9578CA-9F00-4E58-8C70-B42D38A280E5}"/>
              </a:ext>
            </a:extLst>
          </p:cNvPr>
          <p:cNvSpPr/>
          <p:nvPr/>
        </p:nvSpPr>
        <p:spPr bwMode="gray">
          <a:xfrm>
            <a:off x="7705344" y="1056781"/>
            <a:ext cx="3393646" cy="591749"/>
          </a:xfrm>
          <a:prstGeom prst="wedgeRectCallout">
            <a:avLst>
              <a:gd name="adj1" fmla="val 32351"/>
              <a:gd name="adj2" fmla="val 13595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Newly created API endpoint</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115497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pic>
        <p:nvPicPr>
          <p:cNvPr id="5" name="Picture 4">
            <a:extLst>
              <a:ext uri="{FF2B5EF4-FFF2-40B4-BE49-F238E27FC236}">
                <a16:creationId xmlns:a16="http://schemas.microsoft.com/office/drawing/2014/main" id="{1586E469-D4BE-4FD2-8C2F-DB3709242579}"/>
              </a:ext>
            </a:extLst>
          </p:cNvPr>
          <p:cNvPicPr>
            <a:picLocks noChangeAspect="1"/>
          </p:cNvPicPr>
          <p:nvPr/>
        </p:nvPicPr>
        <p:blipFill>
          <a:blip r:embed="rId3"/>
          <a:stretch>
            <a:fillRect/>
          </a:stretch>
        </p:blipFill>
        <p:spPr>
          <a:xfrm>
            <a:off x="3645157" y="976918"/>
            <a:ext cx="4904163" cy="4904163"/>
          </a:xfrm>
          <a:prstGeom prst="rect">
            <a:avLst/>
          </a:prstGeom>
        </p:spPr>
      </p:pic>
    </p:spTree>
    <p:extLst>
      <p:ext uri="{BB962C8B-B14F-4D97-AF65-F5344CB8AC3E}">
        <p14:creationId xmlns:p14="http://schemas.microsoft.com/office/powerpoint/2010/main" val="39291904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p:txBody>
          <a:bodyPr/>
          <a:lstStyle/>
          <a:p>
            <a:r>
              <a:rPr lang="en-US" dirty="0"/>
              <a:t>Kubernetes</a:t>
            </a:r>
            <a:br>
              <a:rPr lang="en-US" dirty="0"/>
            </a:br>
            <a:r>
              <a:rPr lang="en-US" dirty="0">
                <a:solidFill>
                  <a:schemeClr val="accent1"/>
                </a:solidFill>
              </a:rPr>
              <a:t>Gardener</a:t>
            </a:r>
          </a:p>
        </p:txBody>
      </p:sp>
      <p:pic>
        <p:nvPicPr>
          <p:cNvPr id="4" name="Picture 3" descr="cid:image003.png@01D31CC6.A08B1C50">
            <a:extLst>
              <a:ext uri="{FF2B5EF4-FFF2-40B4-BE49-F238E27FC236}">
                <a16:creationId xmlns:a16="http://schemas.microsoft.com/office/drawing/2014/main" id="{CE860390-F50F-48A8-AA1A-AE0217946F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0712" y="5721975"/>
            <a:ext cx="1414463" cy="113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Illustration" descr="Example of an illustration" title="Illustration for title slide">
            <a:extLst>
              <a:ext uri="{FF2B5EF4-FFF2-40B4-BE49-F238E27FC236}">
                <a16:creationId xmlns:a16="http://schemas.microsoft.com/office/drawing/2014/main" id="{01600F65-CF7C-4978-AEE5-E81564FA87FF}"/>
              </a:ext>
            </a:extLst>
          </p:cNvPr>
          <p:cNvPicPr>
            <a:picLocks noGrp="1" noChangeAspect="1"/>
          </p:cNvPicPr>
          <p:nvPr>
            <p:ph type="pic" sz="quarter" idx="12"/>
          </p:nvPr>
        </p:nvPicPr>
        <p:blipFill>
          <a:blip r:embed="rId4"/>
          <a:srcRect t="3112" b="3112"/>
          <a:stretch>
            <a:fillRect/>
          </a:stretch>
        </p:blipFill>
        <p:spPr bwMode="gray">
          <a:xfrm>
            <a:off x="1" y="0"/>
            <a:ext cx="12195174" cy="3430006"/>
          </a:xfrm>
        </p:spPr>
      </p:pic>
    </p:spTree>
    <p:extLst>
      <p:ext uri="{BB962C8B-B14F-4D97-AF65-F5344CB8AC3E}">
        <p14:creationId xmlns:p14="http://schemas.microsoft.com/office/powerpoint/2010/main" val="34384318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Wherefrom can I get a cluster?</a:t>
            </a:r>
          </a:p>
        </p:txBody>
      </p:sp>
      <p:pic>
        <p:nvPicPr>
          <p:cNvPr id="1028" name="Picture 4" descr="Image result for aw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001" y="2244819"/>
            <a:ext cx="1760724" cy="924676"/>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result for gc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8915" y="763798"/>
            <a:ext cx="3413761" cy="1453395"/>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Image result for azur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7953" y="3414347"/>
            <a:ext cx="2095687" cy="1081645"/>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Image result for giantswarm"/>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0135" y="4796281"/>
            <a:ext cx="1579432" cy="157943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4022866" y="5710510"/>
            <a:ext cx="4937570" cy="415498"/>
          </a:xfrm>
          <a:prstGeom prst="rect">
            <a:avLst/>
          </a:prstGeom>
        </p:spPr>
        <p:txBody>
          <a:bodyPr wrap="none">
            <a:spAutoFit/>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Arial"/>
                <a:ea typeface="+mn-ea"/>
                <a:cs typeface="+mn-cs"/>
                <a:hlinkClick r:id="rId7"/>
              </a:rPr>
              <a:t>https://github.com/kubernetes/minikube</a:t>
            </a:r>
            <a:r>
              <a:rPr kumimoji="0" lang="en-US" sz="2100" b="0" i="0" u="none" strike="noStrike" kern="1200" cap="none" spc="0" normalizeH="0" baseline="0" noProof="0" dirty="0">
                <a:ln>
                  <a:noFill/>
                </a:ln>
                <a:solidFill>
                  <a:srgbClr val="000000"/>
                </a:solidFill>
                <a:effectLst/>
                <a:uLnTx/>
                <a:uFillTx/>
                <a:latin typeface="Arial"/>
                <a:ea typeface="+mn-ea"/>
                <a:cs typeface="+mn-cs"/>
              </a:rPr>
              <a:t> </a:t>
            </a:r>
          </a:p>
        </p:txBody>
      </p:sp>
      <p:pic>
        <p:nvPicPr>
          <p:cNvPr id="1026" name="Picture 2" descr="logo.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53343" y="1330277"/>
            <a:ext cx="4295500" cy="4168140"/>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descr="logo@2x.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053343" y="1330277"/>
            <a:ext cx="4299387" cy="429938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A1956F51-7F19-4FA4-88E2-3D4AAC0272EF}"/>
              </a:ext>
            </a:extLst>
          </p:cNvPr>
          <p:cNvSpPr/>
          <p:nvPr/>
        </p:nvSpPr>
        <p:spPr>
          <a:xfrm>
            <a:off x="3085567" y="5710510"/>
            <a:ext cx="6812167" cy="415498"/>
          </a:xfrm>
          <a:prstGeom prst="rect">
            <a:avLst/>
          </a:prstGeom>
        </p:spPr>
        <p:txBody>
          <a:bodyPr wrap="square">
            <a:spAutoFit/>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kumimoji="0" lang="en-US" sz="2100" b="0" i="0" u="sng" strike="noStrike" kern="1200" cap="none" spc="0" normalizeH="0" baseline="0" noProof="0" dirty="0">
                <a:ln>
                  <a:noFill/>
                </a:ln>
                <a:solidFill>
                  <a:srgbClr val="000000"/>
                </a:solidFill>
                <a:effectLst/>
                <a:uLnTx/>
                <a:uFillTx/>
                <a:latin typeface="Arial"/>
                <a:ea typeface="+mn-ea"/>
                <a:cs typeface="+mn-cs"/>
                <a:hlinkClick r:id="rId10"/>
              </a:rPr>
              <a:t>https://github.wdf.sap.corp/pages/kubernetes/gardener</a:t>
            </a:r>
            <a:r>
              <a:rPr kumimoji="0" lang="en-US" sz="2100" b="0" i="0" u="sng" strike="noStrike" kern="1200" cap="none" spc="0" normalizeH="0" baseline="0" noProof="0" dirty="0">
                <a:ln>
                  <a:noFill/>
                </a:ln>
                <a:solidFill>
                  <a:srgbClr val="000000"/>
                </a:solidFill>
                <a:effectLst/>
                <a:uLnTx/>
                <a:uFillTx/>
                <a:latin typeface="Arial"/>
                <a:ea typeface="+mn-ea"/>
                <a:cs typeface="+mn-cs"/>
              </a:rPr>
              <a:t> </a:t>
            </a:r>
            <a:endParaRPr kumimoji="0" lang="en-US" sz="21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753432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1026"/>
                                        </p:tgtEl>
                                        <p:attrNameLst>
                                          <p:attrName>style.visibility</p:attrName>
                                        </p:attrNameLst>
                                      </p:cBhvr>
                                      <p:to>
                                        <p:strVal val="hidden"/>
                                      </p:to>
                                    </p:set>
                                  </p:childTnLst>
                                </p:cTn>
                              </p:par>
                            </p:childTnLst>
                          </p:cTn>
                        </p:par>
                        <p:par>
                          <p:cTn id="9" fill="hold">
                            <p:stCondLst>
                              <p:cond delay="0"/>
                            </p:stCondLst>
                            <p:childTnLst>
                              <p:par>
                                <p:cTn id="10" presetID="1" presetClass="entr" presetSubtype="0" fill="hold" nodeType="afterEffect">
                                  <p:stCondLst>
                                    <p:cond delay="0"/>
                                  </p:stCondLst>
                                  <p:childTnLst>
                                    <p:set>
                                      <p:cBhvr>
                                        <p:cTn id="11" dur="1" fill="hold">
                                          <p:stCondLst>
                                            <p:cond delay="0"/>
                                          </p:stCondLst>
                                        </p:cTn>
                                        <p:tgtEl>
                                          <p:spTgt spid="1034"/>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1028"/>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1040"/>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1042"/>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1048"/>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Wherefrom can I get a cluster?</a:t>
            </a:r>
          </a:p>
        </p:txBody>
      </p:sp>
      <p:pic>
        <p:nvPicPr>
          <p:cNvPr id="6" name="Picture 5">
            <a:extLst>
              <a:ext uri="{FF2B5EF4-FFF2-40B4-BE49-F238E27FC236}">
                <a16:creationId xmlns:a16="http://schemas.microsoft.com/office/drawing/2014/main" id="{4D51B190-A21E-4DF4-BA5A-DCDB4A632252}"/>
              </a:ext>
            </a:extLst>
          </p:cNvPr>
          <p:cNvPicPr>
            <a:picLocks noChangeAspect="1"/>
          </p:cNvPicPr>
          <p:nvPr/>
        </p:nvPicPr>
        <p:blipFill>
          <a:blip r:embed="rId3"/>
          <a:stretch>
            <a:fillRect/>
          </a:stretch>
        </p:blipFill>
        <p:spPr>
          <a:xfrm>
            <a:off x="194098" y="1159035"/>
            <a:ext cx="10907143" cy="4962857"/>
          </a:xfrm>
          <a:prstGeom prst="rect">
            <a:avLst/>
          </a:prstGeom>
        </p:spPr>
      </p:pic>
      <p:pic>
        <p:nvPicPr>
          <p:cNvPr id="5" name="Picture 4">
            <a:extLst>
              <a:ext uri="{FF2B5EF4-FFF2-40B4-BE49-F238E27FC236}">
                <a16:creationId xmlns:a16="http://schemas.microsoft.com/office/drawing/2014/main" id="{695BC615-DFDD-4B5A-8E0B-E9031239678D}"/>
              </a:ext>
            </a:extLst>
          </p:cNvPr>
          <p:cNvPicPr>
            <a:picLocks noChangeAspect="1"/>
          </p:cNvPicPr>
          <p:nvPr/>
        </p:nvPicPr>
        <p:blipFill>
          <a:blip r:embed="rId4"/>
          <a:stretch>
            <a:fillRect/>
          </a:stretch>
        </p:blipFill>
        <p:spPr>
          <a:xfrm>
            <a:off x="2309649" y="1546643"/>
            <a:ext cx="9691428" cy="4860952"/>
          </a:xfrm>
          <a:prstGeom prst="rect">
            <a:avLst/>
          </a:prstGeom>
        </p:spPr>
      </p:pic>
    </p:spTree>
    <p:extLst>
      <p:ext uri="{BB962C8B-B14F-4D97-AF65-F5344CB8AC3E}">
        <p14:creationId xmlns:p14="http://schemas.microsoft.com/office/powerpoint/2010/main" val="937025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Gardener: Features &amp; Limitations</a:t>
            </a:r>
          </a:p>
        </p:txBody>
      </p:sp>
      <p:pic>
        <p:nvPicPr>
          <p:cNvPr id="3" name="Picture 2">
            <a:extLst>
              <a:ext uri="{FF2B5EF4-FFF2-40B4-BE49-F238E27FC236}">
                <a16:creationId xmlns:a16="http://schemas.microsoft.com/office/drawing/2014/main" id="{C7C9ED74-CEC6-4875-9588-25666AE33A43}"/>
              </a:ext>
            </a:extLst>
          </p:cNvPr>
          <p:cNvPicPr>
            <a:picLocks noChangeAspect="1"/>
          </p:cNvPicPr>
          <p:nvPr/>
        </p:nvPicPr>
        <p:blipFill>
          <a:blip r:embed="rId3"/>
          <a:stretch>
            <a:fillRect/>
          </a:stretch>
        </p:blipFill>
        <p:spPr>
          <a:xfrm>
            <a:off x="504001" y="1145286"/>
            <a:ext cx="8714286" cy="5509524"/>
          </a:xfrm>
          <a:prstGeom prst="rect">
            <a:avLst/>
          </a:prstGeom>
        </p:spPr>
      </p:pic>
      <p:sp>
        <p:nvSpPr>
          <p:cNvPr id="4" name="Rectangle 3">
            <a:extLst>
              <a:ext uri="{FF2B5EF4-FFF2-40B4-BE49-F238E27FC236}">
                <a16:creationId xmlns:a16="http://schemas.microsoft.com/office/drawing/2014/main" id="{6F1124D1-22A0-4DD8-876B-97EAE10C3B27}"/>
              </a:ext>
            </a:extLst>
          </p:cNvPr>
          <p:cNvSpPr/>
          <p:nvPr/>
        </p:nvSpPr>
        <p:spPr>
          <a:xfrm>
            <a:off x="5999747" y="412633"/>
            <a:ext cx="6096000" cy="307777"/>
          </a:xfrm>
          <a:prstGeom prst="rect">
            <a:avLst/>
          </a:prstGeom>
        </p:spPr>
        <p:txBody>
          <a:bodyPr>
            <a:spAutoFit/>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kumimoji="0" lang="de-DE" sz="1400" b="0" i="0" u="sng" strike="noStrike" kern="1200" cap="none" spc="0" normalizeH="0" baseline="0" noProof="0" dirty="0">
                <a:ln>
                  <a:noFill/>
                </a:ln>
                <a:solidFill>
                  <a:srgbClr val="0563C1"/>
                </a:solidFill>
                <a:effectLst/>
                <a:uLnTx/>
                <a:uFillTx/>
                <a:latin typeface="Calibri" panose="020F0502020204030204" pitchFamily="34" charset="0"/>
                <a:ea typeface="Calibri" panose="020F0502020204030204" pitchFamily="34" charset="0"/>
                <a:cs typeface="+mn-cs"/>
                <a:hlinkClick r:id="rId4"/>
              </a:rPr>
              <a:t>https://github.wdf.sap.corp/pages/kubernetes/gardener/#features</a:t>
            </a:r>
            <a:endParaRPr kumimoji="0" lang="de-DE" sz="1400" b="0" i="0" u="none" strike="noStrike" kern="1200" cap="none" spc="0" normalizeH="0" baseline="0" noProof="0" dirty="0">
              <a:ln>
                <a:noFill/>
              </a:ln>
              <a:solidFill>
                <a:srgbClr val="000000"/>
              </a:solidFill>
              <a:effectLst/>
              <a:uLnTx/>
              <a:uFillTx/>
              <a:latin typeface="Arial"/>
              <a:ea typeface="+mn-ea"/>
              <a:cs typeface="+mn-cs"/>
            </a:endParaRPr>
          </a:p>
        </p:txBody>
      </p:sp>
      <p:sp>
        <p:nvSpPr>
          <p:cNvPr id="5" name="Rectangle 4">
            <a:extLst>
              <a:ext uri="{FF2B5EF4-FFF2-40B4-BE49-F238E27FC236}">
                <a16:creationId xmlns:a16="http://schemas.microsoft.com/office/drawing/2014/main" id="{30A8012F-DD76-4B7D-B7EA-B23437F455DC}"/>
              </a:ext>
            </a:extLst>
          </p:cNvPr>
          <p:cNvSpPr/>
          <p:nvPr/>
        </p:nvSpPr>
        <p:spPr>
          <a:xfrm>
            <a:off x="5999747" y="656922"/>
            <a:ext cx="6410919" cy="307777"/>
          </a:xfrm>
          <a:prstGeom prst="rect">
            <a:avLst/>
          </a:prstGeom>
        </p:spPr>
        <p:txBody>
          <a:bodyPr wrap="square">
            <a:spAutoFit/>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kumimoji="0" lang="de-DE" sz="1400" b="0" i="0" u="none" strike="noStrike" kern="1200" cap="none" spc="0" normalizeH="0" baseline="0" noProof="0" dirty="0">
                <a:ln>
                  <a:noFill/>
                </a:ln>
                <a:solidFill>
                  <a:srgbClr val="000000"/>
                </a:solidFill>
                <a:effectLst/>
                <a:uLnTx/>
                <a:uFillTx/>
                <a:latin typeface="Arial"/>
                <a:ea typeface="+mn-ea"/>
                <a:cs typeface="+mn-cs"/>
                <a:hlinkClick r:id="rId5"/>
              </a:rPr>
              <a:t>https://github.wdf.sap.corp/kubernetes/kube-docs/wiki/Gardener-Service-FAQ</a:t>
            </a:r>
            <a:endParaRPr kumimoji="0" lang="de-DE" sz="14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7074520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504001" y="1581688"/>
            <a:ext cx="2991957" cy="1944000"/>
            <a:chOff x="504001" y="1581688"/>
            <a:chExt cx="2991957" cy="1944000"/>
          </a:xfrm>
        </p:grpSpPr>
        <p:sp>
          <p:nvSpPr>
            <p:cNvPr id="6" name="Rectangle 5"/>
            <p:cNvSpPr/>
            <p:nvPr/>
          </p:nvSpPr>
          <p:spPr>
            <a:xfrm>
              <a:off x="504001" y="1581688"/>
              <a:ext cx="2991957" cy="1944000"/>
            </a:xfrm>
            <a:prstGeom prst="rect">
              <a:avLst/>
            </a:prstGeom>
            <a:no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88776" rtl="0" eaLnBrk="1" fontAlgn="auto" latinLnBrk="0" hangingPunct="1">
                <a:lnSpc>
                  <a:spcPct val="100000"/>
                </a:lnSpc>
                <a:spcBef>
                  <a:spcPts val="0"/>
                </a:spcBef>
                <a:spcAft>
                  <a:spcPts val="0"/>
                </a:spcAft>
                <a:buClrTx/>
                <a:buSzTx/>
                <a:buFontTx/>
                <a:buNone/>
                <a:tabLst/>
                <a:defRPr/>
              </a:pPr>
              <a:endParaRPr kumimoji="0" lang="en-US" sz="2100" b="0" i="0" u="none" strike="noStrike" kern="1200" cap="none" spc="0" normalizeH="0" baseline="0" noProof="0" dirty="0">
                <a:ln>
                  <a:noFill/>
                </a:ln>
                <a:solidFill>
                  <a:srgbClr val="FFFFFF"/>
                </a:solidFill>
                <a:effectLst/>
                <a:uLnTx/>
                <a:uFillTx/>
                <a:latin typeface="Arial"/>
                <a:ea typeface="+mn-ea"/>
                <a:cs typeface="+mn-cs"/>
              </a:endParaRPr>
            </a:p>
          </p:txBody>
        </p:sp>
        <p:sp>
          <p:nvSpPr>
            <p:cNvPr id="7" name="Hexagon 6"/>
            <p:cNvSpPr/>
            <p:nvPr/>
          </p:nvSpPr>
          <p:spPr>
            <a:xfrm>
              <a:off x="1242981" y="2388176"/>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white"/>
                  </a:solidFill>
                  <a:effectLst/>
                  <a:uLnTx/>
                  <a:uFillTx/>
                  <a:latin typeface="Calibri" panose="020F0502020204030204"/>
                  <a:ea typeface=""/>
                  <a:cs typeface=""/>
                </a:rPr>
                <a:t>Master</a:t>
              </a:r>
            </a:p>
          </p:txBody>
        </p:sp>
        <p:sp>
          <p:nvSpPr>
            <p:cNvPr id="8" name="Hexagon 7"/>
            <p:cNvSpPr/>
            <p:nvPr/>
          </p:nvSpPr>
          <p:spPr>
            <a:xfrm>
              <a:off x="566088" y="2004438"/>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white"/>
                  </a:solidFill>
                  <a:effectLst/>
                  <a:uLnTx/>
                  <a:uFillTx/>
                  <a:latin typeface="Calibri" panose="020F0502020204030204"/>
                  <a:ea typeface=""/>
                  <a:cs typeface=""/>
                </a:rPr>
                <a:t>Master</a:t>
              </a:r>
            </a:p>
          </p:txBody>
        </p:sp>
        <p:sp>
          <p:nvSpPr>
            <p:cNvPr id="9" name="Hexagon 8"/>
            <p:cNvSpPr/>
            <p:nvPr/>
          </p:nvSpPr>
          <p:spPr>
            <a:xfrm>
              <a:off x="1242981" y="1644450"/>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white"/>
                  </a:solidFill>
                  <a:effectLst/>
                  <a:uLnTx/>
                  <a:uFillTx/>
                  <a:latin typeface="Calibri" panose="020F0502020204030204"/>
                  <a:ea typeface=""/>
                  <a:cs typeface=""/>
                </a:rPr>
                <a:t>Master</a:t>
              </a:r>
            </a:p>
          </p:txBody>
        </p:sp>
        <p:sp>
          <p:nvSpPr>
            <p:cNvPr id="10" name="Hexagon 9"/>
            <p:cNvSpPr/>
            <p:nvPr/>
          </p:nvSpPr>
          <p:spPr>
            <a:xfrm>
              <a:off x="1915914" y="2016313"/>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white"/>
                  </a:solidFill>
                  <a:effectLst/>
                  <a:uLnTx/>
                  <a:uFillTx/>
                  <a:latin typeface="Calibri" panose="020F0502020204030204"/>
                  <a:ea typeface=""/>
                  <a:cs typeface=""/>
                </a:rPr>
                <a:t>Worker</a:t>
              </a:r>
            </a:p>
          </p:txBody>
        </p:sp>
        <p:sp>
          <p:nvSpPr>
            <p:cNvPr id="11" name="Hexagon 10"/>
            <p:cNvSpPr/>
            <p:nvPr/>
          </p:nvSpPr>
          <p:spPr>
            <a:xfrm>
              <a:off x="2594701" y="1646313"/>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white"/>
                  </a:solidFill>
                  <a:effectLst/>
                  <a:uLnTx/>
                  <a:uFillTx/>
                  <a:latin typeface="Calibri" panose="020F0502020204030204"/>
                  <a:ea typeface=""/>
                  <a:cs typeface=""/>
                </a:rPr>
                <a:t>Worker</a:t>
              </a:r>
            </a:p>
          </p:txBody>
        </p:sp>
        <p:sp>
          <p:nvSpPr>
            <p:cNvPr id="12" name="Hexagon 11"/>
            <p:cNvSpPr/>
            <p:nvPr/>
          </p:nvSpPr>
          <p:spPr>
            <a:xfrm>
              <a:off x="1916042" y="2760039"/>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white"/>
                  </a:solidFill>
                  <a:effectLst/>
                  <a:uLnTx/>
                  <a:uFillTx/>
                  <a:latin typeface="Calibri" panose="020F0502020204030204"/>
                  <a:ea typeface=""/>
                  <a:cs typeface=""/>
                </a:rPr>
                <a:t>Worker</a:t>
              </a:r>
            </a:p>
          </p:txBody>
        </p:sp>
        <p:sp>
          <p:nvSpPr>
            <p:cNvPr id="14" name="TextBox 13"/>
            <p:cNvSpPr txBox="1"/>
            <p:nvPr/>
          </p:nvSpPr>
          <p:spPr>
            <a:xfrm flipH="1">
              <a:off x="826265" y="2693518"/>
              <a:ext cx="512421" cy="369332"/>
            </a:xfrm>
            <a:prstGeom prst="rect">
              <a:avLst/>
            </a:prstGeom>
            <a:noFill/>
          </p:spPr>
          <p:txBody>
            <a:bodyPr wrap="square" rtlCol="0">
              <a:spAutoFit/>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a:ea typeface="+mn-ea"/>
                  <a:cs typeface="+mn-cs"/>
                </a:rPr>
                <a:t>HA</a:t>
              </a:r>
            </a:p>
          </p:txBody>
        </p:sp>
        <p:sp>
          <p:nvSpPr>
            <p:cNvPr id="107" name="Hexagon 106"/>
            <p:cNvSpPr/>
            <p:nvPr/>
          </p:nvSpPr>
          <p:spPr>
            <a:xfrm>
              <a:off x="2594931" y="2388177"/>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white"/>
                  </a:solidFill>
                  <a:effectLst/>
                  <a:uLnTx/>
                  <a:uFillTx/>
                  <a:latin typeface="Calibri" panose="020F0502020204030204"/>
                  <a:ea typeface=""/>
                  <a:cs typeface=""/>
                </a:rPr>
                <a:t>Worker</a:t>
              </a:r>
            </a:p>
          </p:txBody>
        </p:sp>
      </p:grpSp>
      <p:sp>
        <p:nvSpPr>
          <p:cNvPr id="2" name="Title 1"/>
          <p:cNvSpPr>
            <a:spLocks noGrp="1"/>
          </p:cNvSpPr>
          <p:nvPr>
            <p:ph type="title"/>
          </p:nvPr>
        </p:nvSpPr>
        <p:spPr/>
        <p:txBody>
          <a:bodyPr/>
          <a:lstStyle/>
          <a:p>
            <a:r>
              <a:rPr lang="en-US" dirty="0"/>
              <a:t>“Traditional” Kubernetes Cluster Set-up</a:t>
            </a:r>
          </a:p>
        </p:txBody>
      </p:sp>
      <p:sp>
        <p:nvSpPr>
          <p:cNvPr id="3" name="TextBox 2"/>
          <p:cNvSpPr txBox="1"/>
          <p:nvPr/>
        </p:nvSpPr>
        <p:spPr>
          <a:xfrm>
            <a:off x="299831" y="5469755"/>
            <a:ext cx="5168813" cy="1015663"/>
          </a:xfrm>
          <a:prstGeom prst="rect">
            <a:avLst/>
          </a:prstGeom>
          <a:noFill/>
        </p:spPr>
        <p:txBody>
          <a:bodyPr wrap="square" rtlCol="0">
            <a:spAutoFit/>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Arial"/>
                <a:ea typeface="+mn-ea"/>
                <a:cs typeface="+mn-cs"/>
              </a:rPr>
              <a:t>The </a:t>
            </a:r>
            <a:r>
              <a:rPr kumimoji="0" lang="en-US" sz="2000" b="0" i="0" u="none" strike="noStrike" kern="1200" cap="none" spc="0" normalizeH="0" baseline="0" noProof="0" dirty="0">
                <a:ln>
                  <a:noFill/>
                </a:ln>
                <a:solidFill>
                  <a:srgbClr val="000000"/>
                </a:solidFill>
                <a:effectLst/>
                <a:highlight>
                  <a:srgbClr val="FF0000"/>
                </a:highlight>
                <a:uLnTx/>
                <a:uFillTx/>
                <a:latin typeface="Arial"/>
                <a:ea typeface="+mn-ea"/>
                <a:cs typeface="+mn-cs"/>
              </a:rPr>
              <a:t>red nodes</a:t>
            </a:r>
            <a:r>
              <a:rPr kumimoji="0" lang="en-US" sz="2000" b="0" i="0" u="none" strike="noStrike" kern="1200" cap="none" spc="0" normalizeH="0" baseline="0" noProof="0" dirty="0">
                <a:ln>
                  <a:noFill/>
                </a:ln>
                <a:solidFill>
                  <a:srgbClr val="000000"/>
                </a:solidFill>
                <a:effectLst/>
                <a:uLnTx/>
                <a:uFillTx/>
                <a:latin typeface="Arial"/>
                <a:ea typeface="+mn-ea"/>
                <a:cs typeface="+mn-cs"/>
              </a:rPr>
              <a:t> run the control plane,</a:t>
            </a:r>
          </a:p>
          <a:p>
            <a:pPr marL="0" marR="0" lvl="0" indent="0" algn="l" defTabSz="1088776"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Arial"/>
                <a:ea typeface="+mn-ea"/>
                <a:cs typeface="+mn-cs"/>
              </a:rPr>
              <a:t>often in HA and on separate hardware</a:t>
            </a:r>
          </a:p>
          <a:p>
            <a:pPr marL="0" marR="0" lvl="0" indent="0" algn="l" defTabSz="1088776"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Arial"/>
                <a:ea typeface="+mn-ea"/>
                <a:cs typeface="+mn-cs"/>
              </a:rPr>
              <a:t>(usually quite </a:t>
            </a:r>
            <a:r>
              <a:rPr kumimoji="0" lang="en-US" sz="2000" b="1" i="0" u="none" strike="noStrike" kern="1200" cap="none" spc="0" normalizeH="0" baseline="0" noProof="0" dirty="0">
                <a:ln>
                  <a:noFill/>
                </a:ln>
                <a:solidFill>
                  <a:srgbClr val="000000"/>
                </a:solidFill>
                <a:effectLst/>
                <a:uLnTx/>
                <a:uFillTx/>
                <a:latin typeface="Arial"/>
                <a:ea typeface="+mn-ea"/>
                <a:cs typeface="+mn-cs"/>
              </a:rPr>
              <a:t>underutilized</a:t>
            </a:r>
            <a:r>
              <a:rPr kumimoji="0" lang="en-US" sz="2000" b="0" i="0" u="none" strike="noStrike" kern="1200" cap="none" spc="0" normalizeH="0" baseline="0" noProof="0" dirty="0">
                <a:ln>
                  <a:noFill/>
                </a:ln>
                <a:solidFill>
                  <a:srgbClr val="000000"/>
                </a:solidFill>
                <a:effectLst/>
                <a:uLnTx/>
                <a:uFillTx/>
                <a:latin typeface="Arial"/>
                <a:ea typeface="+mn-ea"/>
                <a:cs typeface="+mn-cs"/>
              </a:rPr>
              <a:t>) </a:t>
            </a:r>
          </a:p>
        </p:txBody>
      </p:sp>
      <p:sp>
        <p:nvSpPr>
          <p:cNvPr id="102" name="TextBox 101"/>
          <p:cNvSpPr txBox="1"/>
          <p:nvPr/>
        </p:nvSpPr>
        <p:spPr>
          <a:xfrm>
            <a:off x="4969958" y="5469755"/>
            <a:ext cx="5209741" cy="1015663"/>
          </a:xfrm>
          <a:prstGeom prst="rect">
            <a:avLst/>
          </a:prstGeom>
          <a:noFill/>
        </p:spPr>
        <p:txBody>
          <a:bodyPr wrap="square" rtlCol="0">
            <a:spAutoFit/>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Arial"/>
                <a:ea typeface="+mn-ea"/>
                <a:cs typeface="+mn-cs"/>
              </a:rPr>
              <a:t>The </a:t>
            </a:r>
            <a:r>
              <a:rPr kumimoji="0" lang="en-US" sz="2000" b="0" i="0" u="none" strike="noStrike" kern="1200" cap="none" spc="0" normalizeH="0" baseline="0" noProof="0" dirty="0">
                <a:ln>
                  <a:noFill/>
                </a:ln>
                <a:solidFill>
                  <a:srgbClr val="000000"/>
                </a:solidFill>
                <a:effectLst/>
                <a:highlight>
                  <a:srgbClr val="0F46A7"/>
                </a:highlight>
                <a:uLnTx/>
                <a:uFillTx/>
                <a:latin typeface="Arial"/>
                <a:ea typeface="+mn-ea"/>
                <a:cs typeface="+mn-cs"/>
              </a:rPr>
              <a:t>blue nodes</a:t>
            </a:r>
            <a:r>
              <a:rPr kumimoji="0" lang="en-US" sz="2000" b="0" i="0" u="none" strike="noStrike" kern="1200" cap="none" spc="0" normalizeH="0" baseline="0" noProof="0" dirty="0">
                <a:ln>
                  <a:noFill/>
                </a:ln>
                <a:solidFill>
                  <a:srgbClr val="000000"/>
                </a:solidFill>
                <a:effectLst/>
                <a:uLnTx/>
                <a:uFillTx/>
                <a:latin typeface="Arial"/>
                <a:ea typeface="+mn-ea"/>
                <a:cs typeface="+mn-cs"/>
              </a:rPr>
              <a:t> run the actual workload and is managed by Master Nodes </a:t>
            </a:r>
            <a:br>
              <a:rPr kumimoji="0" lang="en-US" sz="2000" b="0" i="0" u="none" strike="noStrike" kern="1200" cap="none" spc="0" normalizeH="0" baseline="0" noProof="0" dirty="0">
                <a:ln>
                  <a:noFill/>
                </a:ln>
                <a:solidFill>
                  <a:srgbClr val="000000"/>
                </a:solidFill>
                <a:effectLst/>
                <a:uLnTx/>
                <a:uFillTx/>
                <a:latin typeface="Arial"/>
                <a:ea typeface="+mn-ea"/>
                <a:cs typeface="+mn-cs"/>
              </a:rPr>
            </a:br>
            <a:r>
              <a:rPr kumimoji="0" lang="en-US" sz="2000" b="0" i="0" u="none" strike="noStrike" kern="1200" cap="none" spc="0" normalizeH="0" baseline="0" noProof="0" dirty="0">
                <a:ln>
                  <a:noFill/>
                </a:ln>
                <a:solidFill>
                  <a:srgbClr val="000000"/>
                </a:solidFill>
                <a:effectLst/>
                <a:uLnTx/>
                <a:uFillTx/>
                <a:latin typeface="Arial"/>
                <a:ea typeface="+mn-ea"/>
                <a:cs typeface="+mn-cs"/>
              </a:rPr>
              <a:t>(usually </a:t>
            </a:r>
            <a:r>
              <a:rPr kumimoji="0" lang="en-US" sz="2000" b="1" i="0" u="none" strike="noStrike" kern="1200" cap="none" spc="0" normalizeH="0" baseline="0" noProof="0" dirty="0">
                <a:ln>
                  <a:noFill/>
                </a:ln>
                <a:solidFill>
                  <a:srgbClr val="000000"/>
                </a:solidFill>
                <a:effectLst/>
                <a:uLnTx/>
                <a:uFillTx/>
                <a:latin typeface="Arial"/>
                <a:ea typeface="+mn-ea"/>
                <a:cs typeface="+mn-cs"/>
              </a:rPr>
              <a:t>pretty well utilized</a:t>
            </a:r>
            <a:r>
              <a:rPr kumimoji="0" lang="en-US" sz="2000" b="0" i="0" u="none" strike="noStrike" kern="1200" cap="none" spc="0" normalizeH="0" baseline="0" noProof="0" dirty="0">
                <a:ln>
                  <a:noFill/>
                </a:ln>
                <a:solidFill>
                  <a:srgbClr val="000000"/>
                </a:solidFill>
                <a:effectLst/>
                <a:uLnTx/>
                <a:uFillTx/>
                <a:latin typeface="Arial"/>
                <a:ea typeface="+mn-ea"/>
                <a:cs typeface="+mn-cs"/>
              </a:rPr>
              <a:t>)</a:t>
            </a:r>
          </a:p>
        </p:txBody>
      </p:sp>
      <p:grpSp>
        <p:nvGrpSpPr>
          <p:cNvPr id="13" name="Group 12"/>
          <p:cNvGrpSpPr/>
          <p:nvPr/>
        </p:nvGrpSpPr>
        <p:grpSpPr>
          <a:xfrm>
            <a:off x="1851572" y="1573575"/>
            <a:ext cx="7740297" cy="3558810"/>
            <a:chOff x="1851572" y="1573575"/>
            <a:chExt cx="7740297" cy="3558810"/>
          </a:xfrm>
        </p:grpSpPr>
        <p:sp>
          <p:nvSpPr>
            <p:cNvPr id="49" name="Rectangle 48"/>
            <p:cNvSpPr/>
            <p:nvPr/>
          </p:nvSpPr>
          <p:spPr>
            <a:xfrm>
              <a:off x="3558044" y="3188384"/>
              <a:ext cx="3680124" cy="1944001"/>
            </a:xfrm>
            <a:prstGeom prst="rect">
              <a:avLst/>
            </a:prstGeom>
            <a:no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88776" rtl="0" eaLnBrk="1" fontAlgn="auto" latinLnBrk="0" hangingPunct="1">
                <a:lnSpc>
                  <a:spcPct val="100000"/>
                </a:lnSpc>
                <a:spcBef>
                  <a:spcPts val="0"/>
                </a:spcBef>
                <a:spcAft>
                  <a:spcPts val="0"/>
                </a:spcAft>
                <a:buClrTx/>
                <a:buSzTx/>
                <a:buFontTx/>
                <a:buNone/>
                <a:tabLst/>
                <a:defRPr/>
              </a:pPr>
              <a:endParaRPr kumimoji="0" lang="en-US" sz="2100" b="0" i="0" u="none" strike="noStrike" kern="1200" cap="none" spc="0" normalizeH="0" baseline="0" noProof="0" dirty="0">
                <a:ln>
                  <a:noFill/>
                </a:ln>
                <a:solidFill>
                  <a:srgbClr val="FFFFFF"/>
                </a:solidFill>
                <a:effectLst/>
                <a:uLnTx/>
                <a:uFillTx/>
                <a:latin typeface="Arial"/>
                <a:ea typeface="+mn-ea"/>
                <a:cs typeface="+mn-cs"/>
              </a:endParaRPr>
            </a:p>
          </p:txBody>
        </p:sp>
        <p:sp>
          <p:nvSpPr>
            <p:cNvPr id="36" name="Rectangle 35"/>
            <p:cNvSpPr/>
            <p:nvPr/>
          </p:nvSpPr>
          <p:spPr>
            <a:xfrm>
              <a:off x="6612090" y="1573575"/>
              <a:ext cx="2979779" cy="1548353"/>
            </a:xfrm>
            <a:prstGeom prst="rect">
              <a:avLst/>
            </a:prstGeom>
            <a:no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88776" rtl="0" eaLnBrk="1" fontAlgn="auto" latinLnBrk="0" hangingPunct="1">
                <a:lnSpc>
                  <a:spcPct val="100000"/>
                </a:lnSpc>
                <a:spcBef>
                  <a:spcPts val="0"/>
                </a:spcBef>
                <a:spcAft>
                  <a:spcPts val="0"/>
                </a:spcAft>
                <a:buClrTx/>
                <a:buSzTx/>
                <a:buFontTx/>
                <a:buNone/>
                <a:tabLst/>
                <a:defRPr/>
              </a:pPr>
              <a:endParaRPr kumimoji="0" lang="en-US" sz="2100" b="0" i="0" u="none" strike="noStrike" kern="1200" cap="none" spc="0" normalizeH="0" baseline="0" noProof="0" dirty="0">
                <a:ln>
                  <a:noFill/>
                </a:ln>
                <a:solidFill>
                  <a:srgbClr val="FFFFFF"/>
                </a:solidFill>
                <a:effectLst/>
                <a:uLnTx/>
                <a:uFillTx/>
                <a:latin typeface="Arial"/>
                <a:ea typeface="+mn-ea"/>
                <a:cs typeface="+mn-cs"/>
              </a:endParaRPr>
            </a:p>
          </p:txBody>
        </p:sp>
        <p:sp>
          <p:nvSpPr>
            <p:cNvPr id="28" name="Rectangle 27"/>
            <p:cNvSpPr/>
            <p:nvPr/>
          </p:nvSpPr>
          <p:spPr>
            <a:xfrm>
              <a:off x="3558045" y="1573575"/>
              <a:ext cx="2991957" cy="1548353"/>
            </a:xfrm>
            <a:prstGeom prst="rect">
              <a:avLst/>
            </a:prstGeom>
            <a:no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88776" rtl="0" eaLnBrk="1" fontAlgn="auto" latinLnBrk="0" hangingPunct="1">
                <a:lnSpc>
                  <a:spcPct val="100000"/>
                </a:lnSpc>
                <a:spcBef>
                  <a:spcPts val="0"/>
                </a:spcBef>
                <a:spcAft>
                  <a:spcPts val="0"/>
                </a:spcAft>
                <a:buClrTx/>
                <a:buSzTx/>
                <a:buFontTx/>
                <a:buNone/>
                <a:tabLst/>
                <a:defRPr/>
              </a:pPr>
              <a:endParaRPr kumimoji="0" lang="en-US" sz="2100" b="0" i="0" u="none" strike="noStrike" kern="1200" cap="none" spc="0" normalizeH="0" baseline="0" noProof="0" dirty="0">
                <a:ln>
                  <a:noFill/>
                </a:ln>
                <a:solidFill>
                  <a:srgbClr val="FFFFFF"/>
                </a:solidFill>
                <a:effectLst/>
                <a:uLnTx/>
                <a:uFillTx/>
                <a:latin typeface="Arial"/>
                <a:ea typeface="+mn-ea"/>
                <a:cs typeface="+mn-cs"/>
              </a:endParaRPr>
            </a:p>
          </p:txBody>
        </p:sp>
        <p:sp>
          <p:nvSpPr>
            <p:cNvPr id="29" name="Hexagon 28"/>
            <p:cNvSpPr/>
            <p:nvPr/>
          </p:nvSpPr>
          <p:spPr>
            <a:xfrm>
              <a:off x="4297025" y="2380062"/>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white"/>
                  </a:solidFill>
                  <a:effectLst/>
                  <a:uLnTx/>
                  <a:uFillTx/>
                  <a:latin typeface="Calibri" panose="020F0502020204030204"/>
                  <a:ea typeface=""/>
                  <a:cs typeface=""/>
                </a:rPr>
                <a:t>Master</a:t>
              </a:r>
            </a:p>
          </p:txBody>
        </p:sp>
        <p:sp>
          <p:nvSpPr>
            <p:cNvPr id="30" name="Hexagon 29"/>
            <p:cNvSpPr/>
            <p:nvPr/>
          </p:nvSpPr>
          <p:spPr>
            <a:xfrm>
              <a:off x="3620132" y="1996324"/>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white"/>
                  </a:solidFill>
                  <a:effectLst/>
                  <a:uLnTx/>
                  <a:uFillTx/>
                  <a:latin typeface="Calibri" panose="020F0502020204030204"/>
                  <a:ea typeface=""/>
                  <a:cs typeface=""/>
                </a:rPr>
                <a:t>Master</a:t>
              </a:r>
            </a:p>
          </p:txBody>
        </p:sp>
        <p:sp>
          <p:nvSpPr>
            <p:cNvPr id="31" name="Hexagon 30"/>
            <p:cNvSpPr/>
            <p:nvPr/>
          </p:nvSpPr>
          <p:spPr>
            <a:xfrm>
              <a:off x="4297025" y="1636336"/>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white"/>
                  </a:solidFill>
                  <a:effectLst/>
                  <a:uLnTx/>
                  <a:uFillTx/>
                  <a:latin typeface="Calibri" panose="020F0502020204030204"/>
                  <a:ea typeface=""/>
                  <a:cs typeface=""/>
                </a:rPr>
                <a:t>Master</a:t>
              </a:r>
            </a:p>
          </p:txBody>
        </p:sp>
        <p:sp>
          <p:nvSpPr>
            <p:cNvPr id="32" name="Hexagon 31"/>
            <p:cNvSpPr/>
            <p:nvPr/>
          </p:nvSpPr>
          <p:spPr>
            <a:xfrm>
              <a:off x="4969958" y="2008199"/>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white"/>
                  </a:solidFill>
                  <a:effectLst/>
                  <a:uLnTx/>
                  <a:uFillTx/>
                  <a:latin typeface="Calibri" panose="020F0502020204030204"/>
                  <a:ea typeface=""/>
                  <a:cs typeface=""/>
                </a:rPr>
                <a:t>Worker</a:t>
              </a:r>
            </a:p>
          </p:txBody>
        </p:sp>
        <p:sp>
          <p:nvSpPr>
            <p:cNvPr id="33" name="Hexagon 32"/>
            <p:cNvSpPr/>
            <p:nvPr/>
          </p:nvSpPr>
          <p:spPr>
            <a:xfrm>
              <a:off x="5648745" y="1638199"/>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white"/>
                  </a:solidFill>
                  <a:effectLst/>
                  <a:uLnTx/>
                  <a:uFillTx/>
                  <a:latin typeface="Calibri" panose="020F0502020204030204"/>
                  <a:ea typeface=""/>
                  <a:cs typeface=""/>
                </a:rPr>
                <a:t>Worker</a:t>
              </a:r>
            </a:p>
          </p:txBody>
        </p:sp>
        <p:sp>
          <p:nvSpPr>
            <p:cNvPr id="34" name="Hexagon 33"/>
            <p:cNvSpPr/>
            <p:nvPr/>
          </p:nvSpPr>
          <p:spPr>
            <a:xfrm>
              <a:off x="5648975" y="2380063"/>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white"/>
                  </a:solidFill>
                  <a:effectLst/>
                  <a:uLnTx/>
                  <a:uFillTx/>
                  <a:latin typeface="Calibri" panose="020F0502020204030204"/>
                  <a:ea typeface=""/>
                  <a:cs typeface=""/>
                </a:rPr>
                <a:t>Worker</a:t>
              </a:r>
            </a:p>
          </p:txBody>
        </p:sp>
        <p:sp>
          <p:nvSpPr>
            <p:cNvPr id="35" name="TextBox 34"/>
            <p:cNvSpPr txBox="1"/>
            <p:nvPr/>
          </p:nvSpPr>
          <p:spPr>
            <a:xfrm flipH="1">
              <a:off x="3880309" y="2685404"/>
              <a:ext cx="512421" cy="369332"/>
            </a:xfrm>
            <a:prstGeom prst="rect">
              <a:avLst/>
            </a:prstGeom>
            <a:noFill/>
          </p:spPr>
          <p:txBody>
            <a:bodyPr wrap="square" rtlCol="0">
              <a:spAutoFit/>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a:ea typeface="+mn-ea"/>
                  <a:cs typeface="+mn-cs"/>
                </a:rPr>
                <a:t>HA</a:t>
              </a:r>
              <a:endParaRPr kumimoji="0" lang="en-US" sz="2100" b="0" i="0" u="none" strike="noStrike" kern="1200" cap="none" spc="0" normalizeH="0" baseline="0" noProof="0" dirty="0">
                <a:ln>
                  <a:noFill/>
                </a:ln>
                <a:solidFill>
                  <a:srgbClr val="000000"/>
                </a:solidFill>
                <a:effectLst/>
                <a:uLnTx/>
                <a:uFillTx/>
                <a:latin typeface="Arial"/>
                <a:ea typeface="+mn-ea"/>
                <a:cs typeface="+mn-cs"/>
              </a:endParaRPr>
            </a:p>
          </p:txBody>
        </p:sp>
        <p:sp>
          <p:nvSpPr>
            <p:cNvPr id="37" name="Hexagon 36"/>
            <p:cNvSpPr/>
            <p:nvPr/>
          </p:nvSpPr>
          <p:spPr>
            <a:xfrm>
              <a:off x="7351070" y="2380062"/>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white"/>
                  </a:solidFill>
                  <a:effectLst/>
                  <a:uLnTx/>
                  <a:uFillTx/>
                  <a:latin typeface="Calibri" panose="020F0502020204030204"/>
                  <a:ea typeface=""/>
                  <a:cs typeface=""/>
                </a:rPr>
                <a:t>Master</a:t>
              </a:r>
            </a:p>
          </p:txBody>
        </p:sp>
        <p:sp>
          <p:nvSpPr>
            <p:cNvPr id="38" name="Hexagon 37"/>
            <p:cNvSpPr/>
            <p:nvPr/>
          </p:nvSpPr>
          <p:spPr>
            <a:xfrm>
              <a:off x="6674177" y="1996324"/>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white"/>
                  </a:solidFill>
                  <a:effectLst/>
                  <a:uLnTx/>
                  <a:uFillTx/>
                  <a:latin typeface="Calibri" panose="020F0502020204030204"/>
                  <a:ea typeface=""/>
                  <a:cs typeface=""/>
                </a:rPr>
                <a:t>Master</a:t>
              </a:r>
            </a:p>
          </p:txBody>
        </p:sp>
        <p:sp>
          <p:nvSpPr>
            <p:cNvPr id="39" name="Hexagon 38"/>
            <p:cNvSpPr/>
            <p:nvPr/>
          </p:nvSpPr>
          <p:spPr>
            <a:xfrm>
              <a:off x="7351070" y="1636336"/>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white"/>
                  </a:solidFill>
                  <a:effectLst/>
                  <a:uLnTx/>
                  <a:uFillTx/>
                  <a:latin typeface="Calibri" panose="020F0502020204030204"/>
                  <a:ea typeface=""/>
                  <a:cs typeface=""/>
                </a:rPr>
                <a:t>Master</a:t>
              </a:r>
            </a:p>
          </p:txBody>
        </p:sp>
        <p:sp>
          <p:nvSpPr>
            <p:cNvPr id="40" name="Hexagon 39"/>
            <p:cNvSpPr/>
            <p:nvPr/>
          </p:nvSpPr>
          <p:spPr>
            <a:xfrm>
              <a:off x="8024003" y="2008199"/>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white"/>
                  </a:solidFill>
                  <a:effectLst/>
                  <a:uLnTx/>
                  <a:uFillTx/>
                  <a:latin typeface="Calibri" panose="020F0502020204030204"/>
                  <a:ea typeface=""/>
                  <a:cs typeface=""/>
                </a:rPr>
                <a:t>Worker</a:t>
              </a:r>
            </a:p>
          </p:txBody>
        </p:sp>
        <p:sp>
          <p:nvSpPr>
            <p:cNvPr id="41" name="Hexagon 40"/>
            <p:cNvSpPr/>
            <p:nvPr/>
          </p:nvSpPr>
          <p:spPr>
            <a:xfrm>
              <a:off x="8702790" y="1638199"/>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white"/>
                  </a:solidFill>
                  <a:effectLst/>
                  <a:uLnTx/>
                  <a:uFillTx/>
                  <a:latin typeface="Calibri" panose="020F0502020204030204"/>
                  <a:ea typeface=""/>
                  <a:cs typeface=""/>
                </a:rPr>
                <a:t>Worker</a:t>
              </a:r>
            </a:p>
          </p:txBody>
        </p:sp>
        <p:sp>
          <p:nvSpPr>
            <p:cNvPr id="42" name="TextBox 41"/>
            <p:cNvSpPr txBox="1"/>
            <p:nvPr/>
          </p:nvSpPr>
          <p:spPr>
            <a:xfrm flipH="1">
              <a:off x="6934354" y="2685404"/>
              <a:ext cx="512421" cy="369332"/>
            </a:xfrm>
            <a:prstGeom prst="rect">
              <a:avLst/>
            </a:prstGeom>
            <a:noFill/>
          </p:spPr>
          <p:txBody>
            <a:bodyPr wrap="square" rtlCol="0">
              <a:spAutoFit/>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a:ea typeface="+mn-ea"/>
                  <a:cs typeface="+mn-cs"/>
                </a:rPr>
                <a:t>HA</a:t>
              </a:r>
            </a:p>
          </p:txBody>
        </p:sp>
        <p:sp>
          <p:nvSpPr>
            <p:cNvPr id="50" name="Hexagon 49"/>
            <p:cNvSpPr/>
            <p:nvPr/>
          </p:nvSpPr>
          <p:spPr>
            <a:xfrm>
              <a:off x="4297025" y="3994872"/>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white"/>
                  </a:solidFill>
                  <a:effectLst/>
                  <a:uLnTx/>
                  <a:uFillTx/>
                  <a:latin typeface="Calibri" panose="020F0502020204030204"/>
                  <a:ea typeface=""/>
                  <a:cs typeface=""/>
                </a:rPr>
                <a:t>Master</a:t>
              </a:r>
            </a:p>
          </p:txBody>
        </p:sp>
        <p:sp>
          <p:nvSpPr>
            <p:cNvPr id="51" name="Hexagon 50"/>
            <p:cNvSpPr/>
            <p:nvPr/>
          </p:nvSpPr>
          <p:spPr>
            <a:xfrm>
              <a:off x="3620132" y="3611134"/>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white"/>
                  </a:solidFill>
                  <a:effectLst/>
                  <a:uLnTx/>
                  <a:uFillTx/>
                  <a:latin typeface="Calibri" panose="020F0502020204030204"/>
                  <a:ea typeface=""/>
                  <a:cs typeface=""/>
                </a:rPr>
                <a:t>Master</a:t>
              </a:r>
            </a:p>
          </p:txBody>
        </p:sp>
        <p:sp>
          <p:nvSpPr>
            <p:cNvPr id="52" name="Hexagon 51"/>
            <p:cNvSpPr/>
            <p:nvPr/>
          </p:nvSpPr>
          <p:spPr>
            <a:xfrm>
              <a:off x="4297025" y="3251146"/>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white"/>
                  </a:solidFill>
                  <a:effectLst/>
                  <a:uLnTx/>
                  <a:uFillTx/>
                  <a:latin typeface="Calibri" panose="020F0502020204030204"/>
                  <a:ea typeface=""/>
                  <a:cs typeface=""/>
                </a:rPr>
                <a:t>Master</a:t>
              </a:r>
            </a:p>
          </p:txBody>
        </p:sp>
        <p:sp>
          <p:nvSpPr>
            <p:cNvPr id="53" name="Hexagon 52"/>
            <p:cNvSpPr/>
            <p:nvPr/>
          </p:nvSpPr>
          <p:spPr>
            <a:xfrm>
              <a:off x="4969958" y="3623009"/>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white"/>
                  </a:solidFill>
                  <a:effectLst/>
                  <a:uLnTx/>
                  <a:uFillTx/>
                  <a:latin typeface="Calibri" panose="020F0502020204030204"/>
                  <a:ea typeface=""/>
                  <a:cs typeface=""/>
                </a:rPr>
                <a:t>Worker</a:t>
              </a:r>
            </a:p>
          </p:txBody>
        </p:sp>
        <p:sp>
          <p:nvSpPr>
            <p:cNvPr id="54" name="Hexagon 53"/>
            <p:cNvSpPr/>
            <p:nvPr/>
          </p:nvSpPr>
          <p:spPr>
            <a:xfrm>
              <a:off x="5648745" y="3253009"/>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white"/>
                  </a:solidFill>
                  <a:effectLst/>
                  <a:uLnTx/>
                  <a:uFillTx/>
                  <a:latin typeface="Calibri" panose="020F0502020204030204"/>
                  <a:ea typeface=""/>
                  <a:cs typeface=""/>
                </a:rPr>
                <a:t>Worker</a:t>
              </a:r>
            </a:p>
          </p:txBody>
        </p:sp>
        <p:sp>
          <p:nvSpPr>
            <p:cNvPr id="55" name="Hexagon 54"/>
            <p:cNvSpPr/>
            <p:nvPr/>
          </p:nvSpPr>
          <p:spPr>
            <a:xfrm>
              <a:off x="4970086" y="4366735"/>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white"/>
                  </a:solidFill>
                  <a:effectLst/>
                  <a:uLnTx/>
                  <a:uFillTx/>
                  <a:latin typeface="Calibri" panose="020F0502020204030204"/>
                  <a:ea typeface=""/>
                  <a:cs typeface=""/>
                </a:rPr>
                <a:t>Worker</a:t>
              </a:r>
            </a:p>
          </p:txBody>
        </p:sp>
        <p:sp>
          <p:nvSpPr>
            <p:cNvPr id="56" name="Hexagon 55"/>
            <p:cNvSpPr/>
            <p:nvPr/>
          </p:nvSpPr>
          <p:spPr>
            <a:xfrm>
              <a:off x="5648975" y="3994873"/>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white"/>
                  </a:solidFill>
                  <a:effectLst/>
                  <a:uLnTx/>
                  <a:uFillTx/>
                  <a:latin typeface="Calibri" panose="020F0502020204030204"/>
                  <a:ea typeface=""/>
                  <a:cs typeface=""/>
                </a:rPr>
                <a:t>Worker</a:t>
              </a:r>
            </a:p>
          </p:txBody>
        </p:sp>
        <p:sp>
          <p:nvSpPr>
            <p:cNvPr id="57" name="TextBox 56"/>
            <p:cNvSpPr txBox="1"/>
            <p:nvPr/>
          </p:nvSpPr>
          <p:spPr>
            <a:xfrm flipH="1">
              <a:off x="3880309" y="4300214"/>
              <a:ext cx="512421" cy="369332"/>
            </a:xfrm>
            <a:prstGeom prst="rect">
              <a:avLst/>
            </a:prstGeom>
            <a:noFill/>
          </p:spPr>
          <p:txBody>
            <a:bodyPr wrap="square" rtlCol="0">
              <a:spAutoFit/>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a:ea typeface="+mn-ea"/>
                  <a:cs typeface="+mn-cs"/>
                </a:rPr>
                <a:t>HA</a:t>
              </a:r>
            </a:p>
          </p:txBody>
        </p:sp>
        <p:sp>
          <p:nvSpPr>
            <p:cNvPr id="58" name="Hexagon 57"/>
            <p:cNvSpPr/>
            <p:nvPr/>
          </p:nvSpPr>
          <p:spPr>
            <a:xfrm>
              <a:off x="6327864" y="3624137"/>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white"/>
                  </a:solidFill>
                  <a:effectLst/>
                  <a:uLnTx/>
                  <a:uFillTx/>
                  <a:latin typeface="Calibri" panose="020F0502020204030204"/>
                  <a:ea typeface=""/>
                  <a:cs typeface=""/>
                </a:rPr>
                <a:t>Worker</a:t>
              </a:r>
            </a:p>
          </p:txBody>
        </p:sp>
        <p:sp>
          <p:nvSpPr>
            <p:cNvPr id="59" name="Hexagon 58"/>
            <p:cNvSpPr/>
            <p:nvPr/>
          </p:nvSpPr>
          <p:spPr>
            <a:xfrm>
              <a:off x="6340794" y="4366001"/>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white"/>
                  </a:solidFill>
                  <a:effectLst/>
                  <a:uLnTx/>
                  <a:uFillTx/>
                  <a:latin typeface="Calibri" panose="020F0502020204030204"/>
                  <a:ea typeface=""/>
                  <a:cs typeface=""/>
                </a:rPr>
                <a:t>Worker</a:t>
              </a:r>
            </a:p>
          </p:txBody>
        </p:sp>
        <p:sp>
          <p:nvSpPr>
            <p:cNvPr id="60" name="Rectangle 59"/>
            <p:cNvSpPr/>
            <p:nvPr/>
          </p:nvSpPr>
          <p:spPr>
            <a:xfrm>
              <a:off x="1851572" y="3578268"/>
              <a:ext cx="1638471" cy="1202135"/>
            </a:xfrm>
            <a:prstGeom prst="rect">
              <a:avLst/>
            </a:prstGeom>
            <a:no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88776" rtl="0" eaLnBrk="1" fontAlgn="auto" latinLnBrk="0" hangingPunct="1">
                <a:lnSpc>
                  <a:spcPct val="100000"/>
                </a:lnSpc>
                <a:spcBef>
                  <a:spcPts val="0"/>
                </a:spcBef>
                <a:spcAft>
                  <a:spcPts val="0"/>
                </a:spcAft>
                <a:buClrTx/>
                <a:buSzTx/>
                <a:buFontTx/>
                <a:buNone/>
                <a:tabLst/>
                <a:defRPr/>
              </a:pPr>
              <a:endParaRPr kumimoji="0" lang="en-US" sz="2100" b="0" i="0" u="none" strike="noStrike" kern="1200" cap="none" spc="0" normalizeH="0" baseline="0" noProof="0" dirty="0">
                <a:ln>
                  <a:noFill/>
                </a:ln>
                <a:solidFill>
                  <a:srgbClr val="FFFFFF"/>
                </a:solidFill>
                <a:effectLst/>
                <a:uLnTx/>
                <a:uFillTx/>
                <a:latin typeface="Arial"/>
                <a:ea typeface="+mn-ea"/>
                <a:cs typeface="+mn-cs"/>
              </a:endParaRPr>
            </a:p>
          </p:txBody>
        </p:sp>
        <p:sp>
          <p:nvSpPr>
            <p:cNvPr id="61" name="Hexagon 60"/>
            <p:cNvSpPr/>
            <p:nvPr/>
          </p:nvSpPr>
          <p:spPr>
            <a:xfrm>
              <a:off x="1913660" y="3641029"/>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white"/>
                  </a:solidFill>
                  <a:effectLst/>
                  <a:uLnTx/>
                  <a:uFillTx/>
                  <a:latin typeface="Calibri" panose="020F0502020204030204"/>
                  <a:ea typeface=""/>
                  <a:cs typeface=""/>
                </a:rPr>
                <a:t>Master</a:t>
              </a:r>
            </a:p>
          </p:txBody>
        </p:sp>
        <p:sp>
          <p:nvSpPr>
            <p:cNvPr id="63" name="Hexagon 62"/>
            <p:cNvSpPr/>
            <p:nvPr/>
          </p:nvSpPr>
          <p:spPr>
            <a:xfrm>
              <a:off x="2586593" y="4012892"/>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white"/>
                  </a:solidFill>
                  <a:effectLst/>
                  <a:uLnTx/>
                  <a:uFillTx/>
                  <a:latin typeface="Calibri" panose="020F0502020204030204"/>
                  <a:ea typeface=""/>
                  <a:cs typeface=""/>
                </a:rPr>
                <a:t>Worker</a:t>
              </a:r>
            </a:p>
          </p:txBody>
        </p:sp>
      </p:grpSp>
    </p:spTree>
    <p:extLst>
      <p:ext uri="{BB962C8B-B14F-4D97-AF65-F5344CB8AC3E}">
        <p14:creationId xmlns:p14="http://schemas.microsoft.com/office/powerpoint/2010/main" val="1122092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6690" y="1323054"/>
            <a:ext cx="4220893" cy="3365229"/>
            <a:chOff x="193564" y="1322503"/>
            <a:chExt cx="4221992" cy="3366105"/>
          </a:xfrm>
        </p:grpSpPr>
        <p:sp>
          <p:nvSpPr>
            <p:cNvPr id="3" name="Curved Right Arrow 2"/>
            <p:cNvSpPr/>
            <p:nvPr/>
          </p:nvSpPr>
          <p:spPr bwMode="gray">
            <a:xfrm rot="5400000">
              <a:off x="2370451" y="307078"/>
              <a:ext cx="908957" cy="2939808"/>
            </a:xfrm>
            <a:prstGeom prst="curvedRightArrow">
              <a:avLst/>
            </a:prstGeom>
            <a:solidFill>
              <a:srgbClr val="4373C4"/>
            </a:solidFill>
            <a:ln>
              <a:solidFill>
                <a:srgbClr val="4373C4"/>
              </a:solidFill>
              <a:headEnd/>
              <a:tailEnd/>
            </a:ln>
          </p:spPr>
          <p:style>
            <a:lnRef idx="2">
              <a:schemeClr val="accent3">
                <a:shade val="50000"/>
              </a:schemeClr>
            </a:lnRef>
            <a:fillRef idx="1">
              <a:schemeClr val="accent3"/>
            </a:fillRef>
            <a:effectRef idx="0">
              <a:schemeClr val="accent3"/>
            </a:effectRef>
            <a:fontRef idx="minor">
              <a:schemeClr val="lt1"/>
            </a:fontRef>
          </p:style>
          <p:txBody>
            <a:bodyPr lIns="89977" tIns="71981" rIns="89977" bIns="71981" rtlCol="0" anchor="ctr"/>
            <a:lstStyle/>
            <a:p>
              <a:pPr marL="0" marR="0" lvl="0" indent="0" algn="ctr" defTabSz="914126" rtl="0" eaLnBrk="1" fontAlgn="base" latinLnBrk="0" hangingPunct="1">
                <a:lnSpc>
                  <a:spcPct val="100000"/>
                </a:lnSpc>
                <a:spcBef>
                  <a:spcPct val="50000"/>
                </a:spcBef>
                <a:spcAft>
                  <a:spcPct val="0"/>
                </a:spcAft>
                <a:buClr>
                  <a:srgbClr val="F0AB00"/>
                </a:buClr>
                <a:buSzPct val="80000"/>
                <a:buFontTx/>
                <a:buNone/>
                <a:tabLst/>
                <a:defRPr/>
              </a:pPr>
              <a:endParaRPr kumimoji="0" lang="en-GB" sz="1799"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endParaRPr>
            </a:p>
          </p:txBody>
        </p:sp>
        <p:sp>
          <p:nvSpPr>
            <p:cNvPr id="105" name="Curved Right Arrow 104"/>
            <p:cNvSpPr/>
            <p:nvPr/>
          </p:nvSpPr>
          <p:spPr bwMode="gray">
            <a:xfrm rot="16200000">
              <a:off x="2491173" y="2764226"/>
              <a:ext cx="908957" cy="2939808"/>
            </a:xfrm>
            <a:prstGeom prst="curvedRightArrow">
              <a:avLst/>
            </a:prstGeom>
            <a:solidFill>
              <a:srgbClr val="4373C4"/>
            </a:solidFill>
            <a:ln>
              <a:solidFill>
                <a:srgbClr val="4373C4"/>
              </a:solidFill>
              <a:headEnd/>
              <a:tailEnd/>
            </a:ln>
          </p:spPr>
          <p:style>
            <a:lnRef idx="2">
              <a:schemeClr val="accent3">
                <a:shade val="50000"/>
              </a:schemeClr>
            </a:lnRef>
            <a:fillRef idx="1">
              <a:schemeClr val="accent3"/>
            </a:fillRef>
            <a:effectRef idx="0">
              <a:schemeClr val="accent3"/>
            </a:effectRef>
            <a:fontRef idx="minor">
              <a:schemeClr val="lt1"/>
            </a:fontRef>
          </p:style>
          <p:txBody>
            <a:bodyPr lIns="89977" tIns="71981" rIns="89977" bIns="71981" rtlCol="0" anchor="ctr"/>
            <a:lstStyle/>
            <a:p>
              <a:pPr marL="0" marR="0" lvl="0" indent="0" algn="ctr" defTabSz="914126" rtl="0" eaLnBrk="1" fontAlgn="base" latinLnBrk="0" hangingPunct="1">
                <a:lnSpc>
                  <a:spcPct val="100000"/>
                </a:lnSpc>
                <a:spcBef>
                  <a:spcPct val="50000"/>
                </a:spcBef>
                <a:spcAft>
                  <a:spcPct val="0"/>
                </a:spcAft>
                <a:buClr>
                  <a:srgbClr val="F0AB00"/>
                </a:buClr>
                <a:buSzPct val="80000"/>
                <a:buFontTx/>
                <a:buNone/>
                <a:tabLst/>
                <a:defRPr/>
              </a:pPr>
              <a:endParaRPr kumimoji="0" lang="en-GB" sz="1799"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endParaRPr>
            </a:p>
          </p:txBody>
        </p:sp>
        <p:sp>
          <p:nvSpPr>
            <p:cNvPr id="106" name="TextBox 105"/>
            <p:cNvSpPr txBox="1"/>
            <p:nvPr/>
          </p:nvSpPr>
          <p:spPr>
            <a:xfrm>
              <a:off x="193564" y="2310363"/>
              <a:ext cx="2167923" cy="922945"/>
            </a:xfrm>
            <a:prstGeom prst="rect">
              <a:avLst/>
            </a:prstGeom>
            <a:noFill/>
          </p:spPr>
          <p:txBody>
            <a:bodyPr wrap="square" rtlCol="0">
              <a:spAutoFit/>
            </a:bodyPr>
            <a:lstStyle/>
            <a:p>
              <a:pPr marL="0" marR="0" lvl="0" indent="0" algn="ctr" defTabSz="1088776" rtl="0" eaLnBrk="1" fontAlgn="auto" latinLnBrk="0" hangingPunct="1">
                <a:lnSpc>
                  <a:spcPct val="100000"/>
                </a:lnSpc>
                <a:spcBef>
                  <a:spcPts val="0"/>
                </a:spcBef>
                <a:spcAft>
                  <a:spcPts val="0"/>
                </a:spcAft>
                <a:buClrTx/>
                <a:buSzTx/>
                <a:buFontTx/>
                <a:buNone/>
                <a:tabLst/>
                <a:defRPr/>
              </a:pPr>
              <a:r>
                <a:rPr kumimoji="0" lang="en-US" sz="1799" b="1" i="0" u="none" strike="noStrike" kern="1200" cap="none" spc="0" normalizeH="0" baseline="0" noProof="0" dirty="0">
                  <a:ln>
                    <a:noFill/>
                  </a:ln>
                  <a:solidFill>
                    <a:srgbClr val="000000"/>
                  </a:solidFill>
                  <a:effectLst/>
                  <a:uLnTx/>
                  <a:uFillTx/>
                  <a:latin typeface="Calibri" panose="020F0502020204030204"/>
                  <a:ea typeface="+mn-ea"/>
                  <a:cs typeface="+mn-cs"/>
                </a:rPr>
                <a:t>Management Vector</a:t>
              </a:r>
            </a:p>
            <a:p>
              <a:pPr marL="0" marR="0" lvl="0" indent="0" algn="ctr" defTabSz="1088776" rtl="0" eaLnBrk="1" fontAlgn="auto" latinLnBrk="0" hangingPunct="1">
                <a:lnSpc>
                  <a:spcPct val="100000"/>
                </a:lnSpc>
                <a:spcBef>
                  <a:spcPts val="0"/>
                </a:spcBef>
                <a:spcAft>
                  <a:spcPts val="0"/>
                </a:spcAft>
                <a:buClrTx/>
                <a:buSzTx/>
                <a:buFontTx/>
                <a:buNone/>
                <a:tabLst/>
                <a:defRPr/>
              </a:pPr>
              <a:r>
                <a:rPr kumimoji="0" lang="en-US" sz="1799" b="1" i="0" u="none" strike="noStrike" kern="1200" cap="none" spc="0" normalizeH="0" baseline="0" noProof="0" dirty="0">
                  <a:ln>
                    <a:noFill/>
                  </a:ln>
                  <a:solidFill>
                    <a:srgbClr val="000000"/>
                  </a:solidFill>
                  <a:effectLst/>
                  <a:uLnTx/>
                  <a:uFillTx/>
                  <a:latin typeface="Calibri" panose="020F0502020204030204"/>
                  <a:ea typeface="+mn-ea"/>
                  <a:cs typeface="+mn-cs"/>
                </a:rPr>
                <a:t>into all</a:t>
              </a:r>
            </a:p>
            <a:p>
              <a:pPr marL="0" marR="0" lvl="0" indent="0" algn="ctr" defTabSz="1088776" rtl="0" eaLnBrk="1" fontAlgn="auto" latinLnBrk="0" hangingPunct="1">
                <a:lnSpc>
                  <a:spcPct val="100000"/>
                </a:lnSpc>
                <a:spcBef>
                  <a:spcPts val="0"/>
                </a:spcBef>
                <a:spcAft>
                  <a:spcPts val="0"/>
                </a:spcAft>
                <a:buClrTx/>
                <a:buSzTx/>
                <a:buFontTx/>
                <a:buNone/>
                <a:tabLst/>
                <a:defRPr/>
              </a:pPr>
              <a:r>
                <a:rPr kumimoji="0" lang="en-US" sz="1799" b="1" i="0" u="none" strike="noStrike" kern="1200" cap="none" spc="0" normalizeH="0" baseline="0" noProof="0" dirty="0">
                  <a:ln>
                    <a:noFill/>
                  </a:ln>
                  <a:solidFill>
                    <a:srgbClr val="000000"/>
                  </a:solidFill>
                  <a:effectLst/>
                  <a:uLnTx/>
                  <a:uFillTx/>
                  <a:latin typeface="Calibri" panose="020F0502020204030204"/>
                  <a:ea typeface="+mn-ea"/>
                  <a:cs typeface="+mn-cs"/>
                </a:rPr>
                <a:t>Control Planes</a:t>
              </a:r>
            </a:p>
          </p:txBody>
        </p:sp>
      </p:grpSp>
      <p:sp>
        <p:nvSpPr>
          <p:cNvPr id="2" name="Title 1"/>
          <p:cNvSpPr>
            <a:spLocks noGrp="1"/>
          </p:cNvSpPr>
          <p:nvPr>
            <p:ph type="title"/>
          </p:nvPr>
        </p:nvSpPr>
        <p:spPr>
          <a:xfrm>
            <a:off x="504001" y="504000"/>
            <a:ext cx="5840279" cy="691200"/>
          </a:xfrm>
        </p:spPr>
        <p:txBody>
          <a:bodyPr/>
          <a:lstStyle/>
          <a:p>
            <a:r>
              <a:rPr lang="en-US" dirty="0">
                <a:solidFill>
                  <a:srgbClr val="09ABFF"/>
                </a:solidFill>
              </a:rPr>
              <a:t>The Gardener:</a:t>
            </a:r>
            <a:r>
              <a:rPr lang="en-US" dirty="0"/>
              <a:t> Control Plane Engineering with minimal TCO!</a:t>
            </a:r>
            <a:endParaRPr lang="en-GB" dirty="0"/>
          </a:p>
        </p:txBody>
      </p:sp>
      <p:sp>
        <p:nvSpPr>
          <p:cNvPr id="54" name="TextBox 53"/>
          <p:cNvSpPr txBox="1"/>
          <p:nvPr/>
        </p:nvSpPr>
        <p:spPr>
          <a:xfrm>
            <a:off x="3181562" y="1481457"/>
            <a:ext cx="1351044" cy="369108"/>
          </a:xfrm>
          <a:prstGeom prst="rect">
            <a:avLst/>
          </a:prstGeom>
          <a:noFill/>
        </p:spPr>
        <p:txBody>
          <a:bodyPr wrap="none" rtlCol="0">
            <a:spAutoFit/>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kumimoji="0" lang="en-US" sz="1799" b="0" i="0" u="none" strike="noStrike" kern="1200" cap="none" spc="0" normalizeH="0" baseline="0" noProof="0">
                <a:ln>
                  <a:noFill/>
                </a:ln>
                <a:solidFill>
                  <a:srgbClr val="000000"/>
                </a:solidFill>
                <a:effectLst/>
                <a:uLnTx/>
                <a:uFillTx/>
                <a:latin typeface="Calibri" panose="020F0502020204030204"/>
                <a:ea typeface="+mn-ea"/>
                <a:cs typeface="+mn-cs"/>
              </a:rPr>
              <a:t>Seed Cluster</a:t>
            </a:r>
          </a:p>
        </p:txBody>
      </p:sp>
      <p:sp>
        <p:nvSpPr>
          <p:cNvPr id="55" name="Rectangle 54"/>
          <p:cNvSpPr/>
          <p:nvPr/>
        </p:nvSpPr>
        <p:spPr>
          <a:xfrm>
            <a:off x="2361592" y="1830678"/>
            <a:ext cx="2991178" cy="1943494"/>
          </a:xfrm>
          <a:prstGeom prst="rect">
            <a:avLst/>
          </a:prstGeom>
          <a:noFill/>
          <a:ln w="25400" cap="flat" cmpd="sng" algn="ctr">
            <a:solidFill>
              <a:srgbClr val="70AD47"/>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0" cap="none" spc="0" normalizeH="0" baseline="0" noProof="0">
              <a:ln>
                <a:noFill/>
              </a:ln>
              <a:solidFill>
                <a:srgbClr val="000000"/>
              </a:solidFill>
              <a:effectLst/>
              <a:uLnTx/>
              <a:uFillTx/>
              <a:latin typeface="Calibri" panose="020F0502020204030204"/>
              <a:ea typeface=""/>
              <a:cs typeface=""/>
            </a:endParaRPr>
          </a:p>
        </p:txBody>
      </p:sp>
      <p:sp>
        <p:nvSpPr>
          <p:cNvPr id="56" name="Hexagon 55"/>
          <p:cNvSpPr/>
          <p:nvPr/>
        </p:nvSpPr>
        <p:spPr>
          <a:xfrm>
            <a:off x="3100379" y="2636957"/>
            <a:ext cx="807412" cy="696045"/>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rgbClr val="000000"/>
                </a:solidFill>
                <a:effectLst/>
                <a:uLnTx/>
                <a:uFillTx/>
                <a:latin typeface="Calibri" panose="020F0502020204030204"/>
                <a:ea typeface=""/>
                <a:cs typeface=""/>
              </a:rPr>
              <a:t>Master</a:t>
            </a:r>
          </a:p>
        </p:txBody>
      </p:sp>
      <p:sp>
        <p:nvSpPr>
          <p:cNvPr id="57" name="Hexagon 56"/>
          <p:cNvSpPr/>
          <p:nvPr/>
        </p:nvSpPr>
        <p:spPr>
          <a:xfrm>
            <a:off x="2423663" y="2253319"/>
            <a:ext cx="807412" cy="696045"/>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rgbClr val="000000"/>
                </a:solidFill>
                <a:effectLst/>
                <a:uLnTx/>
                <a:uFillTx/>
                <a:latin typeface="Calibri" panose="020F0502020204030204"/>
                <a:ea typeface=""/>
                <a:cs typeface=""/>
              </a:rPr>
              <a:t>Master</a:t>
            </a:r>
          </a:p>
        </p:txBody>
      </p:sp>
      <p:sp>
        <p:nvSpPr>
          <p:cNvPr id="58" name="Hexagon 57"/>
          <p:cNvSpPr/>
          <p:nvPr/>
        </p:nvSpPr>
        <p:spPr>
          <a:xfrm>
            <a:off x="3100379" y="1893425"/>
            <a:ext cx="807412" cy="696045"/>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rgbClr val="000000"/>
                </a:solidFill>
                <a:effectLst/>
                <a:uLnTx/>
                <a:uFillTx/>
                <a:latin typeface="Calibri" panose="020F0502020204030204"/>
                <a:ea typeface=""/>
                <a:cs typeface=""/>
              </a:rPr>
              <a:t>Master</a:t>
            </a:r>
          </a:p>
        </p:txBody>
      </p:sp>
      <p:sp>
        <p:nvSpPr>
          <p:cNvPr id="59" name="Hexagon 58"/>
          <p:cNvSpPr/>
          <p:nvPr/>
        </p:nvSpPr>
        <p:spPr>
          <a:xfrm>
            <a:off x="3773137" y="2265191"/>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rgbClr val="000000"/>
                </a:solidFill>
                <a:effectLst/>
                <a:uLnTx/>
                <a:uFillTx/>
                <a:latin typeface="Calibri" panose="020F0502020204030204"/>
                <a:ea typeface=""/>
                <a:cs typeface=""/>
              </a:rPr>
              <a:t>Worker/Minion</a:t>
            </a:r>
          </a:p>
        </p:txBody>
      </p:sp>
      <p:sp>
        <p:nvSpPr>
          <p:cNvPr id="60" name="Hexagon 59"/>
          <p:cNvSpPr/>
          <p:nvPr/>
        </p:nvSpPr>
        <p:spPr>
          <a:xfrm>
            <a:off x="4448192" y="1895287"/>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rgbClr val="000000"/>
                </a:solidFill>
                <a:effectLst/>
                <a:uLnTx/>
                <a:uFillTx/>
                <a:latin typeface="Calibri" panose="020F0502020204030204"/>
                <a:ea typeface=""/>
                <a:cs typeface=""/>
              </a:rPr>
              <a:t>Worker/Minion</a:t>
            </a:r>
          </a:p>
        </p:txBody>
      </p:sp>
      <p:sp>
        <p:nvSpPr>
          <p:cNvPr id="61" name="Hexagon 60"/>
          <p:cNvSpPr/>
          <p:nvPr/>
        </p:nvSpPr>
        <p:spPr>
          <a:xfrm>
            <a:off x="3773265" y="3008723"/>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rgbClr val="000000"/>
                </a:solidFill>
                <a:effectLst/>
                <a:uLnTx/>
                <a:uFillTx/>
                <a:latin typeface="Calibri" panose="020F0502020204030204"/>
                <a:ea typeface=""/>
                <a:cs typeface=""/>
              </a:rPr>
              <a:t>Worker/Minion</a:t>
            </a:r>
          </a:p>
        </p:txBody>
      </p:sp>
      <p:sp>
        <p:nvSpPr>
          <p:cNvPr id="62" name="Hexagon 61"/>
          <p:cNvSpPr/>
          <p:nvPr/>
        </p:nvSpPr>
        <p:spPr>
          <a:xfrm>
            <a:off x="4451977" y="2636958"/>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rgbClr val="000000"/>
                </a:solidFill>
                <a:effectLst/>
                <a:uLnTx/>
                <a:uFillTx/>
                <a:latin typeface="Calibri" panose="020F0502020204030204"/>
                <a:ea typeface=""/>
                <a:cs typeface=""/>
              </a:rPr>
              <a:t>Worker/Minion</a:t>
            </a:r>
          </a:p>
        </p:txBody>
      </p:sp>
      <p:sp>
        <p:nvSpPr>
          <p:cNvPr id="63" name="TextBox 62"/>
          <p:cNvSpPr txBox="1"/>
          <p:nvPr/>
        </p:nvSpPr>
        <p:spPr>
          <a:xfrm flipH="1">
            <a:off x="2683772" y="2942219"/>
            <a:ext cx="512288" cy="369108"/>
          </a:xfrm>
          <a:prstGeom prst="rect">
            <a:avLst/>
          </a:prstGeom>
          <a:noFill/>
        </p:spPr>
        <p:txBody>
          <a:bodyPr wrap="square" rtlCol="0">
            <a:spAutoFit/>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kumimoji="0" lang="en-US" sz="1799" b="0" i="0" u="none" strike="noStrike" kern="1200" cap="none" spc="0" normalizeH="0" baseline="0" noProof="0">
                <a:ln>
                  <a:noFill/>
                </a:ln>
                <a:solidFill>
                  <a:srgbClr val="000000"/>
                </a:solidFill>
                <a:effectLst/>
                <a:uLnTx/>
                <a:uFillTx/>
                <a:latin typeface="Calibri" panose="020F0502020204030204"/>
                <a:ea typeface="+mn-ea"/>
                <a:cs typeface="+mn-cs"/>
              </a:rPr>
              <a:t>HA</a:t>
            </a:r>
          </a:p>
        </p:txBody>
      </p:sp>
      <p:sp>
        <p:nvSpPr>
          <p:cNvPr id="64" name="Rectangle 63"/>
          <p:cNvSpPr/>
          <p:nvPr/>
        </p:nvSpPr>
        <p:spPr>
          <a:xfrm>
            <a:off x="2333619" y="1807525"/>
            <a:ext cx="3040895" cy="1995370"/>
          </a:xfrm>
          <a:prstGeom prst="rect">
            <a:avLst/>
          </a:prstGeom>
          <a:solidFill>
            <a:sysClr val="window" lastClr="FFFFFF">
              <a:alpha val="50000"/>
            </a:sysClr>
          </a:solidFill>
          <a:ln w="12700" cap="flat" cmpd="sng" algn="ctr">
            <a:no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0" cap="none" spc="0" normalizeH="0" baseline="0" noProof="0">
              <a:ln>
                <a:noFill/>
              </a:ln>
              <a:solidFill>
                <a:srgbClr val="000000"/>
              </a:solidFill>
              <a:effectLst/>
              <a:uLnTx/>
              <a:uFillTx/>
              <a:latin typeface="Calibri" panose="020F0502020204030204"/>
              <a:ea typeface=""/>
              <a:cs typeface=""/>
            </a:endParaRPr>
          </a:p>
        </p:txBody>
      </p:sp>
      <p:sp>
        <p:nvSpPr>
          <p:cNvPr id="65" name="Hexagon 64"/>
          <p:cNvSpPr/>
          <p:nvPr/>
        </p:nvSpPr>
        <p:spPr>
          <a:xfrm>
            <a:off x="6528722" y="2637602"/>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rgbClr val="000000"/>
                </a:solidFill>
                <a:effectLst/>
                <a:uLnTx/>
                <a:uFillTx/>
                <a:latin typeface="Calibri" panose="020F0502020204030204"/>
                <a:ea typeface=""/>
                <a:cs typeface=""/>
              </a:rPr>
              <a:t>Worker/Minion</a:t>
            </a:r>
          </a:p>
        </p:txBody>
      </p:sp>
      <p:sp>
        <p:nvSpPr>
          <p:cNvPr id="66" name="TextBox 65"/>
          <p:cNvSpPr txBox="1"/>
          <p:nvPr/>
        </p:nvSpPr>
        <p:spPr>
          <a:xfrm>
            <a:off x="6522352" y="1461442"/>
            <a:ext cx="1526623" cy="369108"/>
          </a:xfrm>
          <a:prstGeom prst="rect">
            <a:avLst/>
          </a:prstGeom>
          <a:noFill/>
        </p:spPr>
        <p:txBody>
          <a:bodyPr wrap="none" rtlCol="0">
            <a:spAutoFit/>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kumimoji="0" lang="en-US" sz="1799" b="0" i="0" u="none" strike="noStrike" kern="1200" cap="none" spc="0" normalizeH="0" baseline="0" noProof="0">
                <a:ln>
                  <a:noFill/>
                </a:ln>
                <a:solidFill>
                  <a:srgbClr val="000000"/>
                </a:solidFill>
                <a:effectLst/>
                <a:uLnTx/>
                <a:uFillTx/>
                <a:latin typeface="Calibri" panose="020F0502020204030204"/>
                <a:ea typeface="+mn-ea"/>
                <a:cs typeface="+mn-cs"/>
              </a:rPr>
              <a:t>Shoot Clusters</a:t>
            </a:r>
          </a:p>
        </p:txBody>
      </p:sp>
      <p:sp>
        <p:nvSpPr>
          <p:cNvPr id="67" name="Hexagon 66"/>
          <p:cNvSpPr/>
          <p:nvPr/>
        </p:nvSpPr>
        <p:spPr>
          <a:xfrm>
            <a:off x="5852005" y="2253964"/>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rgbClr val="000000"/>
                </a:solidFill>
                <a:effectLst/>
                <a:uLnTx/>
                <a:uFillTx/>
                <a:latin typeface="Calibri" panose="020F0502020204030204"/>
                <a:ea typeface=""/>
                <a:cs typeface=""/>
              </a:rPr>
              <a:t>Worker/Minion</a:t>
            </a:r>
          </a:p>
        </p:txBody>
      </p:sp>
      <p:sp>
        <p:nvSpPr>
          <p:cNvPr id="68" name="Hexagon 67"/>
          <p:cNvSpPr/>
          <p:nvPr/>
        </p:nvSpPr>
        <p:spPr>
          <a:xfrm>
            <a:off x="6528722" y="1894070"/>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rgbClr val="000000"/>
                </a:solidFill>
                <a:effectLst/>
                <a:uLnTx/>
                <a:uFillTx/>
                <a:latin typeface="Calibri" panose="020F0502020204030204"/>
                <a:ea typeface=""/>
                <a:cs typeface=""/>
              </a:rPr>
              <a:t>Worker/Minion</a:t>
            </a:r>
          </a:p>
        </p:txBody>
      </p:sp>
      <p:sp>
        <p:nvSpPr>
          <p:cNvPr id="69" name="Rectangle 68"/>
          <p:cNvSpPr/>
          <p:nvPr/>
        </p:nvSpPr>
        <p:spPr>
          <a:xfrm>
            <a:off x="5777723" y="1831323"/>
            <a:ext cx="1638625" cy="1573554"/>
          </a:xfrm>
          <a:prstGeom prst="rect">
            <a:avLst/>
          </a:prstGeom>
          <a:noFill/>
          <a:ln w="25400" cap="flat" cmpd="sng" algn="ctr">
            <a:solidFill>
              <a:srgbClr val="70AD47"/>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0" cap="none" spc="0" normalizeH="0" baseline="0" noProof="0">
              <a:ln>
                <a:noFill/>
              </a:ln>
              <a:solidFill>
                <a:srgbClr val="000000"/>
              </a:solidFill>
              <a:effectLst/>
              <a:uLnTx/>
              <a:uFillTx/>
              <a:latin typeface="Calibri" panose="020F0502020204030204"/>
              <a:ea typeface=""/>
              <a:cs typeface=""/>
            </a:endParaRPr>
          </a:p>
        </p:txBody>
      </p:sp>
      <p:sp>
        <p:nvSpPr>
          <p:cNvPr id="70" name="Hexagon 69"/>
          <p:cNvSpPr/>
          <p:nvPr/>
        </p:nvSpPr>
        <p:spPr>
          <a:xfrm>
            <a:off x="8221241" y="3909594"/>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rgbClr val="000000"/>
                </a:solidFill>
                <a:effectLst/>
                <a:uLnTx/>
                <a:uFillTx/>
                <a:latin typeface="Calibri" panose="020F0502020204030204"/>
                <a:ea typeface=""/>
                <a:cs typeface=""/>
              </a:rPr>
              <a:t>Worker/Minion</a:t>
            </a:r>
          </a:p>
        </p:txBody>
      </p:sp>
      <p:sp>
        <p:nvSpPr>
          <p:cNvPr id="71" name="Hexagon 70"/>
          <p:cNvSpPr/>
          <p:nvPr/>
        </p:nvSpPr>
        <p:spPr>
          <a:xfrm>
            <a:off x="7544524" y="3525956"/>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Calibri" panose="020F0502020204030204"/>
                <a:ea typeface=""/>
                <a:cs typeface=""/>
              </a:rPr>
              <a:t>Worker/Minion</a:t>
            </a:r>
          </a:p>
        </p:txBody>
      </p:sp>
      <p:sp>
        <p:nvSpPr>
          <p:cNvPr id="72" name="Hexagon 71"/>
          <p:cNvSpPr/>
          <p:nvPr/>
        </p:nvSpPr>
        <p:spPr>
          <a:xfrm>
            <a:off x="8221241" y="3166061"/>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rgbClr val="000000"/>
                </a:solidFill>
                <a:effectLst/>
                <a:uLnTx/>
                <a:uFillTx/>
                <a:latin typeface="Calibri" panose="020F0502020204030204"/>
                <a:ea typeface=""/>
                <a:cs typeface=""/>
              </a:rPr>
              <a:t>Worker/Minion</a:t>
            </a:r>
          </a:p>
        </p:txBody>
      </p:sp>
      <p:sp>
        <p:nvSpPr>
          <p:cNvPr id="73" name="Rectangle 72"/>
          <p:cNvSpPr/>
          <p:nvPr/>
        </p:nvSpPr>
        <p:spPr>
          <a:xfrm>
            <a:off x="7470243" y="3103316"/>
            <a:ext cx="1638625" cy="2336051"/>
          </a:xfrm>
          <a:prstGeom prst="rect">
            <a:avLst/>
          </a:prstGeom>
          <a:noFill/>
          <a:ln w="25400" cap="flat" cmpd="sng" algn="ctr">
            <a:solidFill>
              <a:srgbClr val="70AD47"/>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0" cap="none" spc="0" normalizeH="0" baseline="0" noProof="0">
              <a:ln>
                <a:noFill/>
              </a:ln>
              <a:solidFill>
                <a:srgbClr val="000000"/>
              </a:solidFill>
              <a:effectLst/>
              <a:uLnTx/>
              <a:uFillTx/>
              <a:latin typeface="Calibri" panose="020F0502020204030204"/>
              <a:ea typeface=""/>
              <a:cs typeface=""/>
            </a:endParaRPr>
          </a:p>
        </p:txBody>
      </p:sp>
      <p:sp>
        <p:nvSpPr>
          <p:cNvPr id="74" name="Hexagon 73"/>
          <p:cNvSpPr/>
          <p:nvPr/>
        </p:nvSpPr>
        <p:spPr>
          <a:xfrm>
            <a:off x="8221241" y="4652481"/>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rgbClr val="000000"/>
                </a:solidFill>
                <a:effectLst/>
                <a:uLnTx/>
                <a:uFillTx/>
                <a:latin typeface="Calibri" panose="020F0502020204030204"/>
                <a:ea typeface=""/>
                <a:cs typeface=""/>
              </a:rPr>
              <a:t>Worker/Minion</a:t>
            </a:r>
          </a:p>
        </p:txBody>
      </p:sp>
      <p:sp>
        <p:nvSpPr>
          <p:cNvPr id="75" name="Hexagon 74"/>
          <p:cNvSpPr/>
          <p:nvPr/>
        </p:nvSpPr>
        <p:spPr>
          <a:xfrm>
            <a:off x="7544524" y="4268843"/>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rgbClr val="000000"/>
                </a:solidFill>
                <a:effectLst/>
                <a:uLnTx/>
                <a:uFillTx/>
                <a:latin typeface="Calibri" panose="020F0502020204030204"/>
                <a:ea typeface=""/>
                <a:cs typeface=""/>
              </a:rPr>
              <a:t>Worker/Minion</a:t>
            </a:r>
          </a:p>
        </p:txBody>
      </p:sp>
      <p:sp>
        <p:nvSpPr>
          <p:cNvPr id="76" name="Rectangle 75"/>
          <p:cNvSpPr/>
          <p:nvPr/>
        </p:nvSpPr>
        <p:spPr>
          <a:xfrm>
            <a:off x="7470243" y="1830678"/>
            <a:ext cx="1638625" cy="1206854"/>
          </a:xfrm>
          <a:prstGeom prst="rect">
            <a:avLst/>
          </a:prstGeom>
          <a:noFill/>
          <a:ln w="25400" cap="flat" cmpd="sng" algn="ctr">
            <a:solidFill>
              <a:srgbClr val="70AD47"/>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0" cap="none" spc="0" normalizeH="0" baseline="0" noProof="0">
              <a:ln>
                <a:noFill/>
              </a:ln>
              <a:solidFill>
                <a:srgbClr val="000000"/>
              </a:solidFill>
              <a:effectLst/>
              <a:uLnTx/>
              <a:uFillTx/>
              <a:latin typeface="Calibri" panose="020F0502020204030204"/>
              <a:ea typeface=""/>
              <a:cs typeface=""/>
            </a:endParaRPr>
          </a:p>
        </p:txBody>
      </p:sp>
      <p:sp>
        <p:nvSpPr>
          <p:cNvPr id="77" name="Hexagon 76"/>
          <p:cNvSpPr/>
          <p:nvPr/>
        </p:nvSpPr>
        <p:spPr>
          <a:xfrm>
            <a:off x="7550019" y="1894070"/>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rgbClr val="000000"/>
                </a:solidFill>
                <a:effectLst/>
                <a:uLnTx/>
                <a:uFillTx/>
                <a:latin typeface="Calibri" panose="020F0502020204030204"/>
                <a:ea typeface=""/>
                <a:cs typeface=""/>
              </a:rPr>
              <a:t>Worker/Minion</a:t>
            </a:r>
          </a:p>
        </p:txBody>
      </p:sp>
      <p:sp>
        <p:nvSpPr>
          <p:cNvPr id="78" name="Hexagon 77"/>
          <p:cNvSpPr/>
          <p:nvPr/>
        </p:nvSpPr>
        <p:spPr>
          <a:xfrm>
            <a:off x="8218242" y="2257351"/>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rgbClr val="000000"/>
                </a:solidFill>
                <a:effectLst/>
                <a:uLnTx/>
                <a:uFillTx/>
                <a:latin typeface="Calibri" panose="020F0502020204030204"/>
                <a:ea typeface=""/>
                <a:cs typeface=""/>
              </a:rPr>
              <a:t>Worker/Minion</a:t>
            </a:r>
          </a:p>
        </p:txBody>
      </p:sp>
      <p:sp>
        <p:nvSpPr>
          <p:cNvPr id="79" name="Rectangle 78"/>
          <p:cNvSpPr/>
          <p:nvPr/>
        </p:nvSpPr>
        <p:spPr>
          <a:xfrm>
            <a:off x="6442135" y="3467623"/>
            <a:ext cx="974212" cy="827784"/>
          </a:xfrm>
          <a:prstGeom prst="rect">
            <a:avLst/>
          </a:prstGeom>
          <a:noFill/>
          <a:ln w="25400" cap="flat" cmpd="sng" algn="ctr">
            <a:solidFill>
              <a:srgbClr val="70AD47"/>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0" cap="none" spc="0" normalizeH="0" baseline="0" noProof="0">
              <a:ln>
                <a:noFill/>
              </a:ln>
              <a:solidFill>
                <a:srgbClr val="000000"/>
              </a:solidFill>
              <a:effectLst/>
              <a:uLnTx/>
              <a:uFillTx/>
              <a:latin typeface="Calibri" panose="020F0502020204030204"/>
              <a:ea typeface=""/>
              <a:cs typeface=""/>
            </a:endParaRPr>
          </a:p>
        </p:txBody>
      </p:sp>
      <p:sp>
        <p:nvSpPr>
          <p:cNvPr id="80" name="Hexagon 79"/>
          <p:cNvSpPr/>
          <p:nvPr/>
        </p:nvSpPr>
        <p:spPr>
          <a:xfrm>
            <a:off x="6522349" y="3531014"/>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rgbClr val="000000"/>
                </a:solidFill>
                <a:effectLst/>
                <a:uLnTx/>
                <a:uFillTx/>
                <a:latin typeface="Calibri" panose="020F0502020204030204"/>
                <a:ea typeface=""/>
                <a:cs typeface=""/>
              </a:rPr>
              <a:t>Worker/Minion</a:t>
            </a:r>
          </a:p>
        </p:txBody>
      </p:sp>
      <p:cxnSp>
        <p:nvCxnSpPr>
          <p:cNvPr id="81" name="Straight Arrow Connector 80"/>
          <p:cNvCxnSpPr/>
          <p:nvPr/>
        </p:nvCxnSpPr>
        <p:spPr>
          <a:xfrm>
            <a:off x="5400262" y="3344873"/>
            <a:ext cx="329975" cy="0"/>
          </a:xfrm>
          <a:prstGeom prst="straightConnector1">
            <a:avLst/>
          </a:prstGeom>
          <a:noFill/>
          <a:ln w="25400" cap="flat" cmpd="sng" algn="ctr">
            <a:solidFill>
              <a:srgbClr val="C00000"/>
            </a:solidFill>
            <a:prstDash val="solid"/>
            <a:miter lim="800000"/>
            <a:tailEnd type="triangle" w="lg" len="lg"/>
          </a:ln>
          <a:effectLst/>
        </p:spPr>
      </p:cxnSp>
      <p:sp>
        <p:nvSpPr>
          <p:cNvPr id="82" name="TextBox 81"/>
          <p:cNvSpPr txBox="1"/>
          <p:nvPr/>
        </p:nvSpPr>
        <p:spPr>
          <a:xfrm>
            <a:off x="5313178" y="3367230"/>
            <a:ext cx="1031102" cy="369236"/>
          </a:xfrm>
          <a:prstGeom prst="rect">
            <a:avLst/>
          </a:prstGeom>
          <a:noFill/>
        </p:spPr>
        <p:txBody>
          <a:bodyPr wrap="square" rtlCol="0">
            <a:spAutoFit/>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kumimoji="0" lang="en-US" sz="1799" b="0" i="0" u="none" strike="noStrike" kern="1200" cap="none" spc="0" normalizeH="0" baseline="0" noProof="0" dirty="0">
                <a:ln>
                  <a:noFill/>
                </a:ln>
                <a:solidFill>
                  <a:srgbClr val="000000"/>
                </a:solidFill>
                <a:effectLst/>
                <a:uLnTx/>
                <a:uFillTx/>
                <a:latin typeface="Calibri" panose="020F0502020204030204"/>
                <a:ea typeface="+mn-ea"/>
                <a:cs typeface="+mn-cs"/>
              </a:rPr>
              <a:t>manages</a:t>
            </a:r>
          </a:p>
        </p:txBody>
      </p:sp>
      <p:cxnSp>
        <p:nvCxnSpPr>
          <p:cNvPr id="83" name="Straight Arrow Connector 82"/>
          <p:cNvCxnSpPr/>
          <p:nvPr/>
        </p:nvCxnSpPr>
        <p:spPr>
          <a:xfrm>
            <a:off x="5400262" y="3213036"/>
            <a:ext cx="329975" cy="0"/>
          </a:xfrm>
          <a:prstGeom prst="straightConnector1">
            <a:avLst/>
          </a:prstGeom>
          <a:noFill/>
          <a:ln w="25400" cap="flat" cmpd="sng" algn="ctr">
            <a:solidFill>
              <a:srgbClr val="C00000"/>
            </a:solidFill>
            <a:prstDash val="solid"/>
            <a:miter lim="800000"/>
            <a:tailEnd type="triangle" w="lg" len="lg"/>
          </a:ln>
          <a:effectLst/>
        </p:spPr>
      </p:cxnSp>
      <p:cxnSp>
        <p:nvCxnSpPr>
          <p:cNvPr id="84" name="Straight Arrow Connector 83"/>
          <p:cNvCxnSpPr/>
          <p:nvPr/>
        </p:nvCxnSpPr>
        <p:spPr>
          <a:xfrm>
            <a:off x="5400262" y="3081200"/>
            <a:ext cx="329975" cy="0"/>
          </a:xfrm>
          <a:prstGeom prst="straightConnector1">
            <a:avLst/>
          </a:prstGeom>
          <a:noFill/>
          <a:ln w="25400" cap="flat" cmpd="sng" algn="ctr">
            <a:solidFill>
              <a:srgbClr val="C00000"/>
            </a:solidFill>
            <a:prstDash val="solid"/>
            <a:miter lim="800000"/>
            <a:tailEnd type="triangle" w="lg" len="lg"/>
          </a:ln>
          <a:effectLst/>
        </p:spPr>
      </p:cxnSp>
      <p:cxnSp>
        <p:nvCxnSpPr>
          <p:cNvPr id="85" name="Straight Arrow Connector 84"/>
          <p:cNvCxnSpPr/>
          <p:nvPr/>
        </p:nvCxnSpPr>
        <p:spPr>
          <a:xfrm>
            <a:off x="5400262" y="2949363"/>
            <a:ext cx="329975" cy="0"/>
          </a:xfrm>
          <a:prstGeom prst="straightConnector1">
            <a:avLst/>
          </a:prstGeom>
          <a:noFill/>
          <a:ln w="25400" cap="flat" cmpd="sng" algn="ctr">
            <a:solidFill>
              <a:srgbClr val="C00000"/>
            </a:solidFill>
            <a:prstDash val="solid"/>
            <a:miter lim="800000"/>
            <a:tailEnd type="triangle" w="lg" len="lg"/>
          </a:ln>
          <a:effectLst/>
        </p:spPr>
      </p:cxnSp>
      <p:sp>
        <p:nvSpPr>
          <p:cNvPr id="86" name="Hexagon 85"/>
          <p:cNvSpPr/>
          <p:nvPr/>
        </p:nvSpPr>
        <p:spPr>
          <a:xfrm>
            <a:off x="3240372" y="3481508"/>
            <a:ext cx="3778328" cy="3257180"/>
          </a:xfrm>
          <a:prstGeom prst="hexagon">
            <a:avLst/>
          </a:prstGeom>
          <a:solidFill>
            <a:srgbClr val="4472C4"/>
          </a:solidFill>
          <a:ln w="12700" cap="flat" cmpd="sng" algn="ctr">
            <a:solidFill>
              <a:srgbClr val="4472C4">
                <a:shade val="50000"/>
              </a:srgbClr>
            </a:solidFill>
            <a:prstDash val="solid"/>
            <a:miter lim="800000"/>
          </a:ln>
          <a:effectLst/>
        </p:spPr>
        <p:txBody>
          <a:bodyPr rtlCol="0" anchor="t"/>
          <a:lstStyle/>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799" b="0" i="0" u="none" strike="noStrike" kern="0" cap="none" spc="0" normalizeH="0" baseline="0" noProof="0">
                <a:ln>
                  <a:noFill/>
                </a:ln>
                <a:solidFill>
                  <a:srgbClr val="000000"/>
                </a:solidFill>
                <a:effectLst/>
                <a:uLnTx/>
                <a:uFillTx/>
                <a:latin typeface="Calibri" panose="020F0502020204030204"/>
                <a:ea typeface=""/>
                <a:cs typeface=""/>
              </a:rPr>
              <a:t>    Worker/Minion</a:t>
            </a:r>
          </a:p>
        </p:txBody>
      </p:sp>
      <p:sp>
        <p:nvSpPr>
          <p:cNvPr id="87" name="TextBox 86"/>
          <p:cNvSpPr txBox="1"/>
          <p:nvPr/>
        </p:nvSpPr>
        <p:spPr>
          <a:xfrm>
            <a:off x="845294" y="4844746"/>
            <a:ext cx="2433122" cy="646163"/>
          </a:xfrm>
          <a:prstGeom prst="rect">
            <a:avLst/>
          </a:prstGeom>
          <a:noFill/>
        </p:spPr>
        <p:txBody>
          <a:bodyPr wrap="square" rtlCol="0">
            <a:spAutoFit/>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kumimoji="0" lang="en-US" sz="1799" b="1" i="0" u="none" strike="noStrike" kern="1200" cap="none" spc="0" normalizeH="0" baseline="0" noProof="0" dirty="0">
                <a:ln>
                  <a:noFill/>
                </a:ln>
                <a:solidFill>
                  <a:srgbClr val="000000"/>
                </a:solidFill>
                <a:effectLst/>
                <a:uLnTx/>
                <a:uFillTx/>
                <a:latin typeface="Calibri" panose="020F0502020204030204"/>
                <a:ea typeface="+mn-ea"/>
                <a:cs typeface="+mn-cs"/>
              </a:rPr>
              <a:t>Think outside the box /</a:t>
            </a:r>
          </a:p>
          <a:p>
            <a:pPr marL="0" marR="0" lvl="0" indent="0" algn="l" defTabSz="1088776" rtl="0" eaLnBrk="1" fontAlgn="auto" latinLnBrk="0" hangingPunct="1">
              <a:lnSpc>
                <a:spcPct val="100000"/>
              </a:lnSpc>
              <a:spcBef>
                <a:spcPts val="0"/>
              </a:spcBef>
              <a:spcAft>
                <a:spcPts val="0"/>
              </a:spcAft>
              <a:buClrTx/>
              <a:buSzTx/>
              <a:buFontTx/>
              <a:buNone/>
              <a:tabLst/>
              <a:defRPr/>
            </a:pPr>
            <a:r>
              <a:rPr kumimoji="0" lang="en-US" sz="1799" b="1" i="0" u="none" strike="noStrike" kern="1200" cap="none" spc="0" normalizeH="0" baseline="0" noProof="0" dirty="0">
                <a:ln>
                  <a:noFill/>
                </a:ln>
                <a:solidFill>
                  <a:srgbClr val="000000"/>
                </a:solidFill>
                <a:effectLst/>
                <a:uLnTx/>
                <a:uFillTx/>
                <a:latin typeface="Calibri" panose="020F0502020204030204"/>
                <a:ea typeface="+mn-ea"/>
                <a:cs typeface="+mn-cs"/>
              </a:rPr>
              <a:t>Move outside the box!</a:t>
            </a:r>
          </a:p>
        </p:txBody>
      </p:sp>
      <p:sp>
        <p:nvSpPr>
          <p:cNvPr id="88" name="Rectangle 87"/>
          <p:cNvSpPr/>
          <p:nvPr/>
        </p:nvSpPr>
        <p:spPr>
          <a:xfrm>
            <a:off x="4914520" y="5581519"/>
            <a:ext cx="807412" cy="310230"/>
          </a:xfrm>
          <a:prstGeom prst="rect">
            <a:avLst/>
          </a:prstGeom>
          <a:solidFill>
            <a:srgbClr val="86040C"/>
          </a:solidFill>
          <a:ln w="12700" cap="flat" cmpd="sng" algn="ctr">
            <a:solidFill>
              <a:srgbClr val="86040C"/>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799" b="0" i="0" u="none" strike="noStrike" kern="0" cap="none" spc="0" normalizeH="0" baseline="0" noProof="0">
                <a:ln>
                  <a:noFill/>
                </a:ln>
                <a:solidFill>
                  <a:srgbClr val="000000"/>
                </a:solidFill>
                <a:effectLst/>
                <a:uLnTx/>
                <a:uFillTx/>
                <a:latin typeface="Calibri" panose="020F0502020204030204"/>
                <a:ea typeface=""/>
                <a:cs typeface=""/>
              </a:rPr>
              <a:t>ETCD</a:t>
            </a:r>
          </a:p>
        </p:txBody>
      </p:sp>
      <p:sp>
        <p:nvSpPr>
          <p:cNvPr id="89" name="Rectangle 88"/>
          <p:cNvSpPr/>
          <p:nvPr/>
        </p:nvSpPr>
        <p:spPr>
          <a:xfrm>
            <a:off x="4539560" y="4393539"/>
            <a:ext cx="1195131" cy="310230"/>
          </a:xfrm>
          <a:prstGeom prst="rect">
            <a:avLst/>
          </a:prstGeom>
          <a:solidFill>
            <a:srgbClr val="C00000"/>
          </a:solidFill>
          <a:ln w="12700" cap="flat" cmpd="sng" algn="ctr">
            <a:solidFill>
              <a:srgbClr val="ED7D31">
                <a:lumMod val="75000"/>
              </a:srgbClr>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799" b="0" i="0" u="none" strike="noStrike" kern="0" cap="none" spc="0" normalizeH="0" baseline="0" noProof="0">
                <a:ln>
                  <a:noFill/>
                </a:ln>
                <a:solidFill>
                  <a:srgbClr val="000000"/>
                </a:solidFill>
                <a:effectLst/>
                <a:uLnTx/>
                <a:uFillTx/>
                <a:latin typeface="Calibri" panose="020F0502020204030204"/>
                <a:ea typeface=""/>
                <a:cs typeface=""/>
              </a:rPr>
              <a:t>API Server</a:t>
            </a:r>
          </a:p>
        </p:txBody>
      </p:sp>
      <p:sp>
        <p:nvSpPr>
          <p:cNvPr id="90" name="Rectangle 89"/>
          <p:cNvSpPr/>
          <p:nvPr/>
        </p:nvSpPr>
        <p:spPr>
          <a:xfrm>
            <a:off x="3653916" y="4789532"/>
            <a:ext cx="1186322" cy="310230"/>
          </a:xfrm>
          <a:prstGeom prst="rect">
            <a:avLst/>
          </a:prstGeom>
          <a:solidFill>
            <a:srgbClr val="C00000"/>
          </a:solidFill>
          <a:ln w="12700" cap="flat" cmpd="sng" algn="ctr">
            <a:solidFill>
              <a:srgbClr val="ED7D31">
                <a:lumMod val="75000"/>
              </a:srgbClr>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799" b="0" i="0" u="none" strike="noStrike" kern="0" cap="none" spc="0" normalizeH="0" baseline="0" noProof="0">
                <a:ln>
                  <a:noFill/>
                </a:ln>
                <a:solidFill>
                  <a:srgbClr val="000000"/>
                </a:solidFill>
                <a:effectLst/>
                <a:uLnTx/>
                <a:uFillTx/>
                <a:latin typeface="Calibri" panose="020F0502020204030204"/>
                <a:ea typeface=""/>
                <a:cs typeface=""/>
              </a:rPr>
              <a:t>Scheduler</a:t>
            </a:r>
          </a:p>
        </p:txBody>
      </p:sp>
      <p:sp>
        <p:nvSpPr>
          <p:cNvPr id="91" name="Rectangle 90"/>
          <p:cNvSpPr/>
          <p:nvPr/>
        </p:nvSpPr>
        <p:spPr>
          <a:xfrm>
            <a:off x="4915762" y="4789532"/>
            <a:ext cx="1704573" cy="310230"/>
          </a:xfrm>
          <a:prstGeom prst="rect">
            <a:avLst/>
          </a:prstGeom>
          <a:solidFill>
            <a:srgbClr val="C00000"/>
          </a:solidFill>
          <a:ln w="12700" cap="flat" cmpd="sng" algn="ctr">
            <a:solidFill>
              <a:srgbClr val="ED7D31">
                <a:lumMod val="75000"/>
              </a:srgbClr>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799" b="0" i="0" u="none" strike="noStrike" kern="0" cap="none" spc="0" normalizeH="0" baseline="0" noProof="0">
                <a:ln>
                  <a:noFill/>
                </a:ln>
                <a:solidFill>
                  <a:srgbClr val="000000"/>
                </a:solidFill>
                <a:effectLst/>
                <a:uLnTx/>
                <a:uFillTx/>
                <a:latin typeface="Calibri" panose="020F0502020204030204"/>
                <a:ea typeface=""/>
                <a:cs typeface=""/>
              </a:rPr>
              <a:t>Controller Mgr</a:t>
            </a:r>
          </a:p>
        </p:txBody>
      </p:sp>
      <p:sp>
        <p:nvSpPr>
          <p:cNvPr id="92" name="Rectangle 91"/>
          <p:cNvSpPr/>
          <p:nvPr/>
        </p:nvSpPr>
        <p:spPr>
          <a:xfrm>
            <a:off x="3653916" y="5581519"/>
            <a:ext cx="1186322" cy="310230"/>
          </a:xfrm>
          <a:prstGeom prst="rect">
            <a:avLst/>
          </a:prstGeom>
          <a:solidFill>
            <a:srgbClr val="86040C"/>
          </a:solidFill>
          <a:ln w="12700" cap="flat" cmpd="sng" algn="ctr">
            <a:solidFill>
              <a:srgbClr val="86040C"/>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799" b="0" i="0" u="none" strike="noStrike" kern="0" cap="none" spc="0" normalizeH="0" baseline="0" noProof="0">
                <a:ln>
                  <a:noFill/>
                </a:ln>
                <a:solidFill>
                  <a:srgbClr val="000000"/>
                </a:solidFill>
                <a:effectLst/>
                <a:uLnTx/>
                <a:uFillTx/>
                <a:latin typeface="Calibri" panose="020F0502020204030204"/>
                <a:ea typeface=""/>
                <a:cs typeface=""/>
              </a:rPr>
              <a:t>API Server</a:t>
            </a:r>
          </a:p>
        </p:txBody>
      </p:sp>
      <p:sp>
        <p:nvSpPr>
          <p:cNvPr id="93" name="Rectangle 92"/>
          <p:cNvSpPr/>
          <p:nvPr/>
        </p:nvSpPr>
        <p:spPr>
          <a:xfrm>
            <a:off x="5812921" y="4393539"/>
            <a:ext cx="807412" cy="310230"/>
          </a:xfrm>
          <a:prstGeom prst="rect">
            <a:avLst/>
          </a:prstGeom>
          <a:solidFill>
            <a:srgbClr val="86040C"/>
          </a:solidFill>
          <a:ln w="12700" cap="flat" cmpd="sng" algn="ctr">
            <a:solidFill>
              <a:srgbClr val="86040C"/>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799" b="0" i="0" u="none" strike="noStrike" kern="0" cap="none" spc="0" normalizeH="0" baseline="0" noProof="0">
                <a:ln>
                  <a:noFill/>
                </a:ln>
                <a:solidFill>
                  <a:srgbClr val="000000"/>
                </a:solidFill>
                <a:effectLst/>
                <a:uLnTx/>
                <a:uFillTx/>
                <a:latin typeface="Calibri" panose="020F0502020204030204"/>
                <a:ea typeface=""/>
                <a:cs typeface=""/>
              </a:rPr>
              <a:t>ETCD</a:t>
            </a:r>
          </a:p>
        </p:txBody>
      </p:sp>
      <p:sp>
        <p:nvSpPr>
          <p:cNvPr id="94" name="Rectangle 93"/>
          <p:cNvSpPr/>
          <p:nvPr/>
        </p:nvSpPr>
        <p:spPr>
          <a:xfrm>
            <a:off x="5433984" y="5185525"/>
            <a:ext cx="1186350" cy="310230"/>
          </a:xfrm>
          <a:prstGeom prst="rect">
            <a:avLst/>
          </a:prstGeom>
          <a:solidFill>
            <a:srgbClr val="86040C"/>
          </a:solidFill>
          <a:ln w="12700" cap="flat" cmpd="sng" algn="ctr">
            <a:solidFill>
              <a:srgbClr val="86040C"/>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799" b="0" i="0" u="none" strike="noStrike" kern="0" cap="none" spc="0" normalizeH="0" baseline="0" noProof="0">
                <a:ln>
                  <a:noFill/>
                </a:ln>
                <a:solidFill>
                  <a:srgbClr val="000000"/>
                </a:solidFill>
                <a:effectLst/>
                <a:uLnTx/>
                <a:uFillTx/>
                <a:latin typeface="Calibri" panose="020F0502020204030204"/>
                <a:ea typeface=""/>
                <a:cs typeface=""/>
              </a:rPr>
              <a:t>Scheduler</a:t>
            </a:r>
          </a:p>
        </p:txBody>
      </p:sp>
      <p:sp>
        <p:nvSpPr>
          <p:cNvPr id="95" name="Rectangle 94"/>
          <p:cNvSpPr/>
          <p:nvPr/>
        </p:nvSpPr>
        <p:spPr>
          <a:xfrm>
            <a:off x="3653917" y="5185525"/>
            <a:ext cx="1704573" cy="310230"/>
          </a:xfrm>
          <a:prstGeom prst="rect">
            <a:avLst/>
          </a:prstGeom>
          <a:solidFill>
            <a:srgbClr val="86040C"/>
          </a:solidFill>
          <a:ln w="12700" cap="flat" cmpd="sng" algn="ctr">
            <a:solidFill>
              <a:srgbClr val="86040C"/>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799" b="0" i="0" u="none" strike="noStrike" kern="0" cap="none" spc="0" normalizeH="0" baseline="0" noProof="0">
                <a:ln>
                  <a:noFill/>
                </a:ln>
                <a:solidFill>
                  <a:srgbClr val="000000"/>
                </a:solidFill>
                <a:effectLst/>
                <a:uLnTx/>
                <a:uFillTx/>
                <a:latin typeface="Calibri" panose="020F0502020204030204"/>
                <a:ea typeface=""/>
                <a:cs typeface=""/>
              </a:rPr>
              <a:t>Controller Mgr</a:t>
            </a:r>
          </a:p>
        </p:txBody>
      </p:sp>
      <p:sp>
        <p:nvSpPr>
          <p:cNvPr id="96" name="TextBox 95"/>
          <p:cNvSpPr txBox="1"/>
          <p:nvPr/>
        </p:nvSpPr>
        <p:spPr>
          <a:xfrm>
            <a:off x="5721339" y="5581517"/>
            <a:ext cx="343275" cy="369108"/>
          </a:xfrm>
          <a:prstGeom prst="rect">
            <a:avLst/>
          </a:prstGeom>
          <a:noFill/>
        </p:spPr>
        <p:txBody>
          <a:bodyPr wrap="none" rtlCol="0">
            <a:spAutoFit/>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kumimoji="0" lang="mr-IN" sz="1799" b="0" i="0" u="none" strike="noStrike" kern="1200" cap="none" spc="0" normalizeH="0" baseline="0" noProof="0">
                <a:ln>
                  <a:noFill/>
                </a:ln>
                <a:solidFill>
                  <a:srgbClr val="000000"/>
                </a:solidFill>
                <a:effectLst/>
                <a:uLnTx/>
                <a:uFillTx/>
                <a:latin typeface="Calibri" panose="020F0502020204030204"/>
                <a:ea typeface="+mn-ea"/>
                <a:cs typeface="Mangal" charset="0"/>
              </a:rPr>
              <a:t>…</a:t>
            </a:r>
            <a:endParaRPr kumimoji="0" lang="en-US" sz="1799" b="0" i="0" u="none" strike="noStrike" kern="1200" cap="none" spc="0" normalizeH="0" baseline="0" noProof="0">
              <a:ln>
                <a:noFill/>
              </a:ln>
              <a:solidFill>
                <a:srgbClr val="000000"/>
              </a:solidFill>
              <a:effectLst/>
              <a:uLnTx/>
              <a:uFillTx/>
              <a:latin typeface="Calibri" panose="020F0502020204030204"/>
              <a:ea typeface="+mn-ea"/>
              <a:cs typeface="+mn-cs"/>
            </a:endParaRPr>
          </a:p>
        </p:txBody>
      </p:sp>
      <p:cxnSp>
        <p:nvCxnSpPr>
          <p:cNvPr id="97" name="Straight Arrow Connector 96"/>
          <p:cNvCxnSpPr/>
          <p:nvPr/>
        </p:nvCxnSpPr>
        <p:spPr>
          <a:xfrm flipV="1">
            <a:off x="5633848" y="3022024"/>
            <a:ext cx="828886" cy="1312508"/>
          </a:xfrm>
          <a:prstGeom prst="straightConnector1">
            <a:avLst/>
          </a:prstGeom>
          <a:noFill/>
          <a:ln w="25400" cap="flat" cmpd="sng" algn="ctr">
            <a:solidFill>
              <a:srgbClr val="C00000"/>
            </a:solidFill>
            <a:prstDash val="solid"/>
            <a:miter lim="800000"/>
            <a:tailEnd type="triangle" w="lg" len="lg"/>
          </a:ln>
          <a:effectLst/>
        </p:spPr>
      </p:cxnSp>
      <p:cxnSp>
        <p:nvCxnSpPr>
          <p:cNvPr id="98" name="Straight Connector 97"/>
          <p:cNvCxnSpPr/>
          <p:nvPr/>
        </p:nvCxnSpPr>
        <p:spPr>
          <a:xfrm flipV="1">
            <a:off x="3244861" y="3363095"/>
            <a:ext cx="524017" cy="1779579"/>
          </a:xfrm>
          <a:prstGeom prst="line">
            <a:avLst/>
          </a:prstGeom>
          <a:noFill/>
          <a:ln w="6350" cap="flat" cmpd="sng" algn="ctr">
            <a:solidFill>
              <a:srgbClr val="4472C4">
                <a:alpha val="50000"/>
              </a:srgbClr>
            </a:solidFill>
            <a:prstDash val="solid"/>
            <a:miter lim="800000"/>
          </a:ln>
          <a:effectLst/>
        </p:spPr>
      </p:cxnSp>
      <p:cxnSp>
        <p:nvCxnSpPr>
          <p:cNvPr id="99" name="Straight Connector 98"/>
          <p:cNvCxnSpPr/>
          <p:nvPr/>
        </p:nvCxnSpPr>
        <p:spPr>
          <a:xfrm>
            <a:off x="4585068" y="3356745"/>
            <a:ext cx="74283" cy="154194"/>
          </a:xfrm>
          <a:prstGeom prst="line">
            <a:avLst/>
          </a:prstGeom>
          <a:noFill/>
          <a:ln w="6350" cap="flat" cmpd="sng" algn="ctr">
            <a:solidFill>
              <a:srgbClr val="4472C4">
                <a:alpha val="50000"/>
              </a:srgbClr>
            </a:solidFill>
            <a:prstDash val="solid"/>
            <a:miter lim="800000"/>
          </a:ln>
          <a:effectLst/>
        </p:spPr>
      </p:cxnSp>
      <p:sp>
        <p:nvSpPr>
          <p:cNvPr id="100" name="Rectangle 99"/>
          <p:cNvSpPr/>
          <p:nvPr/>
        </p:nvSpPr>
        <p:spPr>
          <a:xfrm>
            <a:off x="3653914" y="4393539"/>
            <a:ext cx="807412" cy="310230"/>
          </a:xfrm>
          <a:prstGeom prst="rect">
            <a:avLst/>
          </a:prstGeom>
          <a:solidFill>
            <a:srgbClr val="C00000"/>
          </a:solidFill>
          <a:ln w="12700" cap="flat" cmpd="sng" algn="ctr">
            <a:solidFill>
              <a:srgbClr val="ED7D31">
                <a:lumMod val="75000"/>
              </a:srgbClr>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799" b="0" i="0" u="none" strike="noStrike" kern="0" cap="none" spc="0" normalizeH="0" baseline="0" noProof="0">
                <a:ln>
                  <a:noFill/>
                </a:ln>
                <a:solidFill>
                  <a:srgbClr val="000000"/>
                </a:solidFill>
                <a:effectLst/>
                <a:uLnTx/>
                <a:uFillTx/>
                <a:latin typeface="Calibri" panose="020F0502020204030204"/>
                <a:ea typeface=""/>
                <a:cs typeface=""/>
              </a:rPr>
              <a:t>ETCD</a:t>
            </a:r>
          </a:p>
        </p:txBody>
      </p:sp>
      <p:sp>
        <p:nvSpPr>
          <p:cNvPr id="101" name="Rectangle 100"/>
          <p:cNvSpPr/>
          <p:nvPr/>
        </p:nvSpPr>
        <p:spPr>
          <a:xfrm>
            <a:off x="7470244" y="3100925"/>
            <a:ext cx="2298233" cy="2336051"/>
          </a:xfrm>
          <a:prstGeom prst="rect">
            <a:avLst/>
          </a:prstGeom>
          <a:noFill/>
          <a:ln w="25400" cap="flat" cmpd="sng" algn="ctr">
            <a:solidFill>
              <a:srgbClr val="70AD47"/>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0" cap="none" spc="0" normalizeH="0" baseline="0" noProof="0">
              <a:ln>
                <a:noFill/>
              </a:ln>
              <a:solidFill>
                <a:srgbClr val="000000"/>
              </a:solidFill>
              <a:effectLst/>
              <a:uLnTx/>
              <a:uFillTx/>
              <a:latin typeface="Calibri" panose="020F0502020204030204"/>
              <a:ea typeface=""/>
              <a:cs typeface=""/>
            </a:endParaRPr>
          </a:p>
        </p:txBody>
      </p:sp>
      <p:sp>
        <p:nvSpPr>
          <p:cNvPr id="102" name="Hexagon 101"/>
          <p:cNvSpPr/>
          <p:nvPr/>
        </p:nvSpPr>
        <p:spPr>
          <a:xfrm>
            <a:off x="8894409" y="3525956"/>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Calibri" panose="020F0502020204030204"/>
                <a:ea typeface=""/>
                <a:cs typeface=""/>
              </a:rPr>
              <a:t>Worker/Minion</a:t>
            </a:r>
          </a:p>
        </p:txBody>
      </p:sp>
      <p:sp>
        <p:nvSpPr>
          <p:cNvPr id="103" name="Hexagon 102"/>
          <p:cNvSpPr/>
          <p:nvPr/>
        </p:nvSpPr>
        <p:spPr>
          <a:xfrm>
            <a:off x="8894409" y="4268843"/>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rgbClr val="000000"/>
                </a:solidFill>
                <a:effectLst/>
                <a:uLnTx/>
                <a:uFillTx/>
                <a:latin typeface="Calibri" panose="020F0502020204030204"/>
                <a:ea typeface=""/>
                <a:cs typeface=""/>
              </a:rPr>
              <a:t>Worker/Minion</a:t>
            </a:r>
          </a:p>
        </p:txBody>
      </p:sp>
      <p:sp>
        <p:nvSpPr>
          <p:cNvPr id="104" name="TextBox 103"/>
          <p:cNvSpPr txBox="1"/>
          <p:nvPr/>
        </p:nvSpPr>
        <p:spPr>
          <a:xfrm>
            <a:off x="9768475" y="4703768"/>
            <a:ext cx="2423526" cy="738472"/>
          </a:xfrm>
          <a:prstGeom prst="rect">
            <a:avLst/>
          </a:prstGeom>
          <a:noFill/>
        </p:spPr>
        <p:txBody>
          <a:bodyPr wrap="square" rtlCol="0">
            <a:spAutoFit/>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alibri" panose="020F0502020204030204"/>
                <a:ea typeface="+mn-ea"/>
                <a:cs typeface="+mn-cs"/>
              </a:rPr>
              <a:t>Auto-scaling via native</a:t>
            </a:r>
          </a:p>
          <a:p>
            <a:pPr marL="0" marR="0" lvl="0" indent="0" algn="l" defTabSz="1088776"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err="1">
                <a:ln>
                  <a:noFill/>
                </a:ln>
                <a:solidFill>
                  <a:srgbClr val="000000"/>
                </a:solidFill>
                <a:effectLst/>
                <a:uLnTx/>
                <a:uFillTx/>
                <a:latin typeface="Calibri" panose="020F0502020204030204"/>
                <a:ea typeface="+mn-ea"/>
                <a:cs typeface="+mn-cs"/>
              </a:rPr>
              <a:t>hyperscale</a:t>
            </a:r>
            <a:r>
              <a:rPr kumimoji="0" lang="en-US" sz="1400" b="1" i="0" u="none" strike="noStrike" kern="1200" cap="none" spc="0" normalizeH="0" baseline="0" noProof="0" dirty="0">
                <a:ln>
                  <a:noFill/>
                </a:ln>
                <a:solidFill>
                  <a:srgbClr val="000000"/>
                </a:solidFill>
                <a:effectLst/>
                <a:uLnTx/>
                <a:uFillTx/>
                <a:latin typeface="Calibri" panose="020F0502020204030204"/>
                <a:ea typeface="+mn-ea"/>
                <a:cs typeface="+mn-cs"/>
              </a:rPr>
              <a:t> provider service</a:t>
            </a:r>
          </a:p>
          <a:p>
            <a:pPr marL="0" marR="0" lvl="0" indent="0" algn="l" defTabSz="1088776"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alibri" panose="020F0502020204030204"/>
                <a:ea typeface="+mn-ea"/>
                <a:cs typeface="+mn-cs"/>
              </a:rPr>
              <a:t>or controller on bare metal</a:t>
            </a:r>
          </a:p>
        </p:txBody>
      </p:sp>
    </p:spTree>
    <p:extLst>
      <p:ext uri="{BB962C8B-B14F-4D97-AF65-F5344CB8AC3E}">
        <p14:creationId xmlns:p14="http://schemas.microsoft.com/office/powerpoint/2010/main" val="2813061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8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8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8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8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82"/>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6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8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64"/>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98"/>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99"/>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88"/>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00"/>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89"/>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90"/>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91"/>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92"/>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93"/>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94"/>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95"/>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86"/>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96"/>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97"/>
                                        </p:tgtEl>
                                        <p:attrNameLst>
                                          <p:attrName>style.visibility</p:attrName>
                                        </p:attrNameLst>
                                      </p:cBhvr>
                                      <p:to>
                                        <p:strVal val="visible"/>
                                      </p:to>
                                    </p:set>
                                  </p:childTnLst>
                                </p:cTn>
                              </p:par>
                              <p:par>
                                <p:cTn id="87" presetID="1" presetClass="exit" presetSubtype="0" fill="hold" nodeType="withEffect">
                                  <p:stCondLst>
                                    <p:cond delay="0"/>
                                  </p:stCondLst>
                                  <p:childTnLst>
                                    <p:set>
                                      <p:cBhvr>
                                        <p:cTn id="88" dur="1" fill="hold">
                                          <p:stCondLst>
                                            <p:cond delay="0"/>
                                          </p:stCondLst>
                                        </p:cTn>
                                        <p:tgtEl>
                                          <p:spTgt spid="85"/>
                                        </p:tgtEl>
                                        <p:attrNameLst>
                                          <p:attrName>style.visibility</p:attrName>
                                        </p:attrNameLst>
                                      </p:cBhvr>
                                      <p:to>
                                        <p:strVal val="hidden"/>
                                      </p:to>
                                    </p:set>
                                  </p:childTnLst>
                                </p:cTn>
                              </p:par>
                              <p:par>
                                <p:cTn id="89" presetID="1" presetClass="exit" presetSubtype="0" fill="hold" nodeType="withEffect">
                                  <p:stCondLst>
                                    <p:cond delay="0"/>
                                  </p:stCondLst>
                                  <p:childTnLst>
                                    <p:set>
                                      <p:cBhvr>
                                        <p:cTn id="90" dur="1" fill="hold">
                                          <p:stCondLst>
                                            <p:cond delay="0"/>
                                          </p:stCondLst>
                                        </p:cTn>
                                        <p:tgtEl>
                                          <p:spTgt spid="84"/>
                                        </p:tgtEl>
                                        <p:attrNameLst>
                                          <p:attrName>style.visibility</p:attrName>
                                        </p:attrNameLst>
                                      </p:cBhvr>
                                      <p:to>
                                        <p:strVal val="hidden"/>
                                      </p:to>
                                    </p:set>
                                  </p:childTnLst>
                                </p:cTn>
                              </p:par>
                              <p:par>
                                <p:cTn id="91" presetID="1" presetClass="exit" presetSubtype="0" fill="hold" nodeType="withEffect">
                                  <p:stCondLst>
                                    <p:cond delay="0"/>
                                  </p:stCondLst>
                                  <p:childTnLst>
                                    <p:set>
                                      <p:cBhvr>
                                        <p:cTn id="92" dur="1" fill="hold">
                                          <p:stCondLst>
                                            <p:cond delay="0"/>
                                          </p:stCondLst>
                                        </p:cTn>
                                        <p:tgtEl>
                                          <p:spTgt spid="83"/>
                                        </p:tgtEl>
                                        <p:attrNameLst>
                                          <p:attrName>style.visibility</p:attrName>
                                        </p:attrNameLst>
                                      </p:cBhvr>
                                      <p:to>
                                        <p:strVal val="hidden"/>
                                      </p:to>
                                    </p:set>
                                  </p:childTnLst>
                                </p:cTn>
                              </p:par>
                              <p:par>
                                <p:cTn id="93" presetID="1" presetClass="exit" presetSubtype="0" fill="hold" nodeType="withEffect">
                                  <p:stCondLst>
                                    <p:cond delay="0"/>
                                  </p:stCondLst>
                                  <p:childTnLst>
                                    <p:set>
                                      <p:cBhvr>
                                        <p:cTn id="94" dur="1" fill="hold">
                                          <p:stCondLst>
                                            <p:cond delay="0"/>
                                          </p:stCondLst>
                                        </p:cTn>
                                        <p:tgtEl>
                                          <p:spTgt spid="81"/>
                                        </p:tgtEl>
                                        <p:attrNameLst>
                                          <p:attrName>style.visibility</p:attrName>
                                        </p:attrNameLst>
                                      </p:cBhvr>
                                      <p:to>
                                        <p:strVal val="hidden"/>
                                      </p:to>
                                    </p:set>
                                  </p:childTnLst>
                                </p:cTn>
                              </p:par>
                            </p:childTnLst>
                          </p:cTn>
                        </p:par>
                      </p:childTnLst>
                    </p:cTn>
                  </p:par>
                  <p:par>
                    <p:cTn id="95" fill="hold">
                      <p:stCondLst>
                        <p:cond delay="indefinite"/>
                      </p:stCondLst>
                      <p:childTnLst>
                        <p:par>
                          <p:cTn id="96" fill="hold">
                            <p:stCondLst>
                              <p:cond delay="0"/>
                            </p:stCondLst>
                            <p:childTnLst>
                              <p:par>
                                <p:cTn id="97" presetID="1" presetClass="exit" presetSubtype="0" fill="hold" grpId="1" nodeType="clickEffect">
                                  <p:stCondLst>
                                    <p:cond delay="0"/>
                                  </p:stCondLst>
                                  <p:childTnLst>
                                    <p:set>
                                      <p:cBhvr>
                                        <p:cTn id="98" dur="1" fill="hold">
                                          <p:stCondLst>
                                            <p:cond delay="0"/>
                                          </p:stCondLst>
                                        </p:cTn>
                                        <p:tgtEl>
                                          <p:spTgt spid="73"/>
                                        </p:tgtEl>
                                        <p:attrNameLst>
                                          <p:attrName>style.visibility</p:attrName>
                                        </p:attrNameLst>
                                      </p:cBhvr>
                                      <p:to>
                                        <p:strVal val="hidden"/>
                                      </p:to>
                                    </p:set>
                                  </p:childTnLst>
                                </p:cTn>
                              </p:par>
                              <p:par>
                                <p:cTn id="99" presetID="1" presetClass="entr" presetSubtype="0" fill="hold" grpId="0" nodeType="withEffect">
                                  <p:stCondLst>
                                    <p:cond delay="0"/>
                                  </p:stCondLst>
                                  <p:childTnLst>
                                    <p:set>
                                      <p:cBhvr>
                                        <p:cTn id="100" dur="1" fill="hold">
                                          <p:stCondLst>
                                            <p:cond delay="0"/>
                                          </p:stCondLst>
                                        </p:cTn>
                                        <p:tgtEl>
                                          <p:spTgt spid="102"/>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103"/>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101"/>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104"/>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xit" presetSubtype="0" fill="hold" grpId="1" nodeType="clickEffect">
                                  <p:stCondLst>
                                    <p:cond delay="0"/>
                                  </p:stCondLst>
                                  <p:childTnLst>
                                    <p:set>
                                      <p:cBhvr>
                                        <p:cTn id="110" dur="1" fill="hold">
                                          <p:stCondLst>
                                            <p:cond delay="0"/>
                                          </p:stCondLst>
                                        </p:cTn>
                                        <p:tgtEl>
                                          <p:spTgt spid="101"/>
                                        </p:tgtEl>
                                        <p:attrNameLst>
                                          <p:attrName>style.visibility</p:attrName>
                                        </p:attrNameLst>
                                      </p:cBhvr>
                                      <p:to>
                                        <p:strVal val="hidden"/>
                                      </p:to>
                                    </p:set>
                                  </p:childTnLst>
                                </p:cTn>
                              </p:par>
                              <p:par>
                                <p:cTn id="111" presetID="1" presetClass="exit" presetSubtype="0" fill="hold" grpId="1" nodeType="withEffect">
                                  <p:stCondLst>
                                    <p:cond delay="0"/>
                                  </p:stCondLst>
                                  <p:childTnLst>
                                    <p:set>
                                      <p:cBhvr>
                                        <p:cTn id="112" dur="1" fill="hold">
                                          <p:stCondLst>
                                            <p:cond delay="0"/>
                                          </p:stCondLst>
                                        </p:cTn>
                                        <p:tgtEl>
                                          <p:spTgt spid="102"/>
                                        </p:tgtEl>
                                        <p:attrNameLst>
                                          <p:attrName>style.visibility</p:attrName>
                                        </p:attrNameLst>
                                      </p:cBhvr>
                                      <p:to>
                                        <p:strVal val="hidden"/>
                                      </p:to>
                                    </p:set>
                                  </p:childTnLst>
                                </p:cTn>
                              </p:par>
                              <p:par>
                                <p:cTn id="113" presetID="1" presetClass="exit" presetSubtype="0" fill="hold" grpId="1" nodeType="withEffect">
                                  <p:stCondLst>
                                    <p:cond delay="0"/>
                                  </p:stCondLst>
                                  <p:childTnLst>
                                    <p:set>
                                      <p:cBhvr>
                                        <p:cTn id="114" dur="1" fill="hold">
                                          <p:stCondLst>
                                            <p:cond delay="0"/>
                                          </p:stCondLst>
                                        </p:cTn>
                                        <p:tgtEl>
                                          <p:spTgt spid="103"/>
                                        </p:tgtEl>
                                        <p:attrNameLst>
                                          <p:attrName>style.visibility</p:attrName>
                                        </p:attrNameLst>
                                      </p:cBhvr>
                                      <p:to>
                                        <p:strVal val="hidden"/>
                                      </p:to>
                                    </p:set>
                                  </p:childTnLst>
                                </p:cTn>
                              </p:par>
                              <p:par>
                                <p:cTn id="115" presetID="1" presetClass="exit" presetSubtype="0" fill="hold" grpId="1" nodeType="withEffect">
                                  <p:stCondLst>
                                    <p:cond delay="0"/>
                                  </p:stCondLst>
                                  <p:childTnLst>
                                    <p:set>
                                      <p:cBhvr>
                                        <p:cTn id="116" dur="1" fill="hold">
                                          <p:stCondLst>
                                            <p:cond delay="0"/>
                                          </p:stCondLst>
                                        </p:cTn>
                                        <p:tgtEl>
                                          <p:spTgt spid="104"/>
                                        </p:tgtEl>
                                        <p:attrNameLst>
                                          <p:attrName>style.visibility</p:attrName>
                                        </p:attrNameLst>
                                      </p:cBhvr>
                                      <p:to>
                                        <p:strVal val="hidden"/>
                                      </p:to>
                                    </p:set>
                                  </p:childTnLst>
                                </p:cTn>
                              </p:par>
                              <p:par>
                                <p:cTn id="117" presetID="1" presetClass="entr" presetSubtype="0" fill="hold" grpId="2" nodeType="withEffect">
                                  <p:stCondLst>
                                    <p:cond delay="0"/>
                                  </p:stCondLst>
                                  <p:childTnLst>
                                    <p:set>
                                      <p:cBhvr>
                                        <p:cTn id="118" dur="1" fill="hold">
                                          <p:stCondLst>
                                            <p:cond delay="0"/>
                                          </p:stCondLst>
                                        </p:cTn>
                                        <p:tgtEl>
                                          <p:spTgt spid="73"/>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64" grpId="0" animBg="1"/>
      <p:bldP spid="65" grpId="0" animBg="1"/>
      <p:bldP spid="66" grpId="0"/>
      <p:bldP spid="67" grpId="0" animBg="1"/>
      <p:bldP spid="68" grpId="0" animBg="1"/>
      <p:bldP spid="69" grpId="0" animBg="1"/>
      <p:bldP spid="70" grpId="0" animBg="1"/>
      <p:bldP spid="71" grpId="0" animBg="1"/>
      <p:bldP spid="72" grpId="0" animBg="1"/>
      <p:bldP spid="73" grpId="0" animBg="1"/>
      <p:bldP spid="73" grpId="1" animBg="1"/>
      <p:bldP spid="73" grpId="2" animBg="1"/>
      <p:bldP spid="74" grpId="0" animBg="1"/>
      <p:bldP spid="75" grpId="0" animBg="1"/>
      <p:bldP spid="76" grpId="0" animBg="1"/>
      <p:bldP spid="77" grpId="0" animBg="1"/>
      <p:bldP spid="78" grpId="0" animBg="1"/>
      <p:bldP spid="79" grpId="0" animBg="1"/>
      <p:bldP spid="80" grpId="0" animBg="1"/>
      <p:bldP spid="82" grpId="0"/>
      <p:bldP spid="86" grpId="0" animBg="1"/>
      <p:bldP spid="87" grpId="0"/>
      <p:bldP spid="88" grpId="0" animBg="1"/>
      <p:bldP spid="89" grpId="0" animBg="1"/>
      <p:bldP spid="90" grpId="0" animBg="1"/>
      <p:bldP spid="91" grpId="0" animBg="1"/>
      <p:bldP spid="92" grpId="0" animBg="1"/>
      <p:bldP spid="93" grpId="0" animBg="1"/>
      <p:bldP spid="94" grpId="0" animBg="1"/>
      <p:bldP spid="95" grpId="0" animBg="1"/>
      <p:bldP spid="96" grpId="0"/>
      <p:bldP spid="100" grpId="0" animBg="1"/>
      <p:bldP spid="101" grpId="0" animBg="1"/>
      <p:bldP spid="101" grpId="1" animBg="1"/>
      <p:bldP spid="102" grpId="0" animBg="1"/>
      <p:bldP spid="102" grpId="1" animBg="1"/>
      <p:bldP spid="103" grpId="0" animBg="1"/>
      <p:bldP spid="103" grpId="1" animBg="1"/>
      <p:bldP spid="104" grpId="0"/>
      <p:bldP spid="104"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Rounded Corners 24">
            <a:extLst>
              <a:ext uri="{FF2B5EF4-FFF2-40B4-BE49-F238E27FC236}">
                <a16:creationId xmlns:a16="http://schemas.microsoft.com/office/drawing/2014/main" id="{557E297D-7B46-446E-B019-BAB0A8F143BB}"/>
              </a:ext>
            </a:extLst>
          </p:cNvPr>
          <p:cNvSpPr/>
          <p:nvPr/>
        </p:nvSpPr>
        <p:spPr bwMode="gray">
          <a:xfrm>
            <a:off x="602460" y="1696296"/>
            <a:ext cx="3184843" cy="3948366"/>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err="1">
                <a:ln>
                  <a:noFill/>
                </a:ln>
                <a:effectLst/>
                <a:uLnTx/>
                <a:uFillTx/>
                <a:ea typeface="Arial Unicode MS" pitchFamily="34" charset="-128"/>
                <a:cs typeface="Arial Unicode MS" pitchFamily="34" charset="-128"/>
              </a:rPr>
              <a:t>CronJob</a:t>
            </a:r>
            <a:endParaRPr kumimoji="0" lang="en-US" sz="20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 name="Rectangle: Rounded Corners 16">
            <a:extLst>
              <a:ext uri="{FF2B5EF4-FFF2-40B4-BE49-F238E27FC236}">
                <a16:creationId xmlns:a16="http://schemas.microsoft.com/office/drawing/2014/main" id="{7708F0DC-E3E8-41CB-9B4E-C99E440BD9B2}"/>
              </a:ext>
            </a:extLst>
          </p:cNvPr>
          <p:cNvSpPr/>
          <p:nvPr/>
        </p:nvSpPr>
        <p:spPr bwMode="gray">
          <a:xfrm>
            <a:off x="725477" y="2428182"/>
            <a:ext cx="2949776" cy="1978268"/>
          </a:xfrm>
          <a:prstGeom prst="roundRect">
            <a:avLst/>
          </a:prstGeom>
          <a:solidFill>
            <a:schemeClr val="accent1">
              <a:lumMod val="60000"/>
              <a:lumOff val="40000"/>
            </a:schemeClr>
          </a:solidFill>
          <a:ln w="6350" algn="ctr">
            <a:noFill/>
            <a:miter lim="800000"/>
            <a:headEnd/>
            <a:tailEnd/>
          </a:ln>
        </p:spPr>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Job</a:t>
            </a:r>
          </a:p>
        </p:txBody>
      </p:sp>
      <p:sp>
        <p:nvSpPr>
          <p:cNvPr id="2" name="Title 1">
            <a:extLst>
              <a:ext uri="{FF2B5EF4-FFF2-40B4-BE49-F238E27FC236}">
                <a16:creationId xmlns:a16="http://schemas.microsoft.com/office/drawing/2014/main" id="{79A3867E-5C44-4F73-A818-77DC474E4F16}"/>
              </a:ext>
            </a:extLst>
          </p:cNvPr>
          <p:cNvSpPr>
            <a:spLocks noGrp="1"/>
          </p:cNvSpPr>
          <p:nvPr>
            <p:ph type="title"/>
          </p:nvPr>
        </p:nvSpPr>
        <p:spPr/>
        <p:txBody>
          <a:bodyPr/>
          <a:lstStyle/>
          <a:p>
            <a:r>
              <a:rPr lang="en-US" dirty="0"/>
              <a:t>Job &amp; </a:t>
            </a:r>
            <a:r>
              <a:rPr lang="en-US" dirty="0" err="1"/>
              <a:t>CronJob</a:t>
            </a:r>
            <a:endParaRPr lang="en-US" dirty="0"/>
          </a:p>
        </p:txBody>
      </p:sp>
      <p:pic>
        <p:nvPicPr>
          <p:cNvPr id="5" name="Graphic 4" descr="Alarm Clock">
            <a:extLst>
              <a:ext uri="{FF2B5EF4-FFF2-40B4-BE49-F238E27FC236}">
                <a16:creationId xmlns:a16="http://schemas.microsoft.com/office/drawing/2014/main" id="{044084AF-52CD-4D9B-9537-EAC3C1CB020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218973" y="4484562"/>
            <a:ext cx="914400" cy="914400"/>
          </a:xfrm>
          <a:prstGeom prst="rect">
            <a:avLst/>
          </a:prstGeom>
        </p:spPr>
      </p:pic>
      <p:pic>
        <p:nvPicPr>
          <p:cNvPr id="7" name="Graphic 6" descr="Daily Calendar">
            <a:extLst>
              <a:ext uri="{FF2B5EF4-FFF2-40B4-BE49-F238E27FC236}">
                <a16:creationId xmlns:a16="http://schemas.microsoft.com/office/drawing/2014/main" id="{C574A738-D8EF-40D0-8B36-1FE7AC4C50B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194881" y="4484562"/>
            <a:ext cx="914400" cy="914400"/>
          </a:xfrm>
          <a:prstGeom prst="rect">
            <a:avLst/>
          </a:prstGeom>
        </p:spPr>
      </p:pic>
      <p:pic>
        <p:nvPicPr>
          <p:cNvPr id="9" name="Graphic 8" descr="Warning">
            <a:extLst>
              <a:ext uri="{FF2B5EF4-FFF2-40B4-BE49-F238E27FC236}">
                <a16:creationId xmlns:a16="http://schemas.microsoft.com/office/drawing/2014/main" id="{858368F5-DB96-4236-A0FA-F0ADEA23403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453034" y="2062035"/>
            <a:ext cx="914400" cy="914400"/>
          </a:xfrm>
          <a:prstGeom prst="rect">
            <a:avLst/>
          </a:prstGeom>
        </p:spPr>
      </p:pic>
      <p:pic>
        <p:nvPicPr>
          <p:cNvPr id="11" name="Graphic 10" descr="Checkmark">
            <a:extLst>
              <a:ext uri="{FF2B5EF4-FFF2-40B4-BE49-F238E27FC236}">
                <a16:creationId xmlns:a16="http://schemas.microsoft.com/office/drawing/2014/main" id="{C313D2C8-090B-44A5-83A8-D9D1E57B73E1}"/>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9572978" y="4112311"/>
            <a:ext cx="914400" cy="914400"/>
          </a:xfrm>
          <a:prstGeom prst="rect">
            <a:avLst/>
          </a:prstGeom>
        </p:spPr>
      </p:pic>
      <p:pic>
        <p:nvPicPr>
          <p:cNvPr id="15" name="Graphic 14" descr="Arrow: Slight curve">
            <a:extLst>
              <a:ext uri="{FF2B5EF4-FFF2-40B4-BE49-F238E27FC236}">
                <a16:creationId xmlns:a16="http://schemas.microsoft.com/office/drawing/2014/main" id="{312A76A1-D589-4B37-83A2-DE70121C2383}"/>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3910320" y="2683084"/>
            <a:ext cx="1807237" cy="1807237"/>
          </a:xfrm>
          <a:prstGeom prst="rect">
            <a:avLst/>
          </a:prstGeom>
        </p:spPr>
      </p:pic>
      <p:sp>
        <p:nvSpPr>
          <p:cNvPr id="16" name="Rectangle 15">
            <a:extLst>
              <a:ext uri="{FF2B5EF4-FFF2-40B4-BE49-F238E27FC236}">
                <a16:creationId xmlns:a16="http://schemas.microsoft.com/office/drawing/2014/main" id="{FC7DAD24-7589-4286-BB49-360C4826BF00}"/>
              </a:ext>
            </a:extLst>
          </p:cNvPr>
          <p:cNvSpPr/>
          <p:nvPr/>
        </p:nvSpPr>
        <p:spPr bwMode="gray">
          <a:xfrm>
            <a:off x="5948001" y="3119669"/>
            <a:ext cx="1356852" cy="934065"/>
          </a:xfrm>
          <a:prstGeom prst="rect">
            <a:avLst/>
          </a:prstGeom>
          <a:solidFill>
            <a:schemeClr val="bg2">
              <a:lumMod val="60000"/>
              <a:lumOff val="40000"/>
            </a:schemeClr>
          </a:solidFill>
          <a:ln>
            <a:solidFill>
              <a:schemeClr val="bg1"/>
            </a:solidFill>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solidFill>
                  <a:sysClr val="windowText" lastClr="000000"/>
                </a:solidFill>
                <a:effectLst/>
                <a:uLnTx/>
                <a:uFillTx/>
                <a:ea typeface="Arial Unicode MS" pitchFamily="34" charset="-128"/>
                <a:cs typeface="Arial Unicode MS" pitchFamily="34" charset="-128"/>
              </a:rPr>
              <a:t>Pod</a:t>
            </a:r>
          </a:p>
        </p:txBody>
      </p:sp>
      <p:sp>
        <p:nvSpPr>
          <p:cNvPr id="18" name="Rectangle 17">
            <a:extLst>
              <a:ext uri="{FF2B5EF4-FFF2-40B4-BE49-F238E27FC236}">
                <a16:creationId xmlns:a16="http://schemas.microsoft.com/office/drawing/2014/main" id="{AAC7CD80-8A94-4547-AF14-FCCBD9D8D8AB}"/>
              </a:ext>
            </a:extLst>
          </p:cNvPr>
          <p:cNvSpPr/>
          <p:nvPr/>
        </p:nvSpPr>
        <p:spPr bwMode="gray">
          <a:xfrm>
            <a:off x="837105" y="3591780"/>
            <a:ext cx="2726520" cy="486666"/>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err="1">
                <a:solidFill>
                  <a:schemeClr val="dk1"/>
                </a:solidFill>
                <a:ea typeface="Arial Unicode MS" pitchFamily="34" charset="-128"/>
              </a:rPr>
              <a:t>PodSpecTemplate</a:t>
            </a:r>
            <a:endParaRPr lang="en-US" sz="1800" kern="0" dirty="0">
              <a:solidFill>
                <a:schemeClr val="dk1"/>
              </a:solidFill>
              <a:ea typeface="Arial Unicode MS" pitchFamily="34" charset="-128"/>
            </a:endParaRPr>
          </a:p>
        </p:txBody>
      </p:sp>
      <p:sp>
        <p:nvSpPr>
          <p:cNvPr id="19" name="Rectangle 18">
            <a:extLst>
              <a:ext uri="{FF2B5EF4-FFF2-40B4-BE49-F238E27FC236}">
                <a16:creationId xmlns:a16="http://schemas.microsoft.com/office/drawing/2014/main" id="{9D660193-0DF1-4A86-B49C-C1B3D70075A6}"/>
              </a:ext>
            </a:extLst>
          </p:cNvPr>
          <p:cNvSpPr/>
          <p:nvPr/>
        </p:nvSpPr>
        <p:spPr bwMode="gray">
          <a:xfrm>
            <a:off x="831622" y="2998120"/>
            <a:ext cx="2726520" cy="486666"/>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err="1">
                <a:solidFill>
                  <a:schemeClr val="dk1"/>
                </a:solidFill>
                <a:ea typeface="Arial Unicode MS" pitchFamily="34" charset="-128"/>
              </a:rPr>
              <a:t>JobSpec</a:t>
            </a:r>
            <a:endParaRPr lang="en-US" sz="1800" kern="0" dirty="0">
              <a:solidFill>
                <a:schemeClr val="dk1"/>
              </a:solidFill>
              <a:ea typeface="Arial Unicode MS" pitchFamily="34" charset="-128"/>
            </a:endParaRPr>
          </a:p>
        </p:txBody>
      </p:sp>
      <p:pic>
        <p:nvPicPr>
          <p:cNvPr id="20" name="Graphic 19" descr="Arrow: Slight curve">
            <a:extLst>
              <a:ext uri="{FF2B5EF4-FFF2-40B4-BE49-F238E27FC236}">
                <a16:creationId xmlns:a16="http://schemas.microsoft.com/office/drawing/2014/main" id="{C2B1B27F-315E-43CA-B1DD-2AC899C34282}"/>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535297" y="2683084"/>
            <a:ext cx="1807237" cy="1807237"/>
          </a:xfrm>
          <a:prstGeom prst="rect">
            <a:avLst/>
          </a:prstGeom>
        </p:spPr>
      </p:pic>
      <p:pic>
        <p:nvPicPr>
          <p:cNvPr id="21" name="Graphic 20" descr="Arrow: Slight curve">
            <a:extLst>
              <a:ext uri="{FF2B5EF4-FFF2-40B4-BE49-F238E27FC236}">
                <a16:creationId xmlns:a16="http://schemas.microsoft.com/office/drawing/2014/main" id="{3773ABA9-DE2B-4082-B40A-F93EFC5321CE}"/>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rot="10800000">
            <a:off x="7528686" y="1312432"/>
            <a:ext cx="1807237" cy="1807237"/>
          </a:xfrm>
          <a:prstGeom prst="rect">
            <a:avLst/>
          </a:prstGeom>
        </p:spPr>
      </p:pic>
      <p:sp>
        <p:nvSpPr>
          <p:cNvPr id="22" name="Speech Bubble: Rectangle 21">
            <a:extLst>
              <a:ext uri="{FF2B5EF4-FFF2-40B4-BE49-F238E27FC236}">
                <a16:creationId xmlns:a16="http://schemas.microsoft.com/office/drawing/2014/main" id="{4AE32203-9AB4-471C-8B9D-49FACB1A819C}"/>
              </a:ext>
            </a:extLst>
          </p:cNvPr>
          <p:cNvSpPr/>
          <p:nvPr/>
        </p:nvSpPr>
        <p:spPr bwMode="gray">
          <a:xfrm>
            <a:off x="5253984" y="5262395"/>
            <a:ext cx="4101737" cy="725167"/>
          </a:xfrm>
          <a:prstGeom prst="wedgeRectCallout">
            <a:avLst>
              <a:gd name="adj1" fmla="val 49211"/>
              <a:gd name="adj2" fmla="val -16084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Pod terminates successfully – Job is considered ok / complete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3" name="Title 1">
            <a:extLst>
              <a:ext uri="{FF2B5EF4-FFF2-40B4-BE49-F238E27FC236}">
                <a16:creationId xmlns:a16="http://schemas.microsoft.com/office/drawing/2014/main" id="{08B53A76-3C14-4E6B-A892-CCA5F14A0679}"/>
              </a:ext>
            </a:extLst>
          </p:cNvPr>
          <p:cNvSpPr txBox="1">
            <a:spLocks/>
          </p:cNvSpPr>
          <p:nvPr/>
        </p:nvSpPr>
        <p:spPr bwMode="gray">
          <a:xfrm>
            <a:off x="9523048" y="3402035"/>
            <a:ext cx="1718785" cy="369332"/>
          </a:xfrm>
          <a:prstGeom prst="rect">
            <a:avLst/>
          </a:prstGeom>
        </p:spPr>
        <p:txBody>
          <a:bodyPr vert="horz" wrap="square" lIns="0" tIns="0" rIns="0" bIns="0" rtlCol="0" anchor="t" anchorCtr="0">
            <a:spAutoFit/>
          </a:bodyPr>
          <a:lstStyle>
            <a:lvl1pPr algn="l" defTabSz="1088558" rtl="0" eaLnBrk="1" latinLnBrk="0" hangingPunct="1">
              <a:spcBef>
                <a:spcPct val="0"/>
              </a:spcBef>
              <a:buNone/>
              <a:defRPr sz="2400" b="1" kern="1200" baseline="0">
                <a:solidFill>
                  <a:schemeClr val="tx1"/>
                </a:solidFill>
                <a:latin typeface="+mj-lt"/>
                <a:ea typeface="+mj-ea"/>
                <a:cs typeface="+mj-cs"/>
              </a:defRPr>
            </a:lvl1pPr>
          </a:lstStyle>
          <a:p>
            <a:r>
              <a:rPr lang="en-US" dirty="0"/>
              <a:t>exit(??)</a:t>
            </a:r>
          </a:p>
        </p:txBody>
      </p:sp>
      <p:sp>
        <p:nvSpPr>
          <p:cNvPr id="24" name="Speech Bubble: Rectangle 23">
            <a:extLst>
              <a:ext uri="{FF2B5EF4-FFF2-40B4-BE49-F238E27FC236}">
                <a16:creationId xmlns:a16="http://schemas.microsoft.com/office/drawing/2014/main" id="{B51628FA-1849-4F62-A7A2-DB06358049AA}"/>
              </a:ext>
            </a:extLst>
          </p:cNvPr>
          <p:cNvSpPr/>
          <p:nvPr/>
        </p:nvSpPr>
        <p:spPr bwMode="gray">
          <a:xfrm>
            <a:off x="6097239" y="693565"/>
            <a:ext cx="4101737" cy="725167"/>
          </a:xfrm>
          <a:prstGeom prst="wedgeRectCallout">
            <a:avLst>
              <a:gd name="adj1" fmla="val 41923"/>
              <a:gd name="adj2" fmla="val 131356"/>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If exit code != 0 </a:t>
            </a:r>
            <a:r>
              <a:rPr lang="en-US" sz="1800" kern="0" dirty="0">
                <a:ea typeface="Arial Unicode MS" pitchFamily="34" charset="-128"/>
                <a:cs typeface="Arial Unicode MS" pitchFamily="34" charset="-128"/>
                <a:sym typeface="Wingdings" panose="05000000000000000000" pitchFamily="2" charset="2"/>
              </a:rPr>
              <a:t> consider pod as failed and restart</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1537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pic>
        <p:nvPicPr>
          <p:cNvPr id="5" name="Picture 4">
            <a:extLst>
              <a:ext uri="{FF2B5EF4-FFF2-40B4-BE49-F238E27FC236}">
                <a16:creationId xmlns:a16="http://schemas.microsoft.com/office/drawing/2014/main" id="{1586E469-D4BE-4FD2-8C2F-DB3709242579}"/>
              </a:ext>
            </a:extLst>
          </p:cNvPr>
          <p:cNvPicPr>
            <a:picLocks noChangeAspect="1"/>
          </p:cNvPicPr>
          <p:nvPr/>
        </p:nvPicPr>
        <p:blipFill>
          <a:blip r:embed="rId3"/>
          <a:stretch>
            <a:fillRect/>
          </a:stretch>
        </p:blipFill>
        <p:spPr>
          <a:xfrm>
            <a:off x="3645157" y="976918"/>
            <a:ext cx="4904163" cy="4904163"/>
          </a:xfrm>
          <a:prstGeom prst="rect">
            <a:avLst/>
          </a:prstGeom>
        </p:spPr>
      </p:pic>
    </p:spTree>
    <p:extLst>
      <p:ext uri="{BB962C8B-B14F-4D97-AF65-F5344CB8AC3E}">
        <p14:creationId xmlns:p14="http://schemas.microsoft.com/office/powerpoint/2010/main" val="1574038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p:txBody>
          <a:bodyPr/>
          <a:lstStyle/>
          <a:p>
            <a:r>
              <a:rPr lang="en-US" dirty="0"/>
              <a:t>Kubernetes</a:t>
            </a:r>
            <a:br>
              <a:rPr lang="en-US" dirty="0"/>
            </a:br>
            <a:r>
              <a:rPr lang="en-US" dirty="0">
                <a:solidFill>
                  <a:schemeClr val="accent1"/>
                </a:solidFill>
              </a:rPr>
              <a:t>Dashboard addon</a:t>
            </a:r>
          </a:p>
        </p:txBody>
      </p:sp>
      <p:pic>
        <p:nvPicPr>
          <p:cNvPr id="4" name="Picture 3" descr="cid:image003.png@01D31CC6.A08B1C50">
            <a:extLst>
              <a:ext uri="{FF2B5EF4-FFF2-40B4-BE49-F238E27FC236}">
                <a16:creationId xmlns:a16="http://schemas.microsoft.com/office/drawing/2014/main" id="{CE860390-F50F-48A8-AA1A-AE0217946F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0712" y="5721975"/>
            <a:ext cx="1414463" cy="113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Illustration" descr="Example of an illustration" title="Illustration for title slide">
            <a:extLst>
              <a:ext uri="{FF2B5EF4-FFF2-40B4-BE49-F238E27FC236}">
                <a16:creationId xmlns:a16="http://schemas.microsoft.com/office/drawing/2014/main" id="{01600F65-CF7C-4978-AEE5-E81564FA87FF}"/>
              </a:ext>
            </a:extLst>
          </p:cNvPr>
          <p:cNvPicPr>
            <a:picLocks noGrp="1" noChangeAspect="1"/>
          </p:cNvPicPr>
          <p:nvPr>
            <p:ph type="pic" sz="quarter" idx="12"/>
          </p:nvPr>
        </p:nvPicPr>
        <p:blipFill>
          <a:blip r:embed="rId4"/>
          <a:srcRect t="3112" b="3112"/>
          <a:stretch>
            <a:fillRect/>
          </a:stretch>
        </p:blipFill>
        <p:spPr bwMode="gray">
          <a:xfrm>
            <a:off x="1" y="0"/>
            <a:ext cx="12195174" cy="3430006"/>
          </a:xfrm>
        </p:spPr>
      </p:pic>
    </p:spTree>
    <p:extLst>
      <p:ext uri="{BB962C8B-B14F-4D97-AF65-F5344CB8AC3E}">
        <p14:creationId xmlns:p14="http://schemas.microsoft.com/office/powerpoint/2010/main" val="30238935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Sometimes working with </a:t>
            </a:r>
            <a:r>
              <a:rPr lang="en-US" dirty="0" err="1"/>
              <a:t>kubernetes</a:t>
            </a:r>
            <a:r>
              <a:rPr lang="en-US" dirty="0"/>
              <a:t> is like …</a:t>
            </a:r>
          </a:p>
        </p:txBody>
      </p:sp>
      <p:pic>
        <p:nvPicPr>
          <p:cNvPr id="1028" name="Picture 4" descr="The Important Fiel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8388" y="1370845"/>
            <a:ext cx="9753039" cy="423911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4732922" y="5691976"/>
            <a:ext cx="2803973" cy="415498"/>
          </a:xfrm>
          <a:prstGeom prst="rect">
            <a:avLst/>
          </a:prstGeom>
        </p:spPr>
        <p:txBody>
          <a:bodyPr wrap="none">
            <a:spAutoFit/>
          </a:bodyPr>
          <a:lstStyle/>
          <a:p>
            <a:r>
              <a:rPr lang="en-US" dirty="0">
                <a:hlinkClick r:id="rId4"/>
              </a:rPr>
              <a:t>https://xkcd.com/970/</a:t>
            </a:r>
            <a:endParaRPr lang="en-US" dirty="0"/>
          </a:p>
        </p:txBody>
      </p:sp>
    </p:spTree>
    <p:extLst>
      <p:ext uri="{BB962C8B-B14F-4D97-AF65-F5344CB8AC3E}">
        <p14:creationId xmlns:p14="http://schemas.microsoft.com/office/powerpoint/2010/main" val="8229339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 K8s Dashboard</a:t>
            </a:r>
          </a:p>
        </p:txBody>
      </p:sp>
      <p:pic>
        <p:nvPicPr>
          <p:cNvPr id="5" name="Picture 4"/>
          <p:cNvPicPr>
            <a:picLocks noChangeAspect="1"/>
          </p:cNvPicPr>
          <p:nvPr/>
        </p:nvPicPr>
        <p:blipFill>
          <a:blip r:embed="rId3"/>
          <a:stretch>
            <a:fillRect/>
          </a:stretch>
        </p:blipFill>
        <p:spPr>
          <a:xfrm>
            <a:off x="598254" y="959749"/>
            <a:ext cx="10997970" cy="5435976"/>
          </a:xfrm>
          <a:prstGeom prst="rect">
            <a:avLst/>
          </a:prstGeom>
        </p:spPr>
      </p:pic>
    </p:spTree>
    <p:extLst>
      <p:ext uri="{BB962C8B-B14F-4D97-AF65-F5344CB8AC3E}">
        <p14:creationId xmlns:p14="http://schemas.microsoft.com/office/powerpoint/2010/main" val="3061429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BD4BF-5C0E-4BE1-A99C-25DBDC85D9CD}"/>
              </a:ext>
            </a:extLst>
          </p:cNvPr>
          <p:cNvSpPr>
            <a:spLocks noGrp="1"/>
          </p:cNvSpPr>
          <p:nvPr>
            <p:ph type="title"/>
          </p:nvPr>
        </p:nvSpPr>
        <p:spPr/>
        <p:txBody>
          <a:bodyPr/>
          <a:lstStyle/>
          <a:p>
            <a:r>
              <a:rPr lang="en-US"/>
              <a:t>(optional) Demo</a:t>
            </a:r>
            <a:endParaRPr lang="en-US" dirty="0"/>
          </a:p>
        </p:txBody>
      </p:sp>
      <p:pic>
        <p:nvPicPr>
          <p:cNvPr id="4" name="Picture 3">
            <a:extLst>
              <a:ext uri="{FF2B5EF4-FFF2-40B4-BE49-F238E27FC236}">
                <a16:creationId xmlns:a16="http://schemas.microsoft.com/office/drawing/2014/main" id="{7F798369-315D-4168-9945-CC458FC9EC6E}"/>
              </a:ext>
            </a:extLst>
          </p:cNvPr>
          <p:cNvPicPr>
            <a:picLocks noChangeAspect="1"/>
          </p:cNvPicPr>
          <p:nvPr/>
        </p:nvPicPr>
        <p:blipFill>
          <a:blip r:embed="rId3"/>
          <a:stretch>
            <a:fillRect/>
          </a:stretch>
        </p:blipFill>
        <p:spPr>
          <a:xfrm>
            <a:off x="3645157" y="976918"/>
            <a:ext cx="4904163" cy="4904163"/>
          </a:xfrm>
          <a:prstGeom prst="rect">
            <a:avLst/>
          </a:prstGeom>
        </p:spPr>
      </p:pic>
    </p:spTree>
    <p:extLst>
      <p:ext uri="{BB962C8B-B14F-4D97-AF65-F5344CB8AC3E}">
        <p14:creationId xmlns:p14="http://schemas.microsoft.com/office/powerpoint/2010/main" val="16127869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39290FA-2FB3-46AF-A98A-CEAC5B76446E}"/>
              </a:ext>
            </a:extLst>
          </p:cNvPr>
          <p:cNvSpPr>
            <a:spLocks noGrp="1"/>
          </p:cNvSpPr>
          <p:nvPr>
            <p:ph type="ctrTitle"/>
          </p:nvPr>
        </p:nvSpPr>
        <p:spPr/>
        <p:txBody>
          <a:bodyPr/>
          <a:lstStyle/>
          <a:p>
            <a:r>
              <a:rPr lang="de-DE" dirty="0"/>
              <a:t>Appendix</a:t>
            </a:r>
          </a:p>
        </p:txBody>
      </p:sp>
    </p:spTree>
    <p:extLst>
      <p:ext uri="{BB962C8B-B14F-4D97-AF65-F5344CB8AC3E}">
        <p14:creationId xmlns:p14="http://schemas.microsoft.com/office/powerpoint/2010/main" val="22623609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001" y="504000"/>
            <a:ext cx="5840279" cy="369332"/>
          </a:xfrm>
        </p:spPr>
        <p:txBody>
          <a:bodyPr/>
          <a:lstStyle/>
          <a:p>
            <a:r>
              <a:rPr lang="en-US" dirty="0">
                <a:solidFill>
                  <a:srgbClr val="09ABFF"/>
                </a:solidFill>
              </a:rPr>
              <a:t>The Gardener: Technical landscape</a:t>
            </a:r>
            <a:endParaRPr lang="en-GB" dirty="0"/>
          </a:p>
        </p:txBody>
      </p:sp>
      <p:pic>
        <p:nvPicPr>
          <p:cNvPr id="6" name="Picture 5">
            <a:extLst>
              <a:ext uri="{FF2B5EF4-FFF2-40B4-BE49-F238E27FC236}">
                <a16:creationId xmlns:a16="http://schemas.microsoft.com/office/drawing/2014/main" id="{68F36224-0F3F-4D3F-A57A-95E8849F38A1}"/>
              </a:ext>
            </a:extLst>
          </p:cNvPr>
          <p:cNvPicPr>
            <a:picLocks noChangeAspect="1"/>
          </p:cNvPicPr>
          <p:nvPr/>
        </p:nvPicPr>
        <p:blipFill>
          <a:blip r:embed="rId3"/>
          <a:stretch>
            <a:fillRect/>
          </a:stretch>
        </p:blipFill>
        <p:spPr>
          <a:xfrm>
            <a:off x="504001" y="1090011"/>
            <a:ext cx="10932795" cy="5377815"/>
          </a:xfrm>
          <a:prstGeom prst="rect">
            <a:avLst/>
          </a:prstGeom>
        </p:spPr>
      </p:pic>
      <p:sp>
        <p:nvSpPr>
          <p:cNvPr id="7" name="Rectangle 6">
            <a:extLst>
              <a:ext uri="{FF2B5EF4-FFF2-40B4-BE49-F238E27FC236}">
                <a16:creationId xmlns:a16="http://schemas.microsoft.com/office/drawing/2014/main" id="{F227F697-5E4F-4972-A519-722C34E148A8}"/>
              </a:ext>
            </a:extLst>
          </p:cNvPr>
          <p:cNvSpPr/>
          <p:nvPr/>
        </p:nvSpPr>
        <p:spPr>
          <a:xfrm>
            <a:off x="8028491" y="504000"/>
            <a:ext cx="3408305" cy="276999"/>
          </a:xfrm>
          <a:prstGeom prst="rect">
            <a:avLst/>
          </a:prstGeom>
        </p:spPr>
        <p:txBody>
          <a:bodyPr wrap="none">
            <a:spAutoFit/>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dirty="0">
                <a:ln>
                  <a:noFill/>
                </a:ln>
                <a:solidFill>
                  <a:srgbClr val="000000"/>
                </a:solidFill>
                <a:effectLst/>
                <a:uLnTx/>
                <a:uFillTx/>
                <a:latin typeface="Arial"/>
                <a:ea typeface="+mn-ea"/>
                <a:cs typeface="+mn-cs"/>
                <a:hlinkClick r:id="rId4"/>
              </a:rPr>
              <a:t>https://kubernetes.io/blog/2018/05/17/gardener/</a:t>
            </a:r>
            <a:endParaRPr kumimoji="0" lang="de-DE" sz="12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489177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85E113C-816E-4160-9494-A5DB0947D1E0}"/>
              </a:ext>
            </a:extLst>
          </p:cNvPr>
          <p:cNvSpPr>
            <a:spLocks noGrp="1"/>
          </p:cNvSpPr>
          <p:nvPr>
            <p:ph type="title"/>
          </p:nvPr>
        </p:nvSpPr>
        <p:spPr>
          <a:xfrm>
            <a:off x="504001" y="504000"/>
            <a:ext cx="11186476" cy="369332"/>
          </a:xfrm>
        </p:spPr>
        <p:txBody>
          <a:bodyPr/>
          <a:lstStyle/>
          <a:p>
            <a:pPr fontAlgn="base">
              <a:spcBef>
                <a:spcPct val="50000"/>
              </a:spcBef>
              <a:spcAft>
                <a:spcPct val="0"/>
              </a:spcAft>
              <a:buClr>
                <a:srgbClr val="F0AB00"/>
              </a:buClr>
              <a:buSzPct val="80000"/>
            </a:pPr>
            <a:r>
              <a:rPr lang="en-US" kern="0" dirty="0">
                <a:ea typeface="Arial Unicode MS" pitchFamily="34" charset="-128"/>
                <a:cs typeface="Arial Unicode MS" pitchFamily="34" charset="-128"/>
              </a:rPr>
              <a:t>Some components require to have a pod on every node!</a:t>
            </a:r>
            <a:endParaRPr lang="en-US" sz="2000" kern="0" dirty="0">
              <a:ea typeface="Arial Unicode MS" pitchFamily="34" charset="-128"/>
              <a:cs typeface="Arial Unicode MS" pitchFamily="34" charset="-128"/>
            </a:endParaRPr>
          </a:p>
        </p:txBody>
      </p:sp>
      <p:sp>
        <p:nvSpPr>
          <p:cNvPr id="16" name="Rectangle 15">
            <a:extLst>
              <a:ext uri="{FF2B5EF4-FFF2-40B4-BE49-F238E27FC236}">
                <a16:creationId xmlns:a16="http://schemas.microsoft.com/office/drawing/2014/main" id="{B26BC8F1-9AB4-4D8E-B93C-C8FE13F7368F}"/>
              </a:ext>
            </a:extLst>
          </p:cNvPr>
          <p:cNvSpPr/>
          <p:nvPr/>
        </p:nvSpPr>
        <p:spPr bwMode="gray">
          <a:xfrm>
            <a:off x="1875212" y="3692770"/>
            <a:ext cx="2259498" cy="2752516"/>
          </a:xfrm>
          <a:prstGeom prst="rect">
            <a:avLst/>
          </a:prstGeom>
          <a:solidFill>
            <a:schemeClr val="bg1">
              <a:lumMod val="85000"/>
            </a:schemeClr>
          </a:solidFill>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err="1">
                <a:ea typeface="Arial Unicode MS" pitchFamily="34" charset="-128"/>
                <a:cs typeface="Arial Unicode MS" pitchFamily="34" charset="-128"/>
              </a:rPr>
              <a:t>Node</a:t>
            </a:r>
            <a:r>
              <a:rPr lang="de-DE" sz="2400" b="1" kern="0" dirty="0">
                <a:ea typeface="Arial Unicode MS" pitchFamily="34" charset="-128"/>
                <a:cs typeface="Arial Unicode MS" pitchFamily="34" charset="-128"/>
              </a:rPr>
              <a:t> A</a:t>
            </a:r>
          </a:p>
        </p:txBody>
      </p:sp>
      <p:sp>
        <p:nvSpPr>
          <p:cNvPr id="19" name="Rectangle 18">
            <a:extLst>
              <a:ext uri="{FF2B5EF4-FFF2-40B4-BE49-F238E27FC236}">
                <a16:creationId xmlns:a16="http://schemas.microsoft.com/office/drawing/2014/main" id="{E47909A0-9E36-47F0-9250-3DD040D8A256}"/>
              </a:ext>
            </a:extLst>
          </p:cNvPr>
          <p:cNvSpPr/>
          <p:nvPr/>
        </p:nvSpPr>
        <p:spPr bwMode="gray">
          <a:xfrm>
            <a:off x="4355594" y="3692770"/>
            <a:ext cx="2259498" cy="2752516"/>
          </a:xfrm>
          <a:prstGeom prst="rect">
            <a:avLst/>
          </a:prstGeom>
          <a:solidFill>
            <a:schemeClr val="bg1">
              <a:lumMod val="85000"/>
            </a:schemeClr>
          </a:solidFill>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err="1">
                <a:ea typeface="Arial Unicode MS" pitchFamily="34" charset="-128"/>
              </a:rPr>
              <a:t>Node</a:t>
            </a:r>
            <a:r>
              <a:rPr lang="de-DE" sz="2400" b="1" kern="0" dirty="0">
                <a:ea typeface="Arial Unicode MS" pitchFamily="34" charset="-128"/>
              </a:rPr>
              <a:t> B</a:t>
            </a:r>
          </a:p>
        </p:txBody>
      </p:sp>
      <p:sp>
        <p:nvSpPr>
          <p:cNvPr id="20" name="Rectangle 19">
            <a:extLst>
              <a:ext uri="{FF2B5EF4-FFF2-40B4-BE49-F238E27FC236}">
                <a16:creationId xmlns:a16="http://schemas.microsoft.com/office/drawing/2014/main" id="{DF438FDE-397E-4A58-BABA-D5BF0C2C2DF9}"/>
              </a:ext>
            </a:extLst>
          </p:cNvPr>
          <p:cNvSpPr/>
          <p:nvPr/>
        </p:nvSpPr>
        <p:spPr bwMode="gray">
          <a:xfrm>
            <a:off x="6835976" y="3692769"/>
            <a:ext cx="2259498" cy="2752516"/>
          </a:xfrm>
          <a:prstGeom prst="rect">
            <a:avLst/>
          </a:prstGeom>
          <a:solidFill>
            <a:schemeClr val="bg1">
              <a:lumMod val="85000"/>
            </a:schemeClr>
          </a:solidFill>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err="1">
                <a:ea typeface="Arial Unicode MS" pitchFamily="34" charset="-128"/>
              </a:rPr>
              <a:t>Node</a:t>
            </a:r>
            <a:r>
              <a:rPr lang="de-DE" sz="2400" b="1" kern="0" dirty="0">
                <a:ea typeface="Arial Unicode MS" pitchFamily="34" charset="-128"/>
              </a:rPr>
              <a:t> C</a:t>
            </a:r>
          </a:p>
        </p:txBody>
      </p:sp>
      <p:sp>
        <p:nvSpPr>
          <p:cNvPr id="21" name="Rectangle 20">
            <a:extLst>
              <a:ext uri="{FF2B5EF4-FFF2-40B4-BE49-F238E27FC236}">
                <a16:creationId xmlns:a16="http://schemas.microsoft.com/office/drawing/2014/main" id="{D61DC354-E114-4370-9964-8F6CEC4F99FF}"/>
              </a:ext>
            </a:extLst>
          </p:cNvPr>
          <p:cNvSpPr/>
          <p:nvPr/>
        </p:nvSpPr>
        <p:spPr bwMode="gray">
          <a:xfrm>
            <a:off x="2326535" y="5351434"/>
            <a:ext cx="1356852" cy="934065"/>
          </a:xfrm>
          <a:prstGeom prst="rect">
            <a:avLst/>
          </a:prstGeom>
          <a:solidFill>
            <a:schemeClr val="bg1">
              <a:lumMod val="65000"/>
            </a:schemeClr>
          </a:solidFill>
          <a:ln>
            <a:solidFill>
              <a:schemeClr val="bg1"/>
            </a:solidFill>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solidFill>
                  <a:sysClr val="windowText" lastClr="000000"/>
                </a:solidFill>
                <a:ea typeface="Arial Unicode MS" pitchFamily="34" charset="-128"/>
              </a:rPr>
              <a:t>monitoring</a:t>
            </a:r>
          </a:p>
        </p:txBody>
      </p:sp>
      <p:sp>
        <p:nvSpPr>
          <p:cNvPr id="22" name="Rectangle 21">
            <a:extLst>
              <a:ext uri="{FF2B5EF4-FFF2-40B4-BE49-F238E27FC236}">
                <a16:creationId xmlns:a16="http://schemas.microsoft.com/office/drawing/2014/main" id="{505D1E05-53AF-4C14-ADCD-6E48374766AD}"/>
              </a:ext>
            </a:extLst>
          </p:cNvPr>
          <p:cNvSpPr/>
          <p:nvPr/>
        </p:nvSpPr>
        <p:spPr bwMode="gray">
          <a:xfrm>
            <a:off x="4806917" y="5351434"/>
            <a:ext cx="1356852" cy="934065"/>
          </a:xfrm>
          <a:prstGeom prst="rect">
            <a:avLst/>
          </a:prstGeom>
          <a:solidFill>
            <a:schemeClr val="bg1">
              <a:lumMod val="65000"/>
            </a:schemeClr>
          </a:solidFill>
          <a:ln>
            <a:solidFill>
              <a:schemeClr val="bg1"/>
            </a:solidFill>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a:solidFill>
                  <a:sysClr val="windowText" lastClr="000000"/>
                </a:solidFill>
                <a:ea typeface="Arial Unicode MS" pitchFamily="34" charset="-128"/>
              </a:rPr>
              <a:t>monitoring</a:t>
            </a:r>
            <a:endParaRPr lang="en-US" sz="1800" kern="0" dirty="0">
              <a:solidFill>
                <a:sysClr val="windowText" lastClr="000000"/>
              </a:solidFill>
              <a:ea typeface="Arial Unicode MS" pitchFamily="34" charset="-128"/>
            </a:endParaRPr>
          </a:p>
        </p:txBody>
      </p:sp>
      <p:sp>
        <p:nvSpPr>
          <p:cNvPr id="23" name="Rectangle 22">
            <a:extLst>
              <a:ext uri="{FF2B5EF4-FFF2-40B4-BE49-F238E27FC236}">
                <a16:creationId xmlns:a16="http://schemas.microsoft.com/office/drawing/2014/main" id="{CB9654BC-A250-4344-954C-721EC7DD8667}"/>
              </a:ext>
            </a:extLst>
          </p:cNvPr>
          <p:cNvSpPr/>
          <p:nvPr/>
        </p:nvSpPr>
        <p:spPr bwMode="gray">
          <a:xfrm>
            <a:off x="7287299" y="5351434"/>
            <a:ext cx="1356852" cy="934065"/>
          </a:xfrm>
          <a:prstGeom prst="rect">
            <a:avLst/>
          </a:prstGeom>
          <a:solidFill>
            <a:schemeClr val="bg1">
              <a:lumMod val="65000"/>
            </a:schemeClr>
          </a:solidFill>
          <a:ln>
            <a:solidFill>
              <a:schemeClr val="bg1"/>
            </a:solidFill>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a:solidFill>
                  <a:sysClr val="windowText" lastClr="000000"/>
                </a:solidFill>
                <a:ea typeface="Arial Unicode MS" pitchFamily="34" charset="-128"/>
              </a:rPr>
              <a:t>monitoring</a:t>
            </a:r>
            <a:endParaRPr lang="en-US" sz="1800" kern="0" dirty="0">
              <a:solidFill>
                <a:sysClr val="windowText" lastClr="000000"/>
              </a:solidFill>
              <a:ea typeface="Arial Unicode MS" pitchFamily="34" charset="-128"/>
            </a:endParaRPr>
          </a:p>
        </p:txBody>
      </p:sp>
      <p:sp>
        <p:nvSpPr>
          <p:cNvPr id="11" name="Rectangle 10">
            <a:extLst>
              <a:ext uri="{FF2B5EF4-FFF2-40B4-BE49-F238E27FC236}">
                <a16:creationId xmlns:a16="http://schemas.microsoft.com/office/drawing/2014/main" id="{E40B32F2-3ABD-4F66-9E9A-0676C5D7D734}"/>
              </a:ext>
            </a:extLst>
          </p:cNvPr>
          <p:cNvSpPr/>
          <p:nvPr/>
        </p:nvSpPr>
        <p:spPr bwMode="gray">
          <a:xfrm>
            <a:off x="2326535" y="4239407"/>
            <a:ext cx="1356852" cy="934065"/>
          </a:xfrm>
          <a:prstGeom prst="rect">
            <a:avLst/>
          </a:prstGeom>
          <a:solidFill>
            <a:schemeClr val="bg1">
              <a:lumMod val="65000"/>
            </a:schemeClr>
          </a:solidFill>
          <a:ln>
            <a:solidFill>
              <a:schemeClr val="bg1"/>
            </a:solidFill>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solidFill>
                  <a:sysClr val="windowText" lastClr="000000"/>
                </a:solidFill>
                <a:ea typeface="Arial Unicode MS" pitchFamily="34" charset="-128"/>
                <a:cs typeface="Arial Unicode MS" pitchFamily="34" charset="-128"/>
              </a:rPr>
              <a:t>log collection</a:t>
            </a:r>
            <a:endParaRPr kumimoji="0" lang="en-US" sz="1800" b="0" i="0" u="none" strike="noStrike" kern="0" cap="none" spc="0" normalizeH="0" baseline="0" noProof="0" dirty="0">
              <a:ln>
                <a:noFill/>
              </a:ln>
              <a:solidFill>
                <a:sysClr val="windowText" lastClr="000000"/>
              </a:solidFill>
              <a:effectLst/>
              <a:uLnTx/>
              <a:uFillTx/>
              <a:ea typeface="Arial Unicode MS" pitchFamily="34" charset="-128"/>
              <a:cs typeface="Arial Unicode MS" pitchFamily="34" charset="-128"/>
            </a:endParaRPr>
          </a:p>
        </p:txBody>
      </p:sp>
      <p:sp>
        <p:nvSpPr>
          <p:cNvPr id="24" name="Rectangle 23">
            <a:extLst>
              <a:ext uri="{FF2B5EF4-FFF2-40B4-BE49-F238E27FC236}">
                <a16:creationId xmlns:a16="http://schemas.microsoft.com/office/drawing/2014/main" id="{B9BE8822-8ACD-484E-A044-C04B87BEB19D}"/>
              </a:ext>
            </a:extLst>
          </p:cNvPr>
          <p:cNvSpPr/>
          <p:nvPr/>
        </p:nvSpPr>
        <p:spPr bwMode="gray">
          <a:xfrm>
            <a:off x="4806917" y="4239406"/>
            <a:ext cx="1356852" cy="934065"/>
          </a:xfrm>
          <a:prstGeom prst="rect">
            <a:avLst/>
          </a:prstGeom>
          <a:solidFill>
            <a:schemeClr val="bg1">
              <a:lumMod val="65000"/>
            </a:schemeClr>
          </a:solidFill>
          <a:ln>
            <a:solidFill>
              <a:schemeClr val="bg1"/>
            </a:solidFill>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solidFill>
                  <a:sysClr val="windowText" lastClr="000000"/>
                </a:solidFill>
                <a:ea typeface="Arial Unicode MS" pitchFamily="34" charset="-128"/>
              </a:rPr>
              <a:t>log collection</a:t>
            </a:r>
          </a:p>
        </p:txBody>
      </p:sp>
      <p:sp>
        <p:nvSpPr>
          <p:cNvPr id="25" name="Rectangle 24">
            <a:extLst>
              <a:ext uri="{FF2B5EF4-FFF2-40B4-BE49-F238E27FC236}">
                <a16:creationId xmlns:a16="http://schemas.microsoft.com/office/drawing/2014/main" id="{D887CD46-ED06-4D20-A1F2-D7029C1C3EE4}"/>
              </a:ext>
            </a:extLst>
          </p:cNvPr>
          <p:cNvSpPr/>
          <p:nvPr/>
        </p:nvSpPr>
        <p:spPr bwMode="gray">
          <a:xfrm>
            <a:off x="7287299" y="4235071"/>
            <a:ext cx="1356852" cy="934065"/>
          </a:xfrm>
          <a:prstGeom prst="rect">
            <a:avLst/>
          </a:prstGeom>
          <a:solidFill>
            <a:schemeClr val="bg1">
              <a:lumMod val="65000"/>
            </a:schemeClr>
          </a:solidFill>
          <a:ln>
            <a:solidFill>
              <a:schemeClr val="bg1"/>
            </a:solidFill>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solidFill>
                  <a:sysClr val="windowText" lastClr="000000"/>
                </a:solidFill>
                <a:ea typeface="Arial Unicode MS" pitchFamily="34" charset="-128"/>
              </a:rPr>
              <a:t>log collection</a:t>
            </a:r>
          </a:p>
        </p:txBody>
      </p:sp>
      <p:sp>
        <p:nvSpPr>
          <p:cNvPr id="2" name="Rectangle: Rounded Corners 1">
            <a:extLst>
              <a:ext uri="{FF2B5EF4-FFF2-40B4-BE49-F238E27FC236}">
                <a16:creationId xmlns:a16="http://schemas.microsoft.com/office/drawing/2014/main" id="{FCB89E7D-4F90-4293-A76C-AEF607847820}"/>
              </a:ext>
            </a:extLst>
          </p:cNvPr>
          <p:cNvSpPr/>
          <p:nvPr/>
        </p:nvSpPr>
        <p:spPr bwMode="gray">
          <a:xfrm>
            <a:off x="4010456" y="1183023"/>
            <a:ext cx="2949776" cy="1978268"/>
          </a:xfrm>
          <a:prstGeom prst="roundRect">
            <a:avLst/>
          </a:prstGeom>
          <a:solidFill>
            <a:schemeClr val="accent1">
              <a:lumMod val="60000"/>
              <a:lumOff val="40000"/>
            </a:schemeClr>
          </a:solidFill>
          <a:ln w="6350" algn="ctr">
            <a:noFill/>
            <a:miter lim="800000"/>
            <a:headEnd/>
            <a:tailEnd/>
          </a:ln>
        </p:spPr>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err="1">
                <a:ln>
                  <a:noFill/>
                </a:ln>
                <a:effectLst/>
                <a:uLnTx/>
                <a:uFillTx/>
                <a:ea typeface="Arial Unicode MS" pitchFamily="34" charset="-128"/>
                <a:cs typeface="Arial Unicode MS" pitchFamily="34" charset="-128"/>
              </a:rPr>
              <a:t>DaemonSet</a:t>
            </a:r>
            <a:endParaRPr kumimoji="0" lang="en-US" sz="20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3" name="Rectangle 32">
            <a:extLst>
              <a:ext uri="{FF2B5EF4-FFF2-40B4-BE49-F238E27FC236}">
                <a16:creationId xmlns:a16="http://schemas.microsoft.com/office/drawing/2014/main" id="{FC2D8782-E6C7-4898-9FF2-8A8BA40F250A}"/>
              </a:ext>
            </a:extLst>
          </p:cNvPr>
          <p:cNvSpPr/>
          <p:nvPr/>
        </p:nvSpPr>
        <p:spPr bwMode="gray">
          <a:xfrm>
            <a:off x="4134711" y="2403767"/>
            <a:ext cx="2726520" cy="486666"/>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err="1">
                <a:solidFill>
                  <a:schemeClr val="dk1"/>
                </a:solidFill>
                <a:ea typeface="Arial Unicode MS" pitchFamily="34" charset="-128"/>
              </a:rPr>
              <a:t>PodSpecTemplate</a:t>
            </a:r>
            <a:endParaRPr lang="en-US" sz="1800" kern="0" dirty="0">
              <a:solidFill>
                <a:schemeClr val="dk1"/>
              </a:solidFill>
              <a:ea typeface="Arial Unicode MS" pitchFamily="34" charset="-128"/>
            </a:endParaRPr>
          </a:p>
        </p:txBody>
      </p:sp>
      <p:sp>
        <p:nvSpPr>
          <p:cNvPr id="34" name="Rectangle 33">
            <a:extLst>
              <a:ext uri="{FF2B5EF4-FFF2-40B4-BE49-F238E27FC236}">
                <a16:creationId xmlns:a16="http://schemas.microsoft.com/office/drawing/2014/main" id="{50F75D82-35E9-4050-A0EE-9F363A60D1EF}"/>
              </a:ext>
            </a:extLst>
          </p:cNvPr>
          <p:cNvSpPr/>
          <p:nvPr/>
        </p:nvSpPr>
        <p:spPr bwMode="gray">
          <a:xfrm>
            <a:off x="4134711" y="1769971"/>
            <a:ext cx="2726520" cy="486666"/>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i="0" u="none" strike="noStrike" kern="0" cap="none" spc="0" normalizeH="0" baseline="0" noProof="0" dirty="0" err="1">
                <a:ln>
                  <a:noFill/>
                </a:ln>
                <a:effectLst/>
                <a:uLnTx/>
                <a:uFillTx/>
                <a:ea typeface="Arial Unicode MS" pitchFamily="34" charset="-128"/>
                <a:cs typeface="Arial Unicode MS" pitchFamily="34" charset="-128"/>
              </a:rPr>
              <a:t>selector.matchLabels</a:t>
            </a:r>
            <a:endParaRPr kumimoji="0" lang="en-US" sz="18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4" name="Connector: Elbow 3">
            <a:extLst>
              <a:ext uri="{FF2B5EF4-FFF2-40B4-BE49-F238E27FC236}">
                <a16:creationId xmlns:a16="http://schemas.microsoft.com/office/drawing/2014/main" id="{F852EB06-86C1-4844-9585-853A6C7FF525}"/>
              </a:ext>
            </a:extLst>
          </p:cNvPr>
          <p:cNvCxnSpPr>
            <a:cxnSpLocks/>
            <a:stCxn id="2" idx="2"/>
            <a:endCxn id="16" idx="0"/>
          </p:cNvCxnSpPr>
          <p:nvPr/>
        </p:nvCxnSpPr>
        <p:spPr>
          <a:xfrm rot="5400000">
            <a:off x="3979414" y="2186839"/>
            <a:ext cx="531479" cy="2480383"/>
          </a:xfrm>
          <a:prstGeom prst="bentConnector3">
            <a:avLst>
              <a:gd name="adj1" fmla="val 50000"/>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5" name="Connector: Elbow 34">
            <a:extLst>
              <a:ext uri="{FF2B5EF4-FFF2-40B4-BE49-F238E27FC236}">
                <a16:creationId xmlns:a16="http://schemas.microsoft.com/office/drawing/2014/main" id="{F8AD8613-5112-4BF6-9D3E-0CA9118A0C2E}"/>
              </a:ext>
            </a:extLst>
          </p:cNvPr>
          <p:cNvCxnSpPr>
            <a:cxnSpLocks/>
            <a:stCxn id="2" idx="2"/>
            <a:endCxn id="20" idx="0"/>
          </p:cNvCxnSpPr>
          <p:nvPr/>
        </p:nvCxnSpPr>
        <p:spPr>
          <a:xfrm rot="16200000" flipH="1">
            <a:off x="6459795" y="2186839"/>
            <a:ext cx="531478" cy="2480381"/>
          </a:xfrm>
          <a:prstGeom prst="bentConnector3">
            <a:avLst>
              <a:gd name="adj1" fmla="val 50000"/>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8" name="Connector: Elbow 37">
            <a:extLst>
              <a:ext uri="{FF2B5EF4-FFF2-40B4-BE49-F238E27FC236}">
                <a16:creationId xmlns:a16="http://schemas.microsoft.com/office/drawing/2014/main" id="{D7652C33-5EB9-41FD-AD04-F0493D66F4A1}"/>
              </a:ext>
            </a:extLst>
          </p:cNvPr>
          <p:cNvCxnSpPr>
            <a:cxnSpLocks/>
            <a:stCxn id="2" idx="2"/>
            <a:endCxn id="19" idx="0"/>
          </p:cNvCxnSpPr>
          <p:nvPr/>
        </p:nvCxnSpPr>
        <p:spPr>
          <a:xfrm rot="5400000">
            <a:off x="5219605" y="3427030"/>
            <a:ext cx="531479" cy="1"/>
          </a:xfrm>
          <a:prstGeom prst="bentConnector3">
            <a:avLst>
              <a:gd name="adj1" fmla="val 50000"/>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6" name="Speech Bubble: Rectangle 45">
            <a:extLst>
              <a:ext uri="{FF2B5EF4-FFF2-40B4-BE49-F238E27FC236}">
                <a16:creationId xmlns:a16="http://schemas.microsoft.com/office/drawing/2014/main" id="{1FB3327E-804D-4B93-8753-55C8E28E1368}"/>
              </a:ext>
            </a:extLst>
          </p:cNvPr>
          <p:cNvSpPr/>
          <p:nvPr/>
        </p:nvSpPr>
        <p:spPr bwMode="gray">
          <a:xfrm>
            <a:off x="7677836" y="1170034"/>
            <a:ext cx="4101737" cy="469551"/>
          </a:xfrm>
          <a:prstGeom prst="wedgeRectCallout">
            <a:avLst>
              <a:gd name="adj1" fmla="val -68470"/>
              <a:gd name="adj2" fmla="val 184461"/>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a:t>
            </a:r>
            <a:r>
              <a:rPr lang="en-US" sz="1800" kern="0" noProof="0" dirty="0" err="1">
                <a:ea typeface="Arial Unicode MS" pitchFamily="34" charset="-128"/>
                <a:cs typeface="Arial Unicode MS" pitchFamily="34" charset="-128"/>
              </a:rPr>
              <a:t>tructure</a:t>
            </a:r>
            <a:r>
              <a:rPr lang="en-US" sz="1800" kern="0" noProof="0" dirty="0">
                <a:ea typeface="Arial Unicode MS" pitchFamily="34" charset="-128"/>
                <a:cs typeface="Arial Unicode MS" pitchFamily="34" charset="-128"/>
              </a:rPr>
              <a:t> is </a:t>
            </a:r>
            <a:r>
              <a:rPr lang="en-US" sz="1800" kern="0" dirty="0">
                <a:ea typeface="Arial Unicode MS" pitchFamily="34" charset="-128"/>
                <a:cs typeface="Arial Unicode MS" pitchFamily="34" charset="-128"/>
              </a:rPr>
              <a:t>similar to deployments</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7" name="Speech Bubble: Rectangle 46">
            <a:extLst>
              <a:ext uri="{FF2B5EF4-FFF2-40B4-BE49-F238E27FC236}">
                <a16:creationId xmlns:a16="http://schemas.microsoft.com/office/drawing/2014/main" id="{7942B0F9-5977-4068-99D6-04F15744086D}"/>
              </a:ext>
            </a:extLst>
          </p:cNvPr>
          <p:cNvSpPr/>
          <p:nvPr/>
        </p:nvSpPr>
        <p:spPr bwMode="gray">
          <a:xfrm>
            <a:off x="7677836" y="2403766"/>
            <a:ext cx="4101737" cy="522749"/>
          </a:xfrm>
          <a:prstGeom prst="wedgeRectCallout">
            <a:avLst>
              <a:gd name="adj1" fmla="val -64183"/>
              <a:gd name="adj2" fmla="val 113348"/>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one</a:t>
            </a:r>
            <a:r>
              <a:rPr lang="en-US" sz="1800" kern="0" noProof="0" dirty="0">
                <a:ea typeface="Arial Unicode MS" pitchFamily="34" charset="-128"/>
                <a:cs typeface="Arial Unicode MS" pitchFamily="34" charset="-128"/>
              </a:rPr>
              <a:t> pod is scheduled on each node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5659165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p:txBody>
          <a:bodyPr/>
          <a:lstStyle/>
          <a:p>
            <a:r>
              <a:rPr lang="en-US" dirty="0"/>
              <a:t>Kubernetes</a:t>
            </a:r>
            <a:br>
              <a:rPr lang="en-US" dirty="0"/>
            </a:br>
            <a:r>
              <a:rPr lang="en-US" dirty="0">
                <a:solidFill>
                  <a:schemeClr val="accent1"/>
                </a:solidFill>
              </a:rPr>
              <a:t>Scheduling</a:t>
            </a:r>
          </a:p>
        </p:txBody>
      </p:sp>
      <p:pic>
        <p:nvPicPr>
          <p:cNvPr id="4" name="Picture 3" descr="cid:image003.png@01D31CC6.A08B1C50">
            <a:extLst>
              <a:ext uri="{FF2B5EF4-FFF2-40B4-BE49-F238E27FC236}">
                <a16:creationId xmlns:a16="http://schemas.microsoft.com/office/drawing/2014/main" id="{CE860390-F50F-48A8-AA1A-AE0217946F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0712" y="5721975"/>
            <a:ext cx="1414463" cy="113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Illustration" descr="Example of an illustration" title="Illustration for title slide">
            <a:extLst>
              <a:ext uri="{FF2B5EF4-FFF2-40B4-BE49-F238E27FC236}">
                <a16:creationId xmlns:a16="http://schemas.microsoft.com/office/drawing/2014/main" id="{195BD3AD-0485-46D2-AEE5-17D39F99CC8F}"/>
              </a:ext>
            </a:extLst>
          </p:cNvPr>
          <p:cNvPicPr>
            <a:picLocks noGrp="1" noChangeAspect="1"/>
          </p:cNvPicPr>
          <p:nvPr>
            <p:ph type="pic" sz="quarter" idx="12"/>
          </p:nvPr>
        </p:nvPicPr>
        <p:blipFill>
          <a:blip r:embed="rId4"/>
          <a:srcRect t="3112" b="3112"/>
          <a:stretch>
            <a:fillRect/>
          </a:stretch>
        </p:blipFill>
        <p:spPr bwMode="gray">
          <a:xfrm>
            <a:off x="1" y="0"/>
            <a:ext cx="12195174" cy="3430006"/>
          </a:xfrm>
        </p:spPr>
      </p:pic>
    </p:spTree>
    <p:extLst>
      <p:ext uri="{BB962C8B-B14F-4D97-AF65-F5344CB8AC3E}">
        <p14:creationId xmlns:p14="http://schemas.microsoft.com/office/powerpoint/2010/main" val="18192059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 note on scheduling pods…</a:t>
            </a:r>
          </a:p>
        </p:txBody>
      </p:sp>
      <p:sp>
        <p:nvSpPr>
          <p:cNvPr id="4" name="Rectangle 3"/>
          <p:cNvSpPr/>
          <p:nvPr/>
        </p:nvSpPr>
        <p:spPr bwMode="gray">
          <a:xfrm>
            <a:off x="858333" y="3180802"/>
            <a:ext cx="2455957"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err="1">
                <a:ea typeface="Arial Unicode MS" pitchFamily="34" charset="-128"/>
                <a:cs typeface="Arial Unicode MS" pitchFamily="34" charset="-128"/>
              </a:rPr>
              <a:t>Node</a:t>
            </a:r>
            <a:r>
              <a:rPr lang="de-DE" sz="2400" b="1" kern="0" dirty="0">
                <a:ea typeface="Arial Unicode MS" pitchFamily="34" charset="-128"/>
                <a:cs typeface="Arial Unicode MS" pitchFamily="34" charset="-128"/>
              </a:rPr>
              <a:t> A</a:t>
            </a:r>
          </a:p>
        </p:txBody>
      </p:sp>
      <p:sp>
        <p:nvSpPr>
          <p:cNvPr id="6" name="Rectangle 5"/>
          <p:cNvSpPr/>
          <p:nvPr/>
        </p:nvSpPr>
        <p:spPr bwMode="gray">
          <a:xfrm>
            <a:off x="1482013" y="4951493"/>
            <a:ext cx="1208595" cy="773906"/>
          </a:xfrm>
          <a:prstGeom prst="rec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Tolerate</a:t>
            </a:r>
            <a:r>
              <a:rPr lang="de-DE" sz="1600" b="1" kern="0" noProof="0" dirty="0">
                <a:ea typeface="Arial Unicode MS" pitchFamily="34" charset="-128"/>
                <a:cs typeface="Arial Unicode MS" pitchFamily="34" charset="-128"/>
              </a:rPr>
              <a:t> </a:t>
            </a:r>
            <a:r>
              <a:rPr lang="de-DE" sz="1600" b="1" kern="0" dirty="0">
                <a:ea typeface="Arial Unicode MS" pitchFamily="34" charset="-128"/>
                <a:cs typeface="Arial Unicode MS" pitchFamily="34" charset="-128"/>
              </a:rPr>
              <a:t>N</a:t>
            </a:r>
            <a:r>
              <a:rPr lang="de-DE" sz="1600" b="1" kern="0" noProof="0" dirty="0" err="1">
                <a:ea typeface="Arial Unicode MS" pitchFamily="34" charset="-128"/>
                <a:cs typeface="Arial Unicode MS" pitchFamily="34" charset="-128"/>
              </a:rPr>
              <a:t>oUsers</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3683173" y="3188970"/>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err="1">
                <a:ea typeface="Arial Unicode MS" pitchFamily="34" charset="-128"/>
                <a:cs typeface="Arial Unicode MS" pitchFamily="34" charset="-128"/>
              </a:rPr>
              <a:t>Node</a:t>
            </a:r>
            <a:r>
              <a:rPr lang="de-DE" sz="2400" b="1" kern="0" dirty="0">
                <a:ea typeface="Arial Unicode MS" pitchFamily="34" charset="-128"/>
                <a:cs typeface="Arial Unicode MS" pitchFamily="34" charset="-128"/>
              </a:rPr>
              <a:t> B</a:t>
            </a:r>
          </a:p>
        </p:txBody>
      </p:sp>
      <p:sp>
        <p:nvSpPr>
          <p:cNvPr id="9" name="Rectangle 8"/>
          <p:cNvSpPr/>
          <p:nvPr/>
        </p:nvSpPr>
        <p:spPr bwMode="gray">
          <a:xfrm>
            <a:off x="4301834" y="5005918"/>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NotWith</a:t>
            </a:r>
            <a:r>
              <a:rPr lang="de-DE" sz="1600" b="1" kern="0" noProof="0" dirty="0">
                <a:ea typeface="Arial Unicode MS" pitchFamily="34" charset="-128"/>
                <a:cs typeface="Arial Unicode MS" pitchFamily="34" charset="-128"/>
              </a:rPr>
              <a:t> Database</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1" name="Rectangle 10"/>
          <p:cNvSpPr/>
          <p:nvPr/>
        </p:nvSpPr>
        <p:spPr bwMode="gray">
          <a:xfrm>
            <a:off x="4620986" y="1141241"/>
            <a:ext cx="1820636" cy="62865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Scheduler</a:t>
            </a:r>
          </a:p>
        </p:txBody>
      </p:sp>
      <p:cxnSp>
        <p:nvCxnSpPr>
          <p:cNvPr id="12" name="Connector: Elbow 11"/>
          <p:cNvCxnSpPr>
            <a:stCxn id="11" idx="2"/>
            <a:endCxn id="4" idx="0"/>
          </p:cNvCxnSpPr>
          <p:nvPr/>
        </p:nvCxnSpPr>
        <p:spPr>
          <a:xfrm rot="5400000">
            <a:off x="3103353" y="752850"/>
            <a:ext cx="1410911" cy="3444992"/>
          </a:xfrm>
          <a:prstGeom prst="bentConnector3">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3" name="Connector: Elbow 12"/>
          <p:cNvCxnSpPr>
            <a:stCxn id="11" idx="2"/>
            <a:endCxn id="7" idx="0"/>
          </p:cNvCxnSpPr>
          <p:nvPr/>
        </p:nvCxnSpPr>
        <p:spPr>
          <a:xfrm rot="16200000" flipH="1">
            <a:off x="4823529" y="2477665"/>
            <a:ext cx="1419079" cy="3529"/>
          </a:xfrm>
          <a:prstGeom prst="bentConnector3">
            <a:avLst>
              <a:gd name="adj1" fmla="val 50000"/>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0" name="Flowchart: Preparation 9"/>
          <p:cNvSpPr/>
          <p:nvPr/>
        </p:nvSpPr>
        <p:spPr bwMode="gray">
          <a:xfrm>
            <a:off x="1184481" y="3826324"/>
            <a:ext cx="1803657" cy="889908"/>
          </a:xfrm>
          <a:prstGeom prst="flowChartPreparation">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Taint: </a:t>
            </a:r>
            <a:r>
              <a:rPr lang="en-US" sz="1800" kern="0" noProof="0" dirty="0" err="1">
                <a:ea typeface="Arial Unicode MS" pitchFamily="34" charset="-128"/>
                <a:cs typeface="Arial Unicode MS" pitchFamily="34" charset="-128"/>
              </a:rPr>
              <a:t>NoUsers</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9" name="Rectangle 18"/>
          <p:cNvSpPr/>
          <p:nvPr/>
        </p:nvSpPr>
        <p:spPr bwMode="gray">
          <a:xfrm>
            <a:off x="4301834" y="3966818"/>
            <a:ext cx="1208595" cy="773906"/>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600" b="1" i="0" u="none" strike="noStrike" kern="0" cap="none" spc="0" normalizeH="0" baseline="0" noProof="0" dirty="0" err="1">
                <a:ln>
                  <a:noFill/>
                </a:ln>
                <a:effectLst/>
                <a:uLnTx/>
                <a:uFillTx/>
                <a:ea typeface="Arial Unicode MS" pitchFamily="34" charset="-128"/>
                <a:cs typeface="Arial Unicode MS" pitchFamily="34" charset="-128"/>
              </a:rPr>
              <a:t>OnNodeB</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2" name="Rectangle 21"/>
          <p:cNvSpPr/>
          <p:nvPr/>
        </p:nvSpPr>
        <p:spPr bwMode="gray">
          <a:xfrm>
            <a:off x="7750357" y="3180802"/>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err="1">
                <a:ea typeface="Arial Unicode MS" pitchFamily="34" charset="-128"/>
                <a:cs typeface="Arial Unicode MS" pitchFamily="34" charset="-128"/>
              </a:rPr>
              <a:t>Node</a:t>
            </a:r>
            <a:r>
              <a:rPr lang="de-DE" sz="2400" b="1" kern="0" dirty="0">
                <a:ea typeface="Arial Unicode MS" pitchFamily="34" charset="-128"/>
                <a:cs typeface="Arial Unicode MS" pitchFamily="34" charset="-128"/>
              </a:rPr>
              <a:t> C</a:t>
            </a:r>
          </a:p>
        </p:txBody>
      </p:sp>
      <p:sp>
        <p:nvSpPr>
          <p:cNvPr id="23" name="Rectangle 22"/>
          <p:cNvSpPr/>
          <p:nvPr/>
        </p:nvSpPr>
        <p:spPr bwMode="gray">
          <a:xfrm>
            <a:off x="8291479" y="4896456"/>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600" b="1" i="0" u="none" strike="noStrike" kern="0" cap="none" spc="0" normalizeH="0" baseline="0" noProof="0" dirty="0" err="1">
                <a:ln>
                  <a:noFill/>
                </a:ln>
                <a:effectLst/>
                <a:uLnTx/>
                <a:uFillTx/>
                <a:ea typeface="Arial Unicode MS" pitchFamily="34" charset="-128"/>
                <a:cs typeface="Arial Unicode MS" pitchFamily="34" charset="-128"/>
              </a:rPr>
              <a:t>NotWith</a:t>
            </a:r>
            <a:r>
              <a:rPr kumimoji="0" lang="de-DE" sz="1600" b="1" i="0" u="none" strike="noStrike" kern="0" cap="none" spc="0" normalizeH="0" baseline="0" noProof="0" dirty="0">
                <a:ln>
                  <a:noFill/>
                </a:ln>
                <a:effectLst/>
                <a:uLnTx/>
                <a:uFillTx/>
                <a:ea typeface="Arial Unicode MS" pitchFamily="34" charset="-128"/>
                <a:cs typeface="Arial Unicode MS" pitchFamily="34" charset="-128"/>
              </a:rPr>
              <a:t> Database</a:t>
            </a:r>
          </a:p>
        </p:txBody>
      </p:sp>
      <p:sp>
        <p:nvSpPr>
          <p:cNvPr id="24" name="Rectangle 23"/>
          <p:cNvSpPr/>
          <p:nvPr/>
        </p:nvSpPr>
        <p:spPr bwMode="gray">
          <a:xfrm>
            <a:off x="8291478" y="3966818"/>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dirty="0">
                <a:ea typeface="Arial Unicode MS" pitchFamily="34" charset="-128"/>
                <a:cs typeface="Arial Unicode MS" pitchFamily="34" charset="-128"/>
              </a:rPr>
              <a:t>Backend </a:t>
            </a:r>
            <a:r>
              <a:rPr lang="de-DE" sz="1600" b="1" kern="0" dirty="0" err="1">
                <a:ea typeface="Arial Unicode MS" pitchFamily="34" charset="-128"/>
                <a:cs typeface="Arial Unicode MS" pitchFamily="34" charset="-128"/>
              </a:rPr>
              <a:t>With</a:t>
            </a:r>
            <a:r>
              <a:rPr lang="de-DE" sz="1600" b="1" kern="0" dirty="0">
                <a:ea typeface="Arial Unicode MS" pitchFamily="34" charset="-128"/>
                <a:cs typeface="Arial Unicode MS" pitchFamily="34" charset="-128"/>
              </a:rPr>
              <a:t> Frontend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8" name="Connector: Elbow 27"/>
          <p:cNvCxnSpPr>
            <a:stCxn id="11" idx="2"/>
            <a:endCxn id="22" idx="0"/>
          </p:cNvCxnSpPr>
          <p:nvPr/>
        </p:nvCxnSpPr>
        <p:spPr>
          <a:xfrm rot="16200000" flipH="1">
            <a:off x="6861205" y="439989"/>
            <a:ext cx="1410911" cy="4070713"/>
          </a:xfrm>
          <a:prstGeom prst="bentConnector3">
            <a:avLst>
              <a:gd name="adj1" fmla="val 50000"/>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bwMode="gray">
          <a:xfrm>
            <a:off x="5755533" y="3981031"/>
            <a:ext cx="1208595" cy="773906"/>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OnNodeB</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2" name="Rectangle 31"/>
          <p:cNvSpPr/>
          <p:nvPr/>
        </p:nvSpPr>
        <p:spPr bwMode="gray">
          <a:xfrm>
            <a:off x="9863937" y="3942326"/>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1" i="0" u="none" strike="noStrike" kern="0" cap="none" spc="0" normalizeH="0" baseline="0" dirty="0">
                <a:ln>
                  <a:noFill/>
                </a:ln>
                <a:effectLst/>
                <a:uLnTx/>
                <a:uFillTx/>
                <a:ea typeface="Arial Unicode MS" pitchFamily="34" charset="-128"/>
                <a:cs typeface="Arial Unicode MS" pitchFamily="34" charset="-128"/>
              </a:rPr>
              <a:t>Frontend</a:t>
            </a:r>
            <a:r>
              <a:rPr kumimoji="0" lang="en-US" sz="1600" b="1" i="0" u="none" strike="noStrike" kern="0" cap="none" spc="0" normalizeH="0" dirty="0">
                <a:ln>
                  <a:noFill/>
                </a:ln>
                <a:effectLst/>
                <a:uLnTx/>
                <a:uFillTx/>
                <a:ea typeface="Arial Unicode MS" pitchFamily="34" charset="-128"/>
                <a:cs typeface="Arial Unicode MS" pitchFamily="34" charset="-128"/>
              </a:rPr>
              <a:t> With Backend</a:t>
            </a:r>
            <a:endParaRPr kumimoji="0" lang="en-US" sz="1600" b="1" i="0" u="none" strike="noStrike" kern="0" cap="none" spc="0" normalizeH="0" baseline="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64764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B5B3171-6747-4BE9-86AF-A5644F76A623}"/>
              </a:ext>
            </a:extLst>
          </p:cNvPr>
          <p:cNvSpPr>
            <a:spLocks noGrp="1"/>
          </p:cNvSpPr>
          <p:nvPr>
            <p:ph type="title"/>
          </p:nvPr>
        </p:nvSpPr>
        <p:spPr/>
        <p:txBody>
          <a:bodyPr/>
          <a:lstStyle/>
          <a:p>
            <a:r>
              <a:rPr lang="en-US" dirty="0"/>
              <a:t>Example: </a:t>
            </a:r>
            <a:r>
              <a:rPr lang="en-US" dirty="0" err="1"/>
              <a:t>NodeSelector</a:t>
            </a:r>
            <a:endParaRPr lang="en-US" dirty="0"/>
          </a:p>
        </p:txBody>
      </p:sp>
      <p:pic>
        <p:nvPicPr>
          <p:cNvPr id="2" name="Picture 1">
            <a:extLst>
              <a:ext uri="{FF2B5EF4-FFF2-40B4-BE49-F238E27FC236}">
                <a16:creationId xmlns:a16="http://schemas.microsoft.com/office/drawing/2014/main" id="{524F79CC-E6C1-48F3-8481-85B6CE93C86F}"/>
              </a:ext>
            </a:extLst>
          </p:cNvPr>
          <p:cNvPicPr>
            <a:picLocks noChangeAspect="1"/>
          </p:cNvPicPr>
          <p:nvPr/>
        </p:nvPicPr>
        <p:blipFill>
          <a:blip r:embed="rId2"/>
          <a:stretch>
            <a:fillRect/>
          </a:stretch>
        </p:blipFill>
        <p:spPr>
          <a:xfrm>
            <a:off x="1839050" y="1724804"/>
            <a:ext cx="8436454" cy="3828499"/>
          </a:xfrm>
          <a:prstGeom prst="rect">
            <a:avLst/>
          </a:prstGeom>
          <a:ln>
            <a:solidFill>
              <a:schemeClr val="tx1"/>
            </a:solidFill>
          </a:ln>
        </p:spPr>
      </p:pic>
    </p:spTree>
    <p:extLst>
      <p:ext uri="{BB962C8B-B14F-4D97-AF65-F5344CB8AC3E}">
        <p14:creationId xmlns:p14="http://schemas.microsoft.com/office/powerpoint/2010/main" val="38816171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0F68627-CEC8-49ED-8042-EB9D316CABA8}"/>
              </a:ext>
            </a:extLst>
          </p:cNvPr>
          <p:cNvSpPr>
            <a:spLocks noGrp="1"/>
          </p:cNvSpPr>
          <p:nvPr>
            <p:ph type="title"/>
          </p:nvPr>
        </p:nvSpPr>
        <p:spPr/>
        <p:txBody>
          <a:bodyPr/>
          <a:lstStyle/>
          <a:p>
            <a:r>
              <a:rPr lang="en-US" dirty="0"/>
              <a:t>Pod Priority &amp; Preemption</a:t>
            </a:r>
          </a:p>
        </p:txBody>
      </p:sp>
      <p:sp>
        <p:nvSpPr>
          <p:cNvPr id="6" name="Rectangle 5">
            <a:extLst>
              <a:ext uri="{FF2B5EF4-FFF2-40B4-BE49-F238E27FC236}">
                <a16:creationId xmlns:a16="http://schemas.microsoft.com/office/drawing/2014/main" id="{F9982EF5-7B6F-4039-9636-30759BAB718C}"/>
              </a:ext>
            </a:extLst>
          </p:cNvPr>
          <p:cNvSpPr/>
          <p:nvPr/>
        </p:nvSpPr>
        <p:spPr bwMode="gray">
          <a:xfrm>
            <a:off x="858333" y="3180802"/>
            <a:ext cx="2455957"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err="1">
                <a:ea typeface="Arial Unicode MS" pitchFamily="34" charset="-128"/>
                <a:cs typeface="Arial Unicode MS" pitchFamily="34" charset="-128"/>
              </a:rPr>
              <a:t>Node</a:t>
            </a:r>
            <a:r>
              <a:rPr lang="de-DE" sz="2400" b="1" kern="0" dirty="0">
                <a:ea typeface="Arial Unicode MS" pitchFamily="34" charset="-128"/>
                <a:cs typeface="Arial Unicode MS" pitchFamily="34" charset="-128"/>
              </a:rPr>
              <a:t> A</a:t>
            </a:r>
          </a:p>
        </p:txBody>
      </p:sp>
      <p:sp>
        <p:nvSpPr>
          <p:cNvPr id="8" name="Rectangle 7">
            <a:extLst>
              <a:ext uri="{FF2B5EF4-FFF2-40B4-BE49-F238E27FC236}">
                <a16:creationId xmlns:a16="http://schemas.microsoft.com/office/drawing/2014/main" id="{B16EBA1F-2E48-482B-9A1E-873410610AA7}"/>
              </a:ext>
            </a:extLst>
          </p:cNvPr>
          <p:cNvSpPr/>
          <p:nvPr/>
        </p:nvSpPr>
        <p:spPr bwMode="gray">
          <a:xfrm>
            <a:off x="3683173" y="3188970"/>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err="1">
                <a:ea typeface="Arial Unicode MS" pitchFamily="34" charset="-128"/>
                <a:cs typeface="Arial Unicode MS" pitchFamily="34" charset="-128"/>
              </a:rPr>
              <a:t>Node</a:t>
            </a:r>
            <a:r>
              <a:rPr lang="de-DE" sz="2400" b="1" kern="0" dirty="0">
                <a:ea typeface="Arial Unicode MS" pitchFamily="34" charset="-128"/>
                <a:cs typeface="Arial Unicode MS" pitchFamily="34" charset="-128"/>
              </a:rPr>
              <a:t> B</a:t>
            </a:r>
          </a:p>
        </p:txBody>
      </p:sp>
      <p:sp>
        <p:nvSpPr>
          <p:cNvPr id="9" name="Rectangle 8">
            <a:extLst>
              <a:ext uri="{FF2B5EF4-FFF2-40B4-BE49-F238E27FC236}">
                <a16:creationId xmlns:a16="http://schemas.microsoft.com/office/drawing/2014/main" id="{66AE7B06-40F5-486E-9608-3B70C7181126}"/>
              </a:ext>
            </a:extLst>
          </p:cNvPr>
          <p:cNvSpPr/>
          <p:nvPr/>
        </p:nvSpPr>
        <p:spPr bwMode="gray">
          <a:xfrm>
            <a:off x="4301834" y="5005918"/>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LowPrio</a:t>
            </a:r>
            <a:r>
              <a:rPr lang="de-DE" sz="1600" b="1" kern="0" dirty="0">
                <a:ea typeface="Arial Unicode MS" pitchFamily="34" charset="-128"/>
                <a:cs typeface="Arial Unicode MS" pitchFamily="34" charset="-128"/>
              </a:rPr>
              <a:t> </a:t>
            </a:r>
            <a:r>
              <a:rPr kumimoji="0" lang="de-DE" sz="1600" b="1" i="0" u="none" strike="noStrike" kern="0" cap="none" spc="0" normalizeH="0" baseline="0" dirty="0" err="1">
                <a:ln>
                  <a:noFill/>
                </a:ln>
                <a:effectLst/>
                <a:uLnTx/>
                <a:uFillTx/>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Rectangle 9">
            <a:extLst>
              <a:ext uri="{FF2B5EF4-FFF2-40B4-BE49-F238E27FC236}">
                <a16:creationId xmlns:a16="http://schemas.microsoft.com/office/drawing/2014/main" id="{72A8952E-0440-4EAE-B3D3-B07F5E8ED7E2}"/>
              </a:ext>
            </a:extLst>
          </p:cNvPr>
          <p:cNvSpPr/>
          <p:nvPr/>
        </p:nvSpPr>
        <p:spPr bwMode="gray">
          <a:xfrm>
            <a:off x="4620986" y="1141241"/>
            <a:ext cx="1820636" cy="62865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Scheduler</a:t>
            </a:r>
          </a:p>
        </p:txBody>
      </p:sp>
      <p:cxnSp>
        <p:nvCxnSpPr>
          <p:cNvPr id="11" name="Connector: Elbow 10">
            <a:extLst>
              <a:ext uri="{FF2B5EF4-FFF2-40B4-BE49-F238E27FC236}">
                <a16:creationId xmlns:a16="http://schemas.microsoft.com/office/drawing/2014/main" id="{3F75998F-0721-44DD-8E44-7B3A00E58828}"/>
              </a:ext>
            </a:extLst>
          </p:cNvPr>
          <p:cNvCxnSpPr>
            <a:stCxn id="10" idx="2"/>
            <a:endCxn id="6" idx="0"/>
          </p:cNvCxnSpPr>
          <p:nvPr/>
        </p:nvCxnSpPr>
        <p:spPr>
          <a:xfrm rot="5400000">
            <a:off x="3103353" y="752850"/>
            <a:ext cx="1410911" cy="3444992"/>
          </a:xfrm>
          <a:prstGeom prst="bentConnector3">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2" name="Connector: Elbow 11">
            <a:extLst>
              <a:ext uri="{FF2B5EF4-FFF2-40B4-BE49-F238E27FC236}">
                <a16:creationId xmlns:a16="http://schemas.microsoft.com/office/drawing/2014/main" id="{AA269A79-DC88-4A50-AC1A-7472986BBCE2}"/>
              </a:ext>
            </a:extLst>
          </p:cNvPr>
          <p:cNvCxnSpPr>
            <a:stCxn id="10" idx="2"/>
            <a:endCxn id="8" idx="0"/>
          </p:cNvCxnSpPr>
          <p:nvPr/>
        </p:nvCxnSpPr>
        <p:spPr>
          <a:xfrm rot="16200000" flipH="1">
            <a:off x="4823529" y="2477665"/>
            <a:ext cx="1419079" cy="3529"/>
          </a:xfrm>
          <a:prstGeom prst="bentConnector3">
            <a:avLst>
              <a:gd name="adj1" fmla="val 50000"/>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E9B33AB1-FAC5-4B1E-B6D7-8F0FB580E85C}"/>
              </a:ext>
            </a:extLst>
          </p:cNvPr>
          <p:cNvSpPr/>
          <p:nvPr/>
        </p:nvSpPr>
        <p:spPr bwMode="gray">
          <a:xfrm>
            <a:off x="4301834" y="3966818"/>
            <a:ext cx="1208595" cy="773906"/>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600" b="1" i="0" u="none" strike="noStrike" kern="0" cap="none" spc="0" normalizeH="0" baseline="0" noProof="0" dirty="0" err="1">
                <a:ln>
                  <a:noFill/>
                </a:ln>
                <a:effectLst/>
                <a:uLnTx/>
                <a:uFillTx/>
                <a:ea typeface="Arial Unicode MS" pitchFamily="34" charset="-128"/>
                <a:cs typeface="Arial Unicode MS" pitchFamily="34" charset="-128"/>
              </a:rPr>
              <a:t>HighPrio</a:t>
            </a:r>
            <a:r>
              <a:rPr kumimoji="0" lang="de-DE" sz="1600" b="1" i="0" u="none" strike="noStrike" kern="0" cap="none" spc="0" normalizeH="0" baseline="0" noProof="0" dirty="0">
                <a:ln>
                  <a:noFill/>
                </a:ln>
                <a:effectLst/>
                <a:uLnTx/>
                <a:uFillTx/>
                <a:ea typeface="Arial Unicode MS" pitchFamily="34" charset="-128"/>
                <a:cs typeface="Arial Unicode MS" pitchFamily="34" charset="-128"/>
              </a:rPr>
              <a:t> </a:t>
            </a:r>
            <a:r>
              <a:rPr kumimoji="0" lang="de-DE" sz="1600" b="1" i="0" u="none" strike="noStrike" kern="0" cap="none" spc="0" normalizeH="0" baseline="0" noProof="0" dirty="0" err="1">
                <a:ln>
                  <a:noFill/>
                </a:ln>
                <a:effectLst/>
                <a:uLnTx/>
                <a:uFillTx/>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90D8B715-4D53-442D-856A-2955F53F5D24}"/>
              </a:ext>
            </a:extLst>
          </p:cNvPr>
          <p:cNvSpPr/>
          <p:nvPr/>
        </p:nvSpPr>
        <p:spPr bwMode="gray">
          <a:xfrm>
            <a:off x="7750357" y="3180802"/>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err="1">
                <a:ea typeface="Arial Unicode MS" pitchFamily="34" charset="-128"/>
                <a:cs typeface="Arial Unicode MS" pitchFamily="34" charset="-128"/>
              </a:rPr>
              <a:t>Node</a:t>
            </a:r>
            <a:r>
              <a:rPr lang="de-DE" sz="2400" b="1" kern="0" dirty="0">
                <a:ea typeface="Arial Unicode MS" pitchFamily="34" charset="-128"/>
                <a:cs typeface="Arial Unicode MS" pitchFamily="34" charset="-128"/>
              </a:rPr>
              <a:t> C</a:t>
            </a:r>
          </a:p>
        </p:txBody>
      </p:sp>
      <p:sp>
        <p:nvSpPr>
          <p:cNvPr id="16" name="Rectangle 15">
            <a:extLst>
              <a:ext uri="{FF2B5EF4-FFF2-40B4-BE49-F238E27FC236}">
                <a16:creationId xmlns:a16="http://schemas.microsoft.com/office/drawing/2014/main" id="{7348BD99-1AB4-46C7-80B3-3ABCA0640D1F}"/>
              </a:ext>
            </a:extLst>
          </p:cNvPr>
          <p:cNvSpPr/>
          <p:nvPr/>
        </p:nvSpPr>
        <p:spPr bwMode="gray">
          <a:xfrm>
            <a:off x="8291479" y="4896456"/>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600" b="1" kern="0" dirty="0" err="1">
                <a:ea typeface="Arial Unicode MS" pitchFamily="34" charset="-128"/>
                <a:cs typeface="Arial Unicode MS" pitchFamily="34" charset="-128"/>
              </a:rPr>
              <a:t>LowPrio</a:t>
            </a:r>
            <a:r>
              <a:rPr lang="de-DE" sz="1600" b="1" kern="0" dirty="0">
                <a:ea typeface="Arial Unicode MS" pitchFamily="34" charset="-128"/>
                <a:cs typeface="Arial Unicode MS" pitchFamily="34" charset="-128"/>
              </a:rPr>
              <a:t> </a:t>
            </a:r>
            <a:r>
              <a:rPr lang="de-DE" sz="1600" b="1" kern="0" dirty="0" err="1">
                <a:ea typeface="Arial Unicode MS" pitchFamily="34" charset="-128"/>
                <a:cs typeface="Arial Unicode MS" pitchFamily="34" charset="-128"/>
              </a:rPr>
              <a:t>Pod</a:t>
            </a:r>
            <a:endParaRPr lang="de-DE" sz="1600" b="1" kern="0" dirty="0">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DB9CF0C7-5DD1-405B-8323-B37155BE837D}"/>
              </a:ext>
            </a:extLst>
          </p:cNvPr>
          <p:cNvSpPr/>
          <p:nvPr/>
        </p:nvSpPr>
        <p:spPr bwMode="gray">
          <a:xfrm>
            <a:off x="8291478" y="3966818"/>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600" b="1" kern="0" dirty="0" err="1">
                <a:ea typeface="Arial Unicode MS" pitchFamily="34" charset="-128"/>
                <a:cs typeface="Arial Unicode MS" pitchFamily="34" charset="-128"/>
              </a:rPr>
              <a:t>LowPrio</a:t>
            </a:r>
            <a:r>
              <a:rPr lang="de-DE" sz="1600" b="1" kern="0" dirty="0">
                <a:ea typeface="Arial Unicode MS" pitchFamily="34" charset="-128"/>
                <a:cs typeface="Arial Unicode MS" pitchFamily="34" charset="-128"/>
              </a:rPr>
              <a:t> </a:t>
            </a:r>
            <a:r>
              <a:rPr lang="de-DE" sz="1600" b="1" kern="0" dirty="0" err="1">
                <a:ea typeface="Arial Unicode MS" pitchFamily="34" charset="-128"/>
                <a:cs typeface="Arial Unicode MS" pitchFamily="34" charset="-128"/>
              </a:rPr>
              <a:t>Pod</a:t>
            </a:r>
            <a:endParaRPr lang="de-DE" sz="1600" b="1" kern="0" dirty="0">
              <a:ea typeface="Arial Unicode MS" pitchFamily="34" charset="-128"/>
              <a:cs typeface="Arial Unicode MS" pitchFamily="34" charset="-128"/>
            </a:endParaRPr>
          </a:p>
        </p:txBody>
      </p:sp>
      <p:cxnSp>
        <p:nvCxnSpPr>
          <p:cNvPr id="18" name="Connector: Elbow 17">
            <a:extLst>
              <a:ext uri="{FF2B5EF4-FFF2-40B4-BE49-F238E27FC236}">
                <a16:creationId xmlns:a16="http://schemas.microsoft.com/office/drawing/2014/main" id="{7F4D6EBA-BFA0-461A-9FDF-F451BC7C94D7}"/>
              </a:ext>
            </a:extLst>
          </p:cNvPr>
          <p:cNvCxnSpPr>
            <a:stCxn id="10" idx="2"/>
            <a:endCxn id="15" idx="0"/>
          </p:cNvCxnSpPr>
          <p:nvPr/>
        </p:nvCxnSpPr>
        <p:spPr>
          <a:xfrm rot="16200000" flipH="1">
            <a:off x="6861205" y="439989"/>
            <a:ext cx="1410911" cy="4070713"/>
          </a:xfrm>
          <a:prstGeom prst="bentConnector3">
            <a:avLst>
              <a:gd name="adj1" fmla="val 50000"/>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8783143E-55C5-427A-B48E-124384E44F2E}"/>
              </a:ext>
            </a:extLst>
          </p:cNvPr>
          <p:cNvSpPr/>
          <p:nvPr/>
        </p:nvSpPr>
        <p:spPr bwMode="gray">
          <a:xfrm>
            <a:off x="5755533" y="3981031"/>
            <a:ext cx="1208595" cy="773906"/>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HighPrio</a:t>
            </a:r>
            <a:r>
              <a:rPr lang="de-DE" sz="1600" b="1" kern="0" noProof="0" dirty="0">
                <a:ea typeface="Arial Unicode MS" pitchFamily="34" charset="-128"/>
                <a:cs typeface="Arial Unicode MS" pitchFamily="34" charset="-128"/>
              </a:rPr>
              <a:t> </a:t>
            </a: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Rectangle 19">
            <a:extLst>
              <a:ext uri="{FF2B5EF4-FFF2-40B4-BE49-F238E27FC236}">
                <a16:creationId xmlns:a16="http://schemas.microsoft.com/office/drawing/2014/main" id="{7AAD80EF-09D6-48C4-91CA-209AC90A1CE7}"/>
              </a:ext>
            </a:extLst>
          </p:cNvPr>
          <p:cNvSpPr/>
          <p:nvPr/>
        </p:nvSpPr>
        <p:spPr bwMode="gray">
          <a:xfrm>
            <a:off x="9863937" y="3942326"/>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600" b="1" kern="0" dirty="0" err="1">
                <a:ea typeface="Arial Unicode MS" pitchFamily="34" charset="-128"/>
                <a:cs typeface="Arial Unicode MS" pitchFamily="34" charset="-128"/>
              </a:rPr>
              <a:t>LowPrio</a:t>
            </a:r>
            <a:r>
              <a:rPr lang="de-DE" sz="1600" b="1" kern="0" dirty="0">
                <a:ea typeface="Arial Unicode MS" pitchFamily="34" charset="-128"/>
                <a:cs typeface="Arial Unicode MS" pitchFamily="34" charset="-128"/>
              </a:rPr>
              <a:t> </a:t>
            </a:r>
            <a:r>
              <a:rPr lang="de-DE" sz="1600" b="1" kern="0" dirty="0" err="1">
                <a:ea typeface="Arial Unicode MS" pitchFamily="34" charset="-128"/>
                <a:cs typeface="Arial Unicode MS" pitchFamily="34" charset="-128"/>
              </a:rPr>
              <a:t>Pod</a:t>
            </a:r>
            <a:endParaRPr lang="de-DE" sz="1600" b="1" kern="0" dirty="0">
              <a:ea typeface="Arial Unicode MS" pitchFamily="34" charset="-128"/>
              <a:cs typeface="Arial Unicode MS" pitchFamily="34" charset="-128"/>
            </a:endParaRPr>
          </a:p>
        </p:txBody>
      </p:sp>
      <p:sp>
        <p:nvSpPr>
          <p:cNvPr id="21" name="Rectangle 20">
            <a:extLst>
              <a:ext uri="{FF2B5EF4-FFF2-40B4-BE49-F238E27FC236}">
                <a16:creationId xmlns:a16="http://schemas.microsoft.com/office/drawing/2014/main" id="{7A59226E-FCF6-4E7A-86AD-01B86C1608DB}"/>
              </a:ext>
            </a:extLst>
          </p:cNvPr>
          <p:cNvSpPr/>
          <p:nvPr/>
        </p:nvSpPr>
        <p:spPr bwMode="gray">
          <a:xfrm>
            <a:off x="5844163" y="5005918"/>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LowPrio</a:t>
            </a:r>
            <a:r>
              <a:rPr lang="de-DE" sz="1600" b="1" kern="0" dirty="0">
                <a:ea typeface="Arial Unicode MS" pitchFamily="34" charset="-128"/>
                <a:cs typeface="Arial Unicode MS" pitchFamily="34" charset="-128"/>
              </a:rPr>
              <a:t> </a:t>
            </a:r>
            <a:r>
              <a:rPr kumimoji="0" lang="de-DE" sz="1600" b="1" i="0" u="none" strike="noStrike" kern="0" cap="none" spc="0" normalizeH="0" baseline="0" dirty="0" err="1">
                <a:ln>
                  <a:noFill/>
                </a:ln>
                <a:effectLst/>
                <a:uLnTx/>
                <a:uFillTx/>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2" name="Rectangle 21">
            <a:extLst>
              <a:ext uri="{FF2B5EF4-FFF2-40B4-BE49-F238E27FC236}">
                <a16:creationId xmlns:a16="http://schemas.microsoft.com/office/drawing/2014/main" id="{A7E68C4B-E1F2-47A0-B6E9-AA0EF2A9B61A}"/>
              </a:ext>
            </a:extLst>
          </p:cNvPr>
          <p:cNvSpPr/>
          <p:nvPr/>
        </p:nvSpPr>
        <p:spPr bwMode="gray">
          <a:xfrm>
            <a:off x="1479503" y="5005918"/>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LowPrio</a:t>
            </a:r>
            <a:r>
              <a:rPr lang="de-DE" sz="1600" b="1" kern="0" dirty="0">
                <a:ea typeface="Arial Unicode MS" pitchFamily="34" charset="-128"/>
                <a:cs typeface="Arial Unicode MS" pitchFamily="34" charset="-128"/>
              </a:rPr>
              <a:t> </a:t>
            </a:r>
            <a:r>
              <a:rPr kumimoji="0" lang="de-DE" sz="1600" b="1" i="0" u="none" strike="noStrike" kern="0" cap="none" spc="0" normalizeH="0" baseline="0" dirty="0" err="1">
                <a:ln>
                  <a:noFill/>
                </a:ln>
                <a:effectLst/>
                <a:uLnTx/>
                <a:uFillTx/>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3" name="Rectangle 22">
            <a:extLst>
              <a:ext uri="{FF2B5EF4-FFF2-40B4-BE49-F238E27FC236}">
                <a16:creationId xmlns:a16="http://schemas.microsoft.com/office/drawing/2014/main" id="{2E0AD6D3-F789-489E-923F-6442FB3ADD43}"/>
              </a:ext>
            </a:extLst>
          </p:cNvPr>
          <p:cNvSpPr/>
          <p:nvPr/>
        </p:nvSpPr>
        <p:spPr bwMode="gray">
          <a:xfrm>
            <a:off x="1474984" y="3942326"/>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LowPrio</a:t>
            </a:r>
            <a:r>
              <a:rPr lang="de-DE" sz="1600" b="1" kern="0" dirty="0">
                <a:ea typeface="Arial Unicode MS" pitchFamily="34" charset="-128"/>
                <a:cs typeface="Arial Unicode MS" pitchFamily="34" charset="-128"/>
              </a:rPr>
              <a:t> </a:t>
            </a:r>
            <a:r>
              <a:rPr kumimoji="0" lang="de-DE" sz="1600" b="1" i="0" u="none" strike="noStrike" kern="0" cap="none" spc="0" normalizeH="0" baseline="0" dirty="0" err="1">
                <a:ln>
                  <a:noFill/>
                </a:ln>
                <a:effectLst/>
                <a:uLnTx/>
                <a:uFillTx/>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4" name="Rectangle 23">
            <a:extLst>
              <a:ext uri="{FF2B5EF4-FFF2-40B4-BE49-F238E27FC236}">
                <a16:creationId xmlns:a16="http://schemas.microsoft.com/office/drawing/2014/main" id="{14DE6F3E-0976-41FC-8F37-C86777E26FBA}"/>
              </a:ext>
            </a:extLst>
          </p:cNvPr>
          <p:cNvSpPr/>
          <p:nvPr/>
        </p:nvSpPr>
        <p:spPr bwMode="gray">
          <a:xfrm>
            <a:off x="9863936" y="4897538"/>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600" b="1" kern="0" dirty="0" err="1">
                <a:ea typeface="Arial Unicode MS" pitchFamily="34" charset="-128"/>
                <a:cs typeface="Arial Unicode MS" pitchFamily="34" charset="-128"/>
              </a:rPr>
              <a:t>LowPrio</a:t>
            </a:r>
            <a:r>
              <a:rPr lang="de-DE" sz="1600" b="1" kern="0" dirty="0">
                <a:ea typeface="Arial Unicode MS" pitchFamily="34" charset="-128"/>
                <a:cs typeface="Arial Unicode MS" pitchFamily="34" charset="-128"/>
              </a:rPr>
              <a:t> </a:t>
            </a:r>
            <a:r>
              <a:rPr lang="de-DE" sz="1600" b="1" kern="0" dirty="0" err="1">
                <a:ea typeface="Arial Unicode MS" pitchFamily="34" charset="-128"/>
                <a:cs typeface="Arial Unicode MS" pitchFamily="34" charset="-128"/>
              </a:rPr>
              <a:t>Pod</a:t>
            </a:r>
            <a:endParaRPr lang="de-DE" sz="1600" b="1" kern="0" dirty="0">
              <a:ea typeface="Arial Unicode MS" pitchFamily="34" charset="-128"/>
              <a:cs typeface="Arial Unicode MS" pitchFamily="34" charset="-128"/>
            </a:endParaRPr>
          </a:p>
        </p:txBody>
      </p:sp>
      <p:sp>
        <p:nvSpPr>
          <p:cNvPr id="25" name="Rectangle 24">
            <a:extLst>
              <a:ext uri="{FF2B5EF4-FFF2-40B4-BE49-F238E27FC236}">
                <a16:creationId xmlns:a16="http://schemas.microsoft.com/office/drawing/2014/main" id="{ECA21933-B84E-4C3F-A053-9FC8DE5A3D29}"/>
              </a:ext>
            </a:extLst>
          </p:cNvPr>
          <p:cNvSpPr/>
          <p:nvPr/>
        </p:nvSpPr>
        <p:spPr bwMode="gray">
          <a:xfrm>
            <a:off x="6662321" y="444221"/>
            <a:ext cx="1208595" cy="1859276"/>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600" b="1" i="0" u="none" strike="noStrike" kern="0" cap="none" spc="0" normalizeH="0" baseline="0" noProof="0" dirty="0" err="1">
                <a:ln>
                  <a:noFill/>
                </a:ln>
                <a:effectLst/>
                <a:uLnTx/>
                <a:uFillTx/>
                <a:ea typeface="Arial Unicode MS" pitchFamily="34" charset="-128"/>
                <a:cs typeface="Arial Unicode MS" pitchFamily="34" charset="-128"/>
              </a:rPr>
              <a:t>HighPrio</a:t>
            </a:r>
            <a:r>
              <a:rPr kumimoji="0" lang="de-DE" sz="1600" b="1" i="0" u="none" strike="noStrike" kern="0" cap="none" spc="0" normalizeH="0" baseline="0" noProof="0" dirty="0">
                <a:ln>
                  <a:noFill/>
                </a:ln>
                <a:effectLst/>
                <a:uLnTx/>
                <a:uFillTx/>
                <a:ea typeface="Arial Unicode MS" pitchFamily="34" charset="-128"/>
                <a:cs typeface="Arial Unicode MS" pitchFamily="34" charset="-128"/>
              </a:rPr>
              <a:t> </a:t>
            </a:r>
            <a:r>
              <a:rPr kumimoji="0" lang="de-DE" sz="1600" b="1" i="0" u="none" strike="noStrike" kern="0" cap="none" spc="0" normalizeH="0" baseline="0" noProof="0" dirty="0" err="1">
                <a:ln>
                  <a:noFill/>
                </a:ln>
                <a:effectLst/>
                <a:uLnTx/>
                <a:uFillTx/>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644440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9" presetClass="emph" presetSubtype="0" fill="hold" grpId="1" nodeType="clickEffect">
                                  <p:stCondLst>
                                    <p:cond delay="0"/>
                                  </p:stCondLst>
                                  <p:childTnLst>
                                    <p:animClr clrSpc="rgb" dir="cw">
                                      <p:cBhvr override="childStyle">
                                        <p:cTn id="10" dur="500" fill="hold"/>
                                        <p:tgtEl>
                                          <p:spTgt spid="23"/>
                                        </p:tgtEl>
                                        <p:attrNameLst>
                                          <p:attrName>style.color</p:attrName>
                                        </p:attrNameLst>
                                      </p:cBhvr>
                                      <p:to>
                                        <a:srgbClr val="E30B0B"/>
                                      </p:to>
                                    </p:animClr>
                                    <p:animClr clrSpc="rgb" dir="cw">
                                      <p:cBhvr>
                                        <p:cTn id="11" dur="500" fill="hold"/>
                                        <p:tgtEl>
                                          <p:spTgt spid="23"/>
                                        </p:tgtEl>
                                        <p:attrNameLst>
                                          <p:attrName>fillcolor</p:attrName>
                                        </p:attrNameLst>
                                      </p:cBhvr>
                                      <p:to>
                                        <a:srgbClr val="E30B0B"/>
                                      </p:to>
                                    </p:animClr>
                                    <p:set>
                                      <p:cBhvr>
                                        <p:cTn id="12" dur="500" fill="hold"/>
                                        <p:tgtEl>
                                          <p:spTgt spid="23"/>
                                        </p:tgtEl>
                                        <p:attrNameLst>
                                          <p:attrName>fill.type</p:attrName>
                                        </p:attrNameLst>
                                      </p:cBhvr>
                                      <p:to>
                                        <p:strVal val="solid"/>
                                      </p:to>
                                    </p:set>
                                    <p:set>
                                      <p:cBhvr>
                                        <p:cTn id="13" dur="500" fill="hold"/>
                                        <p:tgtEl>
                                          <p:spTgt spid="23"/>
                                        </p:tgtEl>
                                        <p:attrNameLst>
                                          <p:attrName>fill.on</p:attrName>
                                        </p:attrNameLst>
                                      </p:cBhvr>
                                      <p:to>
                                        <p:strVal val="true"/>
                                      </p:to>
                                    </p:set>
                                  </p:childTnLst>
                                </p:cTn>
                              </p:par>
                              <p:par>
                                <p:cTn id="14" presetID="19" presetClass="emph" presetSubtype="0" fill="hold" grpId="1" nodeType="withEffect">
                                  <p:stCondLst>
                                    <p:cond delay="0"/>
                                  </p:stCondLst>
                                  <p:childTnLst>
                                    <p:animClr clrSpc="rgb" dir="cw">
                                      <p:cBhvr override="childStyle">
                                        <p:cTn id="15" dur="500" fill="hold"/>
                                        <p:tgtEl>
                                          <p:spTgt spid="22"/>
                                        </p:tgtEl>
                                        <p:attrNameLst>
                                          <p:attrName>style.color</p:attrName>
                                        </p:attrNameLst>
                                      </p:cBhvr>
                                      <p:to>
                                        <a:srgbClr val="E30B0B"/>
                                      </p:to>
                                    </p:animClr>
                                    <p:animClr clrSpc="rgb" dir="cw">
                                      <p:cBhvr>
                                        <p:cTn id="16" dur="500" fill="hold"/>
                                        <p:tgtEl>
                                          <p:spTgt spid="22"/>
                                        </p:tgtEl>
                                        <p:attrNameLst>
                                          <p:attrName>fillcolor</p:attrName>
                                        </p:attrNameLst>
                                      </p:cBhvr>
                                      <p:to>
                                        <a:srgbClr val="E30B0B"/>
                                      </p:to>
                                    </p:animClr>
                                    <p:set>
                                      <p:cBhvr>
                                        <p:cTn id="17" dur="500" fill="hold"/>
                                        <p:tgtEl>
                                          <p:spTgt spid="22"/>
                                        </p:tgtEl>
                                        <p:attrNameLst>
                                          <p:attrName>fill.type</p:attrName>
                                        </p:attrNameLst>
                                      </p:cBhvr>
                                      <p:to>
                                        <p:strVal val="solid"/>
                                      </p:to>
                                    </p:set>
                                    <p:set>
                                      <p:cBhvr>
                                        <p:cTn id="18" dur="500" fill="hold"/>
                                        <p:tgtEl>
                                          <p:spTgt spid="22"/>
                                        </p:tgtEl>
                                        <p:attrNameLst>
                                          <p:attrName>fill.on</p:attrName>
                                        </p:attrNameLst>
                                      </p:cBhvr>
                                      <p:to>
                                        <p:strVal val="true"/>
                                      </p:to>
                                    </p:set>
                                  </p:childTnLst>
                                </p:cTn>
                              </p:par>
                            </p:childTnLst>
                          </p:cTn>
                        </p:par>
                        <p:par>
                          <p:cTn id="19" fill="hold">
                            <p:stCondLst>
                              <p:cond delay="500"/>
                            </p:stCondLst>
                            <p:childTnLst>
                              <p:par>
                                <p:cTn id="20" presetID="2" presetClass="exit" presetSubtype="4" fill="hold" grpId="0" nodeType="afterEffect">
                                  <p:stCondLst>
                                    <p:cond delay="0"/>
                                  </p:stCondLst>
                                  <p:childTnLst>
                                    <p:anim calcmode="lin" valueType="num">
                                      <p:cBhvr additive="base">
                                        <p:cTn id="21" dur="500"/>
                                        <p:tgtEl>
                                          <p:spTgt spid="23"/>
                                        </p:tgtEl>
                                        <p:attrNameLst>
                                          <p:attrName>ppt_x</p:attrName>
                                        </p:attrNameLst>
                                      </p:cBhvr>
                                      <p:tavLst>
                                        <p:tav tm="0">
                                          <p:val>
                                            <p:strVal val="ppt_x"/>
                                          </p:val>
                                        </p:tav>
                                        <p:tav tm="100000">
                                          <p:val>
                                            <p:strVal val="ppt_x"/>
                                          </p:val>
                                        </p:tav>
                                      </p:tavLst>
                                    </p:anim>
                                    <p:anim calcmode="lin" valueType="num">
                                      <p:cBhvr additive="base">
                                        <p:cTn id="22" dur="500"/>
                                        <p:tgtEl>
                                          <p:spTgt spid="23"/>
                                        </p:tgtEl>
                                        <p:attrNameLst>
                                          <p:attrName>ppt_y</p:attrName>
                                        </p:attrNameLst>
                                      </p:cBhvr>
                                      <p:tavLst>
                                        <p:tav tm="0">
                                          <p:val>
                                            <p:strVal val="ppt_y"/>
                                          </p:val>
                                        </p:tav>
                                        <p:tav tm="100000">
                                          <p:val>
                                            <p:strVal val="1+ppt_h/2"/>
                                          </p:val>
                                        </p:tav>
                                      </p:tavLst>
                                    </p:anim>
                                    <p:set>
                                      <p:cBhvr>
                                        <p:cTn id="23" dur="1" fill="hold">
                                          <p:stCondLst>
                                            <p:cond delay="499"/>
                                          </p:stCondLst>
                                        </p:cTn>
                                        <p:tgtEl>
                                          <p:spTgt spid="23"/>
                                        </p:tgtEl>
                                        <p:attrNameLst>
                                          <p:attrName>style.visibility</p:attrName>
                                        </p:attrNameLst>
                                      </p:cBhvr>
                                      <p:to>
                                        <p:strVal val="hidden"/>
                                      </p:to>
                                    </p:set>
                                  </p:childTnLst>
                                </p:cTn>
                              </p:par>
                              <p:par>
                                <p:cTn id="24" presetID="2" presetClass="exit" presetSubtype="4" fill="hold" grpId="0" nodeType="withEffect">
                                  <p:stCondLst>
                                    <p:cond delay="0"/>
                                  </p:stCondLst>
                                  <p:childTnLst>
                                    <p:anim calcmode="lin" valueType="num">
                                      <p:cBhvr additive="base">
                                        <p:cTn id="25" dur="500"/>
                                        <p:tgtEl>
                                          <p:spTgt spid="22"/>
                                        </p:tgtEl>
                                        <p:attrNameLst>
                                          <p:attrName>ppt_x</p:attrName>
                                        </p:attrNameLst>
                                      </p:cBhvr>
                                      <p:tavLst>
                                        <p:tav tm="0">
                                          <p:val>
                                            <p:strVal val="ppt_x"/>
                                          </p:val>
                                        </p:tav>
                                        <p:tav tm="100000">
                                          <p:val>
                                            <p:strVal val="ppt_x"/>
                                          </p:val>
                                        </p:tav>
                                      </p:tavLst>
                                    </p:anim>
                                    <p:anim calcmode="lin" valueType="num">
                                      <p:cBhvr additive="base">
                                        <p:cTn id="26" dur="500"/>
                                        <p:tgtEl>
                                          <p:spTgt spid="22"/>
                                        </p:tgtEl>
                                        <p:attrNameLst>
                                          <p:attrName>ppt_y</p:attrName>
                                        </p:attrNameLst>
                                      </p:cBhvr>
                                      <p:tavLst>
                                        <p:tav tm="0">
                                          <p:val>
                                            <p:strVal val="ppt_y"/>
                                          </p:val>
                                        </p:tav>
                                        <p:tav tm="100000">
                                          <p:val>
                                            <p:strVal val="1+ppt_h/2"/>
                                          </p:val>
                                        </p:tav>
                                      </p:tavLst>
                                    </p:anim>
                                    <p:set>
                                      <p:cBhvr>
                                        <p:cTn id="27" dur="1" fill="hold">
                                          <p:stCondLst>
                                            <p:cond delay="499"/>
                                          </p:stCondLst>
                                        </p:cTn>
                                        <p:tgtEl>
                                          <p:spTgt spid="22"/>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50" presetClass="path" presetSubtype="0" accel="50000" decel="50000" fill="hold" grpId="0" nodeType="clickEffect">
                                  <p:stCondLst>
                                    <p:cond delay="0"/>
                                  </p:stCondLst>
                                  <p:childTnLst>
                                    <p:animMotion origin="layout" path="M 1.61677E-6 -0.00139 L -0.21245 -0.00139 C -0.3076 -0.00139 -0.42502 0.13912 -0.42502 0.25324 L -0.42502 0.5081 " pathEditMode="relative" rAng="0" ptsTypes="AAAA">
                                      <p:cBhvr>
                                        <p:cTn id="31" dur="2000" fill="hold"/>
                                        <p:tgtEl>
                                          <p:spTgt spid="25"/>
                                        </p:tgtEl>
                                        <p:attrNameLst>
                                          <p:attrName>ppt_x</p:attrName>
                                          <p:attrName>ppt_y</p:attrName>
                                        </p:attrNameLst>
                                      </p:cBhvr>
                                      <p:rCtr x="-21257" y="2546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2" grpId="1" animBg="1"/>
      <p:bldP spid="23" grpId="0" animBg="1"/>
      <p:bldP spid="23" grpId="1" animBg="1"/>
      <p:bldP spid="25" grpId="0" animBg="1"/>
      <p:bldP spid="25"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C833F-141B-43CD-9D75-BF0D5B7F2771}"/>
              </a:ext>
            </a:extLst>
          </p:cNvPr>
          <p:cNvSpPr>
            <a:spLocks noGrp="1"/>
          </p:cNvSpPr>
          <p:nvPr>
            <p:ph type="title"/>
          </p:nvPr>
        </p:nvSpPr>
        <p:spPr/>
        <p:txBody>
          <a:bodyPr/>
          <a:lstStyle/>
          <a:p>
            <a:r>
              <a:rPr lang="en-US" dirty="0"/>
              <a:t>Priority Classes</a:t>
            </a:r>
          </a:p>
        </p:txBody>
      </p:sp>
      <p:pic>
        <p:nvPicPr>
          <p:cNvPr id="3" name="Picture 2">
            <a:extLst>
              <a:ext uri="{FF2B5EF4-FFF2-40B4-BE49-F238E27FC236}">
                <a16:creationId xmlns:a16="http://schemas.microsoft.com/office/drawing/2014/main" id="{577D9036-EBF3-4D80-A630-B3D077473A7B}"/>
              </a:ext>
            </a:extLst>
          </p:cNvPr>
          <p:cNvPicPr>
            <a:picLocks noChangeAspect="1"/>
          </p:cNvPicPr>
          <p:nvPr/>
        </p:nvPicPr>
        <p:blipFill>
          <a:blip r:embed="rId3"/>
          <a:stretch>
            <a:fillRect/>
          </a:stretch>
        </p:blipFill>
        <p:spPr>
          <a:xfrm>
            <a:off x="504001" y="1598947"/>
            <a:ext cx="4777944" cy="2440906"/>
          </a:xfrm>
          <a:prstGeom prst="rect">
            <a:avLst/>
          </a:prstGeom>
          <a:ln>
            <a:solidFill>
              <a:schemeClr val="tx1"/>
            </a:solidFill>
          </a:ln>
        </p:spPr>
      </p:pic>
      <p:pic>
        <p:nvPicPr>
          <p:cNvPr id="4" name="Picture 3">
            <a:extLst>
              <a:ext uri="{FF2B5EF4-FFF2-40B4-BE49-F238E27FC236}">
                <a16:creationId xmlns:a16="http://schemas.microsoft.com/office/drawing/2014/main" id="{E99D6578-421A-43DF-86F2-11ABA16CC1E8}"/>
              </a:ext>
            </a:extLst>
          </p:cNvPr>
          <p:cNvPicPr>
            <a:picLocks noChangeAspect="1"/>
          </p:cNvPicPr>
          <p:nvPr/>
        </p:nvPicPr>
        <p:blipFill>
          <a:blip r:embed="rId4"/>
          <a:stretch>
            <a:fillRect/>
          </a:stretch>
        </p:blipFill>
        <p:spPr>
          <a:xfrm>
            <a:off x="6479749" y="490690"/>
            <a:ext cx="5210728" cy="5712758"/>
          </a:xfrm>
          <a:prstGeom prst="rect">
            <a:avLst/>
          </a:prstGeom>
          <a:ln>
            <a:solidFill>
              <a:schemeClr val="tx1"/>
            </a:solidFill>
          </a:ln>
        </p:spPr>
      </p:pic>
      <p:cxnSp>
        <p:nvCxnSpPr>
          <p:cNvPr id="6" name="Connector: Elbow 5">
            <a:extLst>
              <a:ext uri="{FF2B5EF4-FFF2-40B4-BE49-F238E27FC236}">
                <a16:creationId xmlns:a16="http://schemas.microsoft.com/office/drawing/2014/main" id="{168CF65B-5068-40E0-BA82-77CFF9605F48}"/>
              </a:ext>
            </a:extLst>
          </p:cNvPr>
          <p:cNvCxnSpPr>
            <a:cxnSpLocks/>
            <a:stCxn id="3" idx="3"/>
          </p:cNvCxnSpPr>
          <p:nvPr/>
        </p:nvCxnSpPr>
        <p:spPr>
          <a:xfrm>
            <a:off x="5281945" y="2819400"/>
            <a:ext cx="1801607" cy="1742942"/>
          </a:xfrm>
          <a:prstGeom prst="bentConnector3">
            <a:avLst>
              <a:gd name="adj1" fmla="val 50000"/>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E7AFE58F-BB5D-4D29-BDFE-E8929289D32D}"/>
              </a:ext>
            </a:extLst>
          </p:cNvPr>
          <p:cNvSpPr/>
          <p:nvPr/>
        </p:nvSpPr>
        <p:spPr>
          <a:xfrm>
            <a:off x="1647953" y="6203448"/>
            <a:ext cx="8898572" cy="369332"/>
          </a:xfrm>
          <a:prstGeom prst="rect">
            <a:avLst/>
          </a:prstGeom>
        </p:spPr>
        <p:txBody>
          <a:bodyPr wrap="square">
            <a:spAutoFit/>
          </a:bodyPr>
          <a:lstStyle/>
          <a:p>
            <a:pPr algn="ctr"/>
            <a:r>
              <a:rPr lang="de-DE" sz="1800" dirty="0">
                <a:hlinkClick r:id="rId5"/>
              </a:rPr>
              <a:t>https://kubernetes.io/docs/concepts/configuration/pod-priority-preemption/</a:t>
            </a:r>
            <a:endParaRPr lang="en-US" sz="1800" dirty="0"/>
          </a:p>
        </p:txBody>
      </p:sp>
    </p:spTree>
    <p:extLst>
      <p:ext uri="{BB962C8B-B14F-4D97-AF65-F5344CB8AC3E}">
        <p14:creationId xmlns:p14="http://schemas.microsoft.com/office/powerpoint/2010/main" val="26731862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BD4BF-5C0E-4BE1-A99C-25DBDC85D9CD}"/>
              </a:ext>
            </a:extLst>
          </p:cNvPr>
          <p:cNvSpPr>
            <a:spLocks noGrp="1"/>
          </p:cNvSpPr>
          <p:nvPr>
            <p:ph type="title"/>
          </p:nvPr>
        </p:nvSpPr>
        <p:spPr/>
        <p:txBody>
          <a:bodyPr/>
          <a:lstStyle/>
          <a:p>
            <a:r>
              <a:rPr lang="en-US" dirty="0"/>
              <a:t>Optional Demo</a:t>
            </a:r>
          </a:p>
        </p:txBody>
      </p:sp>
      <p:pic>
        <p:nvPicPr>
          <p:cNvPr id="4" name="Picture 3">
            <a:extLst>
              <a:ext uri="{FF2B5EF4-FFF2-40B4-BE49-F238E27FC236}">
                <a16:creationId xmlns:a16="http://schemas.microsoft.com/office/drawing/2014/main" id="{AB318321-2E93-4274-88BA-A559A69B3FF1}"/>
              </a:ext>
            </a:extLst>
          </p:cNvPr>
          <p:cNvPicPr>
            <a:picLocks noChangeAspect="1"/>
          </p:cNvPicPr>
          <p:nvPr/>
        </p:nvPicPr>
        <p:blipFill>
          <a:blip r:embed="rId3"/>
          <a:stretch>
            <a:fillRect/>
          </a:stretch>
        </p:blipFill>
        <p:spPr>
          <a:xfrm>
            <a:off x="3645157" y="976918"/>
            <a:ext cx="4904163" cy="4904163"/>
          </a:xfrm>
          <a:prstGeom prst="rect">
            <a:avLst/>
          </a:prstGeom>
        </p:spPr>
      </p:pic>
    </p:spTree>
    <p:extLst>
      <p:ext uri="{BB962C8B-B14F-4D97-AF65-F5344CB8AC3E}">
        <p14:creationId xmlns:p14="http://schemas.microsoft.com/office/powerpoint/2010/main" val="1414088338"/>
      </p:ext>
    </p:extLst>
  </p:cSld>
  <p:clrMapOvr>
    <a:masterClrMapping/>
  </p:clrMapOvr>
</p:sld>
</file>

<file path=ppt/theme/theme1.xml><?xml version="1.0" encoding="utf-8"?>
<a:theme xmlns:a="http://schemas.openxmlformats.org/drawingml/2006/main" name="SAP_2017_16x9_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potx" id="{9488014F-4BF2-4B73-9741-6D40B78C18AF}" vid="{315AB80D-2AE3-4555-B7D1-B9C512524916}"/>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2119</Words>
  <Application>Microsoft Office PowerPoint</Application>
  <PresentationFormat>Custom</PresentationFormat>
  <Paragraphs>297</Paragraphs>
  <Slides>27</Slides>
  <Notes>25</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Calibri</vt:lpstr>
      <vt:lpstr>Courier New</vt:lpstr>
      <vt:lpstr>Symbol</vt:lpstr>
      <vt:lpstr>wingdings</vt:lpstr>
      <vt:lpstr>wingdings</vt:lpstr>
      <vt:lpstr>SAP_2017_16x9_black</vt:lpstr>
      <vt:lpstr>PowerPoint Presentation</vt:lpstr>
      <vt:lpstr>Job &amp; CronJob</vt:lpstr>
      <vt:lpstr>Some components require to have a pod on every node!</vt:lpstr>
      <vt:lpstr>PowerPoint Presentation</vt:lpstr>
      <vt:lpstr>A note on scheduling pods…</vt:lpstr>
      <vt:lpstr>Example: NodeSelector</vt:lpstr>
      <vt:lpstr>Pod Priority &amp; Preemption</vt:lpstr>
      <vt:lpstr>Priority Classes</vt:lpstr>
      <vt:lpstr>Optional Demo</vt:lpstr>
      <vt:lpstr>PowerPoint Presentation</vt:lpstr>
      <vt:lpstr>What was this something about a “controller”?</vt:lpstr>
      <vt:lpstr>CRD/CRO Example</vt:lpstr>
      <vt:lpstr>Demo</vt:lpstr>
      <vt:lpstr>PowerPoint Presentation</vt:lpstr>
      <vt:lpstr>Wherefrom can I get a cluster?</vt:lpstr>
      <vt:lpstr>Wherefrom can I get a cluster?</vt:lpstr>
      <vt:lpstr>Gardener: Features &amp; Limitations</vt:lpstr>
      <vt:lpstr>“Traditional” Kubernetes Cluster Set-up</vt:lpstr>
      <vt:lpstr>The Gardener: Control Plane Engineering with minimal TCO!</vt:lpstr>
      <vt:lpstr>Demo</vt:lpstr>
      <vt:lpstr>PowerPoint Presentation</vt:lpstr>
      <vt:lpstr>Sometimes working with kubernetes is like …</vt:lpstr>
      <vt:lpstr> K8s Dashboard</vt:lpstr>
      <vt:lpstr>(optional) Demo</vt:lpstr>
      <vt:lpstr>Appendix</vt:lpstr>
      <vt:lpstr>The Gardener: Technical landscape</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cp:keywords>
  <cp:lastModifiedBy>Kahl, Hendrik</cp:lastModifiedBy>
  <cp:revision>748</cp:revision>
  <dcterms:created xsi:type="dcterms:W3CDTF">2015-10-14T11:21:43Z</dcterms:created>
  <dcterms:modified xsi:type="dcterms:W3CDTF">2019-10-31T12:25:06Z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