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2"/>
  </p:notesMasterIdLst>
  <p:handoutMasterIdLst>
    <p:handoutMasterId r:id="rId13"/>
  </p:handoutMasterIdLst>
  <p:sldIdLst>
    <p:sldId id="433" r:id="rId2"/>
    <p:sldId id="885" r:id="rId3"/>
    <p:sldId id="886" r:id="rId4"/>
    <p:sldId id="887" r:id="rId5"/>
    <p:sldId id="888" r:id="rId6"/>
    <p:sldId id="889" r:id="rId7"/>
    <p:sldId id="890" r:id="rId8"/>
    <p:sldId id="891" r:id="rId9"/>
    <p:sldId id="892" r:id="rId10"/>
    <p:sldId id="265" r:id="rId11"/>
  </p:sldIdLst>
  <p:sldSz cx="12195175" cy="6858000"/>
  <p:notesSz cx="20561300" cy="29452888"/>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9278" userDrawn="1">
          <p15:clr>
            <a:srgbClr val="A4A3A4"/>
          </p15:clr>
        </p15:guide>
        <p15:guide id="2" pos="647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ADADAD"/>
    <a:srgbClr val="C3ECFF"/>
    <a:srgbClr val="E35500"/>
    <a:srgbClr val="008FD3"/>
    <a:srgbClr val="6699FF"/>
    <a:srgbClr val="4CC5FF"/>
    <a:srgbClr val="4FB81C"/>
    <a:srgbClr val="FFFFCC"/>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2" autoAdjust="0"/>
    <p:restoredTop sz="89053" autoAdjust="0"/>
  </p:normalViewPr>
  <p:slideViewPr>
    <p:cSldViewPr snapToGrid="0" showGuides="1">
      <p:cViewPr varScale="1">
        <p:scale>
          <a:sx n="81" d="100"/>
          <a:sy n="81" d="100"/>
        </p:scale>
        <p:origin x="102" y="54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9278"/>
        <p:guide pos="647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825702" y="27975134"/>
            <a:ext cx="8909897" cy="1472645"/>
          </a:xfrm>
          <a:prstGeom prst="rect">
            <a:avLst/>
          </a:prstGeom>
        </p:spPr>
        <p:txBody>
          <a:bodyPr vert="horz" lIns="273410" tIns="136703" rIns="273410" bIns="136703" rtlCol="0" anchor="b"/>
          <a:lstStyle>
            <a:lvl1pPr algn="r">
              <a:defRPr sz="3600"/>
            </a:lvl1pPr>
          </a:lstStyle>
          <a:p>
            <a:pPr algn="ctr"/>
            <a:fld id="{47855BD9-AF71-426C-9B9B-B0E52B88852E}" type="slidenum">
              <a:rPr lang="de-DE" sz="3000"/>
              <a:pPr algn="ctr"/>
              <a:t>‹#›</a:t>
            </a:fld>
            <a:endParaRPr lang="de-DE" sz="3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98538" y="1974850"/>
            <a:ext cx="18564225" cy="10439400"/>
          </a:xfrm>
          <a:prstGeom prst="rect">
            <a:avLst/>
          </a:prstGeom>
          <a:noFill/>
          <a:ln w="12700">
            <a:solidFill>
              <a:prstClr val="black"/>
            </a:solidFill>
          </a:ln>
        </p:spPr>
        <p:txBody>
          <a:bodyPr vert="horz" lIns="273410" tIns="136703" rIns="273410" bIns="136703" rtlCol="0" anchor="ctr"/>
          <a:lstStyle/>
          <a:p>
            <a:endParaRPr lang="de-DE" dirty="0"/>
          </a:p>
        </p:txBody>
      </p:sp>
      <p:sp>
        <p:nvSpPr>
          <p:cNvPr id="5" name="Notes Placeholder 4"/>
          <p:cNvSpPr>
            <a:spLocks noGrp="1"/>
          </p:cNvSpPr>
          <p:nvPr>
            <p:ph type="body" sz="quarter" idx="3"/>
          </p:nvPr>
        </p:nvSpPr>
        <p:spPr>
          <a:xfrm>
            <a:off x="1645984" y="13271073"/>
            <a:ext cx="17269333" cy="146992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8867063" y="28782023"/>
            <a:ext cx="2827180" cy="661457"/>
          </a:xfrm>
          <a:prstGeom prst="rect">
            <a:avLst/>
          </a:prstGeom>
        </p:spPr>
        <p:txBody>
          <a:bodyPr vert="horz" lIns="273410" tIns="136703" rIns="273410" bIns="136703" rtlCol="0" anchor="b"/>
          <a:lstStyle>
            <a:lvl1pPr algn="ctr">
              <a:defRPr sz="24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a:t>
            </a:fld>
            <a:endParaRPr lang="de-DE" dirty="0">
              <a:solidFill>
                <a:srgbClr val="000000"/>
              </a:solidFill>
            </a:endParaRPr>
          </a:p>
        </p:txBody>
      </p:sp>
    </p:spTree>
    <p:extLst>
      <p:ext uri="{BB962C8B-B14F-4D97-AF65-F5344CB8AC3E}">
        <p14:creationId xmlns:p14="http://schemas.microsoft.com/office/powerpoint/2010/main" val="1859625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005009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819851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6" name="Slide Image Placeholder 5"/>
          <p:cNvSpPr>
            <a:spLocks noGrp="1" noRot="1" noChangeAspect="1"/>
          </p:cNvSpPr>
          <p:nvPr>
            <p:ph type="sldImg"/>
          </p:nvPr>
        </p:nvSpPr>
        <p:spPr>
          <a:xfrm>
            <a:off x="998538" y="1974850"/>
            <a:ext cx="18564225" cy="10439400"/>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hyperlink" Target="https://www.youtube.com/user/SAP" TargetMode="External"/><Relationship Id="rId12" Type="http://schemas.openxmlformats.org/officeDocument/2006/relationships/image" Target="../media/image6.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5.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en-US"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2119308575"/>
      </p:ext>
    </p:extLst>
  </p:cSld>
  <p:clrMapOvr>
    <a:masterClrMapping/>
  </p:clrMapOvr>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en-US" sz="800" b="0" noProof="0" dirty="0" err="1"/>
              <a:t>oder</a:t>
            </a:r>
            <a:r>
              <a:rPr lang="en-US" sz="800" b="0" noProof="0" dirty="0"/>
              <a:t> </a:t>
            </a:r>
            <a:r>
              <a:rPr lang="en-US" sz="800" b="0" noProof="0" dirty="0" err="1"/>
              <a:t>ein</a:t>
            </a:r>
            <a:r>
              <a:rPr lang="en-US" sz="800" b="0" noProof="0" dirty="0"/>
              <a:t> SAP-</a:t>
            </a:r>
            <a:r>
              <a:rPr lang="en-US" sz="800" b="0" noProof="0" dirty="0" err="1"/>
              <a:t>Konzernunternehmen</a:t>
            </a:r>
            <a:r>
              <a:rPr lang="en-US" sz="800" b="0" noProof="0" dirty="0"/>
              <a:t>. </a:t>
            </a:r>
            <a:r>
              <a:rPr lang="en-US" sz="800" b="0" noProof="0" dirty="0" err="1"/>
              <a:t>Alle</a:t>
            </a:r>
            <a:r>
              <a:rPr lang="en-US" sz="800" b="0" noProof="0" dirty="0"/>
              <a:t> </a:t>
            </a:r>
            <a:r>
              <a:rPr lang="en-US" sz="800" b="0" noProof="0" dirty="0" err="1"/>
              <a:t>Rechte</a:t>
            </a:r>
            <a:r>
              <a:rPr lang="en-US" sz="800" b="0" noProof="0" dirty="0"/>
              <a:t> </a:t>
            </a:r>
            <a:r>
              <a:rPr lang="en-US" sz="800" b="0" noProof="0" dirty="0" err="1"/>
              <a:t>vorbehalten</a:t>
            </a:r>
            <a:r>
              <a:rPr lang="en-US" sz="800" b="0" noProof="0" dirty="0"/>
              <a:t>.</a:t>
            </a:r>
            <a:endParaRPr lang="en-US" sz="800" kern="0" dirty="0">
              <a:ea typeface="Arial Unicode MS" pitchFamily="34" charset="-128"/>
              <a:cs typeface="Arial Unicode MS" pitchFamily="34" charset="-128"/>
            </a:endParaRPr>
          </a:p>
          <a:p>
            <a:pPr>
              <a:spcBef>
                <a:spcPts val="600"/>
              </a:spcBef>
            </a:pPr>
            <a:r>
              <a:rPr lang="en-US" sz="800" kern="1200" noProof="0" dirty="0" err="1">
                <a:solidFill>
                  <a:schemeClr val="tx1"/>
                </a:solidFill>
                <a:effectLst/>
                <a:latin typeface="Arial"/>
                <a:ea typeface="+mn-ea"/>
                <a:cs typeface="+mn-cs"/>
              </a:rPr>
              <a:t>Weitergabe</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Vervielfältigung</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dieser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Publikation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von </a:t>
            </a:r>
            <a:r>
              <a:rPr lang="en-US" sz="800" kern="1200" noProof="0" dirty="0" err="1">
                <a:solidFill>
                  <a:schemeClr val="tx1"/>
                </a:solidFill>
                <a:effectLst/>
                <a:latin typeface="Arial"/>
                <a:ea typeface="+mn-ea"/>
                <a:cs typeface="+mn-cs"/>
              </a:rPr>
              <a:t>Teilen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daraus</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sind</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welchem</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Zweck</a:t>
            </a:r>
            <a:r>
              <a:rPr lang="en-US" sz="800" kern="1200" noProof="0" dirty="0">
                <a:solidFill>
                  <a:schemeClr val="tx1"/>
                </a:solidFill>
                <a:effectLst/>
                <a:latin typeface="Arial"/>
                <a:ea typeface="+mn-ea"/>
                <a:cs typeface="+mn-cs"/>
              </a:rPr>
              <a:t> und in </a:t>
            </a:r>
            <a:r>
              <a:rPr lang="en-US" sz="800" kern="1200" noProof="0" dirty="0" err="1">
                <a:solidFill>
                  <a:schemeClr val="tx1"/>
                </a:solidFill>
                <a:effectLst/>
                <a:latin typeface="Arial"/>
                <a:ea typeface="+mn-ea"/>
                <a:cs typeface="+mn-cs"/>
              </a:rPr>
              <a:t>welcher</a:t>
            </a:r>
            <a:r>
              <a:rPr lang="en-US" sz="800" kern="1200" noProof="0" dirty="0">
                <a:solidFill>
                  <a:schemeClr val="tx1"/>
                </a:solidFill>
                <a:effectLst/>
                <a:latin typeface="Arial"/>
                <a:ea typeface="+mn-ea"/>
                <a:cs typeface="+mn-cs"/>
              </a:rPr>
              <a:t> Form </a:t>
            </a:r>
            <a:r>
              <a:rPr lang="en-US" sz="800" kern="1200" noProof="0" dirty="0" err="1">
                <a:solidFill>
                  <a:schemeClr val="tx1"/>
                </a:solidFill>
                <a:effectLst/>
                <a:latin typeface="Arial"/>
                <a:ea typeface="+mn-ea"/>
                <a:cs typeface="+mn-cs"/>
              </a:rPr>
              <a:t>auch</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immer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ohne</a:t>
            </a:r>
            <a:r>
              <a:rPr lang="en-US" sz="800" kern="1200" noProof="0" dirty="0">
                <a:solidFill>
                  <a:schemeClr val="tx1"/>
                </a:solidFill>
                <a:effectLst/>
                <a:latin typeface="Arial"/>
                <a:ea typeface="+mn-ea"/>
                <a:cs typeface="+mn-cs"/>
              </a:rPr>
              <a:t> die </a:t>
            </a:r>
            <a:r>
              <a:rPr lang="en-US" sz="800" kern="1200" noProof="0" dirty="0" err="1">
                <a:solidFill>
                  <a:schemeClr val="tx1"/>
                </a:solidFill>
                <a:effectLst/>
                <a:latin typeface="Arial"/>
                <a:ea typeface="+mn-ea"/>
                <a:cs typeface="+mn-cs"/>
              </a:rPr>
              <a:t>ausdrückliche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schriftliche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Genehmigung</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durch</a:t>
            </a:r>
            <a:r>
              <a:rPr lang="en-US" sz="800" kern="1200" noProof="0" dirty="0">
                <a:solidFill>
                  <a:schemeClr val="tx1"/>
                </a:solidFill>
                <a:effectLst/>
                <a:latin typeface="Arial"/>
                <a:ea typeface="+mn-ea"/>
                <a:cs typeface="+mn-cs"/>
              </a:rPr>
              <a:t> SAP SE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ein</a:t>
            </a:r>
            <a:r>
              <a:rPr lang="en-US" sz="800" kern="1200" noProof="0" dirty="0">
                <a:solidFill>
                  <a:schemeClr val="tx1"/>
                </a:solidFill>
                <a:effectLst/>
                <a:latin typeface="Arial"/>
                <a:ea typeface="+mn-ea"/>
                <a:cs typeface="+mn-cs"/>
              </a:rPr>
              <a:t> SAP-</a:t>
            </a:r>
            <a:r>
              <a:rPr lang="en-US" sz="800" kern="1200" noProof="0" dirty="0" err="1">
                <a:solidFill>
                  <a:schemeClr val="tx1"/>
                </a:solidFill>
                <a:effectLst/>
                <a:latin typeface="Arial"/>
                <a:ea typeface="+mn-ea"/>
                <a:cs typeface="+mn-cs"/>
              </a:rPr>
              <a:t>Konzernunternehmen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nicht</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gestattet</a:t>
            </a:r>
            <a:r>
              <a:rPr lang="en-US" sz="800" kern="1200" noProof="0" dirty="0">
                <a:solidFill>
                  <a:schemeClr val="tx1"/>
                </a:solidFill>
                <a:effectLst/>
                <a:latin typeface="Arial"/>
                <a:ea typeface="+mn-ea"/>
                <a:cs typeface="+mn-cs"/>
              </a:rPr>
              <a:t>.</a:t>
            </a:r>
          </a:p>
          <a:p>
            <a:pPr>
              <a:spcBef>
                <a:spcPts val="600"/>
              </a:spcBef>
            </a:pPr>
            <a:r>
              <a:rPr lang="en-US" sz="800" kern="1200" noProof="0" dirty="0">
                <a:solidFill>
                  <a:schemeClr val="tx1"/>
                </a:solidFill>
                <a:effectLst/>
                <a:latin typeface="Arial"/>
                <a:ea typeface="+mn-ea"/>
                <a:cs typeface="+mn-cs"/>
              </a:rPr>
              <a:t>In </a:t>
            </a:r>
            <a:r>
              <a:rPr lang="en-US" sz="800" kern="1200" noProof="0" dirty="0" err="1">
                <a:solidFill>
                  <a:schemeClr val="tx1"/>
                </a:solidFill>
                <a:effectLst/>
                <a:latin typeface="Arial"/>
                <a:ea typeface="+mn-ea"/>
                <a:cs typeface="+mn-cs"/>
              </a:rPr>
              <a:t>dieser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Publikation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enthaltene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Informationen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können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ohne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vorherige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Ankündigung</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geändert</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werden</a:t>
            </a:r>
            <a:r>
              <a:rPr lang="en-US" sz="800" kern="1200" noProof="0" dirty="0">
                <a:solidFill>
                  <a:schemeClr val="tx1"/>
                </a:solidFill>
                <a:effectLst/>
                <a:latin typeface="Arial"/>
                <a:ea typeface="+mn-ea"/>
                <a:cs typeface="+mn-cs"/>
              </a:rPr>
              <a:t>. Die von SAP SE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deren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Vertriebsfirmen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angebotenen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Softwareprodukte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können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Softwarekomponenten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auch</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anderer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Softwarehersteller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enthalten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Produkte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können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länderspezifische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Unterschiede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aufweisen</a:t>
            </a:r>
            <a:r>
              <a:rPr lang="en-US" sz="800" kern="1200" noProof="0" dirty="0">
                <a:solidFill>
                  <a:schemeClr val="tx1"/>
                </a:solidFill>
                <a:effectLst/>
                <a:latin typeface="Arial"/>
                <a:ea typeface="+mn-ea"/>
                <a:cs typeface="+mn-cs"/>
              </a:rPr>
              <a:t>.</a:t>
            </a:r>
          </a:p>
          <a:p>
            <a:pPr>
              <a:spcBef>
                <a:spcPts val="600"/>
              </a:spcBef>
            </a:pPr>
            <a:r>
              <a:rPr lang="en-US" sz="800" kern="1200" noProof="0" dirty="0">
                <a:solidFill>
                  <a:schemeClr val="tx1"/>
                </a:solidFill>
                <a:effectLst/>
                <a:latin typeface="Arial"/>
                <a:ea typeface="+mn-ea"/>
                <a:cs typeface="+mn-cs"/>
              </a:rPr>
              <a:t>Die </a:t>
            </a:r>
            <a:r>
              <a:rPr lang="en-US" sz="800" kern="1200" noProof="0" dirty="0" err="1">
                <a:solidFill>
                  <a:schemeClr val="tx1"/>
                </a:solidFill>
                <a:effectLst/>
                <a:latin typeface="Arial"/>
                <a:ea typeface="+mn-ea"/>
                <a:cs typeface="+mn-cs"/>
              </a:rPr>
              <a:t>vorliegenden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Unterlagen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werden</a:t>
            </a:r>
            <a:r>
              <a:rPr lang="en-US" sz="800" kern="1200" noProof="0" dirty="0">
                <a:solidFill>
                  <a:schemeClr val="tx1"/>
                </a:solidFill>
                <a:effectLst/>
                <a:latin typeface="Arial"/>
                <a:ea typeface="+mn-ea"/>
                <a:cs typeface="+mn-cs"/>
              </a:rPr>
              <a:t> von der SAP SE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einem</a:t>
            </a:r>
            <a:r>
              <a:rPr lang="en-US" sz="800" kern="1200" noProof="0" dirty="0">
                <a:solidFill>
                  <a:schemeClr val="tx1"/>
                </a:solidFill>
                <a:effectLst/>
                <a:latin typeface="Arial"/>
                <a:ea typeface="+mn-ea"/>
                <a:cs typeface="+mn-cs"/>
              </a:rPr>
              <a:t> SAP-</a:t>
            </a:r>
            <a:r>
              <a:rPr lang="en-US" sz="800" kern="1200" noProof="0" dirty="0" err="1">
                <a:solidFill>
                  <a:schemeClr val="tx1"/>
                </a:solidFill>
                <a:effectLst/>
                <a:latin typeface="Arial"/>
                <a:ea typeface="+mn-ea"/>
                <a:cs typeface="+mn-cs"/>
              </a:rPr>
              <a:t>Konzernunternehmen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bereitgestellt</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dienen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ausschließlich</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Informationszwecken</a:t>
            </a:r>
            <a:r>
              <a:rPr lang="en-US" sz="800" kern="1200" noProof="0" dirty="0">
                <a:solidFill>
                  <a:schemeClr val="tx1"/>
                </a:solidFill>
                <a:effectLst/>
                <a:latin typeface="Arial"/>
                <a:ea typeface="+mn-ea"/>
                <a:cs typeface="+mn-cs"/>
              </a:rPr>
              <a:t>. Die SAP SE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ihre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Konzernunternehmen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übernehmen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keinerlei</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Haftung</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Gewährleistung</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für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Fehler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Unvollständigkeiten</a:t>
            </a:r>
            <a:r>
              <a:rPr lang="en-US" sz="800" kern="1200" noProof="0" dirty="0">
                <a:solidFill>
                  <a:schemeClr val="tx1"/>
                </a:solidFill>
                <a:effectLst/>
                <a:latin typeface="Arial"/>
                <a:ea typeface="+mn-ea"/>
                <a:cs typeface="+mn-cs"/>
              </a:rPr>
              <a:t> in </a:t>
            </a:r>
            <a:r>
              <a:rPr lang="en-US" sz="800" kern="1200" noProof="0" dirty="0" err="1">
                <a:solidFill>
                  <a:schemeClr val="tx1"/>
                </a:solidFill>
                <a:effectLst/>
                <a:latin typeface="Arial"/>
                <a:ea typeface="+mn-ea"/>
                <a:cs typeface="+mn-cs"/>
              </a:rPr>
              <a:t>dieser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Publikation</a:t>
            </a:r>
            <a:r>
              <a:rPr lang="en-US" sz="800" kern="1200" noProof="0" dirty="0">
                <a:solidFill>
                  <a:schemeClr val="tx1"/>
                </a:solidFill>
                <a:effectLst/>
                <a:latin typeface="Arial"/>
                <a:ea typeface="+mn-ea"/>
                <a:cs typeface="+mn-cs"/>
              </a:rPr>
              <a:t>. Die SAP SE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ein</a:t>
            </a:r>
            <a:r>
              <a:rPr lang="en-US" sz="800" kern="1200" noProof="0" dirty="0">
                <a:solidFill>
                  <a:schemeClr val="tx1"/>
                </a:solidFill>
                <a:effectLst/>
                <a:latin typeface="Arial"/>
                <a:ea typeface="+mn-ea"/>
                <a:cs typeface="+mn-cs"/>
              </a:rPr>
              <a:t> SAP-</a:t>
            </a:r>
            <a:r>
              <a:rPr lang="en-US" sz="800" kern="1200" noProof="0" dirty="0" err="1">
                <a:solidFill>
                  <a:schemeClr val="tx1"/>
                </a:solidFill>
                <a:effectLst/>
                <a:latin typeface="Arial"/>
                <a:ea typeface="+mn-ea"/>
                <a:cs typeface="+mn-cs"/>
              </a:rPr>
              <a:t>Konzernunternehmen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steht</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lediglich</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für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Produkte</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Dienstleistungen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nach</a:t>
            </a:r>
            <a:r>
              <a:rPr lang="en-US" sz="800" kern="1200" noProof="0" dirty="0">
                <a:solidFill>
                  <a:schemeClr val="tx1"/>
                </a:solidFill>
                <a:effectLst/>
                <a:latin typeface="Arial"/>
                <a:ea typeface="+mn-ea"/>
                <a:cs typeface="+mn-cs"/>
              </a:rPr>
              <a:t> der </a:t>
            </a:r>
            <a:r>
              <a:rPr lang="en-US" sz="800" kern="1200" noProof="0" dirty="0" err="1">
                <a:solidFill>
                  <a:schemeClr val="tx1"/>
                </a:solidFill>
                <a:effectLst/>
                <a:latin typeface="Arial"/>
                <a:ea typeface="+mn-ea"/>
                <a:cs typeface="+mn-cs"/>
              </a:rPr>
              <a:t>Maßgabe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ein</a:t>
            </a:r>
            <a:r>
              <a:rPr lang="en-US" sz="800" kern="1200" noProof="0" dirty="0">
                <a:solidFill>
                  <a:schemeClr val="tx1"/>
                </a:solidFill>
                <a:effectLst/>
                <a:latin typeface="Arial"/>
                <a:ea typeface="+mn-ea"/>
                <a:cs typeface="+mn-cs"/>
              </a:rPr>
              <a:t>, die in der </a:t>
            </a:r>
            <a:r>
              <a:rPr lang="en-US" sz="800" kern="1200" noProof="0" dirty="0" err="1">
                <a:solidFill>
                  <a:schemeClr val="tx1"/>
                </a:solidFill>
                <a:effectLst/>
                <a:latin typeface="Arial"/>
                <a:ea typeface="+mn-ea"/>
                <a:cs typeface="+mn-cs"/>
              </a:rPr>
              <a:t>Vereinbarung</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über</a:t>
            </a:r>
            <a:r>
              <a:rPr lang="en-US" sz="800" kern="1200" noProof="0" dirty="0">
                <a:solidFill>
                  <a:schemeClr val="tx1"/>
                </a:solidFill>
                <a:effectLst/>
                <a:latin typeface="Arial"/>
                <a:ea typeface="+mn-ea"/>
                <a:cs typeface="+mn-cs"/>
              </a:rPr>
              <a:t> die </a:t>
            </a:r>
            <a:r>
              <a:rPr lang="en-US" sz="800" kern="1200" noProof="0" dirty="0" err="1">
                <a:solidFill>
                  <a:schemeClr val="tx1"/>
                </a:solidFill>
                <a:effectLst/>
                <a:latin typeface="Arial"/>
                <a:ea typeface="+mn-ea"/>
                <a:cs typeface="+mn-cs"/>
              </a:rPr>
              <a:t>jeweiligen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Produkte</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Dienstleistungen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ausdrücklich</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geregelt</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ist</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Keine</a:t>
            </a:r>
            <a:r>
              <a:rPr lang="en-US" sz="800" kern="1200" noProof="0" dirty="0">
                <a:solidFill>
                  <a:schemeClr val="tx1"/>
                </a:solidFill>
                <a:effectLst/>
                <a:latin typeface="Arial"/>
                <a:ea typeface="+mn-ea"/>
                <a:cs typeface="+mn-cs"/>
              </a:rPr>
              <a:t> der </a:t>
            </a:r>
            <a:r>
              <a:rPr lang="en-US" sz="800" kern="1200" noProof="0" dirty="0" err="1">
                <a:solidFill>
                  <a:schemeClr val="tx1"/>
                </a:solidFill>
                <a:effectLst/>
                <a:latin typeface="Arial"/>
                <a:ea typeface="+mn-ea"/>
                <a:cs typeface="+mn-cs"/>
              </a:rPr>
              <a:t>hierin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enthaltenen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Informationen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ist</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als</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zusätzliche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Garantie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interpretieren</a:t>
            </a:r>
            <a:r>
              <a:rPr lang="en-US" sz="800" kern="1200" noProof="0" dirty="0">
                <a:solidFill>
                  <a:schemeClr val="tx1"/>
                </a:solidFill>
                <a:effectLst/>
                <a:latin typeface="Arial"/>
                <a:ea typeface="+mn-ea"/>
                <a:cs typeface="+mn-cs"/>
              </a:rPr>
              <a:t>. </a:t>
            </a:r>
          </a:p>
          <a:p>
            <a:pPr>
              <a:spcBef>
                <a:spcPts val="600"/>
              </a:spcBef>
            </a:pPr>
            <a:r>
              <a:rPr lang="en-US" sz="800" kern="1200" noProof="0" dirty="0" err="1">
                <a:solidFill>
                  <a:schemeClr val="tx1"/>
                </a:solidFill>
                <a:effectLst/>
                <a:latin typeface="Arial"/>
                <a:ea typeface="+mn-ea"/>
                <a:cs typeface="+mn-cs"/>
              </a:rPr>
              <a:t>Insbesondere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sind</a:t>
            </a:r>
            <a:r>
              <a:rPr lang="en-US" sz="800" kern="1200" noProof="0" dirty="0">
                <a:solidFill>
                  <a:schemeClr val="tx1"/>
                </a:solidFill>
                <a:effectLst/>
                <a:latin typeface="Arial"/>
                <a:ea typeface="+mn-ea"/>
                <a:cs typeface="+mn-cs"/>
              </a:rPr>
              <a:t> die SAP SE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ihre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Konzernunternehmen</a:t>
            </a:r>
            <a:r>
              <a:rPr lang="en-US" sz="800" kern="1200" noProof="0" dirty="0">
                <a:solidFill>
                  <a:schemeClr val="tx1"/>
                </a:solidFill>
                <a:effectLst/>
                <a:latin typeface="Arial"/>
                <a:ea typeface="+mn-ea"/>
                <a:cs typeface="+mn-cs"/>
              </a:rPr>
              <a:t> in </a:t>
            </a:r>
            <a:r>
              <a:rPr lang="en-US" sz="800" kern="1200" noProof="0" dirty="0" err="1">
                <a:solidFill>
                  <a:schemeClr val="tx1"/>
                </a:solidFill>
                <a:effectLst/>
                <a:latin typeface="Arial"/>
                <a:ea typeface="+mn-ea"/>
                <a:cs typeface="+mn-cs"/>
              </a:rPr>
              <a:t>keiner</a:t>
            </a:r>
            <a:r>
              <a:rPr lang="en-US" sz="800" kern="1200" noProof="0" dirty="0">
                <a:solidFill>
                  <a:schemeClr val="tx1"/>
                </a:solidFill>
                <a:effectLst/>
                <a:latin typeface="Arial"/>
                <a:ea typeface="+mn-ea"/>
                <a:cs typeface="+mn-cs"/>
              </a:rPr>
              <a:t> Weise </a:t>
            </a:r>
            <a:r>
              <a:rPr lang="en-US" sz="800" kern="1200" noProof="0" dirty="0" err="1">
                <a:solidFill>
                  <a:schemeClr val="tx1"/>
                </a:solidFill>
                <a:effectLst/>
                <a:latin typeface="Arial"/>
                <a:ea typeface="+mn-ea"/>
                <a:cs typeface="+mn-cs"/>
              </a:rPr>
              <a:t>verpflichtet</a:t>
            </a:r>
            <a:r>
              <a:rPr lang="en-US" sz="800" kern="1200" noProof="0" dirty="0">
                <a:solidFill>
                  <a:schemeClr val="tx1"/>
                </a:solidFill>
                <a:effectLst/>
                <a:latin typeface="Arial"/>
                <a:ea typeface="+mn-ea"/>
                <a:cs typeface="+mn-cs"/>
              </a:rPr>
              <a:t>, in </a:t>
            </a:r>
            <a:r>
              <a:rPr lang="en-US" sz="800" kern="1200" noProof="0" dirty="0" err="1">
                <a:solidFill>
                  <a:schemeClr val="tx1"/>
                </a:solidFill>
                <a:effectLst/>
                <a:latin typeface="Arial"/>
                <a:ea typeface="+mn-ea"/>
                <a:cs typeface="+mn-cs"/>
              </a:rPr>
              <a:t>dieser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Publikation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einer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zugehörigen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Präsentation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dargestellte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Geschäftsabläufe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verfolgen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hierin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wiedergegebene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Funktionen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entwickeln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veröffentlichen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Diese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Publikation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eine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zugehörige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Präsentation</a:t>
            </a:r>
            <a:r>
              <a:rPr lang="en-US" sz="800" kern="1200" noProof="0" dirty="0">
                <a:solidFill>
                  <a:schemeClr val="tx1"/>
                </a:solidFill>
                <a:effectLst/>
                <a:latin typeface="Arial"/>
                <a:ea typeface="+mn-ea"/>
                <a:cs typeface="+mn-cs"/>
              </a:rPr>
              <a:t>, die </a:t>
            </a:r>
            <a:r>
              <a:rPr lang="en-US" sz="800" kern="1200" noProof="0" dirty="0" err="1">
                <a:solidFill>
                  <a:schemeClr val="tx1"/>
                </a:solidFill>
                <a:effectLst/>
                <a:latin typeface="Arial"/>
                <a:ea typeface="+mn-ea"/>
                <a:cs typeface="+mn-cs"/>
              </a:rPr>
              <a:t>Strategie</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etwaige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künftige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Entwicklungen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Produkte</a:t>
            </a:r>
            <a:r>
              <a:rPr lang="en-US" sz="800" kern="1200" noProof="0" dirty="0">
                <a:solidFill>
                  <a:schemeClr val="tx1"/>
                </a:solidFill>
                <a:effectLst/>
                <a:latin typeface="Arial"/>
                <a:ea typeface="+mn-ea"/>
                <a:cs typeface="+mn-cs"/>
              </a:rPr>
              <a:t> und/</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Plattformen</a:t>
            </a:r>
            <a:r>
              <a:rPr lang="en-US" sz="800" kern="1200" noProof="0" dirty="0">
                <a:solidFill>
                  <a:schemeClr val="tx1"/>
                </a:solidFill>
                <a:effectLst/>
                <a:latin typeface="Arial"/>
                <a:ea typeface="+mn-ea"/>
                <a:cs typeface="+mn-cs"/>
              </a:rPr>
              <a:t> der SAP SE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ihrer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Konzernunternehmen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können</a:t>
            </a:r>
            <a:r>
              <a:rPr lang="en-US" sz="800" kern="1200" noProof="0" dirty="0">
                <a:solidFill>
                  <a:schemeClr val="tx1"/>
                </a:solidFill>
                <a:effectLst/>
                <a:latin typeface="Arial"/>
                <a:ea typeface="+mn-ea"/>
                <a:cs typeface="+mn-cs"/>
              </a:rPr>
              <a:t> von der SAP SE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ihren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Konzernunternehmen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jederzeit</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ohne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Angabe</a:t>
            </a:r>
            <a:r>
              <a:rPr lang="en-US" sz="800" kern="1200" noProof="0" dirty="0">
                <a:solidFill>
                  <a:schemeClr val="tx1"/>
                </a:solidFill>
                <a:effectLst/>
                <a:latin typeface="Arial"/>
                <a:ea typeface="+mn-ea"/>
                <a:cs typeface="+mn-cs"/>
              </a:rPr>
              <a:t> von </a:t>
            </a:r>
            <a:r>
              <a:rPr lang="en-US" sz="800" kern="1200" noProof="0" dirty="0" err="1">
                <a:solidFill>
                  <a:schemeClr val="tx1"/>
                </a:solidFill>
                <a:effectLst/>
                <a:latin typeface="Arial"/>
                <a:ea typeface="+mn-ea"/>
                <a:cs typeface="+mn-cs"/>
              </a:rPr>
              <a:t>Gründen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unangekündigt</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geändert</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werden</a:t>
            </a:r>
            <a:r>
              <a:rPr lang="en-US" sz="800" kern="1200" noProof="0" dirty="0">
                <a:solidFill>
                  <a:schemeClr val="tx1"/>
                </a:solidFill>
                <a:effectLst/>
                <a:latin typeface="Arial"/>
                <a:ea typeface="+mn-ea"/>
                <a:cs typeface="+mn-cs"/>
              </a:rPr>
              <a:t>. Die in </a:t>
            </a:r>
            <a:r>
              <a:rPr lang="en-US" sz="800" kern="1200" noProof="0" dirty="0" err="1">
                <a:solidFill>
                  <a:schemeClr val="tx1"/>
                </a:solidFill>
                <a:effectLst/>
                <a:latin typeface="Arial"/>
                <a:ea typeface="+mn-ea"/>
                <a:cs typeface="+mn-cs"/>
              </a:rPr>
              <a:t>dieser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Publikation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enthaltenen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Informationen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stellen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keine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Zusage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kein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Versprechen</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keine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rechtliche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Verpflichtung</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Lieferung</a:t>
            </a:r>
            <a:r>
              <a:rPr lang="en-US" sz="800" kern="1200" noProof="0" dirty="0">
                <a:solidFill>
                  <a:schemeClr val="tx1"/>
                </a:solidFill>
                <a:effectLst/>
                <a:latin typeface="Arial"/>
                <a:ea typeface="+mn-ea"/>
                <a:cs typeface="+mn-cs"/>
              </a:rPr>
              <a:t> von Material, Code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Funktionen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dar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Sämtliche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vorausschauenden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Aussagen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unterliegen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unterschiedlichen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Risiken</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Unsicherheiten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durch</a:t>
            </a:r>
            <a:r>
              <a:rPr lang="en-US" sz="800" kern="1200" noProof="0" dirty="0">
                <a:solidFill>
                  <a:schemeClr val="tx1"/>
                </a:solidFill>
                <a:effectLst/>
                <a:latin typeface="Arial"/>
                <a:ea typeface="+mn-ea"/>
                <a:cs typeface="+mn-cs"/>
              </a:rPr>
              <a:t> die </a:t>
            </a:r>
            <a:r>
              <a:rPr lang="en-US" sz="800" kern="1200" noProof="0" dirty="0" err="1">
                <a:solidFill>
                  <a:schemeClr val="tx1"/>
                </a:solidFill>
                <a:effectLst/>
                <a:latin typeface="Arial"/>
                <a:ea typeface="+mn-ea"/>
                <a:cs typeface="+mn-cs"/>
              </a:rPr>
              <a:t>die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tatsächlichen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Ergebnisse</a:t>
            </a:r>
            <a:r>
              <a:rPr lang="en-US" sz="800" kern="1200" noProof="0" dirty="0">
                <a:solidFill>
                  <a:schemeClr val="tx1"/>
                </a:solidFill>
                <a:effectLst/>
                <a:latin typeface="Arial"/>
                <a:ea typeface="+mn-ea"/>
                <a:cs typeface="+mn-cs"/>
              </a:rPr>
              <a:t> von den </a:t>
            </a:r>
            <a:r>
              <a:rPr lang="en-US" sz="800" kern="1200" noProof="0" dirty="0" err="1">
                <a:solidFill>
                  <a:schemeClr val="tx1"/>
                </a:solidFill>
                <a:effectLst/>
                <a:latin typeface="Arial"/>
                <a:ea typeface="+mn-ea"/>
                <a:cs typeface="+mn-cs"/>
              </a:rPr>
              <a:t>Erwartungen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abweichen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können</a:t>
            </a:r>
            <a:r>
              <a:rPr lang="en-US" sz="800" kern="1200" noProof="0" dirty="0">
                <a:solidFill>
                  <a:schemeClr val="tx1"/>
                </a:solidFill>
                <a:effectLst/>
                <a:latin typeface="Arial"/>
                <a:ea typeface="+mn-ea"/>
                <a:cs typeface="+mn-cs"/>
              </a:rPr>
              <a:t>. Dem </a:t>
            </a:r>
            <a:r>
              <a:rPr lang="en-US" sz="800" kern="1200" noProof="0" dirty="0" err="1">
                <a:solidFill>
                  <a:schemeClr val="tx1"/>
                </a:solidFill>
                <a:effectLst/>
                <a:latin typeface="Arial"/>
                <a:ea typeface="+mn-ea"/>
                <a:cs typeface="+mn-cs"/>
              </a:rPr>
              <a:t>Leser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wird</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empfohlen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diesen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vorausschauenden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Aussagen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kein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übertriebenes</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Vertrauen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schenken</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sich</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bei</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Kaufentscheidungen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nicht</a:t>
            </a:r>
            <a:r>
              <a:rPr lang="en-US" sz="800" kern="1200" noProof="0" dirty="0">
                <a:solidFill>
                  <a:schemeClr val="tx1"/>
                </a:solidFill>
                <a:effectLst/>
                <a:latin typeface="Arial"/>
                <a:ea typeface="+mn-ea"/>
                <a:cs typeface="+mn-cs"/>
              </a:rPr>
              <a:t> auf </a:t>
            </a:r>
            <a:r>
              <a:rPr lang="en-US" sz="800" kern="1200" noProof="0" dirty="0" err="1">
                <a:solidFill>
                  <a:schemeClr val="tx1"/>
                </a:solidFill>
                <a:effectLst/>
                <a:latin typeface="Arial"/>
                <a:ea typeface="+mn-ea"/>
                <a:cs typeface="+mn-cs"/>
              </a:rPr>
              <a:t>sie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stützen</a:t>
            </a:r>
            <a:r>
              <a:rPr lang="en-US" sz="800" kern="1200" noProof="0" dirty="0">
                <a:solidFill>
                  <a:schemeClr val="tx1"/>
                </a:solidFill>
                <a:effectLst/>
                <a:latin typeface="Arial"/>
                <a:ea typeface="+mn-ea"/>
                <a:cs typeface="+mn-cs"/>
              </a:rPr>
              <a:t>.</a:t>
            </a:r>
          </a:p>
          <a:p>
            <a:pPr>
              <a:spcBef>
                <a:spcPts val="600"/>
              </a:spcBef>
            </a:pPr>
            <a:r>
              <a:rPr lang="en-US" sz="800" kern="1200" noProof="0" dirty="0">
                <a:solidFill>
                  <a:schemeClr val="tx1"/>
                </a:solidFill>
                <a:effectLst/>
                <a:latin typeface="Arial"/>
                <a:ea typeface="+mn-ea"/>
                <a:cs typeface="+mn-cs"/>
              </a:rPr>
              <a:t>SAP und </a:t>
            </a:r>
            <a:r>
              <a:rPr lang="en-US" sz="800" kern="1200" noProof="0" dirty="0" err="1">
                <a:solidFill>
                  <a:schemeClr val="tx1"/>
                </a:solidFill>
                <a:effectLst/>
                <a:latin typeface="Arial"/>
                <a:ea typeface="+mn-ea"/>
                <a:cs typeface="+mn-cs"/>
              </a:rPr>
              <a:t>andere</a:t>
            </a:r>
            <a:r>
              <a:rPr lang="en-US" sz="800" kern="1200" noProof="0" dirty="0">
                <a:solidFill>
                  <a:schemeClr val="tx1"/>
                </a:solidFill>
                <a:effectLst/>
                <a:latin typeface="Arial"/>
                <a:ea typeface="+mn-ea"/>
                <a:cs typeface="+mn-cs"/>
              </a:rPr>
              <a:t> in </a:t>
            </a:r>
            <a:r>
              <a:rPr lang="en-US" sz="800" kern="1200" noProof="0" dirty="0" err="1">
                <a:solidFill>
                  <a:schemeClr val="tx1"/>
                </a:solidFill>
                <a:effectLst/>
                <a:latin typeface="Arial"/>
                <a:ea typeface="+mn-ea"/>
                <a:cs typeface="+mn-cs"/>
              </a:rPr>
              <a:t>diesem</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Dokument</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erwähnte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Produkte</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Dienstleistungen</a:t>
            </a:r>
            <a:r>
              <a:rPr lang="en-US" sz="800" kern="1200" noProof="0" dirty="0">
                <a:solidFill>
                  <a:schemeClr val="tx1"/>
                </a:solidFill>
                <a:effectLst/>
                <a:latin typeface="Arial"/>
                <a:ea typeface="+mn-ea"/>
                <a:cs typeface="+mn-cs"/>
              </a:rPr>
              <a:t> von SAP </a:t>
            </a:r>
            <a:r>
              <a:rPr lang="en-US" sz="800" kern="1200" noProof="0" dirty="0" err="1">
                <a:solidFill>
                  <a:schemeClr val="tx1"/>
                </a:solidFill>
                <a:effectLst/>
                <a:latin typeface="Arial"/>
                <a:ea typeface="+mn-ea"/>
                <a:cs typeface="+mn-cs"/>
              </a:rPr>
              <a:t>sowie</a:t>
            </a:r>
            <a:r>
              <a:rPr lang="en-US" sz="800" kern="1200" noProof="0" dirty="0">
                <a:solidFill>
                  <a:schemeClr val="tx1"/>
                </a:solidFill>
                <a:effectLst/>
                <a:latin typeface="Arial"/>
                <a:ea typeface="+mn-ea"/>
                <a:cs typeface="+mn-cs"/>
              </a:rPr>
              <a:t> die </a:t>
            </a:r>
            <a:r>
              <a:rPr lang="en-US" sz="800" kern="1200" noProof="0" dirty="0" err="1">
                <a:solidFill>
                  <a:schemeClr val="tx1"/>
                </a:solidFill>
                <a:effectLst/>
                <a:latin typeface="Arial"/>
                <a:ea typeface="+mn-ea"/>
                <a:cs typeface="+mn-cs"/>
              </a:rPr>
              <a:t>dazugehörigen</a:t>
            </a:r>
            <a:r>
              <a:rPr lang="en-US" sz="800" kern="1200" noProof="0" dirty="0">
                <a:solidFill>
                  <a:schemeClr val="tx1"/>
                </a:solidFill>
                <a:effectLst/>
                <a:latin typeface="Arial"/>
                <a:ea typeface="+mn-ea"/>
                <a:cs typeface="+mn-cs"/>
              </a:rPr>
              <a:t> Logos </a:t>
            </a:r>
            <a:r>
              <a:rPr lang="en-US" sz="800" kern="1200" noProof="0" dirty="0" err="1">
                <a:solidFill>
                  <a:schemeClr val="tx1"/>
                </a:solidFill>
                <a:effectLst/>
                <a:latin typeface="Arial"/>
                <a:ea typeface="+mn-ea"/>
                <a:cs typeface="+mn-cs"/>
              </a:rPr>
              <a:t>sind</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Marken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eingetragene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Marken</a:t>
            </a:r>
            <a:r>
              <a:rPr lang="en-US" sz="800" kern="1200" noProof="0" dirty="0">
                <a:solidFill>
                  <a:schemeClr val="tx1"/>
                </a:solidFill>
                <a:effectLst/>
                <a:latin typeface="Arial"/>
                <a:ea typeface="+mn-ea"/>
                <a:cs typeface="+mn-cs"/>
              </a:rPr>
              <a:t> der SAP SE (</a:t>
            </a:r>
            <a:r>
              <a:rPr lang="en-US" sz="800" kern="1200" noProof="0" dirty="0" err="1">
                <a:solidFill>
                  <a:schemeClr val="tx1"/>
                </a:solidFill>
                <a:effectLst/>
                <a:latin typeface="Arial"/>
                <a:ea typeface="+mn-ea"/>
                <a:cs typeface="+mn-cs"/>
              </a:rPr>
              <a:t>oder</a:t>
            </a:r>
            <a:r>
              <a:rPr lang="en-US" sz="800" kern="1200" noProof="0" dirty="0">
                <a:solidFill>
                  <a:schemeClr val="tx1"/>
                </a:solidFill>
                <a:effectLst/>
                <a:latin typeface="Arial"/>
                <a:ea typeface="+mn-ea"/>
                <a:cs typeface="+mn-cs"/>
              </a:rPr>
              <a:t> von </a:t>
            </a:r>
            <a:r>
              <a:rPr lang="en-US" sz="800" kern="1200" noProof="0" dirty="0" err="1">
                <a:solidFill>
                  <a:schemeClr val="tx1"/>
                </a:solidFill>
                <a:effectLst/>
                <a:latin typeface="Arial"/>
                <a:ea typeface="+mn-ea"/>
                <a:cs typeface="+mn-cs"/>
              </a:rPr>
              <a:t>einem</a:t>
            </a:r>
            <a:r>
              <a:rPr lang="en-US" sz="800" kern="1200" noProof="0" dirty="0">
                <a:solidFill>
                  <a:schemeClr val="tx1"/>
                </a:solidFill>
                <a:effectLst/>
                <a:latin typeface="Arial"/>
                <a:ea typeface="+mn-ea"/>
                <a:cs typeface="+mn-cs"/>
              </a:rPr>
              <a:t> SAP-</a:t>
            </a:r>
            <a:r>
              <a:rPr lang="en-US" sz="800" kern="1200" noProof="0" dirty="0" err="1">
                <a:solidFill>
                  <a:schemeClr val="tx1"/>
                </a:solidFill>
                <a:effectLst/>
                <a:latin typeface="Arial"/>
                <a:ea typeface="+mn-ea"/>
                <a:cs typeface="+mn-cs"/>
              </a:rPr>
              <a:t>Konzernunternehmen</a:t>
            </a:r>
            <a:r>
              <a:rPr lang="en-US" sz="800" kern="1200" noProof="0" dirty="0">
                <a:solidFill>
                  <a:schemeClr val="tx1"/>
                </a:solidFill>
                <a:effectLst/>
                <a:latin typeface="Arial"/>
                <a:ea typeface="+mn-ea"/>
                <a:cs typeface="+mn-cs"/>
              </a:rPr>
              <a:t>) in Deutschland und </a:t>
            </a:r>
            <a:r>
              <a:rPr lang="en-US" sz="800" kern="1200" noProof="0" dirty="0" err="1">
                <a:solidFill>
                  <a:schemeClr val="tx1"/>
                </a:solidFill>
                <a:effectLst/>
                <a:latin typeface="Arial"/>
                <a:ea typeface="+mn-ea"/>
                <a:cs typeface="+mn-cs"/>
              </a:rPr>
              <a:t>verschiedenen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anderen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Ländern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weltweit</a:t>
            </a:r>
            <a:r>
              <a:rPr lang="en-US" sz="800" kern="1200" noProof="0" dirty="0">
                <a:solidFill>
                  <a:schemeClr val="tx1"/>
                </a:solidFill>
                <a:effectLst/>
                <a:latin typeface="Arial"/>
                <a:ea typeface="+mn-ea"/>
                <a:cs typeface="+mn-cs"/>
              </a:rPr>
              <a:t>.</a:t>
            </a:r>
            <a:r>
              <a:rPr lang="en-US" sz="800" kern="1200" baseline="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Alle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anderen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Namen</a:t>
            </a:r>
            <a:r>
              <a:rPr lang="en-US" sz="800" kern="1200" noProof="0" dirty="0">
                <a:solidFill>
                  <a:schemeClr val="tx1"/>
                </a:solidFill>
                <a:effectLst/>
                <a:latin typeface="Arial"/>
                <a:ea typeface="+mn-ea"/>
                <a:cs typeface="+mn-cs"/>
              </a:rPr>
              <a:t> von </a:t>
            </a:r>
            <a:r>
              <a:rPr lang="en-US" sz="800" kern="1200" noProof="0" dirty="0" err="1">
                <a:solidFill>
                  <a:schemeClr val="tx1"/>
                </a:solidFill>
                <a:effectLst/>
                <a:latin typeface="Arial"/>
                <a:ea typeface="+mn-ea"/>
                <a:cs typeface="+mn-cs"/>
              </a:rPr>
              <a:t>Produkten</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Dienstleistungen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sind</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Marken</a:t>
            </a:r>
            <a:r>
              <a:rPr lang="en-US" sz="800" kern="1200" noProof="0" dirty="0">
                <a:solidFill>
                  <a:schemeClr val="tx1"/>
                </a:solidFill>
                <a:effectLst/>
                <a:latin typeface="Arial"/>
                <a:ea typeface="+mn-ea"/>
                <a:cs typeface="+mn-cs"/>
              </a:rPr>
              <a:t> der </a:t>
            </a:r>
            <a:r>
              <a:rPr lang="en-US" sz="800" kern="1200" noProof="0" dirty="0" err="1">
                <a:solidFill>
                  <a:schemeClr val="tx1"/>
                </a:solidFill>
                <a:effectLst/>
                <a:latin typeface="Arial"/>
                <a:ea typeface="+mn-ea"/>
                <a:cs typeface="+mn-cs"/>
              </a:rPr>
              <a:t>jeweiligen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Firmen</a:t>
            </a:r>
            <a:r>
              <a:rPr lang="en-US" sz="800" kern="1200" noProof="0" dirty="0">
                <a:solidFill>
                  <a:schemeClr val="tx1"/>
                </a:solidFill>
                <a:effectLst/>
                <a:latin typeface="Arial"/>
                <a:ea typeface="+mn-ea"/>
                <a:cs typeface="+mn-cs"/>
              </a:rPr>
              <a:t>. </a:t>
            </a:r>
          </a:p>
          <a:p>
            <a:pPr>
              <a:spcBef>
                <a:spcPts val="600"/>
              </a:spcBef>
            </a:pPr>
            <a:r>
              <a:rPr lang="en-US" sz="800" kern="1200" noProof="0" dirty="0" err="1">
                <a:solidFill>
                  <a:schemeClr val="tx1"/>
                </a:solidFill>
                <a:effectLst/>
                <a:latin typeface="Arial"/>
                <a:ea typeface="+mn-ea"/>
                <a:cs typeface="+mn-cs"/>
              </a:rPr>
              <a:t>Zusätzliche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Informationen</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zur</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Marke</a:t>
            </a:r>
            <a:r>
              <a:rPr lang="en-US" sz="800" kern="1200" noProof="0" dirty="0">
                <a:solidFill>
                  <a:schemeClr val="tx1"/>
                </a:solidFill>
                <a:effectLst/>
                <a:latin typeface="Arial"/>
                <a:ea typeface="+mn-ea"/>
                <a:cs typeface="+mn-cs"/>
              </a:rPr>
              <a:t> und </a:t>
            </a:r>
            <a:r>
              <a:rPr lang="en-US" sz="800" kern="1200" noProof="0" dirty="0" err="1">
                <a:solidFill>
                  <a:schemeClr val="tx1"/>
                </a:solidFill>
                <a:effectLst/>
                <a:latin typeface="Arial"/>
                <a:ea typeface="+mn-ea"/>
                <a:cs typeface="+mn-cs"/>
              </a:rPr>
              <a:t>Vermerke</a:t>
            </a:r>
            <a:r>
              <a:rPr lang="en-US" sz="800" kern="1200" noProof="0" dirty="0">
                <a:solidFill>
                  <a:schemeClr val="tx1"/>
                </a:solidFill>
                <a:effectLst/>
                <a:latin typeface="Arial"/>
                <a:ea typeface="+mn-ea"/>
                <a:cs typeface="+mn-cs"/>
              </a:rPr>
              <a:t> </a:t>
            </a:r>
            <a:r>
              <a:rPr lang="en-US" sz="800" kern="1200" noProof="0" dirty="0" err="1">
                <a:solidFill>
                  <a:schemeClr val="tx1"/>
                </a:solidFill>
                <a:effectLst/>
                <a:latin typeface="Arial"/>
                <a:ea typeface="+mn-ea"/>
                <a:cs typeface="+mn-cs"/>
              </a:rPr>
              <a:t>finden</a:t>
            </a:r>
            <a:r>
              <a:rPr lang="en-US" sz="800" kern="1200" noProof="0" dirty="0">
                <a:solidFill>
                  <a:schemeClr val="tx1"/>
                </a:solidFill>
                <a:effectLst/>
                <a:latin typeface="Arial"/>
                <a:ea typeface="+mn-ea"/>
                <a:cs typeface="+mn-cs"/>
              </a:rPr>
              <a:t> Sie auf der </a:t>
            </a:r>
            <a:r>
              <a:rPr lang="en-US" sz="800" kern="1200" noProof="0" dirty="0" err="1">
                <a:solidFill>
                  <a:schemeClr val="tx1"/>
                </a:solidFill>
                <a:effectLst/>
                <a:latin typeface="Arial"/>
                <a:ea typeface="+mn-ea"/>
                <a:cs typeface="+mn-cs"/>
              </a:rPr>
              <a:t>Seite</a:t>
            </a:r>
            <a:r>
              <a:rPr lang="en-US" sz="800" kern="1200" noProof="0" dirty="0">
                <a:solidFill>
                  <a:schemeClr val="tx1"/>
                </a:solidFill>
                <a:effectLst/>
                <a:latin typeface="Arial"/>
                <a:ea typeface="+mn-ea"/>
                <a:cs typeface="+mn-cs"/>
              </a:rPr>
              <a:t> </a:t>
            </a:r>
            <a:r>
              <a:rPr lang="en-US" sz="800" kern="1200" noProof="0" dirty="0">
                <a:solidFill>
                  <a:schemeClr val="tx1"/>
                </a:solidFill>
                <a:effectLst/>
                <a:latin typeface="Arial"/>
                <a:ea typeface="+mn-ea"/>
                <a:cs typeface="+mn-cs"/>
                <a:hlinkClick r:id="rId4"/>
              </a:rPr>
              <a:t>www.sap.com/corporate/de/legal/copyright.html</a:t>
            </a:r>
            <a:r>
              <a:rPr lang="en-US"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noProof="0" dirty="0">
                <a:solidFill>
                  <a:schemeClr val="tx1"/>
                </a:solidFill>
                <a:latin typeface="Arial"/>
                <a:ea typeface="Arial Unicode MS" panose="020B0604020202020204" pitchFamily="34" charset="-128"/>
                <a:cs typeface="+mn-cs"/>
              </a:rPr>
              <a:t>SAP </a:t>
            </a:r>
            <a:r>
              <a:rPr lang="en-US" sz="1100" b="0" kern="1200" noProof="0" dirty="0" err="1">
                <a:solidFill>
                  <a:schemeClr val="tx1"/>
                </a:solidFill>
                <a:latin typeface="Arial"/>
                <a:ea typeface="Arial Unicode MS" panose="020B0604020202020204" pitchFamily="34" charset="-128"/>
                <a:cs typeface="+mn-cs"/>
              </a:rPr>
              <a:t>folgen</a:t>
            </a:r>
            <a:r>
              <a:rPr lang="en-US" sz="1100" b="0" kern="1200" noProof="0" dirty="0">
                <a:solidFill>
                  <a:schemeClr val="tx1"/>
                </a:solidFill>
                <a:latin typeface="Arial"/>
                <a:ea typeface="Arial Unicode MS" panose="020B0604020202020204" pitchFamily="34" charset="-128"/>
                <a:cs typeface="+mn-cs"/>
              </a:rPr>
              <a:t> auf</a:t>
            </a:r>
          </a:p>
        </p:txBody>
      </p:sp>
    </p:spTree>
    <p:extLst>
      <p:ext uri="{BB962C8B-B14F-4D97-AF65-F5344CB8AC3E}">
        <p14:creationId xmlns:p14="http://schemas.microsoft.com/office/powerpoint/2010/main" val="2009240438"/>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99" r:id="rId25"/>
    <p:sldLayoutId id="2147483800"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hyperlink" Target="https://github.wdf.sap.corp/slvi/docker-k8s-training/blob/k8s-bulletinboard/kubernetes/k8s-bulletinboard/README.md" TargetMode="External"/><Relationship Id="rId4" Type="http://schemas.openxmlformats.org/officeDocument/2006/relationships/image" Target="../media/image11.png"/><Relationship Id="rId9" Type="http://schemas.openxmlformats.org/officeDocument/2006/relationships/image" Target="../media/image16.svg"/></Relationships>
</file>

<file path=ppt/slides/_rels/slide3.xml.rels><?xml version="1.0" encoding="UTF-8" standalone="yes"?>
<Relationships xmlns="http://schemas.openxmlformats.org/package/2006/relationships"><Relationship Id="rId3" Type="http://schemas.openxmlformats.org/officeDocument/2006/relationships/hyperlink" Target="https://github.wdf.sap.corp/pages/ContinuousDelivery/piper-doc/steps/executeProtecodeScan/" TargetMode="External"/><Relationship Id="rId2" Type="http://schemas.openxmlformats.org/officeDocument/2006/relationships/hyperlink" Target="https://github.com/hadolint/hadolint" TargetMode="Externa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wiki.wdf.sap.corp/wiki/display/osssec/Protecode"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Pipeline for: </a:t>
            </a:r>
            <a:r>
              <a:rPr lang="en-US" dirty="0" err="1">
                <a:solidFill>
                  <a:schemeClr val="accent1"/>
                </a:solidFill>
              </a:rPr>
              <a:t>Bulletinboard</a:t>
            </a:r>
            <a:endParaRPr lang="en-US" dirty="0">
              <a:solidFill>
                <a:schemeClr val="accent1"/>
              </a:solidFill>
            </a:endParaRP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4"/>
          <a:stretch>
            <a:fillRect/>
          </a:stretch>
        </p:blipFill>
        <p:spPr>
          <a:xfrm>
            <a:off x="9541973" y="5462954"/>
            <a:ext cx="1549644" cy="1549644"/>
          </a:xfrm>
          <a:prstGeom prst="rect">
            <a:avLst/>
          </a:prstGeom>
        </p:spPr>
      </p:pic>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5"/>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a:solidFill>
            <a:schemeClr val="bg1">
              <a:lumMod val="6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1477" y="207344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5317" y="2910728"/>
            <a:ext cx="686485" cy="695521"/>
            <a:chOff x="4665762" y="5343683"/>
            <a:chExt cx="686485" cy="695521"/>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4589" y="5880999"/>
              <a:ext cx="137658"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762" y="5744734"/>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0095"/>
              <a:ext cx="130054" cy="94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1405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4"/>
          <a:stretch>
            <a:fillRect/>
          </a:stretch>
        </p:blipFill>
        <p:spPr>
          <a:xfrm>
            <a:off x="10952989" y="4810709"/>
            <a:ext cx="150305" cy="146304"/>
          </a:xfrm>
          <a:prstGeom prst="rect">
            <a:avLst/>
          </a:prstGeom>
        </p:spPr>
      </p:pic>
      <p:sp>
        <p:nvSpPr>
          <p:cNvPr id="3" name="Rectangle 2">
            <a:extLst>
              <a:ext uri="{FF2B5EF4-FFF2-40B4-BE49-F238E27FC236}">
                <a16:creationId xmlns:a16="http://schemas.microsoft.com/office/drawing/2014/main" id="{F7DD7A69-9DEC-46F0-B988-7E5C05AECB8E}"/>
              </a:ext>
            </a:extLst>
          </p:cNvPr>
          <p:cNvSpPr/>
          <p:nvPr/>
        </p:nvSpPr>
        <p:spPr>
          <a:xfrm>
            <a:off x="200441" y="5793398"/>
            <a:ext cx="3661192" cy="400110"/>
          </a:xfrm>
          <a:prstGeom prst="rect">
            <a:avLst/>
          </a:prstGeom>
        </p:spPr>
        <p:txBody>
          <a:bodyPr wrap="square">
            <a:spAutoFit/>
          </a:bodyPr>
          <a:lstStyle/>
          <a:p>
            <a:r>
              <a:rPr lang="de-DE" sz="1000" dirty="0">
                <a:hlinkClick r:id="rId10"/>
              </a:rPr>
              <a:t>https://github.wdf.sap.corp/slvi/docker-k8s-training/blob/k8s-bulletinboard/kubernetes/k8s-bulletinboard/README.md</a:t>
            </a:r>
            <a:endParaRPr lang="de-DE" sz="1000" dirty="0"/>
          </a:p>
        </p:txBody>
      </p:sp>
    </p:spTree>
    <p:extLst>
      <p:ext uri="{BB962C8B-B14F-4D97-AF65-F5344CB8AC3E}">
        <p14:creationId xmlns:p14="http://schemas.microsoft.com/office/powerpoint/2010/main" val="430718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186A46-7899-46FC-A2D7-F308472C4E8E}"/>
              </a:ext>
            </a:extLst>
          </p:cNvPr>
          <p:cNvSpPr>
            <a:spLocks noGrp="1"/>
          </p:cNvSpPr>
          <p:nvPr>
            <p:ph type="body" sz="quarter" idx="10"/>
          </p:nvPr>
        </p:nvSpPr>
        <p:spPr/>
        <p:txBody>
          <a:bodyPr/>
          <a:lstStyle/>
          <a:p>
            <a:pPr marL="342900" indent="-342900">
              <a:buFontTx/>
              <a:buChar char="-"/>
            </a:pPr>
            <a:r>
              <a:rPr lang="en-US" dirty="0"/>
              <a:t>Custom Pipeline with piper steps</a:t>
            </a:r>
          </a:p>
          <a:p>
            <a:pPr marL="342900" indent="-342900">
              <a:buFontTx/>
              <a:buChar char="-"/>
            </a:pPr>
            <a:r>
              <a:rPr lang="en-US" dirty="0"/>
              <a:t>Central xMake multistage Docker build</a:t>
            </a:r>
          </a:p>
          <a:p>
            <a:pPr marL="342900" indent="-342900">
              <a:buFontTx/>
              <a:buChar char="-"/>
            </a:pPr>
            <a:r>
              <a:rPr lang="en-US" dirty="0"/>
              <a:t>Includes </a:t>
            </a:r>
            <a:r>
              <a:rPr lang="en-US" b="1" dirty="0" err="1">
                <a:hlinkClick r:id="rId2"/>
              </a:rPr>
              <a:t>hadolint</a:t>
            </a:r>
            <a:r>
              <a:rPr lang="en-US" dirty="0"/>
              <a:t> for </a:t>
            </a:r>
            <a:r>
              <a:rPr lang="en-US" dirty="0" err="1"/>
              <a:t>Dockerfile</a:t>
            </a:r>
            <a:r>
              <a:rPr lang="en-US" dirty="0"/>
              <a:t> linting </a:t>
            </a:r>
          </a:p>
          <a:p>
            <a:pPr marL="342900" indent="-342900">
              <a:buFontTx/>
              <a:buChar char="-"/>
            </a:pPr>
            <a:r>
              <a:rPr lang="en-US" dirty="0"/>
              <a:t>Includes </a:t>
            </a:r>
            <a:r>
              <a:rPr lang="en-US" b="1" dirty="0" err="1">
                <a:hlinkClick r:id="rId3"/>
              </a:rPr>
              <a:t>executeProtecodeScan</a:t>
            </a:r>
            <a:r>
              <a:rPr lang="en-US" dirty="0"/>
              <a:t> piper step to scan Docker image</a:t>
            </a:r>
          </a:p>
          <a:p>
            <a:pPr marL="342900" indent="-342900">
              <a:buFontTx/>
              <a:buChar char="-"/>
            </a:pPr>
            <a:r>
              <a:rPr lang="en-US" dirty="0"/>
              <a:t>Deploys to integration, acceptance and production namespace</a:t>
            </a:r>
          </a:p>
          <a:p>
            <a:pPr marL="342900" indent="-342900">
              <a:buFontTx/>
              <a:buChar char="-"/>
            </a:pPr>
            <a:r>
              <a:rPr lang="en-US" dirty="0"/>
              <a:t>Executes curls against integration to test. </a:t>
            </a:r>
          </a:p>
          <a:p>
            <a:pPr marL="342900" indent="-342900">
              <a:buFontTx/>
              <a:buChar char="-"/>
            </a:pPr>
            <a:endParaRPr lang="en-US" dirty="0"/>
          </a:p>
        </p:txBody>
      </p:sp>
      <p:sp>
        <p:nvSpPr>
          <p:cNvPr id="2" name="Title 1">
            <a:extLst>
              <a:ext uri="{FF2B5EF4-FFF2-40B4-BE49-F238E27FC236}">
                <a16:creationId xmlns:a16="http://schemas.microsoft.com/office/drawing/2014/main" id="{2CFFEE6C-C92F-418F-BB98-F153A9AF2246}"/>
              </a:ext>
            </a:extLst>
          </p:cNvPr>
          <p:cNvSpPr>
            <a:spLocks noGrp="1"/>
          </p:cNvSpPr>
          <p:nvPr>
            <p:ph type="title"/>
          </p:nvPr>
        </p:nvSpPr>
        <p:spPr>
          <a:xfrm>
            <a:off x="504001" y="504000"/>
            <a:ext cx="11186476" cy="369332"/>
          </a:xfrm>
        </p:spPr>
        <p:txBody>
          <a:bodyPr/>
          <a:lstStyle/>
          <a:p>
            <a:r>
              <a:rPr lang="en-US" dirty="0"/>
              <a:t>Pipelines for Bulletinboard-Ads-K8s</a:t>
            </a:r>
          </a:p>
        </p:txBody>
      </p:sp>
      <p:pic>
        <p:nvPicPr>
          <p:cNvPr id="5" name="Picture 4">
            <a:extLst>
              <a:ext uri="{FF2B5EF4-FFF2-40B4-BE49-F238E27FC236}">
                <a16:creationId xmlns:a16="http://schemas.microsoft.com/office/drawing/2014/main" id="{B9A8BF0D-3D11-447F-9649-A634E6FD1412}"/>
              </a:ext>
            </a:extLst>
          </p:cNvPr>
          <p:cNvPicPr>
            <a:picLocks noChangeAspect="1"/>
          </p:cNvPicPr>
          <p:nvPr/>
        </p:nvPicPr>
        <p:blipFill>
          <a:blip r:embed="rId4"/>
          <a:stretch>
            <a:fillRect/>
          </a:stretch>
        </p:blipFill>
        <p:spPr>
          <a:xfrm>
            <a:off x="2469750" y="4771188"/>
            <a:ext cx="6873836" cy="1455546"/>
          </a:xfrm>
          <a:prstGeom prst="rect">
            <a:avLst/>
          </a:prstGeom>
        </p:spPr>
      </p:pic>
      <p:sp>
        <p:nvSpPr>
          <p:cNvPr id="4" name="TextBox 3">
            <a:extLst>
              <a:ext uri="{FF2B5EF4-FFF2-40B4-BE49-F238E27FC236}">
                <a16:creationId xmlns:a16="http://schemas.microsoft.com/office/drawing/2014/main" id="{BFF6A5D7-190E-43CC-B0EF-07DFE365272F}"/>
              </a:ext>
            </a:extLst>
          </p:cNvPr>
          <p:cNvSpPr txBox="1"/>
          <p:nvPr/>
        </p:nvSpPr>
        <p:spPr>
          <a:xfrm rot="20490707">
            <a:off x="5350942" y="1391426"/>
            <a:ext cx="6074346" cy="553998"/>
          </a:xfrm>
          <a:prstGeom prst="rect">
            <a:avLst/>
          </a:prstGeom>
          <a:noFill/>
          <a:ln>
            <a:solidFill>
              <a:schemeClr val="tx1"/>
            </a:solidFill>
          </a:ln>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 try </a:t>
            </a:r>
            <a:r>
              <a:rPr lang="en-US" sz="1800" kern="0" dirty="0" err="1">
                <a:ea typeface="Arial Unicode MS" pitchFamily="34" charset="-128"/>
                <a:cs typeface="Arial Unicode MS" pitchFamily="34" charset="-128"/>
              </a:rPr>
              <a:t>hadolint</a:t>
            </a:r>
            <a:r>
              <a:rPr lang="en-US" sz="1800" kern="0" dirty="0">
                <a:ea typeface="Arial Unicode MS" pitchFamily="34" charset="-128"/>
                <a:cs typeface="Arial Unicode MS" pitchFamily="34" charset="-128"/>
              </a:rPr>
              <a:t> yourself:</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 </a:t>
            </a:r>
            <a:r>
              <a:rPr lang="en-US" sz="1600" kern="0" dirty="0">
                <a:latin typeface="Consolas" panose="020B0609020204030204" pitchFamily="49" charset="0"/>
                <a:ea typeface="Arial Unicode MS" pitchFamily="34" charset="-128"/>
                <a:cs typeface="Arial Unicode MS" pitchFamily="34" charset="-128"/>
              </a:rPr>
              <a:t>docker run --rm --it </a:t>
            </a:r>
            <a:r>
              <a:rPr lang="en-US" sz="1600" kern="0" dirty="0" err="1">
                <a:latin typeface="Consolas" panose="020B0609020204030204" pitchFamily="49" charset="0"/>
                <a:ea typeface="Arial Unicode MS" pitchFamily="34" charset="-128"/>
                <a:cs typeface="Arial Unicode MS" pitchFamily="34" charset="-128"/>
              </a:rPr>
              <a:t>hadolint</a:t>
            </a:r>
            <a:r>
              <a:rPr lang="en-US" sz="1600" kern="0" dirty="0">
                <a:latin typeface="Consolas" panose="020B0609020204030204" pitchFamily="49" charset="0"/>
                <a:ea typeface="Arial Unicode MS" pitchFamily="34" charset="-128"/>
                <a:cs typeface="Arial Unicode MS" pitchFamily="34" charset="-128"/>
              </a:rPr>
              <a:t>/</a:t>
            </a:r>
            <a:r>
              <a:rPr lang="en-US" sz="1600" kern="0" dirty="0" err="1">
                <a:latin typeface="Consolas" panose="020B0609020204030204" pitchFamily="49" charset="0"/>
                <a:ea typeface="Arial Unicode MS" pitchFamily="34" charset="-128"/>
                <a:cs typeface="Arial Unicode MS" pitchFamily="34" charset="-128"/>
              </a:rPr>
              <a:t>hadolint</a:t>
            </a:r>
            <a:r>
              <a:rPr lang="en-US" sz="1600" kern="0" dirty="0">
                <a:latin typeface="Consolas" panose="020B0609020204030204" pitchFamily="49" charset="0"/>
                <a:ea typeface="Arial Unicode MS" pitchFamily="34" charset="-128"/>
                <a:cs typeface="Arial Unicode MS" pitchFamily="34" charset="-128"/>
              </a:rPr>
              <a:t> &lt; </a:t>
            </a:r>
            <a:r>
              <a:rPr lang="en-US" sz="1600" kern="0" dirty="0" err="1">
                <a:latin typeface="Consolas" panose="020B0609020204030204" pitchFamily="49" charset="0"/>
                <a:ea typeface="Arial Unicode MS" pitchFamily="34" charset="-128"/>
                <a:cs typeface="Arial Unicode MS" pitchFamily="34" charset="-128"/>
              </a:rPr>
              <a:t>Dockerfile</a:t>
            </a:r>
            <a:endParaRPr lang="en-US" sz="1600" kern="0" dirty="0">
              <a:latin typeface="Consolas" panose="020B0609020204030204" pitchFamily="49" charset="0"/>
              <a:ea typeface="Arial Unicode MS" pitchFamily="34" charset="-128"/>
              <a:cs typeface="Arial Unicode MS" pitchFamily="34" charset="-128"/>
            </a:endParaRPr>
          </a:p>
        </p:txBody>
      </p:sp>
    </p:spTree>
    <p:extLst>
      <p:ext uri="{BB962C8B-B14F-4D97-AF65-F5344CB8AC3E}">
        <p14:creationId xmlns:p14="http://schemas.microsoft.com/office/powerpoint/2010/main" val="312125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186A46-7899-46FC-A2D7-F308472C4E8E}"/>
              </a:ext>
            </a:extLst>
          </p:cNvPr>
          <p:cNvSpPr>
            <a:spLocks noGrp="1"/>
          </p:cNvSpPr>
          <p:nvPr>
            <p:ph type="body" sz="quarter" idx="10"/>
          </p:nvPr>
        </p:nvSpPr>
        <p:spPr/>
        <p:txBody>
          <a:bodyPr/>
          <a:lstStyle/>
          <a:p>
            <a:pPr marL="342900" indent="-342900">
              <a:buFontTx/>
              <a:buChar char="-"/>
            </a:pPr>
            <a:r>
              <a:rPr lang="en-US" dirty="0"/>
              <a:t>Piper 3.0 pipeline</a:t>
            </a:r>
          </a:p>
          <a:p>
            <a:pPr marL="342900" indent="-342900">
              <a:buFontTx/>
              <a:buChar char="-"/>
            </a:pPr>
            <a:r>
              <a:rPr lang="en-US" dirty="0"/>
              <a:t>Central xMake multistage Docker build</a:t>
            </a:r>
          </a:p>
          <a:p>
            <a:pPr marL="342900" indent="-342900">
              <a:buFontTx/>
              <a:buChar char="-"/>
            </a:pPr>
            <a:r>
              <a:rPr lang="en-US" dirty="0"/>
              <a:t>Deploys to integration, acceptance and production namespace</a:t>
            </a:r>
          </a:p>
          <a:p>
            <a:pPr marL="342900" indent="-342900">
              <a:buFontTx/>
              <a:buChar char="-"/>
            </a:pPr>
            <a:endParaRPr lang="en-US" dirty="0"/>
          </a:p>
        </p:txBody>
      </p:sp>
      <p:sp>
        <p:nvSpPr>
          <p:cNvPr id="2" name="Title 1">
            <a:extLst>
              <a:ext uri="{FF2B5EF4-FFF2-40B4-BE49-F238E27FC236}">
                <a16:creationId xmlns:a16="http://schemas.microsoft.com/office/drawing/2014/main" id="{2CFFEE6C-C92F-418F-BB98-F153A9AF2246}"/>
              </a:ext>
            </a:extLst>
          </p:cNvPr>
          <p:cNvSpPr>
            <a:spLocks noGrp="1"/>
          </p:cNvSpPr>
          <p:nvPr>
            <p:ph type="title"/>
          </p:nvPr>
        </p:nvSpPr>
        <p:spPr>
          <a:xfrm>
            <a:off x="504001" y="504000"/>
            <a:ext cx="11186476" cy="369332"/>
          </a:xfrm>
        </p:spPr>
        <p:txBody>
          <a:bodyPr/>
          <a:lstStyle/>
          <a:p>
            <a:r>
              <a:rPr lang="en-US" dirty="0"/>
              <a:t>Pipelines for Bulletinboard-Users-K8s</a:t>
            </a:r>
          </a:p>
        </p:txBody>
      </p:sp>
      <p:pic>
        <p:nvPicPr>
          <p:cNvPr id="5" name="Picture 4">
            <a:extLst>
              <a:ext uri="{FF2B5EF4-FFF2-40B4-BE49-F238E27FC236}">
                <a16:creationId xmlns:a16="http://schemas.microsoft.com/office/drawing/2014/main" id="{9A1DE183-0DB9-4FD1-A187-7CB6CBF546EE}"/>
              </a:ext>
            </a:extLst>
          </p:cNvPr>
          <p:cNvPicPr>
            <a:picLocks noChangeAspect="1"/>
          </p:cNvPicPr>
          <p:nvPr/>
        </p:nvPicPr>
        <p:blipFill>
          <a:blip r:embed="rId2"/>
          <a:stretch>
            <a:fillRect/>
          </a:stretch>
        </p:blipFill>
        <p:spPr>
          <a:xfrm>
            <a:off x="393892" y="3333967"/>
            <a:ext cx="11568162" cy="1737511"/>
          </a:xfrm>
          <a:prstGeom prst="rect">
            <a:avLst/>
          </a:prstGeom>
        </p:spPr>
      </p:pic>
    </p:spTree>
    <p:extLst>
      <p:ext uri="{BB962C8B-B14F-4D97-AF65-F5344CB8AC3E}">
        <p14:creationId xmlns:p14="http://schemas.microsoft.com/office/powerpoint/2010/main" val="576403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4AF433-A1F8-48E0-8D13-56F5D8B13FF5}"/>
              </a:ext>
            </a:extLst>
          </p:cNvPr>
          <p:cNvSpPr>
            <a:spLocks noGrp="1"/>
          </p:cNvSpPr>
          <p:nvPr>
            <p:ph type="body" sz="quarter" idx="10"/>
          </p:nvPr>
        </p:nvSpPr>
        <p:spPr>
          <a:xfrm>
            <a:off x="504000" y="1620000"/>
            <a:ext cx="9956334" cy="4230000"/>
          </a:xfrm>
        </p:spPr>
        <p:txBody>
          <a:bodyPr/>
          <a:lstStyle/>
          <a:p>
            <a:pPr marL="342900" indent="-342900">
              <a:buFont typeface="Arial" panose="020B0604020202020204" pitchFamily="34" charset="0"/>
              <a:buChar char="•"/>
            </a:pPr>
            <a:r>
              <a:rPr lang="en-US" i="1" dirty="0" err="1">
                <a:hlinkClick r:id="rId3"/>
              </a:rPr>
              <a:t>Protecode</a:t>
            </a:r>
            <a:r>
              <a:rPr lang="en-US" i="1" dirty="0"/>
              <a:t> </a:t>
            </a:r>
            <a:r>
              <a:rPr lang="en-US" dirty="0"/>
              <a:t>or </a:t>
            </a:r>
            <a:r>
              <a:rPr lang="en-US" i="1" dirty="0"/>
              <a:t>Black Duck Binary Analysis </a:t>
            </a:r>
            <a:r>
              <a:rPr lang="en-US" dirty="0"/>
              <a:t>scans binaries, like a Docker image, for security vulnerabilities. </a:t>
            </a:r>
          </a:p>
          <a:p>
            <a:pPr marL="342900" indent="-342900">
              <a:buFont typeface="Arial" panose="020B0604020202020204" pitchFamily="34" charset="0"/>
              <a:buChar char="•"/>
            </a:pPr>
            <a:r>
              <a:rPr lang="en-US" dirty="0"/>
              <a:t>It identifies files with VCSS v2 and v3 ratings. </a:t>
            </a:r>
          </a:p>
          <a:p>
            <a:pPr marL="342900" indent="-342900">
              <a:buFont typeface="Arial" panose="020B0604020202020204" pitchFamily="34" charset="0"/>
              <a:buChar char="•"/>
            </a:pPr>
            <a:r>
              <a:rPr lang="en-US" dirty="0"/>
              <a:t>Pipeline will stop if there is a component in the scanned file with a (non – triaged) VCSS v3 &gt; 7.0 rating</a:t>
            </a:r>
          </a:p>
          <a:p>
            <a:endParaRPr lang="en-US" dirty="0"/>
          </a:p>
        </p:txBody>
      </p:sp>
      <p:sp>
        <p:nvSpPr>
          <p:cNvPr id="3" name="Title 2">
            <a:extLst>
              <a:ext uri="{FF2B5EF4-FFF2-40B4-BE49-F238E27FC236}">
                <a16:creationId xmlns:a16="http://schemas.microsoft.com/office/drawing/2014/main" id="{41BFEB61-FA04-41CF-8C91-557C13165AB5}"/>
              </a:ext>
            </a:extLst>
          </p:cNvPr>
          <p:cNvSpPr>
            <a:spLocks noGrp="1"/>
          </p:cNvSpPr>
          <p:nvPr>
            <p:ph type="title"/>
          </p:nvPr>
        </p:nvSpPr>
        <p:spPr/>
        <p:txBody>
          <a:bodyPr/>
          <a:lstStyle/>
          <a:p>
            <a:r>
              <a:rPr lang="en-US" dirty="0" err="1"/>
              <a:t>Protocode</a:t>
            </a:r>
            <a:r>
              <a:rPr lang="en-US" dirty="0"/>
              <a:t> Scan integration</a:t>
            </a:r>
          </a:p>
        </p:txBody>
      </p:sp>
    </p:spTree>
    <p:extLst>
      <p:ext uri="{BB962C8B-B14F-4D97-AF65-F5344CB8AC3E}">
        <p14:creationId xmlns:p14="http://schemas.microsoft.com/office/powerpoint/2010/main" val="1842054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35E708-E319-456B-9A59-435085EB8E72}"/>
              </a:ext>
            </a:extLst>
          </p:cNvPr>
          <p:cNvSpPr>
            <a:spLocks noGrp="1"/>
          </p:cNvSpPr>
          <p:nvPr>
            <p:ph type="body" sz="quarter" idx="10"/>
          </p:nvPr>
        </p:nvSpPr>
        <p:spPr>
          <a:xfrm>
            <a:off x="504000" y="1620000"/>
            <a:ext cx="5740720" cy="4230000"/>
          </a:xfrm>
        </p:spPr>
        <p:txBody>
          <a:bodyPr/>
          <a:lstStyle/>
          <a:p>
            <a:r>
              <a:rPr lang="en-US" dirty="0"/>
              <a:t>We started with this:</a:t>
            </a:r>
          </a:p>
          <a:p>
            <a:pPr marL="342900" indent="-342900">
              <a:buFontTx/>
              <a:buChar char="-"/>
            </a:pPr>
            <a:r>
              <a:rPr lang="en-US" dirty="0"/>
              <a:t>A bit older spring boot 1.5.15 (from July 2018)</a:t>
            </a:r>
            <a:br>
              <a:rPr lang="en-US" dirty="0"/>
            </a:br>
            <a:r>
              <a:rPr lang="en-US" dirty="0"/>
              <a:t>java application</a:t>
            </a:r>
          </a:p>
          <a:p>
            <a:pPr marL="342900" indent="-342900">
              <a:buFontTx/>
              <a:buChar char="-"/>
            </a:pPr>
            <a:r>
              <a:rPr lang="en-US" dirty="0"/>
              <a:t>Put into a public openjdk:8-jdk docker image</a:t>
            </a:r>
          </a:p>
          <a:p>
            <a:pPr marL="342900" indent="-342900">
              <a:buFontTx/>
              <a:buChar char="-"/>
            </a:pPr>
            <a:r>
              <a:rPr lang="en-US" dirty="0"/>
              <a:t>Image size ~530mb </a:t>
            </a:r>
          </a:p>
          <a:p>
            <a:r>
              <a:rPr lang="en-US" dirty="0"/>
              <a:t>Scan time was 30-60 min. </a:t>
            </a:r>
          </a:p>
          <a:p>
            <a:r>
              <a:rPr lang="en-US" dirty="0"/>
              <a:t>Result: </a:t>
            </a:r>
          </a:p>
          <a:p>
            <a:pPr marL="342900" indent="-342900">
              <a:buFontTx/>
              <a:buChar char="-"/>
            </a:pPr>
            <a:r>
              <a:rPr lang="en-US" dirty="0"/>
              <a:t>41 vulnerable components with </a:t>
            </a:r>
            <a:br>
              <a:rPr lang="en-US" dirty="0"/>
            </a:br>
            <a:r>
              <a:rPr lang="en-US" dirty="0"/>
              <a:t>151 issues with CVSS v2 &gt; 4.0</a:t>
            </a:r>
          </a:p>
        </p:txBody>
      </p:sp>
      <p:sp>
        <p:nvSpPr>
          <p:cNvPr id="3" name="Title 2">
            <a:extLst>
              <a:ext uri="{FF2B5EF4-FFF2-40B4-BE49-F238E27FC236}">
                <a16:creationId xmlns:a16="http://schemas.microsoft.com/office/drawing/2014/main" id="{89164967-CAC4-47A3-B798-B6005789E261}"/>
              </a:ext>
            </a:extLst>
          </p:cNvPr>
          <p:cNvSpPr>
            <a:spLocks noGrp="1"/>
          </p:cNvSpPr>
          <p:nvPr>
            <p:ph type="title"/>
          </p:nvPr>
        </p:nvSpPr>
        <p:spPr/>
        <p:txBody>
          <a:bodyPr/>
          <a:lstStyle/>
          <a:p>
            <a:r>
              <a:rPr lang="en-US" dirty="0"/>
              <a:t>The first scan</a:t>
            </a:r>
          </a:p>
        </p:txBody>
      </p:sp>
      <p:pic>
        <p:nvPicPr>
          <p:cNvPr id="4" name="Picture 3">
            <a:extLst>
              <a:ext uri="{FF2B5EF4-FFF2-40B4-BE49-F238E27FC236}">
                <a16:creationId xmlns:a16="http://schemas.microsoft.com/office/drawing/2014/main" id="{3BD52FBF-2726-435A-8F86-E056772D52E1}"/>
              </a:ext>
            </a:extLst>
          </p:cNvPr>
          <p:cNvPicPr>
            <a:picLocks noChangeAspect="1"/>
          </p:cNvPicPr>
          <p:nvPr/>
        </p:nvPicPr>
        <p:blipFill>
          <a:blip r:embed="rId3"/>
          <a:stretch>
            <a:fillRect/>
          </a:stretch>
        </p:blipFill>
        <p:spPr>
          <a:xfrm>
            <a:off x="6097239" y="1889092"/>
            <a:ext cx="5740719" cy="4054460"/>
          </a:xfrm>
          <a:prstGeom prst="rect">
            <a:avLst/>
          </a:prstGeom>
        </p:spPr>
      </p:pic>
      <p:sp>
        <p:nvSpPr>
          <p:cNvPr id="6" name="TextBox 5">
            <a:extLst>
              <a:ext uri="{FF2B5EF4-FFF2-40B4-BE49-F238E27FC236}">
                <a16:creationId xmlns:a16="http://schemas.microsoft.com/office/drawing/2014/main" id="{760ECB07-97DC-41BF-9B57-3CF3E84BAE75}"/>
              </a:ext>
            </a:extLst>
          </p:cNvPr>
          <p:cNvSpPr txBox="1"/>
          <p:nvPr/>
        </p:nvSpPr>
        <p:spPr>
          <a:xfrm>
            <a:off x="6983048" y="1464881"/>
            <a:ext cx="3969099"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u="sng" kern="0" dirty="0" err="1">
                <a:ea typeface="Arial Unicode MS" pitchFamily="34" charset="-128"/>
                <a:cs typeface="Arial Unicode MS" pitchFamily="34" charset="-128"/>
              </a:rPr>
              <a:t>Protecode</a:t>
            </a:r>
            <a:r>
              <a:rPr lang="en-US" sz="1800" u="sng" kern="0" dirty="0">
                <a:ea typeface="Arial Unicode MS" pitchFamily="34" charset="-128"/>
                <a:cs typeface="Arial Unicode MS" pitchFamily="34" charset="-128"/>
              </a:rPr>
              <a:t> UI </a:t>
            </a:r>
          </a:p>
        </p:txBody>
      </p:sp>
    </p:spTree>
    <p:extLst>
      <p:ext uri="{BB962C8B-B14F-4D97-AF65-F5344CB8AC3E}">
        <p14:creationId xmlns:p14="http://schemas.microsoft.com/office/powerpoint/2010/main" val="232899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411DFA-73D0-4A30-BC2C-6D425AC5DB5A}"/>
              </a:ext>
            </a:extLst>
          </p:cNvPr>
          <p:cNvSpPr>
            <a:spLocks noGrp="1"/>
          </p:cNvSpPr>
          <p:nvPr>
            <p:ph type="body" sz="quarter" idx="10"/>
          </p:nvPr>
        </p:nvSpPr>
        <p:spPr>
          <a:xfrm>
            <a:off x="504000" y="1276141"/>
            <a:ext cx="5441152" cy="4551903"/>
          </a:xfrm>
        </p:spPr>
        <p:txBody>
          <a:bodyPr/>
          <a:lstStyle/>
          <a:p>
            <a:r>
              <a:rPr lang="en-US" dirty="0"/>
              <a:t>We improved this by</a:t>
            </a:r>
          </a:p>
          <a:p>
            <a:pPr marL="342900" indent="-342900">
              <a:buFontTx/>
              <a:buChar char="-"/>
            </a:pPr>
            <a:r>
              <a:rPr lang="en-US" dirty="0"/>
              <a:t>Upgrading to Spring Boot 2.1.7</a:t>
            </a:r>
          </a:p>
          <a:p>
            <a:pPr marL="342900" indent="-342900">
              <a:buFontTx/>
              <a:buChar char="-"/>
            </a:pPr>
            <a:r>
              <a:rPr lang="en-US" dirty="0"/>
              <a:t>Moved to </a:t>
            </a:r>
            <a:r>
              <a:rPr lang="en-US" dirty="0" err="1"/>
              <a:t>alpine:edge</a:t>
            </a:r>
            <a:r>
              <a:rPr lang="en-US" dirty="0"/>
              <a:t> image and installed latest Java package</a:t>
            </a:r>
          </a:p>
          <a:p>
            <a:pPr marL="342900" indent="-342900">
              <a:buFontTx/>
              <a:buChar char="-"/>
            </a:pPr>
            <a:r>
              <a:rPr lang="en-US" dirty="0"/>
              <a:t>Manual removed one vulnerable lib file</a:t>
            </a:r>
          </a:p>
          <a:p>
            <a:r>
              <a:rPr lang="en-US" dirty="0"/>
              <a:t>This reduced image size to ~130mb and reduced scan times to ~10min.  </a:t>
            </a:r>
          </a:p>
          <a:p>
            <a:r>
              <a:rPr lang="en-US" dirty="0"/>
              <a:t>Result: </a:t>
            </a:r>
          </a:p>
          <a:p>
            <a:pPr marL="342900" indent="-342900">
              <a:buFontTx/>
              <a:buChar char="-"/>
            </a:pPr>
            <a:r>
              <a:rPr lang="en-US" dirty="0"/>
              <a:t>1 triaged issue, 3 excluded issues in pipeline</a:t>
            </a:r>
          </a:p>
          <a:p>
            <a:pPr marL="342900" indent="-342900">
              <a:buFontTx/>
              <a:buChar char="-"/>
            </a:pPr>
            <a:r>
              <a:rPr lang="en-US" dirty="0"/>
              <a:t>6 Components with 8 vulnerabilities </a:t>
            </a:r>
            <a:br>
              <a:rPr lang="en-US" dirty="0"/>
            </a:br>
            <a:r>
              <a:rPr lang="en-US" dirty="0"/>
              <a:t>all with VCSS v3 &lt; 7.0</a:t>
            </a:r>
          </a:p>
        </p:txBody>
      </p:sp>
      <p:sp>
        <p:nvSpPr>
          <p:cNvPr id="3" name="Title 2">
            <a:extLst>
              <a:ext uri="{FF2B5EF4-FFF2-40B4-BE49-F238E27FC236}">
                <a16:creationId xmlns:a16="http://schemas.microsoft.com/office/drawing/2014/main" id="{75B5C1A0-C051-4AD0-881A-27A0F12DDF94}"/>
              </a:ext>
            </a:extLst>
          </p:cNvPr>
          <p:cNvSpPr>
            <a:spLocks noGrp="1"/>
          </p:cNvSpPr>
          <p:nvPr>
            <p:ph type="title"/>
          </p:nvPr>
        </p:nvSpPr>
        <p:spPr/>
        <p:txBody>
          <a:bodyPr/>
          <a:lstStyle/>
          <a:p>
            <a:r>
              <a:rPr lang="en-US" dirty="0"/>
              <a:t>Intermediate Stage</a:t>
            </a:r>
          </a:p>
        </p:txBody>
      </p:sp>
      <p:pic>
        <p:nvPicPr>
          <p:cNvPr id="5" name="Picture 4">
            <a:extLst>
              <a:ext uri="{FF2B5EF4-FFF2-40B4-BE49-F238E27FC236}">
                <a16:creationId xmlns:a16="http://schemas.microsoft.com/office/drawing/2014/main" id="{C420C98D-F82A-448D-9B38-9F6701E18264}"/>
              </a:ext>
            </a:extLst>
          </p:cNvPr>
          <p:cNvPicPr>
            <a:picLocks noChangeAspect="1"/>
          </p:cNvPicPr>
          <p:nvPr/>
        </p:nvPicPr>
        <p:blipFill>
          <a:blip r:embed="rId2"/>
          <a:stretch>
            <a:fillRect/>
          </a:stretch>
        </p:blipFill>
        <p:spPr>
          <a:xfrm>
            <a:off x="6249325" y="2035127"/>
            <a:ext cx="5441152" cy="3055885"/>
          </a:xfrm>
          <a:prstGeom prst="rect">
            <a:avLst/>
          </a:prstGeom>
        </p:spPr>
      </p:pic>
      <p:sp>
        <p:nvSpPr>
          <p:cNvPr id="6" name="TextBox 5">
            <a:extLst>
              <a:ext uri="{FF2B5EF4-FFF2-40B4-BE49-F238E27FC236}">
                <a16:creationId xmlns:a16="http://schemas.microsoft.com/office/drawing/2014/main" id="{6185A402-E782-48FA-8E24-6243470DE4A8}"/>
              </a:ext>
            </a:extLst>
          </p:cNvPr>
          <p:cNvSpPr txBox="1"/>
          <p:nvPr/>
        </p:nvSpPr>
        <p:spPr>
          <a:xfrm>
            <a:off x="6983048" y="1464881"/>
            <a:ext cx="3969099"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u="sng" kern="0" dirty="0" err="1">
                <a:ea typeface="Arial Unicode MS" pitchFamily="34" charset="-128"/>
                <a:cs typeface="Arial Unicode MS" pitchFamily="34" charset="-128"/>
              </a:rPr>
              <a:t>Protecode</a:t>
            </a:r>
            <a:r>
              <a:rPr lang="en-US" sz="1800" u="sng" kern="0" dirty="0">
                <a:ea typeface="Arial Unicode MS" pitchFamily="34" charset="-128"/>
                <a:cs typeface="Arial Unicode MS" pitchFamily="34" charset="-128"/>
              </a:rPr>
              <a:t> UI</a:t>
            </a:r>
          </a:p>
        </p:txBody>
      </p:sp>
      <p:pic>
        <p:nvPicPr>
          <p:cNvPr id="8" name="Picture 7">
            <a:extLst>
              <a:ext uri="{FF2B5EF4-FFF2-40B4-BE49-F238E27FC236}">
                <a16:creationId xmlns:a16="http://schemas.microsoft.com/office/drawing/2014/main" id="{9169F539-80B6-4C47-B2A5-32198019165E}"/>
              </a:ext>
            </a:extLst>
          </p:cNvPr>
          <p:cNvPicPr>
            <a:picLocks noChangeAspect="1"/>
          </p:cNvPicPr>
          <p:nvPr/>
        </p:nvPicPr>
        <p:blipFill>
          <a:blip r:embed="rId3"/>
          <a:stretch>
            <a:fillRect/>
          </a:stretch>
        </p:blipFill>
        <p:spPr>
          <a:xfrm>
            <a:off x="6166480" y="2015413"/>
            <a:ext cx="5602234" cy="3812631"/>
          </a:xfrm>
          <a:prstGeom prst="rect">
            <a:avLst/>
          </a:prstGeom>
        </p:spPr>
      </p:pic>
    </p:spTree>
    <p:extLst>
      <p:ext uri="{BB962C8B-B14F-4D97-AF65-F5344CB8AC3E}">
        <p14:creationId xmlns:p14="http://schemas.microsoft.com/office/powerpoint/2010/main" val="3028634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B8C9409-D987-4776-8905-342A1E7B65ED}"/>
              </a:ext>
            </a:extLst>
          </p:cNvPr>
          <p:cNvPicPr>
            <a:picLocks noChangeAspect="1"/>
          </p:cNvPicPr>
          <p:nvPr/>
        </p:nvPicPr>
        <p:blipFill>
          <a:blip r:embed="rId2"/>
          <a:stretch>
            <a:fillRect/>
          </a:stretch>
        </p:blipFill>
        <p:spPr>
          <a:xfrm>
            <a:off x="6220416" y="2035127"/>
            <a:ext cx="5572899" cy="3613198"/>
          </a:xfrm>
          <a:prstGeom prst="rect">
            <a:avLst/>
          </a:prstGeom>
        </p:spPr>
      </p:pic>
      <p:sp>
        <p:nvSpPr>
          <p:cNvPr id="2" name="Text Placeholder 1">
            <a:extLst>
              <a:ext uri="{FF2B5EF4-FFF2-40B4-BE49-F238E27FC236}">
                <a16:creationId xmlns:a16="http://schemas.microsoft.com/office/drawing/2014/main" id="{19411DFA-73D0-4A30-BC2C-6D425AC5DB5A}"/>
              </a:ext>
            </a:extLst>
          </p:cNvPr>
          <p:cNvSpPr>
            <a:spLocks noGrp="1"/>
          </p:cNvSpPr>
          <p:nvPr>
            <p:ph type="body" sz="quarter" idx="10"/>
          </p:nvPr>
        </p:nvSpPr>
        <p:spPr>
          <a:xfrm>
            <a:off x="503999" y="1276141"/>
            <a:ext cx="5524695" cy="4551903"/>
          </a:xfrm>
        </p:spPr>
        <p:txBody>
          <a:bodyPr/>
          <a:lstStyle/>
          <a:p>
            <a:r>
              <a:rPr lang="en-US" dirty="0"/>
              <a:t>We improved this further by</a:t>
            </a:r>
          </a:p>
          <a:p>
            <a:pPr marL="342900" indent="-342900">
              <a:buFontTx/>
              <a:buChar char="-"/>
            </a:pPr>
            <a:r>
              <a:rPr lang="en-US" dirty="0"/>
              <a:t>Keeping Dependency versions up to date.</a:t>
            </a:r>
          </a:p>
          <a:p>
            <a:pPr marL="342900" indent="-342900">
              <a:buFontTx/>
              <a:buChar char="-"/>
            </a:pPr>
            <a:r>
              <a:rPr lang="en-US" dirty="0"/>
              <a:t>Runtime change to custom Java11 JRE</a:t>
            </a:r>
          </a:p>
          <a:p>
            <a:pPr marL="342900" indent="-342900">
              <a:buFontTx/>
              <a:buChar char="-"/>
            </a:pPr>
            <a:r>
              <a:rPr lang="en-US" dirty="0"/>
              <a:t>Final image from scratch. Libs from latest </a:t>
            </a:r>
            <a:r>
              <a:rPr lang="en-US" dirty="0" err="1"/>
              <a:t>alpine:edge</a:t>
            </a:r>
            <a:r>
              <a:rPr lang="en-US" dirty="0"/>
              <a:t> </a:t>
            </a:r>
          </a:p>
          <a:p>
            <a:r>
              <a:rPr lang="en-US" dirty="0"/>
              <a:t>This reduced image size to ~110mb and reduced scan times to ~4-5min.  </a:t>
            </a:r>
          </a:p>
          <a:p>
            <a:r>
              <a:rPr lang="en-US" dirty="0"/>
              <a:t>Result: </a:t>
            </a:r>
          </a:p>
          <a:p>
            <a:pPr marL="342900" indent="-342900">
              <a:buFontTx/>
              <a:buChar char="-"/>
            </a:pPr>
            <a:r>
              <a:rPr lang="en-US" dirty="0"/>
              <a:t>1 Issue remains, due to a false positive matching, Synopsys R&amp;D is investigating this.</a:t>
            </a:r>
            <a:br>
              <a:rPr lang="en-US" dirty="0"/>
            </a:br>
            <a:r>
              <a:rPr lang="en-US" sz="1200" dirty="0"/>
              <a:t>(postgres-jdbc-2.42.8 falsely accused of CVE-2019-13567)</a:t>
            </a:r>
            <a:endParaRPr lang="en-US" dirty="0"/>
          </a:p>
        </p:txBody>
      </p:sp>
      <p:sp>
        <p:nvSpPr>
          <p:cNvPr id="3" name="Title 2">
            <a:extLst>
              <a:ext uri="{FF2B5EF4-FFF2-40B4-BE49-F238E27FC236}">
                <a16:creationId xmlns:a16="http://schemas.microsoft.com/office/drawing/2014/main" id="{75B5C1A0-C051-4AD0-881A-27A0F12DDF94}"/>
              </a:ext>
            </a:extLst>
          </p:cNvPr>
          <p:cNvSpPr>
            <a:spLocks noGrp="1"/>
          </p:cNvSpPr>
          <p:nvPr>
            <p:ph type="title"/>
          </p:nvPr>
        </p:nvSpPr>
        <p:spPr/>
        <p:txBody>
          <a:bodyPr/>
          <a:lstStyle/>
          <a:p>
            <a:r>
              <a:rPr lang="en-US" dirty="0"/>
              <a:t>Current Scans</a:t>
            </a:r>
          </a:p>
        </p:txBody>
      </p:sp>
      <p:sp>
        <p:nvSpPr>
          <p:cNvPr id="6" name="TextBox 5">
            <a:extLst>
              <a:ext uri="{FF2B5EF4-FFF2-40B4-BE49-F238E27FC236}">
                <a16:creationId xmlns:a16="http://schemas.microsoft.com/office/drawing/2014/main" id="{6185A402-E782-48FA-8E24-6243470DE4A8}"/>
              </a:ext>
            </a:extLst>
          </p:cNvPr>
          <p:cNvSpPr txBox="1"/>
          <p:nvPr/>
        </p:nvSpPr>
        <p:spPr>
          <a:xfrm>
            <a:off x="6983048" y="1464881"/>
            <a:ext cx="3969099"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u="sng" kern="0" dirty="0" err="1">
                <a:ea typeface="Arial Unicode MS" pitchFamily="34" charset="-128"/>
                <a:cs typeface="Arial Unicode MS" pitchFamily="34" charset="-128"/>
              </a:rPr>
              <a:t>Protecode</a:t>
            </a:r>
            <a:r>
              <a:rPr lang="en-US" sz="1800" u="sng" kern="0" dirty="0">
                <a:ea typeface="Arial Unicode MS" pitchFamily="34" charset="-128"/>
                <a:cs typeface="Arial Unicode MS" pitchFamily="34" charset="-128"/>
              </a:rPr>
              <a:t> UI</a:t>
            </a:r>
          </a:p>
        </p:txBody>
      </p:sp>
    </p:spTree>
    <p:extLst>
      <p:ext uri="{BB962C8B-B14F-4D97-AF65-F5344CB8AC3E}">
        <p14:creationId xmlns:p14="http://schemas.microsoft.com/office/powerpoint/2010/main" val="3159155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A2C2929-AE0A-4C9E-BDAD-5DAE4C1C3982}"/>
              </a:ext>
            </a:extLst>
          </p:cNvPr>
          <p:cNvSpPr>
            <a:spLocks noGrp="1"/>
          </p:cNvSpPr>
          <p:nvPr>
            <p:ph type="body" sz="quarter" idx="10"/>
          </p:nvPr>
        </p:nvSpPr>
        <p:spPr>
          <a:xfrm>
            <a:off x="504000" y="1095375"/>
            <a:ext cx="5477700" cy="5181600"/>
          </a:xfrm>
        </p:spPr>
        <p:txBody>
          <a:bodyPr/>
          <a:lstStyle/>
          <a:p>
            <a:pPr>
              <a:spcBef>
                <a:spcPts val="200"/>
              </a:spcBef>
            </a:pPr>
            <a:r>
              <a:rPr lang="en-US" sz="1400" dirty="0">
                <a:solidFill>
                  <a:srgbClr val="FF0000"/>
                </a:solidFill>
              </a:rPr>
              <a:t>FROM</a:t>
            </a:r>
            <a:r>
              <a:rPr lang="en-US" sz="1400" dirty="0"/>
              <a:t> maven:3.6-jdk-8-alpine as </a:t>
            </a:r>
            <a:r>
              <a:rPr lang="en-US" sz="1400" dirty="0">
                <a:solidFill>
                  <a:schemeClr val="accent5">
                    <a:lumMod val="75000"/>
                  </a:schemeClr>
                </a:solidFill>
              </a:rPr>
              <a:t>builder</a:t>
            </a:r>
          </a:p>
          <a:p>
            <a:pPr>
              <a:spcBef>
                <a:spcPts val="200"/>
              </a:spcBef>
            </a:pPr>
            <a:r>
              <a:rPr lang="en-US" sz="1400" dirty="0"/>
              <a:t>WORKDIR /build</a:t>
            </a:r>
          </a:p>
          <a:p>
            <a:pPr>
              <a:spcBef>
                <a:spcPts val="200"/>
              </a:spcBef>
            </a:pPr>
            <a:r>
              <a:rPr lang="en-US" sz="1400" dirty="0"/>
              <a:t>COPY </a:t>
            </a:r>
            <a:r>
              <a:rPr lang="en-US" sz="1400" dirty="0" err="1"/>
              <a:t>src</a:t>
            </a:r>
            <a:r>
              <a:rPr lang="en-US" sz="1400" dirty="0"/>
              <a:t> ./</a:t>
            </a:r>
            <a:r>
              <a:rPr lang="en-US" sz="1400" dirty="0" err="1"/>
              <a:t>src</a:t>
            </a:r>
            <a:endParaRPr lang="en-US" sz="1400" dirty="0"/>
          </a:p>
          <a:p>
            <a:pPr>
              <a:spcBef>
                <a:spcPts val="200"/>
              </a:spcBef>
            </a:pPr>
            <a:r>
              <a:rPr lang="en-US" sz="1400" dirty="0"/>
              <a:t>COPY pom.xml ./pom.xml</a:t>
            </a:r>
          </a:p>
          <a:p>
            <a:pPr>
              <a:spcBef>
                <a:spcPts val="200"/>
              </a:spcBef>
            </a:pPr>
            <a:r>
              <a:rPr lang="en-US" sz="1400" dirty="0"/>
              <a:t>RUN </a:t>
            </a:r>
            <a:r>
              <a:rPr lang="en-US" sz="1400" dirty="0" err="1"/>
              <a:t>mvn</a:t>
            </a:r>
            <a:r>
              <a:rPr lang="en-US" sz="1400" dirty="0"/>
              <a:t> clean verify</a:t>
            </a:r>
          </a:p>
          <a:p>
            <a:pPr>
              <a:spcBef>
                <a:spcPts val="200"/>
              </a:spcBef>
            </a:pPr>
            <a:endParaRPr lang="en-US" sz="1400" dirty="0"/>
          </a:p>
          <a:p>
            <a:pPr>
              <a:spcBef>
                <a:spcPts val="200"/>
              </a:spcBef>
            </a:pPr>
            <a:r>
              <a:rPr lang="en-US" sz="1400" dirty="0">
                <a:solidFill>
                  <a:srgbClr val="FF0000"/>
                </a:solidFill>
              </a:rPr>
              <a:t>FROM</a:t>
            </a:r>
            <a:r>
              <a:rPr lang="en-US" sz="1400" dirty="0"/>
              <a:t> </a:t>
            </a:r>
            <a:r>
              <a:rPr lang="en-US" sz="1400" dirty="0" err="1"/>
              <a:t>alpine:edge</a:t>
            </a:r>
            <a:r>
              <a:rPr lang="en-US" sz="1400" dirty="0"/>
              <a:t> as </a:t>
            </a:r>
            <a:r>
              <a:rPr lang="en-US" sz="1400" dirty="0">
                <a:solidFill>
                  <a:schemeClr val="accent4">
                    <a:lumMod val="75000"/>
                  </a:schemeClr>
                </a:solidFill>
              </a:rPr>
              <a:t>lib-container</a:t>
            </a:r>
          </a:p>
          <a:p>
            <a:pPr>
              <a:spcBef>
                <a:spcPts val="200"/>
              </a:spcBef>
            </a:pPr>
            <a:r>
              <a:rPr lang="en-US" sz="1400" dirty="0"/>
              <a:t>RUN </a:t>
            </a:r>
            <a:r>
              <a:rPr lang="en-US" sz="1400" dirty="0" err="1"/>
              <a:t>apk</a:t>
            </a:r>
            <a:r>
              <a:rPr lang="en-US" sz="1400" dirty="0"/>
              <a:t> --no-cache add </a:t>
            </a:r>
            <a:r>
              <a:rPr lang="en-US" sz="1400" dirty="0" err="1"/>
              <a:t>openssl</a:t>
            </a:r>
            <a:r>
              <a:rPr lang="en-US" sz="1400" dirty="0"/>
              <a:t>=1.1.1d-r2 &amp;&amp; \</a:t>
            </a:r>
          </a:p>
          <a:p>
            <a:pPr>
              <a:spcBef>
                <a:spcPts val="200"/>
              </a:spcBef>
            </a:pPr>
            <a:r>
              <a:rPr lang="en-US" sz="1400" dirty="0"/>
              <a:t>    </a:t>
            </a:r>
            <a:r>
              <a:rPr lang="en-US" sz="1400" dirty="0" err="1"/>
              <a:t>apk</a:t>
            </a:r>
            <a:r>
              <a:rPr lang="en-US" sz="1400" dirty="0"/>
              <a:t> --no-cache add libssl1.1=1.1.1d-r2 &amp;&amp; \</a:t>
            </a:r>
          </a:p>
          <a:p>
            <a:pPr>
              <a:spcBef>
                <a:spcPts val="200"/>
              </a:spcBef>
            </a:pPr>
            <a:r>
              <a:rPr lang="en-US" sz="1400" dirty="0"/>
              <a:t>    </a:t>
            </a:r>
            <a:r>
              <a:rPr lang="en-US" sz="1400" dirty="0" err="1"/>
              <a:t>apk</a:t>
            </a:r>
            <a:r>
              <a:rPr lang="en-US" sz="1400" dirty="0"/>
              <a:t> --no-cache add libcrypto1.1=1.1.1d-r2 &amp;&amp; \</a:t>
            </a:r>
          </a:p>
          <a:p>
            <a:pPr>
              <a:spcBef>
                <a:spcPts val="200"/>
              </a:spcBef>
            </a:pPr>
            <a:r>
              <a:rPr lang="en-US" sz="1400" dirty="0"/>
              <a:t>    </a:t>
            </a:r>
            <a:r>
              <a:rPr lang="en-US" sz="1400" dirty="0" err="1"/>
              <a:t>apk</a:t>
            </a:r>
            <a:r>
              <a:rPr lang="en-US" sz="1400" dirty="0"/>
              <a:t> --no-cache add </a:t>
            </a:r>
            <a:r>
              <a:rPr lang="en-US" sz="1400" dirty="0" err="1"/>
              <a:t>zlib</a:t>
            </a:r>
            <a:r>
              <a:rPr lang="en-US" sz="1400" dirty="0"/>
              <a:t>=1.2.11-r3</a:t>
            </a:r>
          </a:p>
          <a:p>
            <a:pPr>
              <a:spcBef>
                <a:spcPts val="200"/>
              </a:spcBef>
            </a:pPr>
            <a:endParaRPr lang="en-US" sz="1400" dirty="0"/>
          </a:p>
          <a:p>
            <a:pPr>
              <a:spcBef>
                <a:spcPts val="200"/>
              </a:spcBef>
            </a:pPr>
            <a:r>
              <a:rPr lang="en-US" sz="1400" dirty="0">
                <a:solidFill>
                  <a:srgbClr val="FF0000"/>
                </a:solidFill>
              </a:rPr>
              <a:t>FROM</a:t>
            </a:r>
            <a:r>
              <a:rPr lang="en-US" sz="1400" dirty="0"/>
              <a:t> </a:t>
            </a:r>
            <a:r>
              <a:rPr lang="en-US" sz="1400" dirty="0" err="1"/>
              <a:t>azul</a:t>
            </a:r>
            <a:r>
              <a:rPr lang="en-US" sz="1400" dirty="0"/>
              <a:t>/zulu-openjdk-alpine:11 as </a:t>
            </a:r>
            <a:r>
              <a:rPr lang="en-US" sz="1400" dirty="0" err="1">
                <a:solidFill>
                  <a:schemeClr val="accent6">
                    <a:lumMod val="75000"/>
                  </a:schemeClr>
                </a:solidFill>
              </a:rPr>
              <a:t>jre</a:t>
            </a:r>
            <a:r>
              <a:rPr lang="en-US" sz="1400" dirty="0">
                <a:solidFill>
                  <a:schemeClr val="accent6">
                    <a:lumMod val="75000"/>
                  </a:schemeClr>
                </a:solidFill>
              </a:rPr>
              <a:t>-builder</a:t>
            </a:r>
          </a:p>
          <a:p>
            <a:pPr>
              <a:spcBef>
                <a:spcPts val="200"/>
              </a:spcBef>
            </a:pPr>
            <a:r>
              <a:rPr lang="en-US" sz="1400" dirty="0"/>
              <a:t>RUN </a:t>
            </a:r>
            <a:r>
              <a:rPr lang="en-US" sz="1400" dirty="0" err="1"/>
              <a:t>jlink</a:t>
            </a:r>
            <a:r>
              <a:rPr lang="en-US" sz="1400" dirty="0"/>
              <a:t> \</a:t>
            </a:r>
          </a:p>
          <a:p>
            <a:pPr>
              <a:spcBef>
                <a:spcPts val="200"/>
              </a:spcBef>
            </a:pPr>
            <a:r>
              <a:rPr lang="en-US" sz="1400" dirty="0"/>
              <a:t>    --add-modules java.base,java.logging,java.xml,jdk.unsupported,java.sql,java.naming,java.desktop,java.management,java.security.jgss,java.instrument \</a:t>
            </a:r>
          </a:p>
          <a:p>
            <a:pPr>
              <a:spcBef>
                <a:spcPts val="200"/>
              </a:spcBef>
            </a:pPr>
            <a:r>
              <a:rPr lang="en-US" sz="1400" dirty="0"/>
              <a:t>    --verbose --strip-debug \</a:t>
            </a:r>
          </a:p>
          <a:p>
            <a:pPr>
              <a:spcBef>
                <a:spcPts val="200"/>
              </a:spcBef>
            </a:pPr>
            <a:r>
              <a:rPr lang="en-US" sz="1400" dirty="0"/>
              <a:t>    --compress 2 --no-header-files \</a:t>
            </a:r>
          </a:p>
          <a:p>
            <a:pPr>
              <a:spcBef>
                <a:spcPts val="200"/>
              </a:spcBef>
            </a:pPr>
            <a:r>
              <a:rPr lang="en-US" sz="1400" dirty="0"/>
              <a:t>    --no-man-pages --output /</a:t>
            </a:r>
            <a:r>
              <a:rPr lang="en-US" sz="1400" dirty="0" err="1"/>
              <a:t>jre</a:t>
            </a:r>
            <a:r>
              <a:rPr lang="en-US" sz="1400" dirty="0"/>
              <a:t> </a:t>
            </a:r>
          </a:p>
          <a:p>
            <a:pPr>
              <a:spcBef>
                <a:spcPts val="200"/>
              </a:spcBef>
            </a:pPr>
            <a:endParaRPr lang="en-US" sz="1400" dirty="0"/>
          </a:p>
          <a:p>
            <a:pPr>
              <a:spcBef>
                <a:spcPts val="200"/>
              </a:spcBef>
            </a:pPr>
            <a:endParaRPr lang="en-US" sz="1400" dirty="0"/>
          </a:p>
          <a:p>
            <a:endParaRPr lang="en-US" sz="1400" dirty="0"/>
          </a:p>
        </p:txBody>
      </p:sp>
      <p:sp>
        <p:nvSpPr>
          <p:cNvPr id="5" name="Text Placeholder 4">
            <a:extLst>
              <a:ext uri="{FF2B5EF4-FFF2-40B4-BE49-F238E27FC236}">
                <a16:creationId xmlns:a16="http://schemas.microsoft.com/office/drawing/2014/main" id="{D20189EB-6BC1-48BB-BC3C-88C36DCDC279}"/>
              </a:ext>
            </a:extLst>
          </p:cNvPr>
          <p:cNvSpPr>
            <a:spLocks noGrp="1"/>
          </p:cNvSpPr>
          <p:nvPr>
            <p:ph type="body" sz="quarter" idx="11"/>
          </p:nvPr>
        </p:nvSpPr>
        <p:spPr>
          <a:xfrm>
            <a:off x="6362477" y="1162050"/>
            <a:ext cx="5328000" cy="4687950"/>
          </a:xfrm>
        </p:spPr>
        <p:txBody>
          <a:bodyPr/>
          <a:lstStyle/>
          <a:p>
            <a:pPr>
              <a:spcBef>
                <a:spcPts val="200"/>
              </a:spcBef>
            </a:pPr>
            <a:r>
              <a:rPr lang="en-US" sz="1400" dirty="0"/>
              <a:t>RUN </a:t>
            </a:r>
            <a:r>
              <a:rPr lang="en-US" sz="1400" dirty="0" err="1"/>
              <a:t>apk</a:t>
            </a:r>
            <a:r>
              <a:rPr lang="en-US" sz="1400" dirty="0"/>
              <a:t> --no-cache add </a:t>
            </a:r>
            <a:r>
              <a:rPr lang="en-US" sz="1400" dirty="0" err="1"/>
              <a:t>binutils</a:t>
            </a:r>
            <a:r>
              <a:rPr lang="en-US" sz="1400" dirty="0"/>
              <a:t>=2.32-r0 &amp;&amp; \</a:t>
            </a:r>
          </a:p>
          <a:p>
            <a:pPr>
              <a:spcBef>
                <a:spcPts val="200"/>
              </a:spcBef>
            </a:pPr>
            <a:r>
              <a:rPr lang="en-US" sz="1400" dirty="0"/>
              <a:t>    strip -p --strip-unneeded jre/lib/server/libjvm.so </a:t>
            </a:r>
          </a:p>
          <a:p>
            <a:pPr>
              <a:spcBef>
                <a:spcPts val="200"/>
              </a:spcBef>
            </a:pPr>
            <a:r>
              <a:rPr lang="en-US" sz="1400" dirty="0"/>
              <a:t>RUN rm jre/lib/libsplashscreen.so</a:t>
            </a:r>
          </a:p>
          <a:p>
            <a:pPr>
              <a:spcBef>
                <a:spcPts val="200"/>
              </a:spcBef>
            </a:pPr>
            <a:endParaRPr lang="en-US" sz="1400" dirty="0"/>
          </a:p>
          <a:p>
            <a:pPr>
              <a:spcBef>
                <a:spcPts val="200"/>
              </a:spcBef>
            </a:pPr>
            <a:r>
              <a:rPr lang="en-US" sz="1400" dirty="0">
                <a:solidFill>
                  <a:srgbClr val="FF0000"/>
                </a:solidFill>
              </a:rPr>
              <a:t>FROM</a:t>
            </a:r>
            <a:r>
              <a:rPr lang="en-US" sz="1400" dirty="0"/>
              <a:t> scratch as </a:t>
            </a:r>
            <a:r>
              <a:rPr lang="en-US" sz="1400" dirty="0" err="1"/>
              <a:t>bulletinboard</a:t>
            </a:r>
            <a:r>
              <a:rPr lang="en-US" sz="1400" dirty="0"/>
              <a:t>-ads</a:t>
            </a:r>
          </a:p>
          <a:p>
            <a:pPr>
              <a:spcBef>
                <a:spcPts val="200"/>
              </a:spcBef>
            </a:pPr>
            <a:r>
              <a:rPr lang="en-US" sz="1400" dirty="0"/>
              <a:t>COPY --from=</a:t>
            </a:r>
            <a:r>
              <a:rPr lang="en-US" sz="1400" dirty="0">
                <a:solidFill>
                  <a:schemeClr val="accent4">
                    <a:lumMod val="75000"/>
                  </a:schemeClr>
                </a:solidFill>
              </a:rPr>
              <a:t>lib-container</a:t>
            </a:r>
            <a:r>
              <a:rPr lang="en-US" sz="1400" dirty="0"/>
              <a:t> /lib/libz.so.1 /lib/libz.so.1</a:t>
            </a:r>
          </a:p>
          <a:p>
            <a:pPr>
              <a:spcBef>
                <a:spcPts val="200"/>
              </a:spcBef>
            </a:pPr>
            <a:r>
              <a:rPr lang="en-US" sz="1400" dirty="0"/>
              <a:t>COPY --from=</a:t>
            </a:r>
            <a:r>
              <a:rPr lang="en-US" sz="1400" dirty="0">
                <a:solidFill>
                  <a:schemeClr val="accent4">
                    <a:lumMod val="75000"/>
                  </a:schemeClr>
                </a:solidFill>
              </a:rPr>
              <a:t>lib-container</a:t>
            </a:r>
            <a:r>
              <a:rPr lang="en-US" sz="1400" dirty="0"/>
              <a:t> /lib/ld-musl-x86_64.so.1 /lib/ld-musl-x86_64.so.1</a:t>
            </a:r>
          </a:p>
          <a:p>
            <a:pPr>
              <a:spcBef>
                <a:spcPts val="200"/>
              </a:spcBef>
            </a:pPr>
            <a:endParaRPr lang="en-US" sz="1400" dirty="0"/>
          </a:p>
          <a:p>
            <a:pPr>
              <a:spcBef>
                <a:spcPts val="200"/>
              </a:spcBef>
            </a:pPr>
            <a:r>
              <a:rPr lang="en-US" sz="1400" dirty="0"/>
              <a:t>COPY --from=</a:t>
            </a:r>
            <a:r>
              <a:rPr lang="en-US" sz="1400" dirty="0">
                <a:solidFill>
                  <a:schemeClr val="accent4">
                    <a:lumMod val="75000"/>
                  </a:schemeClr>
                </a:solidFill>
              </a:rPr>
              <a:t>lib-container</a:t>
            </a:r>
            <a:r>
              <a:rPr lang="en-US" sz="1400" dirty="0"/>
              <a:t> /lib/libcrypto.so.1.1 /lib/libcrypto.so.1.1</a:t>
            </a:r>
          </a:p>
          <a:p>
            <a:pPr>
              <a:spcBef>
                <a:spcPts val="200"/>
              </a:spcBef>
            </a:pPr>
            <a:r>
              <a:rPr lang="en-US" sz="1400" dirty="0"/>
              <a:t>COPY --from=</a:t>
            </a:r>
            <a:r>
              <a:rPr lang="en-US" sz="1400" dirty="0">
                <a:solidFill>
                  <a:schemeClr val="accent4">
                    <a:lumMod val="75000"/>
                  </a:schemeClr>
                </a:solidFill>
              </a:rPr>
              <a:t>lib-container</a:t>
            </a:r>
            <a:r>
              <a:rPr lang="en-US" sz="1400" dirty="0"/>
              <a:t> /lib/libc.musl-x86_64.so.1 /lib/libc.musl-x86_64.so.1</a:t>
            </a:r>
          </a:p>
          <a:p>
            <a:pPr>
              <a:spcBef>
                <a:spcPts val="200"/>
              </a:spcBef>
            </a:pPr>
            <a:r>
              <a:rPr lang="en-US" sz="1400" dirty="0"/>
              <a:t>COPY --from=</a:t>
            </a:r>
            <a:r>
              <a:rPr lang="en-US" sz="1400" dirty="0">
                <a:solidFill>
                  <a:schemeClr val="accent4">
                    <a:lumMod val="75000"/>
                  </a:schemeClr>
                </a:solidFill>
              </a:rPr>
              <a:t>lib-container</a:t>
            </a:r>
            <a:r>
              <a:rPr lang="en-US" sz="1400" dirty="0"/>
              <a:t> /lib/libssl.so.1.1 /lib/libssl.so.1.1</a:t>
            </a:r>
          </a:p>
          <a:p>
            <a:pPr>
              <a:spcBef>
                <a:spcPts val="200"/>
              </a:spcBef>
            </a:pPr>
            <a:endParaRPr lang="en-US" sz="1400" dirty="0"/>
          </a:p>
          <a:p>
            <a:pPr>
              <a:spcBef>
                <a:spcPts val="200"/>
              </a:spcBef>
            </a:pPr>
            <a:r>
              <a:rPr lang="en-US" sz="1400" dirty="0"/>
              <a:t>COPY --from=</a:t>
            </a:r>
            <a:r>
              <a:rPr lang="en-US" sz="1400" dirty="0" err="1">
                <a:solidFill>
                  <a:schemeClr val="accent6">
                    <a:lumMod val="75000"/>
                  </a:schemeClr>
                </a:solidFill>
              </a:rPr>
              <a:t>jre</a:t>
            </a:r>
            <a:r>
              <a:rPr lang="en-US" sz="1400" dirty="0">
                <a:solidFill>
                  <a:schemeClr val="accent6">
                    <a:lumMod val="75000"/>
                  </a:schemeClr>
                </a:solidFill>
              </a:rPr>
              <a:t>-builder</a:t>
            </a:r>
            <a:r>
              <a:rPr lang="en-US" sz="1400" dirty="0"/>
              <a:t> /</a:t>
            </a:r>
            <a:r>
              <a:rPr lang="en-US" sz="1400" dirty="0" err="1"/>
              <a:t>jre</a:t>
            </a:r>
            <a:r>
              <a:rPr lang="en-US" sz="1400" dirty="0"/>
              <a:t> </a:t>
            </a:r>
            <a:r>
              <a:rPr lang="en-US" sz="1400" dirty="0" err="1"/>
              <a:t>jre</a:t>
            </a:r>
            <a:endParaRPr lang="en-US" sz="1400" dirty="0"/>
          </a:p>
          <a:p>
            <a:pPr>
              <a:spcBef>
                <a:spcPts val="200"/>
              </a:spcBef>
            </a:pPr>
            <a:r>
              <a:rPr lang="en-US" sz="1400" dirty="0"/>
              <a:t>COPY --from=</a:t>
            </a:r>
            <a:r>
              <a:rPr lang="en-US" sz="1400" dirty="0">
                <a:solidFill>
                  <a:schemeClr val="accent5">
                    <a:lumMod val="75000"/>
                  </a:schemeClr>
                </a:solidFill>
              </a:rPr>
              <a:t>builder</a:t>
            </a:r>
            <a:r>
              <a:rPr lang="en-US" sz="1400" dirty="0"/>
              <a:t> /build/target/bulletinboard-ads-spring-boot-0.0.1.jar /</a:t>
            </a:r>
          </a:p>
          <a:p>
            <a:pPr>
              <a:spcBef>
                <a:spcPts val="200"/>
              </a:spcBef>
            </a:pPr>
            <a:endParaRPr lang="en-US" sz="1400" dirty="0"/>
          </a:p>
          <a:p>
            <a:pPr>
              <a:spcBef>
                <a:spcPts val="200"/>
              </a:spcBef>
            </a:pPr>
            <a:r>
              <a:rPr lang="en-US" sz="1400" dirty="0"/>
              <a:t>CMD ["</a:t>
            </a:r>
            <a:r>
              <a:rPr lang="en-US" sz="1400" dirty="0" err="1"/>
              <a:t>jre</a:t>
            </a:r>
            <a:r>
              <a:rPr lang="en-US" sz="1400" dirty="0"/>
              <a:t>/bin/java","-Xmx768m", "-Xms512m", "-jar", "bulletinboard-ads-spring-boot-0.0.1.jar"]</a:t>
            </a:r>
          </a:p>
        </p:txBody>
      </p:sp>
      <p:sp>
        <p:nvSpPr>
          <p:cNvPr id="3" name="Title 2">
            <a:extLst>
              <a:ext uri="{FF2B5EF4-FFF2-40B4-BE49-F238E27FC236}">
                <a16:creationId xmlns:a16="http://schemas.microsoft.com/office/drawing/2014/main" id="{ED6931D2-7910-4652-A999-631C1CE8E029}"/>
              </a:ext>
            </a:extLst>
          </p:cNvPr>
          <p:cNvSpPr>
            <a:spLocks noGrp="1"/>
          </p:cNvSpPr>
          <p:nvPr>
            <p:ph type="title"/>
          </p:nvPr>
        </p:nvSpPr>
        <p:spPr/>
        <p:txBody>
          <a:bodyPr/>
          <a:lstStyle/>
          <a:p>
            <a:r>
              <a:rPr lang="en-US" dirty="0"/>
              <a:t>Current </a:t>
            </a:r>
            <a:r>
              <a:rPr lang="en-US" dirty="0" err="1"/>
              <a:t>Dockerfile</a:t>
            </a:r>
            <a:endParaRPr lang="en-US" dirty="0"/>
          </a:p>
        </p:txBody>
      </p:sp>
      <p:sp>
        <p:nvSpPr>
          <p:cNvPr id="6" name="Rectangle 5">
            <a:extLst>
              <a:ext uri="{FF2B5EF4-FFF2-40B4-BE49-F238E27FC236}">
                <a16:creationId xmlns:a16="http://schemas.microsoft.com/office/drawing/2014/main" id="{86211D77-CB2C-45E0-9224-A8711B3E93AC}"/>
              </a:ext>
            </a:extLst>
          </p:cNvPr>
          <p:cNvSpPr/>
          <p:nvPr/>
        </p:nvSpPr>
        <p:spPr bwMode="gray">
          <a:xfrm>
            <a:off x="381001" y="984354"/>
            <a:ext cx="4143375" cy="1390650"/>
          </a:xfrm>
          <a:prstGeom prst="rect">
            <a:avLst/>
          </a:prstGeom>
          <a:noFill/>
          <a:ln w="381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Freeform: Shape 6">
            <a:extLst>
              <a:ext uri="{FF2B5EF4-FFF2-40B4-BE49-F238E27FC236}">
                <a16:creationId xmlns:a16="http://schemas.microsoft.com/office/drawing/2014/main" id="{DD28690D-C318-4AB4-8512-0464D0A5EA63}"/>
              </a:ext>
            </a:extLst>
          </p:cNvPr>
          <p:cNvSpPr/>
          <p:nvPr/>
        </p:nvSpPr>
        <p:spPr bwMode="gray">
          <a:xfrm>
            <a:off x="381000" y="828675"/>
            <a:ext cx="10296525" cy="5210175"/>
          </a:xfrm>
          <a:custGeom>
            <a:avLst/>
            <a:gdLst>
              <a:gd name="connsiteX0" fmla="*/ 0 w 10296525"/>
              <a:gd name="connsiteY0" fmla="*/ 3028950 h 5210175"/>
              <a:gd name="connsiteX1" fmla="*/ 19050 w 10296525"/>
              <a:gd name="connsiteY1" fmla="*/ 5153025 h 5210175"/>
              <a:gd name="connsiteX2" fmla="*/ 5753100 w 10296525"/>
              <a:gd name="connsiteY2" fmla="*/ 5210175 h 5210175"/>
              <a:gd name="connsiteX3" fmla="*/ 5753100 w 10296525"/>
              <a:gd name="connsiteY3" fmla="*/ 1209675 h 5210175"/>
              <a:gd name="connsiteX4" fmla="*/ 10296525 w 10296525"/>
              <a:gd name="connsiteY4" fmla="*/ 1171575 h 5210175"/>
              <a:gd name="connsiteX5" fmla="*/ 10296525 w 10296525"/>
              <a:gd name="connsiteY5" fmla="*/ 0 h 5210175"/>
              <a:gd name="connsiteX6" fmla="*/ 4991100 w 10296525"/>
              <a:gd name="connsiteY6" fmla="*/ 0 h 5210175"/>
              <a:gd name="connsiteX7" fmla="*/ 5000625 w 10296525"/>
              <a:gd name="connsiteY7" fmla="*/ 2962275 h 5210175"/>
              <a:gd name="connsiteX8" fmla="*/ 0 w 10296525"/>
              <a:gd name="connsiteY8" fmla="*/ 3028950 h 5210175"/>
              <a:gd name="connsiteX0" fmla="*/ 0 w 10296525"/>
              <a:gd name="connsiteY0" fmla="*/ 3028950 h 5210175"/>
              <a:gd name="connsiteX1" fmla="*/ 9525 w 10296525"/>
              <a:gd name="connsiteY1" fmla="*/ 5181600 h 5210175"/>
              <a:gd name="connsiteX2" fmla="*/ 5753100 w 10296525"/>
              <a:gd name="connsiteY2" fmla="*/ 5210175 h 5210175"/>
              <a:gd name="connsiteX3" fmla="*/ 5753100 w 10296525"/>
              <a:gd name="connsiteY3" fmla="*/ 1209675 h 5210175"/>
              <a:gd name="connsiteX4" fmla="*/ 10296525 w 10296525"/>
              <a:gd name="connsiteY4" fmla="*/ 1171575 h 5210175"/>
              <a:gd name="connsiteX5" fmla="*/ 10296525 w 10296525"/>
              <a:gd name="connsiteY5" fmla="*/ 0 h 5210175"/>
              <a:gd name="connsiteX6" fmla="*/ 4991100 w 10296525"/>
              <a:gd name="connsiteY6" fmla="*/ 0 h 5210175"/>
              <a:gd name="connsiteX7" fmla="*/ 5000625 w 10296525"/>
              <a:gd name="connsiteY7" fmla="*/ 2962275 h 5210175"/>
              <a:gd name="connsiteX8" fmla="*/ 0 w 10296525"/>
              <a:gd name="connsiteY8" fmla="*/ 3028950 h 5210175"/>
              <a:gd name="connsiteX0" fmla="*/ 0 w 10296525"/>
              <a:gd name="connsiteY0" fmla="*/ 3028950 h 5210175"/>
              <a:gd name="connsiteX1" fmla="*/ 9525 w 10296525"/>
              <a:gd name="connsiteY1" fmla="*/ 5181600 h 5210175"/>
              <a:gd name="connsiteX2" fmla="*/ 5753100 w 10296525"/>
              <a:gd name="connsiteY2" fmla="*/ 5210175 h 5210175"/>
              <a:gd name="connsiteX3" fmla="*/ 5753100 w 10296525"/>
              <a:gd name="connsiteY3" fmla="*/ 1209675 h 5210175"/>
              <a:gd name="connsiteX4" fmla="*/ 10296525 w 10296525"/>
              <a:gd name="connsiteY4" fmla="*/ 1171575 h 5210175"/>
              <a:gd name="connsiteX5" fmla="*/ 10296525 w 10296525"/>
              <a:gd name="connsiteY5" fmla="*/ 0 h 5210175"/>
              <a:gd name="connsiteX6" fmla="*/ 4991100 w 10296525"/>
              <a:gd name="connsiteY6" fmla="*/ 0 h 5210175"/>
              <a:gd name="connsiteX7" fmla="*/ 5000625 w 10296525"/>
              <a:gd name="connsiteY7" fmla="*/ 3067050 h 5210175"/>
              <a:gd name="connsiteX8" fmla="*/ 0 w 10296525"/>
              <a:gd name="connsiteY8" fmla="*/ 3028950 h 5210175"/>
              <a:gd name="connsiteX0" fmla="*/ 0 w 10296525"/>
              <a:gd name="connsiteY0" fmla="*/ 3028950 h 5210175"/>
              <a:gd name="connsiteX1" fmla="*/ 9525 w 10296525"/>
              <a:gd name="connsiteY1" fmla="*/ 5181600 h 5210175"/>
              <a:gd name="connsiteX2" fmla="*/ 5753100 w 10296525"/>
              <a:gd name="connsiteY2" fmla="*/ 5210175 h 5210175"/>
              <a:gd name="connsiteX3" fmla="*/ 5753100 w 10296525"/>
              <a:gd name="connsiteY3" fmla="*/ 1209675 h 5210175"/>
              <a:gd name="connsiteX4" fmla="*/ 10296525 w 10296525"/>
              <a:gd name="connsiteY4" fmla="*/ 1171575 h 5210175"/>
              <a:gd name="connsiteX5" fmla="*/ 10296525 w 10296525"/>
              <a:gd name="connsiteY5" fmla="*/ 0 h 5210175"/>
              <a:gd name="connsiteX6" fmla="*/ 4991100 w 10296525"/>
              <a:gd name="connsiteY6" fmla="*/ 0 h 5210175"/>
              <a:gd name="connsiteX7" fmla="*/ 5010150 w 10296525"/>
              <a:gd name="connsiteY7" fmla="*/ 3038475 h 5210175"/>
              <a:gd name="connsiteX8" fmla="*/ 0 w 10296525"/>
              <a:gd name="connsiteY8" fmla="*/ 3028950 h 5210175"/>
              <a:gd name="connsiteX0" fmla="*/ 0 w 10296525"/>
              <a:gd name="connsiteY0" fmla="*/ 3028950 h 5210175"/>
              <a:gd name="connsiteX1" fmla="*/ 9525 w 10296525"/>
              <a:gd name="connsiteY1" fmla="*/ 5181600 h 5210175"/>
              <a:gd name="connsiteX2" fmla="*/ 5753100 w 10296525"/>
              <a:gd name="connsiteY2" fmla="*/ 5210175 h 5210175"/>
              <a:gd name="connsiteX3" fmla="*/ 5753100 w 10296525"/>
              <a:gd name="connsiteY3" fmla="*/ 1209675 h 5210175"/>
              <a:gd name="connsiteX4" fmla="*/ 10296525 w 10296525"/>
              <a:gd name="connsiteY4" fmla="*/ 1171575 h 5210175"/>
              <a:gd name="connsiteX5" fmla="*/ 10296525 w 10296525"/>
              <a:gd name="connsiteY5" fmla="*/ 0 h 5210175"/>
              <a:gd name="connsiteX6" fmla="*/ 4991100 w 10296525"/>
              <a:gd name="connsiteY6" fmla="*/ 0 h 5210175"/>
              <a:gd name="connsiteX7" fmla="*/ 4991100 w 10296525"/>
              <a:gd name="connsiteY7" fmla="*/ 3038475 h 5210175"/>
              <a:gd name="connsiteX8" fmla="*/ 0 w 10296525"/>
              <a:gd name="connsiteY8" fmla="*/ 3028950 h 5210175"/>
              <a:gd name="connsiteX0" fmla="*/ 0 w 10296525"/>
              <a:gd name="connsiteY0" fmla="*/ 3028950 h 5210175"/>
              <a:gd name="connsiteX1" fmla="*/ 9525 w 10296525"/>
              <a:gd name="connsiteY1" fmla="*/ 5191125 h 5210175"/>
              <a:gd name="connsiteX2" fmla="*/ 5753100 w 10296525"/>
              <a:gd name="connsiteY2" fmla="*/ 5210175 h 5210175"/>
              <a:gd name="connsiteX3" fmla="*/ 5753100 w 10296525"/>
              <a:gd name="connsiteY3" fmla="*/ 1209675 h 5210175"/>
              <a:gd name="connsiteX4" fmla="*/ 10296525 w 10296525"/>
              <a:gd name="connsiteY4" fmla="*/ 1171575 h 5210175"/>
              <a:gd name="connsiteX5" fmla="*/ 10296525 w 10296525"/>
              <a:gd name="connsiteY5" fmla="*/ 0 h 5210175"/>
              <a:gd name="connsiteX6" fmla="*/ 4991100 w 10296525"/>
              <a:gd name="connsiteY6" fmla="*/ 0 h 5210175"/>
              <a:gd name="connsiteX7" fmla="*/ 4991100 w 10296525"/>
              <a:gd name="connsiteY7" fmla="*/ 3038475 h 5210175"/>
              <a:gd name="connsiteX8" fmla="*/ 0 w 10296525"/>
              <a:gd name="connsiteY8" fmla="*/ 3028950 h 5210175"/>
              <a:gd name="connsiteX0" fmla="*/ 0 w 10296525"/>
              <a:gd name="connsiteY0" fmla="*/ 3028950 h 5210175"/>
              <a:gd name="connsiteX1" fmla="*/ 9525 w 10296525"/>
              <a:gd name="connsiteY1" fmla="*/ 5191125 h 5210175"/>
              <a:gd name="connsiteX2" fmla="*/ 5753100 w 10296525"/>
              <a:gd name="connsiteY2" fmla="*/ 5210175 h 5210175"/>
              <a:gd name="connsiteX3" fmla="*/ 5753100 w 10296525"/>
              <a:gd name="connsiteY3" fmla="*/ 1209675 h 5210175"/>
              <a:gd name="connsiteX4" fmla="*/ 10296525 w 10296525"/>
              <a:gd name="connsiteY4" fmla="*/ 1228725 h 5210175"/>
              <a:gd name="connsiteX5" fmla="*/ 10296525 w 10296525"/>
              <a:gd name="connsiteY5" fmla="*/ 0 h 5210175"/>
              <a:gd name="connsiteX6" fmla="*/ 4991100 w 10296525"/>
              <a:gd name="connsiteY6" fmla="*/ 0 h 5210175"/>
              <a:gd name="connsiteX7" fmla="*/ 4991100 w 10296525"/>
              <a:gd name="connsiteY7" fmla="*/ 3038475 h 5210175"/>
              <a:gd name="connsiteX8" fmla="*/ 0 w 10296525"/>
              <a:gd name="connsiteY8" fmla="*/ 3028950 h 5210175"/>
              <a:gd name="connsiteX0" fmla="*/ 0 w 10306050"/>
              <a:gd name="connsiteY0" fmla="*/ 3028950 h 5210175"/>
              <a:gd name="connsiteX1" fmla="*/ 9525 w 10306050"/>
              <a:gd name="connsiteY1" fmla="*/ 5191125 h 5210175"/>
              <a:gd name="connsiteX2" fmla="*/ 5753100 w 10306050"/>
              <a:gd name="connsiteY2" fmla="*/ 5210175 h 5210175"/>
              <a:gd name="connsiteX3" fmla="*/ 5753100 w 10306050"/>
              <a:gd name="connsiteY3" fmla="*/ 1209675 h 5210175"/>
              <a:gd name="connsiteX4" fmla="*/ 10306050 w 10306050"/>
              <a:gd name="connsiteY4" fmla="*/ 1219200 h 5210175"/>
              <a:gd name="connsiteX5" fmla="*/ 10296525 w 10306050"/>
              <a:gd name="connsiteY5" fmla="*/ 0 h 5210175"/>
              <a:gd name="connsiteX6" fmla="*/ 4991100 w 10306050"/>
              <a:gd name="connsiteY6" fmla="*/ 0 h 5210175"/>
              <a:gd name="connsiteX7" fmla="*/ 4991100 w 10306050"/>
              <a:gd name="connsiteY7" fmla="*/ 3038475 h 5210175"/>
              <a:gd name="connsiteX8" fmla="*/ 0 w 10306050"/>
              <a:gd name="connsiteY8" fmla="*/ 3028950 h 5210175"/>
              <a:gd name="connsiteX0" fmla="*/ 0 w 10306050"/>
              <a:gd name="connsiteY0" fmla="*/ 3028950 h 5210175"/>
              <a:gd name="connsiteX1" fmla="*/ 9525 w 10306050"/>
              <a:gd name="connsiteY1" fmla="*/ 5191125 h 5210175"/>
              <a:gd name="connsiteX2" fmla="*/ 5753100 w 10306050"/>
              <a:gd name="connsiteY2" fmla="*/ 5210175 h 5210175"/>
              <a:gd name="connsiteX3" fmla="*/ 5753100 w 10306050"/>
              <a:gd name="connsiteY3" fmla="*/ 1123950 h 5210175"/>
              <a:gd name="connsiteX4" fmla="*/ 10306050 w 10306050"/>
              <a:gd name="connsiteY4" fmla="*/ 1219200 h 5210175"/>
              <a:gd name="connsiteX5" fmla="*/ 10296525 w 10306050"/>
              <a:gd name="connsiteY5" fmla="*/ 0 h 5210175"/>
              <a:gd name="connsiteX6" fmla="*/ 4991100 w 10306050"/>
              <a:gd name="connsiteY6" fmla="*/ 0 h 5210175"/>
              <a:gd name="connsiteX7" fmla="*/ 4991100 w 10306050"/>
              <a:gd name="connsiteY7" fmla="*/ 3038475 h 5210175"/>
              <a:gd name="connsiteX8" fmla="*/ 0 w 10306050"/>
              <a:gd name="connsiteY8" fmla="*/ 3028950 h 5210175"/>
              <a:gd name="connsiteX0" fmla="*/ 0 w 10296525"/>
              <a:gd name="connsiteY0" fmla="*/ 3028950 h 5210175"/>
              <a:gd name="connsiteX1" fmla="*/ 9525 w 10296525"/>
              <a:gd name="connsiteY1" fmla="*/ 5191125 h 5210175"/>
              <a:gd name="connsiteX2" fmla="*/ 5753100 w 10296525"/>
              <a:gd name="connsiteY2" fmla="*/ 5210175 h 5210175"/>
              <a:gd name="connsiteX3" fmla="*/ 5753100 w 10296525"/>
              <a:gd name="connsiteY3" fmla="*/ 1123950 h 5210175"/>
              <a:gd name="connsiteX4" fmla="*/ 10296525 w 10296525"/>
              <a:gd name="connsiteY4" fmla="*/ 1123950 h 5210175"/>
              <a:gd name="connsiteX5" fmla="*/ 10296525 w 10296525"/>
              <a:gd name="connsiteY5" fmla="*/ 0 h 5210175"/>
              <a:gd name="connsiteX6" fmla="*/ 4991100 w 10296525"/>
              <a:gd name="connsiteY6" fmla="*/ 0 h 5210175"/>
              <a:gd name="connsiteX7" fmla="*/ 4991100 w 10296525"/>
              <a:gd name="connsiteY7" fmla="*/ 3038475 h 5210175"/>
              <a:gd name="connsiteX8" fmla="*/ 0 w 10296525"/>
              <a:gd name="connsiteY8" fmla="*/ 3028950 h 5210175"/>
              <a:gd name="connsiteX0" fmla="*/ 0 w 10296525"/>
              <a:gd name="connsiteY0" fmla="*/ 3028950 h 5210175"/>
              <a:gd name="connsiteX1" fmla="*/ 9525 w 10296525"/>
              <a:gd name="connsiteY1" fmla="*/ 5191125 h 5210175"/>
              <a:gd name="connsiteX2" fmla="*/ 5753100 w 10296525"/>
              <a:gd name="connsiteY2" fmla="*/ 5210175 h 5210175"/>
              <a:gd name="connsiteX3" fmla="*/ 5753100 w 10296525"/>
              <a:gd name="connsiteY3" fmla="*/ 1123950 h 5210175"/>
              <a:gd name="connsiteX4" fmla="*/ 10296525 w 10296525"/>
              <a:gd name="connsiteY4" fmla="*/ 1114425 h 5210175"/>
              <a:gd name="connsiteX5" fmla="*/ 10296525 w 10296525"/>
              <a:gd name="connsiteY5" fmla="*/ 0 h 5210175"/>
              <a:gd name="connsiteX6" fmla="*/ 4991100 w 10296525"/>
              <a:gd name="connsiteY6" fmla="*/ 0 h 5210175"/>
              <a:gd name="connsiteX7" fmla="*/ 4991100 w 10296525"/>
              <a:gd name="connsiteY7" fmla="*/ 3038475 h 5210175"/>
              <a:gd name="connsiteX8" fmla="*/ 0 w 10296525"/>
              <a:gd name="connsiteY8" fmla="*/ 3028950 h 521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96525" h="5210175">
                <a:moveTo>
                  <a:pt x="0" y="3028950"/>
                </a:moveTo>
                <a:lnTo>
                  <a:pt x="9525" y="5191125"/>
                </a:lnTo>
                <a:lnTo>
                  <a:pt x="5753100" y="5210175"/>
                </a:lnTo>
                <a:lnTo>
                  <a:pt x="5753100" y="1123950"/>
                </a:lnTo>
                <a:lnTo>
                  <a:pt x="10296525" y="1114425"/>
                </a:lnTo>
                <a:lnTo>
                  <a:pt x="10296525" y="0"/>
                </a:lnTo>
                <a:lnTo>
                  <a:pt x="4991100" y="0"/>
                </a:lnTo>
                <a:lnTo>
                  <a:pt x="4991100" y="3038475"/>
                </a:lnTo>
                <a:lnTo>
                  <a:pt x="0" y="3028950"/>
                </a:lnTo>
                <a:close/>
              </a:path>
            </a:pathLst>
          </a:custGeom>
          <a:noFill/>
          <a:ln w="381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B0064B96-B2AE-455F-BF70-1737450ABCE1}"/>
              </a:ext>
            </a:extLst>
          </p:cNvPr>
          <p:cNvSpPr/>
          <p:nvPr/>
        </p:nvSpPr>
        <p:spPr bwMode="gray">
          <a:xfrm>
            <a:off x="381001" y="2466975"/>
            <a:ext cx="4143375" cy="1295400"/>
          </a:xfrm>
          <a:prstGeom prst="rect">
            <a:avLst/>
          </a:prstGeom>
          <a:noFill/>
          <a:ln w="381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C3EA81D5-4103-43C8-9562-6CD54C93F48A}"/>
              </a:ext>
            </a:extLst>
          </p:cNvPr>
          <p:cNvSpPr/>
          <p:nvPr/>
        </p:nvSpPr>
        <p:spPr bwMode="gray">
          <a:xfrm>
            <a:off x="6262688" y="2038350"/>
            <a:ext cx="5662612" cy="4000500"/>
          </a:xfrm>
          <a:prstGeom prst="rect">
            <a:avLst/>
          </a:prstGeom>
          <a:noFill/>
          <a:ln w="381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0402B791-7C6F-46C7-B77B-B8C4D06836BD}"/>
              </a:ext>
            </a:extLst>
          </p:cNvPr>
          <p:cNvSpPr/>
          <p:nvPr/>
        </p:nvSpPr>
        <p:spPr bwMode="gray">
          <a:xfrm>
            <a:off x="5010151" y="1162050"/>
            <a:ext cx="3448050" cy="1495425"/>
          </a:xfrm>
          <a:prstGeom prst="wedgeRectCallout">
            <a:avLst>
              <a:gd name="adj1" fmla="val -62611"/>
              <a:gd name="adj2" fmla="val -13667"/>
            </a:avLst>
          </a:prstGeom>
          <a:solidFill>
            <a:schemeClr val="bg1"/>
          </a:solidFill>
          <a:ln w="381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Builds Java Application</a:t>
            </a:r>
            <a:br>
              <a:rPr kumimoji="0" lang="en-US" sz="1800" b="0" i="0" u="none" strike="noStrike" kern="0" cap="none" spc="0" normalizeH="0" baseline="0" noProof="0" dirty="0">
                <a:ln>
                  <a:noFill/>
                </a:ln>
                <a:effectLst/>
                <a:uLnTx/>
                <a:uFillTx/>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ea typeface="Arial Unicode MS" pitchFamily="34" charset="-128"/>
                <a:cs typeface="Arial Unicode MS" pitchFamily="34" charset="-128"/>
              </a:rPr>
              <a:t>w</a:t>
            </a:r>
            <a:r>
              <a:rPr lang="en-US" sz="1800" kern="0" dirty="0" err="1">
                <a:ea typeface="Arial Unicode MS" pitchFamily="34" charset="-128"/>
                <a:cs typeface="Arial Unicode MS" pitchFamily="34" charset="-128"/>
              </a:rPr>
              <a:t>ith</a:t>
            </a:r>
            <a:r>
              <a:rPr lang="en-US" sz="1800" kern="0" dirty="0">
                <a:ea typeface="Arial Unicode MS" pitchFamily="34" charset="-128"/>
                <a:cs typeface="Arial Unicode MS" pitchFamily="34" charset="-128"/>
              </a:rPr>
              <a:t> Maven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(always loads all dependencies)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2525499A-8363-49D8-B89E-116FF2327252}"/>
              </a:ext>
            </a:extLst>
          </p:cNvPr>
          <p:cNvSpPr/>
          <p:nvPr/>
        </p:nvSpPr>
        <p:spPr bwMode="gray">
          <a:xfrm>
            <a:off x="5010151" y="2543175"/>
            <a:ext cx="3448050" cy="1495425"/>
          </a:xfrm>
          <a:prstGeom prst="wedgeRectCallout">
            <a:avLst>
              <a:gd name="adj1" fmla="val -62611"/>
              <a:gd name="adj2" fmla="val -13667"/>
            </a:avLst>
          </a:prstGeom>
          <a:solidFill>
            <a:schemeClr val="bg1"/>
          </a:solidFill>
          <a:ln w="381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Provides latest libraries </a:t>
            </a:r>
            <a:br>
              <a:rPr kumimoji="0" lang="en-US" sz="1800" b="0" i="0" u="none" strike="noStrike" kern="0" cap="none" spc="0" normalizeH="0" baseline="0" noProof="0" dirty="0">
                <a:ln>
                  <a:noFill/>
                </a:ln>
                <a:effectLst/>
                <a:uLnTx/>
                <a:uFillTx/>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needed yet not provided by</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Java Runtime Builder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Speech Bubble: Rectangle 11">
            <a:extLst>
              <a:ext uri="{FF2B5EF4-FFF2-40B4-BE49-F238E27FC236}">
                <a16:creationId xmlns:a16="http://schemas.microsoft.com/office/drawing/2014/main" id="{61435BEB-77D2-40E0-A094-CF48AA8AF531}"/>
              </a:ext>
            </a:extLst>
          </p:cNvPr>
          <p:cNvSpPr/>
          <p:nvPr/>
        </p:nvSpPr>
        <p:spPr bwMode="gray">
          <a:xfrm>
            <a:off x="1266715" y="1556925"/>
            <a:ext cx="3448050" cy="1495425"/>
          </a:xfrm>
          <a:prstGeom prst="wedgeRectCallout">
            <a:avLst>
              <a:gd name="adj1" fmla="val 68881"/>
              <a:gd name="adj2" fmla="val -13030"/>
            </a:avLst>
          </a:prstGeom>
          <a:solidFill>
            <a:schemeClr val="bg1"/>
          </a:solidFill>
          <a:ln w="381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Creates custom Java 11</a:t>
            </a:r>
            <a:br>
              <a:rPr lang="en-US" sz="1800" kern="0" dirty="0">
                <a:ea typeface="Arial Unicode MS" pitchFamily="34" charset="-128"/>
                <a:cs typeface="Arial Unicode MS" pitchFamily="34" charset="-128"/>
              </a:rPr>
            </a:br>
            <a:r>
              <a:rPr kumimoji="0" lang="en-US" sz="1800" b="0" i="0" u="none" strike="noStrike" kern="0" cap="none" spc="0" normalizeH="0" baseline="0" noProof="0" dirty="0">
                <a:ln>
                  <a:noFill/>
                </a:ln>
                <a:effectLst/>
                <a:uLnTx/>
                <a:uFillTx/>
                <a:ea typeface="Arial Unicode MS" pitchFamily="34" charset="-128"/>
                <a:cs typeface="Arial Unicode MS" pitchFamily="34" charset="-128"/>
              </a:rPr>
              <a:t>Runtime Environment</a:t>
            </a:r>
          </a:p>
        </p:txBody>
      </p:sp>
      <p:sp>
        <p:nvSpPr>
          <p:cNvPr id="13" name="Speech Bubble: Rectangle 12">
            <a:extLst>
              <a:ext uri="{FF2B5EF4-FFF2-40B4-BE49-F238E27FC236}">
                <a16:creationId xmlns:a16="http://schemas.microsoft.com/office/drawing/2014/main" id="{53DAA8CE-493C-4B0F-8D1D-BF95EFCCB4A9}"/>
              </a:ext>
            </a:extLst>
          </p:cNvPr>
          <p:cNvSpPr/>
          <p:nvPr/>
        </p:nvSpPr>
        <p:spPr bwMode="gray">
          <a:xfrm>
            <a:off x="2081212" y="4260643"/>
            <a:ext cx="3448050" cy="1495425"/>
          </a:xfrm>
          <a:prstGeom prst="wedgeRectCallout">
            <a:avLst>
              <a:gd name="adj1" fmla="val 69433"/>
              <a:gd name="adj2" fmla="val -49336"/>
            </a:avLst>
          </a:prstGeom>
          <a:solidFill>
            <a:schemeClr val="bg1"/>
          </a:solidFill>
          <a:ln w="381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Accumulates all parts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Builds from scratch</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Only includes what is really necessary for app to run</a:t>
            </a:r>
          </a:p>
        </p:txBody>
      </p:sp>
    </p:spTree>
    <p:extLst>
      <p:ext uri="{BB962C8B-B14F-4D97-AF65-F5344CB8AC3E}">
        <p14:creationId xmlns:p14="http://schemas.microsoft.com/office/powerpoint/2010/main" val="410142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8"/>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9"/>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15918</TotalTime>
  <Words>701</Words>
  <Application>Microsoft Office PowerPoint</Application>
  <PresentationFormat>Custom</PresentationFormat>
  <Paragraphs>125</Paragraphs>
  <Slides>10</Slides>
  <Notes>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Consolas</vt:lpstr>
      <vt:lpstr>Courier New</vt:lpstr>
      <vt:lpstr>Symbol</vt:lpstr>
      <vt:lpstr>Wingdings</vt:lpstr>
      <vt:lpstr>Wingdings</vt:lpstr>
      <vt:lpstr>SAP_2017_16x9_black</vt:lpstr>
      <vt:lpstr>PowerPoint Presentation</vt:lpstr>
      <vt:lpstr>Bulletinboard in K8s</vt:lpstr>
      <vt:lpstr>Pipelines for Bulletinboard-Ads-K8s</vt:lpstr>
      <vt:lpstr>Pipelines for Bulletinboard-Users-K8s</vt:lpstr>
      <vt:lpstr>Protocode Scan integration</vt:lpstr>
      <vt:lpstr>The first scan</vt:lpstr>
      <vt:lpstr>Intermediate Stage</vt:lpstr>
      <vt:lpstr>Current Scans</vt:lpstr>
      <vt:lpstr>Current Dockerfile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Dittkrist, Kai-Martin (external - Project)</cp:lastModifiedBy>
  <cp:revision>978</cp:revision>
  <cp:lastPrinted>2018-10-19T15:04:42Z</cp:lastPrinted>
  <dcterms:created xsi:type="dcterms:W3CDTF">2015-10-14T11:21:43Z</dcterms:created>
  <dcterms:modified xsi:type="dcterms:W3CDTF">2019-11-04T08:43:18Z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