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3" r:id="rId2"/>
    <p:sldId id="444" r:id="rId3"/>
    <p:sldId id="445" r:id="rId4"/>
    <p:sldId id="446" r:id="rId5"/>
    <p:sldId id="442" r:id="rId6"/>
    <p:sldId id="447" r:id="rId7"/>
    <p:sldId id="453" r:id="rId8"/>
    <p:sldId id="448" r:id="rId9"/>
    <p:sldId id="452" r:id="rId10"/>
    <p:sldId id="450" r:id="rId11"/>
    <p:sldId id="451"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211" autoAdjust="0"/>
  </p:normalViewPr>
  <p:slideViewPr>
    <p:cSldViewPr snapToGrid="0" showGuides="1">
      <p:cViewPr varScale="1">
        <p:scale>
          <a:sx n="104" d="100"/>
          <a:sy n="104" d="100"/>
        </p:scale>
        <p:origin x="648"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162"/>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as used in this course, is ok to use on one host. If more hosts are involved it is getting more and more complex. To mask/cover this, there is a software-defined network (referred to as “overlay network”) added to Kubernetes. It assigns an IP to every pod and manages the routing tables in the back.</a:t>
            </a:r>
          </a:p>
          <a:p>
            <a:r>
              <a:rPr lang="en-US" dirty="0"/>
              <a:t>So regardless on which node a pod runs, it will be reachable via its unique internal IP.</a:t>
            </a:r>
          </a:p>
          <a:p>
            <a:endParaRPr lang="en-US" dirty="0"/>
          </a:p>
          <a:p>
            <a:r>
              <a:rPr lang="en-US" dirty="0"/>
              <a:t>To enable external exposure a so called “service” resource is needed. Also services can serve as static endpoints internally to bundle several pods of the same kind (like in a load balancing scenario).</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415544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overlay network is an additional component to Kubernetes. There are several different implementations available.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4665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serve as static endpoints to one or many pods. They get an internal IP address as well but also their name becomes a routable, cluster-internal DNS entry. So instead of calling 10.10.0.5, “</a:t>
            </a:r>
            <a:r>
              <a:rPr lang="en-US" dirty="0" err="1"/>
              <a:t>nginx</a:t>
            </a:r>
            <a:r>
              <a:rPr lang="en-US" dirty="0"/>
              <a:t>” could be valid as well (assuming the service is called </a:t>
            </a:r>
            <a:r>
              <a:rPr lang="en-US" dirty="0" err="1"/>
              <a:t>nginx</a:t>
            </a:r>
            <a:r>
              <a:rPr lang="en-US" dirty="0"/>
              <a:t>)</a:t>
            </a:r>
          </a:p>
          <a:p>
            <a:r>
              <a:rPr lang="en-US" dirty="0"/>
              <a:t>To connect parts of an application (like frontend and backend), you could use services instead of actual pods. This way you program against a generic interface instead of a specific implementation.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39543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how deployments work, also the service determines its managed pods by labels and corresponding selectors.</a:t>
            </a:r>
          </a:p>
          <a:p>
            <a:r>
              <a:rPr lang="en-US" dirty="0"/>
              <a:t>A service always maps its own port to a target port on the actual pods. So when your pods exposes port 80 (target port), your service can expose a different port (8080). The service would receive traffic on 8080 and route it to 80 on any pod that fits its selector.</a:t>
            </a:r>
          </a:p>
          <a:p>
            <a:r>
              <a:rPr lang="en-US" dirty="0"/>
              <a:t>Another feature is the “named” port. You can assign a name to a port and use this in your implementations. If the port changes later, there is no update needed elsewhere as you are referencing it by its name.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445296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port is referenced by its value – the port number. However the port can be considered an interface and interfaces might change over time.</a:t>
            </a:r>
          </a:p>
          <a:p>
            <a:r>
              <a:rPr lang="en-US" dirty="0"/>
              <a:t>K8s offers to give a (DNS) name to any port on container &amp; service level. The DNS name is available cluster internally only, as the cluster DNS usually does not connect with an external DNS server.</a:t>
            </a:r>
          </a:p>
          <a:p>
            <a:r>
              <a:rPr lang="en-US" dirty="0"/>
              <a:t>Once you name ports, you can reference them by name and the value might change over time without impacting the application.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0920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r>
              <a:rPr lang="en-US" baseline="0" dirty="0"/>
              <a:t> get a pod + shell session with “</a:t>
            </a:r>
            <a:r>
              <a:rPr lang="en-US" baseline="0" dirty="0" err="1"/>
              <a:t>kubectl</a:t>
            </a:r>
            <a:r>
              <a:rPr lang="en-US" baseline="0" dirty="0"/>
              <a:t> run --</a:t>
            </a:r>
            <a:r>
              <a:rPr lang="en-US" baseline="0" dirty="0" err="1"/>
              <a:t>rm</a:t>
            </a:r>
            <a:r>
              <a:rPr lang="en-US" baseline="0" dirty="0"/>
              <a:t> -</a:t>
            </a:r>
            <a:r>
              <a:rPr lang="en-US" baseline="0" dirty="0" err="1"/>
              <a:t>ti</a:t>
            </a:r>
            <a:r>
              <a:rPr lang="en-US" baseline="0" dirty="0"/>
              <a:t> --image=</a:t>
            </a:r>
            <a:r>
              <a:rPr lang="en-US" baseline="0" dirty="0" err="1"/>
              <a:t>busybox</a:t>
            </a:r>
            <a:r>
              <a:rPr lang="en-US" baseline="0" dirty="0"/>
              <a:t> /</a:t>
            </a:r>
            <a:r>
              <a:rPr lang="en-US" baseline="0"/>
              <a:t>bin/sh</a:t>
            </a:r>
            <a:r>
              <a:rPr lang="en-US" baseline="0" dirty="0"/>
              <a:t>”; use the DNS name of a service to download an index.html (i.e. “</a:t>
            </a:r>
            <a:r>
              <a:rPr lang="en-US" baseline="0" dirty="0" err="1"/>
              <a:t>wget</a:t>
            </a:r>
            <a:r>
              <a:rPr lang="en-US" baseline="0" dirty="0"/>
              <a:t> </a:t>
            </a:r>
            <a:r>
              <a:rPr lang="en-US" baseline="0" dirty="0" err="1"/>
              <a:t>nginx</a:t>
            </a:r>
            <a:r>
              <a:rPr lang="en-US" baseline="0"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21819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err="1"/>
              <a:t>nodePort</a:t>
            </a:r>
            <a:r>
              <a:rPr lang="en-US" dirty="0"/>
              <a:t> is a port that is opened on every node of the cluster. It is associated with a service and any incoming traffic at this </a:t>
            </a:r>
            <a:r>
              <a:rPr lang="en-US" dirty="0" err="1"/>
              <a:t>nodePort</a:t>
            </a:r>
            <a:r>
              <a:rPr lang="en-US" dirty="0"/>
              <a:t> will be routed to the corresponding service. From there it will be forwarded to service’s pods, regardless on which node it they </a:t>
            </a:r>
            <a:r>
              <a:rPr lang="en-US"/>
              <a:t>actually run.</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8932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cluster-administration/networking/"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Networking and services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gray">
          <a:xfrm>
            <a:off x="6141720" y="3390899"/>
            <a:ext cx="4960620" cy="286512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B</a:t>
            </a:r>
          </a:p>
        </p:txBody>
      </p:sp>
      <p:sp>
        <p:nvSpPr>
          <p:cNvPr id="2" name="Title 1"/>
          <p:cNvSpPr>
            <a:spLocks noGrp="1"/>
          </p:cNvSpPr>
          <p:nvPr>
            <p:ph type="title"/>
          </p:nvPr>
        </p:nvSpPr>
        <p:spPr/>
        <p:txBody>
          <a:bodyPr/>
          <a:lstStyle/>
          <a:p>
            <a:r>
              <a:rPr lang="en-US" dirty="0"/>
              <a:t>How </a:t>
            </a:r>
            <a:r>
              <a:rPr lang="en-US" dirty="0" err="1"/>
              <a:t>NodePorts</a:t>
            </a:r>
            <a:r>
              <a:rPr lang="en-US" dirty="0"/>
              <a:t> work</a:t>
            </a:r>
          </a:p>
        </p:txBody>
      </p:sp>
      <p:sp>
        <p:nvSpPr>
          <p:cNvPr id="4" name="Rectangle 3"/>
          <p:cNvSpPr/>
          <p:nvPr/>
        </p:nvSpPr>
        <p:spPr bwMode="gray">
          <a:xfrm>
            <a:off x="952500" y="3390900"/>
            <a:ext cx="4960620" cy="28651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sp>
        <p:nvSpPr>
          <p:cNvPr id="6" name="Rectangle 5"/>
          <p:cNvSpPr/>
          <p:nvPr/>
        </p:nvSpPr>
        <p:spPr bwMode="gray">
          <a:xfrm>
            <a:off x="2337562" y="443997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2422271"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4" name="Rectangle: Single Corner Snipped 13"/>
          <p:cNvSpPr/>
          <p:nvPr/>
        </p:nvSpPr>
        <p:spPr bwMode="gray">
          <a:xfrm>
            <a:off x="4806733" y="2743200"/>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a:t>
            </a: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NodePort</a:t>
            </a:r>
            <a:r>
              <a:rPr lang="en-US" sz="1800" kern="0" dirty="0">
                <a:ea typeface="Arial Unicode MS" pitchFamily="34" charset="-128"/>
                <a:cs typeface="Arial Unicode MS" pitchFamily="34" charset="-128"/>
              </a:rPr>
              <a:t>: 30021</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sp>
        <p:nvSpPr>
          <p:cNvPr id="15" name="Rectangle 14"/>
          <p:cNvSpPr/>
          <p:nvPr/>
        </p:nvSpPr>
        <p:spPr bwMode="gray">
          <a:xfrm>
            <a:off x="1459043" y="5386537"/>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3826004"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2" name="Rectangle 21"/>
          <p:cNvSpPr/>
          <p:nvPr/>
        </p:nvSpPr>
        <p:spPr bwMode="gray">
          <a:xfrm>
            <a:off x="341121"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9566150" y="3227860"/>
            <a:ext cx="2124327" cy="428584"/>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NodePort</a:t>
            </a:r>
            <a:r>
              <a:rPr lang="de-DE" sz="1800" kern="0" dirty="0">
                <a:ea typeface="Arial Unicode MS" pitchFamily="34" charset="-128"/>
                <a:cs typeface="Arial Unicode MS" pitchFamily="34" charset="-128"/>
              </a:rPr>
              <a:t>: 30021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Cloud 23"/>
          <p:cNvSpPr/>
          <p:nvPr/>
        </p:nvSpPr>
        <p:spPr bwMode="gray">
          <a:xfrm>
            <a:off x="4348821" y="1057695"/>
            <a:ext cx="3496836" cy="107442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GET: nginx:30021</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6" name="Connector: Elbow 25"/>
          <p:cNvCxnSpPr>
            <a:stCxn id="24" idx="2"/>
            <a:endCxn id="22" idx="0"/>
          </p:cNvCxnSpPr>
          <p:nvPr/>
        </p:nvCxnSpPr>
        <p:spPr>
          <a:xfrm rot="10800000" flipV="1">
            <a:off x="1403286" y="1594904"/>
            <a:ext cx="2956383"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24" idx="0"/>
            <a:endCxn id="23" idx="0"/>
          </p:cNvCxnSpPr>
          <p:nvPr/>
        </p:nvCxnSpPr>
        <p:spPr>
          <a:xfrm>
            <a:off x="7842743" y="1594905"/>
            <a:ext cx="2785571" cy="1632955"/>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3" idx="2"/>
            <a:endCxn id="14" idx="0"/>
          </p:cNvCxnSpPr>
          <p:nvPr/>
        </p:nvCxnSpPr>
        <p:spPr>
          <a:xfrm rot="5400000">
            <a:off x="8824672" y="2112838"/>
            <a:ext cx="260036" cy="3347249"/>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22" idx="2"/>
            <a:endCxn id="14" idx="2"/>
          </p:cNvCxnSpPr>
          <p:nvPr/>
        </p:nvCxnSpPr>
        <p:spPr>
          <a:xfrm rot="16200000" flipH="1">
            <a:off x="2974991" y="2084738"/>
            <a:ext cx="260036" cy="3403448"/>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14" idx="1"/>
            <a:endCxn id="15" idx="2"/>
          </p:cNvCxnSpPr>
          <p:nvPr/>
        </p:nvCxnSpPr>
        <p:spPr>
          <a:xfrm rot="5400000">
            <a:off x="3718719" y="3489941"/>
            <a:ext cx="725362" cy="3924999"/>
          </a:xfrm>
          <a:prstGeom prst="bentConnector3">
            <a:avLst>
              <a:gd name="adj1" fmla="val 137818"/>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04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the next exercise…</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Networking scenarios in </a:t>
            </a:r>
            <a:r>
              <a:rPr lang="en-US" dirty="0" err="1"/>
              <a:t>Kuberentes</a:t>
            </a:r>
            <a:endParaRPr lang="en-US" dirty="0"/>
          </a:p>
        </p:txBody>
      </p:sp>
      <p:sp>
        <p:nvSpPr>
          <p:cNvPr id="8" name="Rectangle 7"/>
          <p:cNvSpPr/>
          <p:nvPr/>
        </p:nvSpPr>
        <p:spPr>
          <a:xfrm>
            <a:off x="504000" y="1449619"/>
            <a:ext cx="10590719" cy="2677656"/>
          </a:xfrm>
          <a:prstGeom prst="rect">
            <a:avLst/>
          </a:prstGeom>
        </p:spPr>
        <p:txBody>
          <a:bodyPr wrap="square">
            <a:spAutoFit/>
          </a:bodyPr>
          <a:lstStyle/>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endParaRPr lang="en-US" dirty="0"/>
          </a:p>
          <a:p>
            <a:pPr marL="457200" indent="-457200">
              <a:buFont typeface="+mj-lt"/>
              <a:buAutoNum type="arabicPeriod"/>
            </a:pPr>
            <a:r>
              <a:rPr lang="en-US" dirty="0"/>
              <a:t>Pod-to-Pod communications: served by overlay network. </a:t>
            </a:r>
          </a:p>
          <a:p>
            <a:pPr marL="457200" indent="-457200">
              <a:buFont typeface="+mj-lt"/>
              <a:buAutoNum type="arabicPeriod"/>
            </a:pPr>
            <a:endParaRPr lang="en-US" dirty="0"/>
          </a:p>
          <a:p>
            <a:pPr marL="457200" indent="-457200">
              <a:buFont typeface="+mj-lt"/>
              <a:buAutoNum type="arabicPeriod"/>
            </a:pPr>
            <a:r>
              <a:rPr lang="en-US" dirty="0"/>
              <a:t>Pod-to-Service communications: this is covered by services (and overlay network).</a:t>
            </a:r>
          </a:p>
          <a:p>
            <a:pPr marL="457200" indent="-457200">
              <a:buFont typeface="+mj-lt"/>
              <a:buAutoNum type="arabicPeriod"/>
            </a:pPr>
            <a:endParaRPr lang="en-US" dirty="0"/>
          </a:p>
          <a:p>
            <a:pPr marL="457200" indent="-457200">
              <a:buFont typeface="+mj-lt"/>
              <a:buAutoNum type="arabicPeriod"/>
            </a:pPr>
            <a:r>
              <a:rPr lang="en-US" dirty="0"/>
              <a:t>External-to-Service communications: this is covered by services.</a:t>
            </a:r>
          </a:p>
        </p:txBody>
      </p:sp>
    </p:spTree>
    <p:extLst>
      <p:ext uri="{BB962C8B-B14F-4D97-AF65-F5344CB8AC3E}">
        <p14:creationId xmlns:p14="http://schemas.microsoft.com/office/powerpoint/2010/main" val="132010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gray">
          <a:xfrm>
            <a:off x="7598228" y="4676503"/>
            <a:ext cx="2111829"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Node 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Pod communication</a:t>
            </a:r>
          </a:p>
        </p:txBody>
      </p:sp>
      <p:sp>
        <p:nvSpPr>
          <p:cNvPr id="4" name="Rectangle 3"/>
          <p:cNvSpPr/>
          <p:nvPr/>
        </p:nvSpPr>
        <p:spPr bwMode="gray">
          <a:xfrm>
            <a:off x="2629988" y="4676503"/>
            <a:ext cx="4868092" cy="178525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Node A</a:t>
            </a:r>
          </a:p>
        </p:txBody>
      </p:sp>
      <p:grpSp>
        <p:nvGrpSpPr>
          <p:cNvPr id="6" name="Group 5"/>
          <p:cNvGrpSpPr/>
          <p:nvPr/>
        </p:nvGrpSpPr>
        <p:grpSpPr>
          <a:xfrm>
            <a:off x="2952789" y="5306984"/>
            <a:ext cx="6271481" cy="773906"/>
            <a:chOff x="2386981" y="4488375"/>
            <a:chExt cx="6271481" cy="77390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918424"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7449867"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2" name="Rectangle 21"/>
          <p:cNvSpPr/>
          <p:nvPr/>
        </p:nvSpPr>
        <p:spPr>
          <a:xfrm>
            <a:off x="504000" y="1223190"/>
            <a:ext cx="10590719" cy="3323987"/>
          </a:xfrm>
          <a:prstGeom prst="rect">
            <a:avLst/>
          </a:prstGeom>
        </p:spPr>
        <p:txBody>
          <a:bodyPr wrap="square">
            <a:spAutoFit/>
          </a:bodyPr>
          <a:lstStyle/>
          <a:p>
            <a:pPr marL="342900" indent="-342900">
              <a:buFont typeface="Wingdings" panose="05000000000000000000" pitchFamily="2" charset="2"/>
              <a:buChar char="§"/>
            </a:pPr>
            <a:r>
              <a:rPr lang="en-US" dirty="0"/>
              <a:t>Docker </a:t>
            </a:r>
          </a:p>
          <a:p>
            <a:pPr marL="887288" lvl="1" indent="-342900">
              <a:buFont typeface="Wingdings" panose="05000000000000000000" pitchFamily="2" charset="2"/>
              <a:buChar char="§"/>
            </a:pPr>
            <a:r>
              <a:rPr lang="en-US" dirty="0"/>
              <a:t>bridge into host network &amp; local subnet per host</a:t>
            </a:r>
          </a:p>
          <a:p>
            <a:pPr marL="887288" lvl="1" indent="-342900">
              <a:buFont typeface="Wingdings" panose="05000000000000000000" pitchFamily="2" charset="2"/>
              <a:buChar char="§"/>
            </a:pPr>
            <a:r>
              <a:rPr lang="en-US" dirty="0"/>
              <a:t>host port mapping required to communicate with container on different host</a:t>
            </a:r>
          </a:p>
          <a:p>
            <a:pPr marL="342900" indent="-342900">
              <a:buFont typeface="Wingdings" panose="05000000000000000000" pitchFamily="2" charset="2"/>
              <a:buChar char="§"/>
            </a:pPr>
            <a:r>
              <a:rPr lang="en-US" dirty="0"/>
              <a:t>Kubernetes – need to communicate regardless of host</a:t>
            </a:r>
          </a:p>
          <a:p>
            <a:pPr marL="342900" indent="-342900">
              <a:buFont typeface="Wingdings" panose="05000000000000000000" pitchFamily="2" charset="2"/>
              <a:buChar char="§"/>
            </a:pPr>
            <a:r>
              <a:rPr lang="en-US" dirty="0"/>
              <a:t>Solution: </a:t>
            </a:r>
          </a:p>
          <a:p>
            <a:pPr marL="887288" lvl="1" indent="-342900">
              <a:buFont typeface="Wingdings" panose="05000000000000000000" pitchFamily="2" charset="2"/>
              <a:buChar char="§"/>
            </a:pPr>
            <a:r>
              <a:rPr lang="en-US" dirty="0"/>
              <a:t>one subnet for cluster</a:t>
            </a:r>
          </a:p>
          <a:p>
            <a:pPr marL="887288" lvl="1" indent="-342900">
              <a:buFont typeface="Wingdings" panose="05000000000000000000" pitchFamily="2" charset="2"/>
              <a:buChar char="§"/>
            </a:pPr>
            <a:r>
              <a:rPr lang="en-US" dirty="0"/>
              <a:t>every pod gets an unique IP from subnet range</a:t>
            </a:r>
          </a:p>
          <a:p>
            <a:pPr marL="887288" lvl="1" indent="-342900">
              <a:buFont typeface="Wingdings" panose="05000000000000000000" pitchFamily="2" charset="2"/>
              <a:buChar char="§"/>
            </a:pPr>
            <a:r>
              <a:rPr lang="en-US" dirty="0"/>
              <a:t>All containers in a pod share network namespace (=&gt; get same IP) and communicate via localhost interface with each other</a:t>
            </a:r>
          </a:p>
          <a:p>
            <a:pPr marL="887288" lvl="1" indent="-342900">
              <a:buFont typeface="Wingdings" panose="05000000000000000000" pitchFamily="2" charset="2"/>
              <a:buChar char="§"/>
            </a:pPr>
            <a:r>
              <a:rPr lang="en-US" dirty="0"/>
              <a:t>Benefits: no port mapping, every pod can expose default ports (e.g. 80, 443)</a:t>
            </a:r>
          </a:p>
        </p:txBody>
      </p:sp>
      <p:cxnSp>
        <p:nvCxnSpPr>
          <p:cNvPr id="9" name="Straight Arrow Connector 8"/>
          <p:cNvCxnSpPr>
            <a:stCxn id="11" idx="1"/>
            <a:endCxn id="42" idx="3"/>
          </p:cNvCxnSpPr>
          <p:nvPr/>
        </p:nvCxnSpPr>
        <p:spPr>
          <a:xfrm flipH="1">
            <a:off x="4161384"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endCxn id="15" idx="1"/>
          </p:cNvCxnSpPr>
          <p:nvPr/>
        </p:nvCxnSpPr>
        <p:spPr>
          <a:xfrm>
            <a:off x="6692827" y="5693937"/>
            <a:ext cx="1322848" cy="0"/>
          </a:xfrm>
          <a:prstGeom prst="straightConnector1">
            <a:avLst/>
          </a:prstGeom>
          <a:ln w="57150">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bwMode="gray">
          <a:xfrm>
            <a:off x="2734126" y="50899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9" name="Rectangle 28"/>
          <p:cNvSpPr/>
          <p:nvPr/>
        </p:nvSpPr>
        <p:spPr bwMode="gray">
          <a:xfrm>
            <a:off x="5274279"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30" name="Rectangle 29"/>
          <p:cNvSpPr/>
          <p:nvPr/>
        </p:nvSpPr>
        <p:spPr bwMode="gray">
          <a:xfrm>
            <a:off x="7831182" y="508442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Tree>
    <p:extLst>
      <p:ext uri="{BB962C8B-B14F-4D97-AF65-F5344CB8AC3E}">
        <p14:creationId xmlns:p14="http://schemas.microsoft.com/office/powerpoint/2010/main" val="42079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this?</a:t>
            </a:r>
          </a:p>
        </p:txBody>
      </p:sp>
      <p:sp>
        <p:nvSpPr>
          <p:cNvPr id="3" name="Rectangle 2"/>
          <p:cNvSpPr/>
          <p:nvPr/>
        </p:nvSpPr>
        <p:spPr>
          <a:xfrm>
            <a:off x="504000" y="1223190"/>
            <a:ext cx="10590719" cy="2677656"/>
          </a:xfrm>
          <a:prstGeom prst="rect">
            <a:avLst/>
          </a:prstGeom>
        </p:spPr>
        <p:txBody>
          <a:bodyPr wrap="square">
            <a:spAutoFit/>
          </a:bodyPr>
          <a:lstStyle/>
          <a:p>
            <a:pPr marL="342900" indent="-342900">
              <a:buFont typeface="Wingdings" panose="05000000000000000000" pitchFamily="2" charset="2"/>
              <a:buChar char="§"/>
            </a:pPr>
            <a:r>
              <a:rPr lang="en-US" dirty="0"/>
              <a:t>Setup an overlay network (software defined networking)</a:t>
            </a:r>
          </a:p>
          <a:p>
            <a:pPr marL="342900" indent="-342900">
              <a:buFont typeface="Wingdings" panose="05000000000000000000" pitchFamily="2" charset="2"/>
              <a:buChar char="§"/>
            </a:pPr>
            <a:r>
              <a:rPr lang="en-US" dirty="0"/>
              <a:t>Most common tools:</a:t>
            </a:r>
          </a:p>
          <a:p>
            <a:pPr marL="887288" lvl="1" indent="-342900">
              <a:buFont typeface="Wingdings" panose="05000000000000000000" pitchFamily="2" charset="2"/>
              <a:buChar char="§"/>
            </a:pPr>
            <a:r>
              <a:rPr lang="en-US" dirty="0"/>
              <a:t>flannel</a:t>
            </a:r>
          </a:p>
          <a:p>
            <a:pPr marL="887288" lvl="1" indent="-342900">
              <a:buFont typeface="Wingdings" panose="05000000000000000000" pitchFamily="2" charset="2"/>
              <a:buChar char="§"/>
            </a:pPr>
            <a:r>
              <a:rPr lang="en-US" dirty="0"/>
              <a:t>weave net</a:t>
            </a:r>
          </a:p>
          <a:p>
            <a:pPr marL="887288" lvl="1" indent="-342900">
              <a:buFont typeface="Wingdings" panose="05000000000000000000" pitchFamily="2" charset="2"/>
              <a:buChar char="§"/>
            </a:pPr>
            <a:r>
              <a:rPr lang="en-US" dirty="0"/>
              <a:t>calico</a:t>
            </a:r>
          </a:p>
          <a:p>
            <a:pPr marL="887288" lvl="1" indent="-342900">
              <a:buFont typeface="Wingdings" panose="05000000000000000000" pitchFamily="2" charset="2"/>
              <a:buChar char="§"/>
            </a:pPr>
            <a:r>
              <a:rPr lang="en-US" dirty="0"/>
              <a:t>GCP custom routing</a:t>
            </a:r>
          </a:p>
          <a:p>
            <a:pPr marL="342900" indent="-342900">
              <a:buFont typeface="Wingdings" panose="05000000000000000000" pitchFamily="2" charset="2"/>
              <a:buChar char="§"/>
            </a:pPr>
            <a:r>
              <a:rPr lang="en-US" dirty="0">
                <a:hlinkClick r:id="rId3"/>
              </a:rPr>
              <a:t>https://kubernetes.io/docs/concepts/cluster-administration/networking/</a:t>
            </a:r>
            <a:r>
              <a:rPr lang="en-US" dirty="0"/>
              <a:t> </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1282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sp>
        <p:nvSpPr>
          <p:cNvPr id="8" name="Rectangle 7"/>
          <p:cNvSpPr/>
          <p:nvPr/>
        </p:nvSpPr>
        <p:spPr>
          <a:xfrm>
            <a:off x="504000" y="1223190"/>
            <a:ext cx="10590719" cy="3647152"/>
          </a:xfrm>
          <a:prstGeom prst="rect">
            <a:avLst/>
          </a:prstGeom>
        </p:spPr>
        <p:txBody>
          <a:bodyPr wrap="square">
            <a:spAutoFit/>
          </a:bodyPr>
          <a:lstStyle/>
          <a:p>
            <a:r>
              <a:rPr lang="en-US" dirty="0"/>
              <a:t>Motivation: </a:t>
            </a:r>
          </a:p>
          <a:p>
            <a:pPr marL="342900" indent="-342900">
              <a:buFont typeface="Wingdings" panose="05000000000000000000" pitchFamily="2" charset="2"/>
              <a:buChar char="§"/>
            </a:pPr>
            <a:r>
              <a:rPr lang="en-US" dirty="0"/>
              <a:t>Pods are mortal </a:t>
            </a:r>
            <a:r>
              <a:rPr lang="en-US" dirty="0">
                <a:sym typeface="Wingdings" panose="05000000000000000000" pitchFamily="2" charset="2"/>
              </a:rPr>
              <a:t> no suitable endpoints for communication</a:t>
            </a:r>
          </a:p>
          <a:p>
            <a:pPr marL="342900" indent="-342900">
              <a:buFont typeface="Wingdings" panose="05000000000000000000" pitchFamily="2" charset="2"/>
              <a:buChar char="§"/>
            </a:pPr>
            <a:r>
              <a:rPr lang="en-US" dirty="0"/>
              <a:t>IP address of a pod might change </a:t>
            </a:r>
            <a:r>
              <a:rPr lang="en-US" dirty="0">
                <a:sym typeface="Wingdings" panose="05000000000000000000" pitchFamily="2" charset="2"/>
              </a:rPr>
              <a:t> efforts to maintain routing tables increases</a:t>
            </a:r>
            <a:endParaRPr lang="en-US" dirty="0"/>
          </a:p>
          <a:p>
            <a:pPr marL="342900" indent="-342900">
              <a:buFont typeface="Wingdings" panose="05000000000000000000" pitchFamily="2" charset="2"/>
              <a:buChar char="§"/>
            </a:pPr>
            <a:r>
              <a:rPr lang="en-US" dirty="0"/>
              <a:t>Need for reliable &amp; stable endpoint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è"/>
            </a:pPr>
            <a:r>
              <a:rPr lang="en-US" dirty="0">
                <a:sym typeface="Wingdings" panose="05000000000000000000" pitchFamily="2" charset="2"/>
              </a:rPr>
              <a:t>Resource type: service</a:t>
            </a:r>
          </a:p>
          <a:p>
            <a:pPr marL="342900" indent="-342900">
              <a:buFont typeface="Wingdings" panose="05000000000000000000" pitchFamily="2" charset="2"/>
              <a:buChar char="è"/>
            </a:pPr>
            <a:endParaRPr lang="en-US" dirty="0">
              <a:sym typeface="Wingdings" panose="05000000000000000000" pitchFamily="2" charset="2"/>
            </a:endParaRPr>
          </a:p>
          <a:p>
            <a:pPr marL="342900" indent="-342900">
              <a:buFont typeface="Wingdings" panose="05000000000000000000" pitchFamily="2" charset="2"/>
              <a:buChar char="§"/>
            </a:pPr>
            <a:r>
              <a:rPr lang="en-US" dirty="0">
                <a:sym typeface="Wingdings" panose="05000000000000000000" pitchFamily="2" charset="2"/>
              </a:rPr>
              <a:t>Services are a logical abstraction of a set of pods serving the purpose (like 3 pods with a webserver). </a:t>
            </a:r>
          </a:p>
          <a:p>
            <a:pPr marL="342900" indent="-342900">
              <a:buFont typeface="Wingdings" panose="05000000000000000000" pitchFamily="2" charset="2"/>
              <a:buChar char="§"/>
            </a:pPr>
            <a:r>
              <a:rPr lang="en-US" dirty="0">
                <a:sym typeface="Wingdings" panose="05000000000000000000" pitchFamily="2" charset="2"/>
              </a:rPr>
              <a:t>Services provide cluster-internal as well as external connectivity </a:t>
            </a:r>
          </a:p>
          <a:p>
            <a:pPr marL="342900" indent="-342900">
              <a:buFont typeface="Wingdings" panose="05000000000000000000" pitchFamily="2" charset="2"/>
              <a:buChar char="§"/>
            </a:pPr>
            <a:r>
              <a:rPr lang="en-US" dirty="0">
                <a:sym typeface="Wingdings" panose="05000000000000000000" pitchFamily="2" charset="2"/>
              </a:rPr>
              <a:t>Cluster internally, DNS entries are created for services</a:t>
            </a:r>
          </a:p>
        </p:txBody>
      </p:sp>
    </p:spTree>
    <p:extLst>
      <p:ext uri="{BB962C8B-B14F-4D97-AF65-F5344CB8AC3E}">
        <p14:creationId xmlns:p14="http://schemas.microsoft.com/office/powerpoint/2010/main" val="8641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Services</a:t>
            </a:r>
          </a:p>
        </p:txBody>
      </p:sp>
      <p:pic>
        <p:nvPicPr>
          <p:cNvPr id="4" name="Picture 3"/>
          <p:cNvPicPr>
            <a:picLocks noChangeAspect="1"/>
          </p:cNvPicPr>
          <p:nvPr/>
        </p:nvPicPr>
        <p:blipFill>
          <a:blip r:embed="rId3"/>
          <a:stretch>
            <a:fillRect/>
          </a:stretch>
        </p:blipFill>
        <p:spPr>
          <a:xfrm>
            <a:off x="956846" y="1549677"/>
            <a:ext cx="2095238" cy="3723809"/>
          </a:xfrm>
          <a:prstGeom prst="rect">
            <a:avLst/>
          </a:prstGeom>
        </p:spPr>
      </p:pic>
      <p:sp>
        <p:nvSpPr>
          <p:cNvPr id="6" name="Rectangle 5"/>
          <p:cNvSpPr/>
          <p:nvPr/>
        </p:nvSpPr>
        <p:spPr>
          <a:xfrm>
            <a:off x="3641769" y="1749587"/>
            <a:ext cx="7923213" cy="3647152"/>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Route traffic via services to talk to a set (1..n) of pods</a:t>
            </a:r>
          </a:p>
          <a:p>
            <a:pPr marL="342900" indent="-342900">
              <a:buFont typeface="Wingdings" panose="05000000000000000000" pitchFamily="2" charset="2"/>
              <a:buChar char="§"/>
            </a:pPr>
            <a:r>
              <a:rPr lang="en-US" dirty="0">
                <a:sym typeface="Wingdings" panose="05000000000000000000" pitchFamily="2" charset="2"/>
              </a:rPr>
              <a:t>Target pods are determined by </a:t>
            </a:r>
            <a:r>
              <a:rPr lang="en-US" dirty="0" err="1">
                <a:sym typeface="Wingdings" panose="05000000000000000000" pitchFamily="2" charset="2"/>
              </a:rPr>
              <a:t>label.selctors</a:t>
            </a:r>
            <a:r>
              <a:rPr lang="en-US" dirty="0">
                <a:sym typeface="Wingdings" panose="05000000000000000000" pitchFamily="2" charset="2"/>
              </a:rPr>
              <a:t> similar to deployment &lt;&gt; pods</a:t>
            </a:r>
          </a:p>
          <a:p>
            <a:pPr marL="342900" indent="-342900">
              <a:buFont typeface="Wingdings" panose="05000000000000000000" pitchFamily="2" charset="2"/>
              <a:buChar char="§"/>
            </a:pPr>
            <a:r>
              <a:rPr lang="en-US" dirty="0">
                <a:sym typeface="Wingdings" panose="05000000000000000000" pitchFamily="2" charset="2"/>
              </a:rPr>
              <a:t>Services expose ports and forward traffic to mapped target ports of pods</a:t>
            </a:r>
          </a:p>
          <a:p>
            <a:pPr marL="342900" indent="-342900">
              <a:buFont typeface="Wingdings" panose="05000000000000000000" pitchFamily="2" charset="2"/>
              <a:buChar char="§"/>
            </a:pPr>
            <a:r>
              <a:rPr lang="en-US" dirty="0">
                <a:sym typeface="Wingdings" panose="05000000000000000000" pitchFamily="2" charset="2"/>
              </a:rPr>
              <a:t>Ports can be named. When using these names the port can change later without any impact</a:t>
            </a:r>
          </a:p>
          <a:p>
            <a:pPr marL="342900" indent="-342900">
              <a:buFont typeface="Wingdings" panose="05000000000000000000" pitchFamily="2" charset="2"/>
              <a:buChar char="§"/>
            </a:pPr>
            <a:r>
              <a:rPr lang="en-US" dirty="0" err="1">
                <a:sym typeface="Wingdings" panose="05000000000000000000" pitchFamily="2" charset="2"/>
              </a:rPr>
              <a:t>kube</a:t>
            </a:r>
            <a:r>
              <a:rPr lang="en-US" dirty="0">
                <a:sym typeface="Wingdings" panose="05000000000000000000" pitchFamily="2" charset="2"/>
              </a:rPr>
              <a:t>-proxy &amp; </a:t>
            </a:r>
            <a:r>
              <a:rPr lang="en-US" dirty="0" err="1">
                <a:sym typeface="Wingdings" panose="05000000000000000000" pitchFamily="2" charset="2"/>
              </a:rPr>
              <a:t>kube-dns</a:t>
            </a:r>
            <a:r>
              <a:rPr lang="en-US" dirty="0">
                <a:sym typeface="Wingdings" panose="05000000000000000000" pitchFamily="2" charset="2"/>
              </a:rPr>
              <a:t> create </a:t>
            </a:r>
            <a:r>
              <a:rPr lang="en-US" dirty="0" err="1">
                <a:sym typeface="Wingdings" panose="05000000000000000000" pitchFamily="2" charset="2"/>
              </a:rPr>
              <a:t>iptables</a:t>
            </a:r>
            <a:r>
              <a:rPr lang="en-US" dirty="0">
                <a:sym typeface="Wingdings" panose="05000000000000000000" pitchFamily="2" charset="2"/>
              </a:rPr>
              <a:t> rules and allow service discovery</a:t>
            </a:r>
          </a:p>
          <a:p>
            <a:pPr marL="342900" indent="-342900">
              <a:buFont typeface="Wingdings" panose="05000000000000000000" pitchFamily="2" charset="2"/>
              <a:buChar char="§"/>
            </a:pPr>
            <a:r>
              <a:rPr lang="en-US" dirty="0">
                <a:sym typeface="Wingdings" panose="05000000000000000000" pitchFamily="2" charset="2"/>
              </a:rPr>
              <a:t>To expose a service externally either create allocate a </a:t>
            </a:r>
            <a:r>
              <a:rPr lang="en-US" dirty="0" err="1">
                <a:sym typeface="Wingdings" panose="05000000000000000000" pitchFamily="2" charset="2"/>
              </a:rPr>
              <a:t>NodePort</a:t>
            </a:r>
            <a:r>
              <a:rPr lang="en-US" dirty="0">
                <a:sym typeface="Wingdings" panose="05000000000000000000" pitchFamily="2" charset="2"/>
              </a:rPr>
              <a:t> or use a </a:t>
            </a:r>
            <a:r>
              <a:rPr lang="en-US" dirty="0" err="1">
                <a:sym typeface="Wingdings" panose="05000000000000000000" pitchFamily="2" charset="2"/>
              </a:rPr>
              <a:t>LoadBalancer</a:t>
            </a:r>
            <a:endParaRPr lang="en-US" dirty="0">
              <a:sym typeface="Wingdings" panose="05000000000000000000" pitchFamily="2" charset="2"/>
            </a:endParaRPr>
          </a:p>
        </p:txBody>
      </p:sp>
    </p:spTree>
    <p:extLst>
      <p:ext uri="{BB962C8B-B14F-4D97-AF65-F5344CB8AC3E}">
        <p14:creationId xmlns:p14="http://schemas.microsoft.com/office/powerpoint/2010/main" val="16910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6B02-D33A-4A27-A7EF-DEFABA68D66B}"/>
              </a:ext>
            </a:extLst>
          </p:cNvPr>
          <p:cNvSpPr>
            <a:spLocks noGrp="1"/>
          </p:cNvSpPr>
          <p:nvPr>
            <p:ph type="title"/>
          </p:nvPr>
        </p:nvSpPr>
        <p:spPr/>
        <p:txBody>
          <a:bodyPr/>
          <a:lstStyle/>
          <a:p>
            <a:r>
              <a:rPr lang="en-US" dirty="0"/>
              <a:t>Labels &amp; Named Ports</a:t>
            </a:r>
          </a:p>
        </p:txBody>
      </p:sp>
      <p:sp>
        <p:nvSpPr>
          <p:cNvPr id="7" name="Rectangle: Single Corner Snipped 6">
            <a:extLst>
              <a:ext uri="{FF2B5EF4-FFF2-40B4-BE49-F238E27FC236}">
                <a16:creationId xmlns:a16="http://schemas.microsoft.com/office/drawing/2014/main" id="{0A1FF212-16DF-4C0F-A0EF-DC26417C8147}"/>
              </a:ext>
            </a:extLst>
          </p:cNvPr>
          <p:cNvSpPr/>
          <p:nvPr/>
        </p:nvSpPr>
        <p:spPr bwMode="gray">
          <a:xfrm>
            <a:off x="4758707" y="4013187"/>
            <a:ext cx="2474332" cy="2346559"/>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Label: app= client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800" kern="0" dirty="0" err="1">
                <a:ea typeface="Arial Unicode MS" pitchFamily="34" charset="-128"/>
                <a:cs typeface="Arial Unicode MS" pitchFamily="34" charset="-128"/>
              </a:rPr>
              <a:t>TargetPort</a:t>
            </a:r>
            <a:r>
              <a:rPr lang="en-US" sz="1800" kern="0" dirty="0">
                <a:ea typeface="Arial Unicode MS" pitchFamily="34" charset="-128"/>
                <a:cs typeface="Arial Unicode MS" pitchFamily="34" charset="-128"/>
              </a:rPr>
              <a:t>: </a:t>
            </a:r>
            <a:r>
              <a:rPr lang="en-US" sz="1800" b="1" kern="0" dirty="0">
                <a:ea typeface="Arial Unicode MS" pitchFamily="34" charset="-128"/>
                <a:cs typeface="Arial Unicode MS" pitchFamily="34" charset="-128"/>
              </a:rPr>
              <a:t>80</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Port: 80</a:t>
            </a:r>
          </a:p>
        </p:txBody>
      </p:sp>
      <p:grpSp>
        <p:nvGrpSpPr>
          <p:cNvPr id="31" name="Group 30">
            <a:extLst>
              <a:ext uri="{FF2B5EF4-FFF2-40B4-BE49-F238E27FC236}">
                <a16:creationId xmlns:a16="http://schemas.microsoft.com/office/drawing/2014/main" id="{578B2474-3A6B-40A2-862E-6C958D31893F}"/>
              </a:ext>
            </a:extLst>
          </p:cNvPr>
          <p:cNvGrpSpPr/>
          <p:nvPr/>
        </p:nvGrpSpPr>
        <p:grpSpPr>
          <a:xfrm>
            <a:off x="301167" y="2001735"/>
            <a:ext cx="3731275" cy="2011453"/>
            <a:chOff x="601205" y="3245257"/>
            <a:chExt cx="3731275" cy="2011453"/>
          </a:xfrm>
        </p:grpSpPr>
        <p:sp>
          <p:nvSpPr>
            <p:cNvPr id="5" name="Rectangle 4">
              <a:extLst>
                <a:ext uri="{FF2B5EF4-FFF2-40B4-BE49-F238E27FC236}">
                  <a16:creationId xmlns:a16="http://schemas.microsoft.com/office/drawing/2014/main" id="{4F713495-D0C7-4536-A47C-ABE85D9862FF}"/>
                </a:ext>
              </a:extLst>
            </p:cNvPr>
            <p:cNvSpPr/>
            <p:nvPr/>
          </p:nvSpPr>
          <p:spPr bwMode="gray">
            <a:xfrm>
              <a:off x="1479724" y="347938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E5AF0BEF-A5C6-477C-A03D-80DD0C56FEF6}"/>
                </a:ext>
              </a:extLst>
            </p:cNvPr>
            <p:cNvSpPr/>
            <p:nvPr/>
          </p:nvSpPr>
          <p:spPr bwMode="gray">
            <a:xfrm>
              <a:off x="1564433" y="3245257"/>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8" name="Rectangle 7">
              <a:extLst>
                <a:ext uri="{FF2B5EF4-FFF2-40B4-BE49-F238E27FC236}">
                  <a16:creationId xmlns:a16="http://schemas.microsoft.com/office/drawing/2014/main" id="{2A7326BA-2147-4201-9D76-9DEE3806C186}"/>
                </a:ext>
              </a:extLst>
            </p:cNvPr>
            <p:cNvSpPr/>
            <p:nvPr/>
          </p:nvSpPr>
          <p:spPr bwMode="gray">
            <a:xfrm>
              <a:off x="601205" y="4425955"/>
              <a:ext cx="1319714" cy="428584"/>
            </a:xfrm>
            <a:prstGeom prst="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67BFC906-AFD7-4353-A1E7-A99CA1E80D65}"/>
                </a:ext>
              </a:extLst>
            </p:cNvPr>
            <p:cNvSpPr/>
            <p:nvPr/>
          </p:nvSpPr>
          <p:spPr bwMode="gray">
            <a:xfrm>
              <a:off x="2770539" y="4205839"/>
              <a:ext cx="1561941" cy="10508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Name: </a:t>
              </a:r>
              <a:r>
                <a:rPr kumimoji="0" lang="de-DE" sz="1800" b="1" i="0" u="none" strike="noStrike" kern="0" cap="none" spc="0" normalizeH="0" baseline="0" noProof="0" dirty="0">
                  <a:ln>
                    <a:noFill/>
                  </a:ln>
                  <a:effectLst/>
                  <a:uLnTx/>
                  <a:uFillTx/>
                  <a:ea typeface="Arial Unicode MS" pitchFamily="34" charset="-128"/>
                  <a:cs typeface="Arial Unicode MS" pitchFamily="34" charset="-128"/>
                </a:rPr>
                <a:t>http</a:t>
              </a:r>
            </a:p>
          </p:txBody>
        </p:sp>
      </p:grpSp>
      <p:grpSp>
        <p:nvGrpSpPr>
          <p:cNvPr id="32" name="Group 31">
            <a:extLst>
              <a:ext uri="{FF2B5EF4-FFF2-40B4-BE49-F238E27FC236}">
                <a16:creationId xmlns:a16="http://schemas.microsoft.com/office/drawing/2014/main" id="{8C9BDB52-4DDC-42BB-81A7-4C558F9C56FD}"/>
              </a:ext>
            </a:extLst>
          </p:cNvPr>
          <p:cNvGrpSpPr/>
          <p:nvPr/>
        </p:nvGrpSpPr>
        <p:grpSpPr>
          <a:xfrm>
            <a:off x="8067352" y="2001735"/>
            <a:ext cx="3440617" cy="1609282"/>
            <a:chOff x="7208370" y="4205839"/>
            <a:chExt cx="3440617" cy="1609282"/>
          </a:xfrm>
        </p:grpSpPr>
        <p:sp>
          <p:nvSpPr>
            <p:cNvPr id="9" name="Rectangle 8">
              <a:extLst>
                <a:ext uri="{FF2B5EF4-FFF2-40B4-BE49-F238E27FC236}">
                  <a16:creationId xmlns:a16="http://schemas.microsoft.com/office/drawing/2014/main" id="{E0824ACE-C4FA-47B7-B3CD-360612A7B5C4}"/>
                </a:ext>
              </a:extLst>
            </p:cNvPr>
            <p:cNvSpPr/>
            <p:nvPr/>
          </p:nvSpPr>
          <p:spPr bwMode="gray">
            <a:xfrm>
              <a:off x="8045976" y="4446544"/>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543F1C75-A9B3-4B58-9707-3D22A5BE69AE}"/>
                </a:ext>
              </a:extLst>
            </p:cNvPr>
            <p:cNvSpPr/>
            <p:nvPr/>
          </p:nvSpPr>
          <p:spPr bwMode="gray">
            <a:xfrm>
              <a:off x="7208370" y="5386537"/>
              <a:ext cx="1319714"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a</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pp=</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client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9F572E94-DE2F-4584-90F0-B18FA2D59F06}"/>
                </a:ext>
              </a:extLst>
            </p:cNvPr>
            <p:cNvSpPr/>
            <p:nvPr/>
          </p:nvSpPr>
          <p:spPr bwMode="gray">
            <a:xfrm>
              <a:off x="9575331" y="5386537"/>
              <a:ext cx="1073656" cy="42858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Port: 80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1320E9C-3B8A-4B42-A640-2260E1AC8CF2}"/>
                </a:ext>
              </a:extLst>
            </p:cNvPr>
            <p:cNvSpPr/>
            <p:nvPr/>
          </p:nvSpPr>
          <p:spPr bwMode="gray">
            <a:xfrm>
              <a:off x="8130685" y="42058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grpSp>
      <p:cxnSp>
        <p:nvCxnSpPr>
          <p:cNvPr id="16" name="Connector: Elbow 15">
            <a:extLst>
              <a:ext uri="{FF2B5EF4-FFF2-40B4-BE49-F238E27FC236}">
                <a16:creationId xmlns:a16="http://schemas.microsoft.com/office/drawing/2014/main" id="{ADE7A174-FDE3-4744-8B4E-E5B3FEC53F27}"/>
              </a:ext>
            </a:extLst>
          </p:cNvPr>
          <p:cNvCxnSpPr>
            <a:cxnSpLocks/>
            <a:stCxn id="7" idx="0"/>
            <a:endCxn id="10" idx="2"/>
          </p:cNvCxnSpPr>
          <p:nvPr/>
        </p:nvCxnSpPr>
        <p:spPr>
          <a:xfrm flipV="1">
            <a:off x="7233039" y="3611017"/>
            <a:ext cx="1494170" cy="1575450"/>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Rectangle: Single Corner Snipped 26">
            <a:extLst>
              <a:ext uri="{FF2B5EF4-FFF2-40B4-BE49-F238E27FC236}">
                <a16:creationId xmlns:a16="http://schemas.microsoft.com/office/drawing/2014/main" id="{C001CD37-F670-4E91-8ED5-09EA7CCBF5C4}"/>
              </a:ext>
            </a:extLst>
          </p:cNvPr>
          <p:cNvSpPr/>
          <p:nvPr/>
        </p:nvSpPr>
        <p:spPr bwMode="gray">
          <a:xfrm>
            <a:off x="4776946" y="4013188"/>
            <a:ext cx="2474332" cy="2346559"/>
          </a:xfrm>
          <a:prstGeom prst="snip1Rect">
            <a:avLst/>
          </a:prstGeom>
          <a:solidFill>
            <a:schemeClr val="accent1">
              <a:lumMod val="40000"/>
              <a:lumOff val="6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Service</a:t>
            </a: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Label: app</a:t>
            </a:r>
            <a:r>
              <a:rPr lang="en-US" sz="1800" kern="0">
                <a:solidFill>
                  <a:schemeClr val="dk1"/>
                </a:solidFill>
                <a:ea typeface="Arial Unicode MS" pitchFamily="34" charset="-128"/>
              </a:rPr>
              <a:t>= nginx</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Name</a:t>
            </a:r>
            <a:r>
              <a:rPr lang="en-US" sz="1800" kern="0">
                <a:solidFill>
                  <a:schemeClr val="dk1"/>
                </a:solidFill>
                <a:ea typeface="Arial Unicode MS" pitchFamily="34" charset="-128"/>
              </a:rPr>
              <a:t>: nginx-http</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a:solidFill>
                  <a:schemeClr val="dk1"/>
                </a:solidFill>
                <a:ea typeface="Arial Unicode MS" pitchFamily="34" charset="-128"/>
              </a:rPr>
              <a:t>TargetPort: http</a:t>
            </a:r>
            <a:endParaRPr lang="en-US" sz="1800" kern="0" dirty="0">
              <a:solidFill>
                <a:schemeClr val="dk1"/>
              </a:solidFill>
              <a:ea typeface="Arial Unicode MS" pitchFamily="34" charset="-128"/>
            </a:endParaRPr>
          </a:p>
          <a:p>
            <a:pPr algn="ctr" defTabSz="914400" fontAlgn="base">
              <a:spcBef>
                <a:spcPct val="50000"/>
              </a:spcBef>
              <a:spcAft>
                <a:spcPct val="0"/>
              </a:spcAft>
              <a:buClr>
                <a:srgbClr val="F0AB00"/>
              </a:buClr>
              <a:buSzPct val="80000"/>
            </a:pPr>
            <a:r>
              <a:rPr lang="en-US" sz="1800" kern="0" dirty="0">
                <a:solidFill>
                  <a:schemeClr val="dk1"/>
                </a:solidFill>
                <a:ea typeface="Arial Unicode MS" pitchFamily="34" charset="-128"/>
              </a:rPr>
              <a:t>Port: 80</a:t>
            </a:r>
          </a:p>
        </p:txBody>
      </p:sp>
      <p:cxnSp>
        <p:nvCxnSpPr>
          <p:cNvPr id="28" name="Connector: Elbow 27">
            <a:extLst>
              <a:ext uri="{FF2B5EF4-FFF2-40B4-BE49-F238E27FC236}">
                <a16:creationId xmlns:a16="http://schemas.microsoft.com/office/drawing/2014/main" id="{05915C05-8AE8-49E3-B511-9862741B53DB}"/>
              </a:ext>
            </a:extLst>
          </p:cNvPr>
          <p:cNvCxnSpPr>
            <a:cxnSpLocks/>
            <a:stCxn id="27" idx="2"/>
            <a:endCxn id="8" idx="2"/>
          </p:cNvCxnSpPr>
          <p:nvPr/>
        </p:nvCxnSpPr>
        <p:spPr>
          <a:xfrm rot="10800000">
            <a:off x="961024" y="3611018"/>
            <a:ext cx="3815922" cy="1575451"/>
          </a:xfrm>
          <a:prstGeom prst="bentConnector2">
            <a:avLst/>
          </a:prstGeom>
          <a:ln w="5715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 Cluster IP, </a:t>
            </a:r>
            <a:r>
              <a:rPr lang="en-US" dirty="0" err="1"/>
              <a:t>NodePort</a:t>
            </a:r>
            <a:r>
              <a:rPr lang="en-US" dirty="0"/>
              <a:t>, </a:t>
            </a:r>
            <a:r>
              <a:rPr lang="en-US" dirty="0" err="1"/>
              <a:t>Loadbalancer</a:t>
            </a:r>
            <a:endParaRPr lang="en-US" dirty="0"/>
          </a:p>
        </p:txBody>
      </p:sp>
      <p:sp>
        <p:nvSpPr>
          <p:cNvPr id="3" name="Rectangle 2"/>
          <p:cNvSpPr/>
          <p:nvPr/>
        </p:nvSpPr>
        <p:spPr>
          <a:xfrm>
            <a:off x="504001" y="1139987"/>
            <a:ext cx="10430699" cy="3970318"/>
          </a:xfrm>
          <a:prstGeom prst="rect">
            <a:avLst/>
          </a:prstGeom>
        </p:spPr>
        <p:txBody>
          <a:bodyPr wrap="square">
            <a:spAutoFit/>
          </a:bodyPr>
          <a:lstStyle/>
          <a:p>
            <a:pPr marL="342900" indent="-342900">
              <a:buFont typeface="Wingdings" panose="05000000000000000000" pitchFamily="2" charset="2"/>
              <a:buChar char="§"/>
            </a:pPr>
            <a:r>
              <a:rPr lang="en-US" dirty="0">
                <a:sym typeface="Wingdings" panose="05000000000000000000" pitchFamily="2" charset="2"/>
              </a:rPr>
              <a:t>Cluster IP </a:t>
            </a:r>
          </a:p>
          <a:p>
            <a:pPr marL="887288" lvl="1" indent="-342900">
              <a:buClr>
                <a:schemeClr val="tx1"/>
              </a:buClr>
              <a:buFont typeface="Symbol" panose="05050102010706020507" pitchFamily="18" charset="2"/>
              <a:buChar char="-"/>
            </a:pPr>
            <a:r>
              <a:rPr lang="en-US" dirty="0">
                <a:sym typeface="Wingdings" panose="05000000000000000000" pitchFamily="2" charset="2"/>
              </a:rPr>
              <a:t>service is only routable inside the Kubernetes cluster’s subnet</a:t>
            </a:r>
          </a:p>
          <a:p>
            <a:pPr marL="887288" lvl="1" indent="-342900">
              <a:buClr>
                <a:schemeClr val="tx1"/>
              </a:buClr>
              <a:buFont typeface="Symbol" panose="05050102010706020507" pitchFamily="18" charset="2"/>
              <a:buChar char="-"/>
            </a:pPr>
            <a:r>
              <a:rPr lang="en-US" dirty="0">
                <a:sym typeface="Wingdings" panose="05000000000000000000" pitchFamily="2" charset="2"/>
              </a:rPr>
              <a:t>Default service type, every service regardless of its type gets a cluster </a:t>
            </a:r>
            <a:r>
              <a:rPr lang="en-US" dirty="0" err="1">
                <a:sym typeface="Wingdings" panose="05000000000000000000" pitchFamily="2" charset="2"/>
              </a:rPr>
              <a:t>ip</a:t>
            </a:r>
            <a:endParaRPr lang="en-US" dirty="0">
              <a:sym typeface="Wingdings" panose="05000000000000000000" pitchFamily="2" charset="2"/>
            </a:endParaRPr>
          </a:p>
          <a:p>
            <a:pPr marL="342900" indent="-342900">
              <a:buFont typeface="Wingdings" panose="05000000000000000000" pitchFamily="2" charset="2"/>
              <a:buChar char="§"/>
            </a:pPr>
            <a:r>
              <a:rPr lang="en-US" dirty="0" err="1">
                <a:sym typeface="Wingdings" panose="05000000000000000000" pitchFamily="2" charset="2"/>
              </a:rPr>
              <a:t>LoadBalancer</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publicly routable IP address and forwards incoming requests to the respective service</a:t>
            </a:r>
          </a:p>
          <a:p>
            <a:pPr marL="887288" lvl="1" indent="-342900">
              <a:buClr>
                <a:schemeClr val="tx1"/>
              </a:buClr>
              <a:buFont typeface="Symbol" panose="05050102010706020507" pitchFamily="18" charset="2"/>
              <a:buChar char="-"/>
            </a:pPr>
            <a:r>
              <a:rPr lang="en-US" dirty="0">
                <a:sym typeface="Wingdings" panose="05000000000000000000" pitchFamily="2" charset="2"/>
              </a:rPr>
              <a:t>Dependent on infrastructure provider – might not be available everywhere</a:t>
            </a:r>
          </a:p>
          <a:p>
            <a:pPr marL="342900" indent="-342900">
              <a:buFont typeface="Wingdings" panose="05000000000000000000" pitchFamily="2" charset="2"/>
              <a:buChar char="§"/>
            </a:pPr>
            <a:r>
              <a:rPr lang="en-US" dirty="0" err="1">
                <a:sym typeface="Wingdings" panose="05000000000000000000" pitchFamily="2" charset="2"/>
              </a:rPr>
              <a:t>NodePort</a:t>
            </a:r>
            <a:endParaRPr lang="en-US" dirty="0">
              <a:sym typeface="Wingdings" panose="05000000000000000000" pitchFamily="2" charset="2"/>
            </a:endParaRPr>
          </a:p>
          <a:p>
            <a:pPr marL="887288" lvl="1" indent="-342900">
              <a:buClr>
                <a:schemeClr val="tx1"/>
              </a:buClr>
              <a:buFont typeface="Symbol" panose="05050102010706020507" pitchFamily="18" charset="2"/>
              <a:buChar char="-"/>
            </a:pPr>
            <a:r>
              <a:rPr lang="en-US" dirty="0">
                <a:sym typeface="Wingdings" panose="05000000000000000000" pitchFamily="2" charset="2"/>
              </a:rPr>
              <a:t>Allocates a free port from range 30000 – 32767</a:t>
            </a:r>
          </a:p>
          <a:p>
            <a:pPr marL="887288" lvl="1" indent="-342900">
              <a:buClr>
                <a:schemeClr val="tx1"/>
              </a:buClr>
              <a:buFont typeface="Symbol" panose="05050102010706020507" pitchFamily="18" charset="2"/>
              <a:buChar char="-"/>
            </a:pPr>
            <a:r>
              <a:rPr lang="en-US" dirty="0">
                <a:sym typeface="Wingdings" panose="05000000000000000000" pitchFamily="2" charset="2"/>
              </a:rPr>
              <a:t>The port is opened on all nodes of the cluster, incoming traffic is routed to the respective service</a:t>
            </a:r>
          </a:p>
          <a:p>
            <a:pPr lvl="1">
              <a:buNone/>
            </a:pPr>
            <a:endParaRPr lang="en-US" dirty="0">
              <a:sym typeface="Wingdings" panose="05000000000000000000" pitchFamily="2" charset="2"/>
            </a:endParaRPr>
          </a:p>
        </p:txBody>
      </p:sp>
    </p:spTree>
    <p:extLst>
      <p:ext uri="{BB962C8B-B14F-4D97-AF65-F5344CB8AC3E}">
        <p14:creationId xmlns:p14="http://schemas.microsoft.com/office/powerpoint/2010/main" val="426467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gray">
          <a:xfrm>
            <a:off x="8353098" y="2668940"/>
            <a:ext cx="2542902" cy="1994263"/>
          </a:xfrm>
          <a:prstGeom prst="rect">
            <a:avLst/>
          </a:prstGeom>
          <a:noFill/>
          <a:ln w="762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7" name="Rectangle 36"/>
          <p:cNvSpPr/>
          <p:nvPr/>
        </p:nvSpPr>
        <p:spPr bwMode="gray">
          <a:xfrm>
            <a:off x="1234440" y="1321321"/>
            <a:ext cx="2786743" cy="4667794"/>
          </a:xfrm>
          <a:prstGeom prst="rect">
            <a:avLst/>
          </a:prstGeom>
          <a:noFill/>
          <a:ln w="762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accent5"/>
              </a:solidFill>
              <a:latin typeface="+mn-lt"/>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a:t>ClusterIP</a:t>
            </a:r>
            <a:r>
              <a:rPr lang="en-US" dirty="0"/>
              <a:t> Services – cluster internal communication</a:t>
            </a:r>
          </a:p>
        </p:txBody>
      </p:sp>
      <p:sp>
        <p:nvSpPr>
          <p:cNvPr id="3" name="Rectangle: Single Corner Snipped 2"/>
          <p:cNvSpPr/>
          <p:nvPr/>
        </p:nvSpPr>
        <p:spPr bwMode="gray">
          <a:xfrm>
            <a:off x="4266503" y="3172065"/>
            <a:ext cx="1776947" cy="988022"/>
          </a:xfrm>
          <a:prstGeom prst="snip1Rect">
            <a:avLst/>
          </a:prstGeom>
          <a:ln>
            <a:headEnd/>
            <a:tailEnd/>
          </a:ln>
        </p:spPr>
        <p:style>
          <a:lnRef idx="3">
            <a:schemeClr val="lt1"/>
          </a:lnRef>
          <a:fillRef idx="1">
            <a:schemeClr val="accent2"/>
          </a:fillRef>
          <a:effectRef idx="1">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ervice</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5" name="Rectangle 4"/>
          <p:cNvSpPr/>
          <p:nvPr/>
        </p:nvSpPr>
        <p:spPr bwMode="gray">
          <a:xfrm>
            <a:off x="1552504" y="3074792"/>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552504" y="4394141"/>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552504" y="1755443"/>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8716880" y="3085645"/>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B1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Straight Arrow Connector 8"/>
          <p:cNvCxnSpPr>
            <a:stCxn id="3" idx="2"/>
            <a:endCxn id="5" idx="3"/>
          </p:cNvCxnSpPr>
          <p:nvPr/>
        </p:nvCxnSpPr>
        <p:spPr>
          <a:xfrm rot="10800000">
            <a:off x="3367843" y="3655222"/>
            <a:ext cx="898661" cy="10854"/>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8"/>
          <p:cNvCxnSpPr>
            <a:stCxn id="3" idx="2"/>
            <a:endCxn id="7" idx="3"/>
          </p:cNvCxnSpPr>
          <p:nvPr/>
        </p:nvCxnSpPr>
        <p:spPr>
          <a:xfrm rot="10800000">
            <a:off x="3367843" y="2335874"/>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8"/>
          <p:cNvCxnSpPr>
            <a:stCxn id="3" idx="2"/>
            <a:endCxn id="6" idx="3"/>
          </p:cNvCxnSpPr>
          <p:nvPr/>
        </p:nvCxnSpPr>
        <p:spPr>
          <a:xfrm rot="10800000" flipV="1">
            <a:off x="3367843" y="3666075"/>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8"/>
          <p:cNvCxnSpPr>
            <a:stCxn id="8" idx="1"/>
            <a:endCxn id="3" idx="0"/>
          </p:cNvCxnSpPr>
          <p:nvPr/>
        </p:nvCxnSpPr>
        <p:spPr>
          <a:xfrm rot="10800000" flipV="1">
            <a:off x="6043450" y="3666074"/>
            <a:ext cx="2673430" cy="1"/>
          </a:xfrm>
          <a:prstGeom prst="bentConnector3">
            <a:avLst>
              <a:gd name="adj1" fmla="val 50000"/>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26" name="Rectangle 25"/>
          <p:cNvSpPr/>
          <p:nvPr/>
        </p:nvSpPr>
        <p:spPr bwMode="gray">
          <a:xfrm>
            <a:off x="1637213" y="18481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27" name="Rectangle 26"/>
          <p:cNvSpPr/>
          <p:nvPr/>
        </p:nvSpPr>
        <p:spPr bwMode="gray">
          <a:xfrm>
            <a:off x="1637213" y="316120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8" name="Rectangle 27"/>
          <p:cNvSpPr/>
          <p:nvPr/>
        </p:nvSpPr>
        <p:spPr bwMode="gray">
          <a:xfrm>
            <a:off x="1637213" y="448032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29" name="Rectangle 28"/>
          <p:cNvSpPr/>
          <p:nvPr/>
        </p:nvSpPr>
        <p:spPr bwMode="gray">
          <a:xfrm>
            <a:off x="8801589" y="3172063"/>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10.10.24.1</a:t>
            </a:r>
          </a:p>
        </p:txBody>
      </p:sp>
      <p:sp>
        <p:nvSpPr>
          <p:cNvPr id="30" name="Rectangle 29"/>
          <p:cNvSpPr/>
          <p:nvPr/>
        </p:nvSpPr>
        <p:spPr bwMode="gray">
          <a:xfrm>
            <a:off x="4314899" y="3961962"/>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10.10.10.4</a:t>
            </a:r>
          </a:p>
        </p:txBody>
      </p:sp>
      <p:cxnSp>
        <p:nvCxnSpPr>
          <p:cNvPr id="33" name="Straight Arrow Connector 8"/>
          <p:cNvCxnSpPr>
            <a:stCxn id="8" idx="1"/>
            <a:endCxn id="37" idx="3"/>
          </p:cNvCxnSpPr>
          <p:nvPr/>
        </p:nvCxnSpPr>
        <p:spPr>
          <a:xfrm flipH="1" flipV="1">
            <a:off x="4021183" y="3655218"/>
            <a:ext cx="4695697" cy="10857"/>
          </a:xfrm>
          <a:prstGeom prst="straightConnector1">
            <a:avLst/>
          </a:prstGeom>
          <a:ln w="57150">
            <a:solidFill>
              <a:schemeClr val="accent1">
                <a:lumMod val="60000"/>
                <a:lumOff val="40000"/>
              </a:schemeClr>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51" name="Speech Bubble: Rectangle with Corners Rounded 50"/>
          <p:cNvSpPr/>
          <p:nvPr/>
        </p:nvSpPr>
        <p:spPr bwMode="gray">
          <a:xfrm>
            <a:off x="6330831" y="1161400"/>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lt1"/>
                </a:solidFill>
                <a:ea typeface="Arial Unicode MS" pitchFamily="34" charset="-128"/>
                <a:cs typeface="Arial Unicode MS" pitchFamily="34" charset="-128"/>
              </a:rPr>
              <a:t>Connect to 10.10.10.1/2/3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with Corners Rounded 51"/>
          <p:cNvSpPr/>
          <p:nvPr/>
        </p:nvSpPr>
        <p:spPr bwMode="gray">
          <a:xfrm>
            <a:off x="6330830" y="1161397"/>
            <a:ext cx="3213763" cy="1211653"/>
          </a:xfrm>
          <a:prstGeom prst="wedgeRoundRectCallout">
            <a:avLst>
              <a:gd name="adj1" fmla="val -37925"/>
              <a:gd name="adj2" fmla="val 146592"/>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chemeClr val="lt1"/>
                </a:solidFill>
                <a:ea typeface="Arial Unicode MS" pitchFamily="34" charset="-128"/>
                <a:cs typeface="Arial Unicode MS" pitchFamily="34" charset="-128"/>
              </a:rPr>
              <a:t>Use “service-a” as DNS name to connect to it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353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51" grpId="0" animBg="1"/>
      <p:bldP spid="51" grpId="1" animBg="1"/>
      <p:bldP spid="52"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1158</Words>
  <Application>Microsoft Office PowerPoint</Application>
  <PresentationFormat>Custom</PresentationFormat>
  <Paragraphs>148</Paragraphs>
  <Slides>12</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SAP_2017_16x9_black</vt:lpstr>
      <vt:lpstr>PowerPoint Presentation</vt:lpstr>
      <vt:lpstr>Networking scenarios in Kuberentes</vt:lpstr>
      <vt:lpstr>Pod communication</vt:lpstr>
      <vt:lpstr>How to achieve this?</vt:lpstr>
      <vt:lpstr>Services</vt:lpstr>
      <vt:lpstr>Services</vt:lpstr>
      <vt:lpstr>Labels &amp; Named Ports</vt:lpstr>
      <vt:lpstr>Service types: Cluster IP, NodePort, Loadbalancer</vt:lpstr>
      <vt:lpstr>ClusterIP Services – cluster internal communication</vt:lpstr>
      <vt:lpstr>How NodePorts work</vt:lpstr>
      <vt:lpstr>What YOU will do during the next exercise…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455</cp:revision>
  <dcterms:created xsi:type="dcterms:W3CDTF">2015-10-14T11:21:43Z</dcterms:created>
  <dcterms:modified xsi:type="dcterms:W3CDTF">2018-04-13T06:53:56Z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