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5" r:id="rId4"/>
    <p:sldId id="447" r:id="rId5"/>
    <p:sldId id="467" r:id="rId6"/>
    <p:sldId id="468" r:id="rId7"/>
    <p:sldId id="446" r:id="rId8"/>
    <p:sldId id="448" r:id="rId9"/>
    <p:sldId id="451" r:id="rId10"/>
    <p:sldId id="452" r:id="rId11"/>
    <p:sldId id="469" r:id="rId12"/>
    <p:sldId id="456"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66359" autoAdjust="0"/>
  </p:normalViewPr>
  <p:slideViewPr>
    <p:cSldViewPr snapToGrid="0" showGuides="1">
      <p:cViewPr varScale="1">
        <p:scale>
          <a:sx n="86" d="100"/>
          <a:sy n="86" d="100"/>
        </p:scale>
        <p:origin x="1926"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90384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t>
            </a:r>
            <a:r>
              <a:rPr lang="en-US"/>
              <a:t>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lvl="0" indent="-285750">
              <a:buFontTx/>
              <a:buChar char="-"/>
            </a:pPr>
            <a:r>
              <a:rPr lang="en-US" dirty="0"/>
              <a:t>Start with showing the helm binary – simply run “helm” without anything else</a:t>
            </a:r>
          </a:p>
          <a:p>
            <a:pPr marL="285750" lvl="0" indent="-285750">
              <a:buFontTx/>
              <a:buChar char="-"/>
            </a:pPr>
            <a:r>
              <a:rPr lang="en-US" dirty="0"/>
              <a:t>If not yet done, run a “helm </a:t>
            </a:r>
            <a:r>
              <a:rPr lang="en-US" dirty="0" err="1"/>
              <a:t>init</a:t>
            </a:r>
            <a:r>
              <a:rPr lang="en-US" dirty="0"/>
              <a:t>” to deploy tiller. But probably there is already a tiller from the time when you created the registry.</a:t>
            </a:r>
          </a:p>
          <a:p>
            <a:pPr marL="285750" lvl="0" indent="-285750">
              <a:buFontTx/>
              <a:buChar char="-"/>
            </a:pPr>
            <a:r>
              <a:rPr lang="en-US" dirty="0"/>
              <a:t>Show the tiller pod in </a:t>
            </a:r>
            <a:r>
              <a:rPr lang="en-US" dirty="0" err="1"/>
              <a:t>kube</a:t>
            </a:r>
            <a:r>
              <a:rPr lang="en-US" dirty="0"/>
              <a:t>-system namespace. Explain, that for helm </a:t>
            </a:r>
            <a:r>
              <a:rPr lang="en-US" dirty="0" err="1"/>
              <a:t>init</a:t>
            </a:r>
            <a:r>
              <a:rPr lang="en-US" dirty="0"/>
              <a:t>, participants should target their own namespace. Otherwise they will connect to the same tiller. Highlight that in order to setup tiller with cluster access (i.e. outside of it’s namespace a </a:t>
            </a:r>
            <a:r>
              <a:rPr lang="en-US" dirty="0" err="1"/>
              <a:t>clusterrolebinding</a:t>
            </a:r>
            <a:r>
              <a:rPr lang="en-US" dirty="0"/>
              <a:t> is required)</a:t>
            </a:r>
          </a:p>
          <a:p>
            <a:pPr marL="285750" lvl="0" indent="-285750">
              <a:buFontTx/>
              <a:buChar char="-"/>
            </a:pPr>
            <a:r>
              <a:rPr lang="en-US" dirty="0"/>
              <a:t>Run “helm list” to show the already installed charts and explain that they are called a “release”.</a:t>
            </a:r>
          </a:p>
          <a:p>
            <a:pPr marL="0" lvl="0" indent="0">
              <a:buFontTx/>
              <a:buNone/>
            </a:pPr>
            <a:endParaRPr lang="en-US" dirty="0"/>
          </a:p>
          <a:p>
            <a:pPr marL="0" lvl="0" indent="0">
              <a:buFontTx/>
              <a:buNone/>
            </a:pPr>
            <a:r>
              <a:rPr lang="en-US" dirty="0"/>
              <a:t>Next move on to the question, wherefrom to get charts:</a:t>
            </a:r>
          </a:p>
          <a:p>
            <a:pPr marL="285750" lvl="0" indent="-285750">
              <a:buFontTx/>
              <a:buChar char="-"/>
            </a:pPr>
            <a:r>
              <a:rPr lang="en-US" dirty="0"/>
              <a:t>Open https://github.com/helm/charts in a browser</a:t>
            </a:r>
          </a:p>
          <a:p>
            <a:pPr marL="285750" lvl="0" indent="-285750">
              <a:buFontTx/>
              <a:buChar char="-"/>
            </a:pPr>
            <a:r>
              <a:rPr lang="en-US" dirty="0"/>
              <a:t>Talk about the different “levels” – currently incubator, test &amp; stable and go to stable</a:t>
            </a:r>
          </a:p>
          <a:p>
            <a:pPr marL="285750" lvl="0" indent="-285750">
              <a:buFontTx/>
              <a:buChar char="-"/>
            </a:pPr>
            <a:r>
              <a:rPr lang="en-US" dirty="0"/>
              <a:t>Pick up any chart (e.g. mongo </a:t>
            </a:r>
            <a:r>
              <a:rPr lang="en-US" dirty="0" err="1"/>
              <a:t>db</a:t>
            </a:r>
            <a:r>
              <a:rPr lang="en-US" dirty="0"/>
              <a:t> or </a:t>
            </a:r>
            <a:r>
              <a:rPr lang="en-US" dirty="0" err="1"/>
              <a:t>wordpress</a:t>
            </a:r>
            <a:r>
              <a:rPr lang="en-US" dirty="0"/>
              <a:t>) and go into details.</a:t>
            </a:r>
          </a:p>
          <a:p>
            <a:pPr marL="285750" lvl="0" indent="-285750">
              <a:buFontTx/>
              <a:buChar char="-"/>
            </a:pPr>
            <a:r>
              <a:rPr lang="en-US" dirty="0"/>
              <a:t>Discuss the info on the readme page, especially the “installing the chart” and “configuration”</a:t>
            </a:r>
          </a:p>
          <a:p>
            <a:pPr marL="285750" lvl="0" indent="-285750">
              <a:buFontTx/>
              <a:buChar char="-"/>
            </a:pPr>
            <a:r>
              <a:rPr lang="en-US" dirty="0"/>
              <a:t>Highlight that any parameter in configuration has a default value or is not set. </a:t>
            </a:r>
          </a:p>
          <a:p>
            <a:pPr marL="285750" lvl="0" indent="-285750">
              <a:buFontTx/>
              <a:buChar char="-"/>
            </a:pPr>
            <a:r>
              <a:rPr lang="en-US" dirty="0"/>
              <a:t>Highlight that any parameter in configuration can be overwritten / customized either by using “--set key=value” or a </a:t>
            </a:r>
            <a:r>
              <a:rPr lang="en-US" dirty="0" err="1"/>
              <a:t>values.yaml</a:t>
            </a:r>
            <a:r>
              <a:rPr lang="en-US" dirty="0"/>
              <a:t> file.</a:t>
            </a:r>
          </a:p>
          <a:p>
            <a:pPr marL="285750" lvl="0" indent="-285750">
              <a:buFontTx/>
              <a:buChar char="-"/>
            </a:pPr>
            <a:r>
              <a:rPr lang="en-US" dirty="0"/>
              <a:t>The default values can be found in the repo in a </a:t>
            </a:r>
            <a:r>
              <a:rPr lang="en-US" dirty="0" err="1"/>
              <a:t>values.yaml</a:t>
            </a:r>
            <a:r>
              <a:rPr lang="en-US" dirty="0"/>
              <a:t> file too.</a:t>
            </a:r>
          </a:p>
          <a:p>
            <a:pPr marL="285750" lvl="0" indent="-285750">
              <a:buFontTx/>
              <a:buChar char="-"/>
            </a:pPr>
            <a:r>
              <a:rPr lang="en-US" dirty="0"/>
              <a:t>Go to the templates and take a look at one of the </a:t>
            </a:r>
            <a:r>
              <a:rPr lang="en-US" dirty="0" err="1"/>
              <a:t>yaml</a:t>
            </a:r>
            <a:r>
              <a:rPr lang="en-US" dirty="0"/>
              <a:t> files. Explain that helm uses a go-based engine to render the charts upon deployment </a:t>
            </a:r>
            <a:r>
              <a:rPr lang="en-US" dirty="0">
                <a:sym typeface="Wingdings" panose="05000000000000000000" pitchFamily="2" charset="2"/>
              </a:rPr>
              <a:t> substituting variables with specific values.</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Finally run a helm install for the chart you choose and show the created object / run some of the commands printed out.</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You can also talk about the --debug (verbosity) &amp; --dry-un (simulation mode) commands for helm actions like install.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0491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3030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124543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99943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a:p>
            <a:pPr marL="0" lv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944111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6" name="Illustration" descr="Example of an illustration" title="Illustration for title slide">
            <a:extLst>
              <a:ext uri="{FF2B5EF4-FFF2-40B4-BE49-F238E27FC236}">
                <a16:creationId xmlns:a16="http://schemas.microsoft.com/office/drawing/2014/main" id="{EC531770-544D-4952-AB9E-C704A7918FE7}"/>
              </a:ext>
            </a:extLst>
          </p:cNvPr>
          <p:cNvPicPr>
            <a:picLocks noGrp="1" noChangeAspect="1"/>
          </p:cNvPicPr>
          <p:nvPr>
            <p:ph type="pic" sz="quarter" idx="12"/>
          </p:nvPr>
        </p:nvPicPr>
        <p:blipFill>
          <a:blip r:embed="rId3"/>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892301-2E1C-461C-9E52-C7EA9FDF7076}"/>
              </a:ext>
            </a:extLst>
          </p:cNvPr>
          <p:cNvPicPr>
            <a:picLocks noChangeAspect="1"/>
          </p:cNvPicPr>
          <p:nvPr/>
        </p:nvPicPr>
        <p:blipFill>
          <a:blip r:embed="rId3"/>
          <a:stretch>
            <a:fillRect/>
          </a:stretch>
        </p:blipFill>
        <p:spPr>
          <a:xfrm>
            <a:off x="6007213" y="2773562"/>
            <a:ext cx="5533333" cy="1990476"/>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658311" y="787931"/>
            <a:ext cx="4101737" cy="936039"/>
          </a:xfrm>
          <a:prstGeom prst="wedgeRectCallout">
            <a:avLst>
              <a:gd name="adj1" fmla="val -29907"/>
              <a:gd name="adj2" fmla="val 2545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78027" y="4505380"/>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5282"/>
              <a:gd name="adj2" fmla="val -817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08FA5226-770E-4FC6-A251-F3DCF0E13EDB}"/>
              </a:ext>
            </a:extLst>
          </p:cNvPr>
          <p:cNvSpPr/>
          <p:nvPr/>
        </p:nvSpPr>
        <p:spPr bwMode="gray">
          <a:xfrm>
            <a:off x="504001"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99C12D3C-987A-454F-ABB1-9D4F4C6F3D4A}"/>
              </a:ext>
            </a:extLst>
          </p:cNvPr>
          <p:cNvSpPr/>
          <p:nvPr/>
        </p:nvSpPr>
        <p:spPr bwMode="gray">
          <a:xfrm>
            <a:off x="6097239"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template</a:t>
            </a: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217B0123-FE25-4F0E-A3A9-B6E48701D5BD}"/>
              </a:ext>
            </a:extLst>
          </p:cNvPr>
          <p:cNvPicPr>
            <a:picLocks noChangeAspect="1"/>
          </p:cNvPicPr>
          <p:nvPr/>
        </p:nvPicPr>
        <p:blipFill>
          <a:blip r:embed="rId4"/>
          <a:stretch>
            <a:fillRect/>
          </a:stretch>
        </p:blipFill>
        <p:spPr>
          <a:xfrm>
            <a:off x="504001" y="2763819"/>
            <a:ext cx="5304762" cy="771429"/>
          </a:xfrm>
          <a:prstGeom prst="rect">
            <a:avLst/>
          </a:prstGeom>
          <a:ln>
            <a:solidFill>
              <a:schemeClr val="tx1"/>
            </a:solidFill>
          </a:ln>
        </p:spPr>
      </p:pic>
    </p:spTree>
    <p:extLst>
      <p:ext uri="{BB962C8B-B14F-4D97-AF65-F5344CB8AC3E}">
        <p14:creationId xmlns:p14="http://schemas.microsoft.com/office/powerpoint/2010/main" val="155675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8308372-79D0-4D3E-A653-A42050822646}"/>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71835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a:t>Exercises </a:t>
            </a:r>
            <a:r>
              <a:rPr lang="en-US" dirty="0"/>
              <a:t>#09 &amp; #10</a:t>
            </a:r>
          </a:p>
        </p:txBody>
      </p:sp>
      <p:pic>
        <p:nvPicPr>
          <p:cNvPr id="4" name="Picture 3">
            <a:extLst>
              <a:ext uri="{FF2B5EF4-FFF2-40B4-BE49-F238E27FC236}">
                <a16:creationId xmlns:a16="http://schemas.microsoft.com/office/drawing/2014/main" id="{F6BA3838-694C-42C5-AEEE-A53AE996E7BE}"/>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build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solidFill>
            <a:schemeClr val="bg1">
              <a:lumMod val="7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solidFill>
            <a:schemeClr val="bg1">
              <a:lumMod val="75000"/>
            </a:schemeClr>
          </a:solidFill>
          <a:ln>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8F8AF56A-873C-4A73-B1BB-DD1CD39FA2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325537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3F139-5E5D-419A-9BD5-92AD40237BBF}"/>
              </a:ext>
            </a:extLst>
          </p:cNvPr>
          <p:cNvPicPr>
            <a:picLocks noChangeAspect="1"/>
          </p:cNvPicPr>
          <p:nvPr/>
        </p:nvPicPr>
        <p:blipFill>
          <a:blip r:embed="rId3"/>
          <a:stretch>
            <a:fillRect/>
          </a:stretch>
        </p:blipFill>
        <p:spPr>
          <a:xfrm>
            <a:off x="649620" y="1371857"/>
            <a:ext cx="5447619" cy="4114286"/>
          </a:xfrm>
          <a:prstGeom prst="rect">
            <a:avLst/>
          </a:prstGeom>
          <a:ln>
            <a:solidFill>
              <a:schemeClr val="tx1"/>
            </a:solidFill>
          </a:ln>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7149000"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7148999"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7148999" y="3917316"/>
            <a:ext cx="4101737" cy="742607"/>
          </a:xfrm>
          <a:prstGeom prst="wedgeRectCallout">
            <a:avLst>
              <a:gd name="adj1" fmla="val -85786"/>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7148998" y="5009351"/>
            <a:ext cx="4101737" cy="770145"/>
          </a:xfrm>
          <a:prstGeom prst="wedgeRectCallout">
            <a:avLst>
              <a:gd name="adj1" fmla="val -73385"/>
              <a:gd name="adj2" fmla="val -192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7A1860-6C63-4260-B136-F11C4585FB36}"/>
              </a:ext>
            </a:extLst>
          </p:cNvPr>
          <p:cNvPicPr>
            <a:picLocks noChangeAspect="1"/>
          </p:cNvPicPr>
          <p:nvPr/>
        </p:nvPicPr>
        <p:blipFill>
          <a:blip r:embed="rId3"/>
          <a:stretch>
            <a:fillRect/>
          </a:stretch>
        </p:blipFill>
        <p:spPr>
          <a:xfrm>
            <a:off x="515991" y="2181638"/>
            <a:ext cx="5304762" cy="771429"/>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79533"/>
              <a:gd name="adj2" fmla="val 348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86403"/>
              <a:gd name="adj2" fmla="val -5050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2666568" y="4261373"/>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
        <p:nvSpPr>
          <p:cNvPr id="3" name="Rectangle: Rounded Corners 2">
            <a:extLst>
              <a:ext uri="{FF2B5EF4-FFF2-40B4-BE49-F238E27FC236}">
                <a16:creationId xmlns:a16="http://schemas.microsoft.com/office/drawing/2014/main" id="{AAA31C7E-E730-4BEC-AA1F-23831492FE88}"/>
              </a:ext>
            </a:extLst>
          </p:cNvPr>
          <p:cNvSpPr/>
          <p:nvPr/>
        </p:nvSpPr>
        <p:spPr bwMode="gray">
          <a:xfrm>
            <a:off x="504001" y="134996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266073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1407</Words>
  <Application>Microsoft Office PowerPoint</Application>
  <PresentationFormat>Custom</PresentationFormat>
  <Paragraphs>153</Paragraphs>
  <Slides>13</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templates</vt:lpstr>
      <vt:lpstr>About (default) values</vt:lpstr>
      <vt:lpstr>About variables &amp; functions</vt:lpstr>
      <vt:lpstr>Demo</vt:lpstr>
      <vt:lpstr>Exercises #09 &amp; #10</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500</cp:revision>
  <dcterms:created xsi:type="dcterms:W3CDTF">2015-10-14T11:21:43Z</dcterms:created>
  <dcterms:modified xsi:type="dcterms:W3CDTF">2018-12-14T10:27:10Z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