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9"/>
  </p:notesMasterIdLst>
  <p:handoutMasterIdLst>
    <p:handoutMasterId r:id="rId30"/>
  </p:handoutMasterIdLst>
  <p:sldIdLst>
    <p:sldId id="433" r:id="rId2"/>
    <p:sldId id="956" r:id="rId3"/>
    <p:sldId id="958" r:id="rId4"/>
    <p:sldId id="966" r:id="rId5"/>
    <p:sldId id="961" r:id="rId6"/>
    <p:sldId id="964" r:id="rId7"/>
    <p:sldId id="471" r:id="rId8"/>
    <p:sldId id="948" r:id="rId9"/>
    <p:sldId id="950" r:id="rId10"/>
    <p:sldId id="951" r:id="rId11"/>
    <p:sldId id="952" r:id="rId12"/>
    <p:sldId id="953" r:id="rId13"/>
    <p:sldId id="954" r:id="rId14"/>
    <p:sldId id="459" r:id="rId15"/>
    <p:sldId id="926" r:id="rId16"/>
    <p:sldId id="467" r:id="rId17"/>
    <p:sldId id="931" r:id="rId18"/>
    <p:sldId id="940" r:id="rId19"/>
    <p:sldId id="936" r:id="rId20"/>
    <p:sldId id="943" r:id="rId21"/>
    <p:sldId id="942" r:id="rId22"/>
    <p:sldId id="944" r:id="rId23"/>
    <p:sldId id="945" r:id="rId24"/>
    <p:sldId id="965" r:id="rId25"/>
    <p:sldId id="967" r:id="rId26"/>
    <p:sldId id="458" r:id="rId27"/>
    <p:sldId id="265" r:id="rId2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76103" autoAdjust="0"/>
  </p:normalViewPr>
  <p:slideViewPr>
    <p:cSldViewPr snapToGrid="0" showGuides="1">
      <p:cViewPr varScale="1">
        <p:scale>
          <a:sx n="123" d="100"/>
          <a:sy n="123" d="100"/>
        </p:scale>
        <p:origin x="2250" y="114"/>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wdf.sap.corp/slvi/host-fs-access-hack"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164353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pod security policy that basically allows everything. There are no restrictions of user IDs, privileges or file system groups. Container validated against this rule may run with root permissions.</a:t>
            </a:r>
          </a:p>
          <a:p>
            <a:r>
              <a:rPr lang="en-US" dirty="0"/>
              <a:t>It is also possible to access the host in almost any possible way.</a:t>
            </a:r>
          </a:p>
        </p:txBody>
      </p:sp>
      <p:sp>
        <p:nvSpPr>
          <p:cNvPr id="4" name="Slide Number Placeholder 3"/>
          <p:cNvSpPr>
            <a:spLocks noGrp="1"/>
          </p:cNvSpPr>
          <p:nvPr>
            <p:ph type="sldNum" sz="quarter" idx="5"/>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2624201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https://kubernetes.io/docs/concepts/policy/pod-security-policy/</a:t>
            </a:r>
          </a:p>
          <a:p>
            <a:endParaRPr lang="en-US" dirty="0"/>
          </a:p>
          <a:p>
            <a:r>
              <a:rPr lang="en-US" dirty="0"/>
              <a:t>This is an example of a way more restrictive pod security policy. Pods validated against it, must not use volume types other than </a:t>
            </a:r>
            <a:r>
              <a:rPr lang="en-US" dirty="0" err="1"/>
              <a:t>configMap</a:t>
            </a:r>
            <a:r>
              <a:rPr lang="en-US" dirty="0"/>
              <a:t>, </a:t>
            </a:r>
            <a:r>
              <a:rPr lang="en-US" dirty="0" err="1"/>
              <a:t>emptyDir</a:t>
            </a:r>
            <a:r>
              <a:rPr lang="en-US" dirty="0"/>
              <a:t>, projected (project multiple info in the same directory) &amp; secret. PVC or host fs are blocked.</a:t>
            </a:r>
          </a:p>
          <a:p>
            <a:r>
              <a:rPr lang="en-US" dirty="0"/>
              <a:t>The usage of UID 0 is also forbidden.</a:t>
            </a:r>
          </a:p>
        </p:txBody>
      </p:sp>
      <p:sp>
        <p:nvSpPr>
          <p:cNvPr id="4" name="Slide Number Placeholder 3"/>
          <p:cNvSpPr>
            <a:spLocks noGrp="1"/>
          </p:cNvSpPr>
          <p:nvPr>
            <p:ph type="sldNum" sz="quarter" idx="5"/>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90904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noProof="0" dirty="0"/>
              <a:t>Network policies are </a:t>
            </a:r>
            <a:r>
              <a:rPr lang="en-US" noProof="0" dirty="0" err="1"/>
              <a:t>kubernetes</a:t>
            </a:r>
            <a:r>
              <a:rPr lang="en-US" noProof="0" dirty="0"/>
              <a:t> object just as pods. The need an overlay network that supports the enforcement of their rules, like Calico. </a:t>
            </a:r>
          </a:p>
          <a:p>
            <a:r>
              <a:rPr lang="en-US" noProof="0" dirty="0"/>
              <a:t>Basically they define rules for incoming (ingress) and outgoing (egress) traffic to pods. As filter rules you can set IP addresses or use labels. Filter actions are deny or allow.</a:t>
            </a:r>
          </a:p>
          <a:p>
            <a:endParaRPr lang="en-US" noProof="0" dirty="0"/>
          </a:p>
          <a:p>
            <a:r>
              <a:rPr lang="en-US" noProof="0" dirty="0"/>
              <a:t>In the example above, let’s assume princess Peach is at her castle (pod). She has created a service in order to be callable, but only as long as her location = castle. That works quite well, only that Bowser keeps calling her all the time. So Peach decides to allow only calls from Mario and puts a network policy in place. The policy filters incoming calls when she has her “location: castle” label and allows only those to pass, that have a label “caller: </a:t>
            </a:r>
            <a:r>
              <a:rPr lang="en-US" noProof="0" dirty="0" err="1"/>
              <a:t>mario</a:t>
            </a:r>
            <a:r>
              <a:rPr lang="en-US" noProof="0" dirty="0"/>
              <a:t>” attached. As a result Bowser is no longer able to call her.</a:t>
            </a:r>
          </a:p>
          <a:p>
            <a:endParaRPr lang="en-US" noProof="0"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14</a:t>
            </a:fld>
            <a:endParaRPr lang="en-US" dirty="0"/>
          </a:p>
        </p:txBody>
      </p:sp>
    </p:spTree>
    <p:extLst>
      <p:ext uri="{BB962C8B-B14F-4D97-AF65-F5344CB8AC3E}">
        <p14:creationId xmlns:p14="http://schemas.microsoft.com/office/powerpoint/2010/main" val="32530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de-DE" dirty="0"/>
              <a:t>Demo:</a:t>
            </a:r>
          </a:p>
          <a:p>
            <a:pPr marL="285750" indent="-285750">
              <a:buFont typeface="Symbol" panose="05050102010706020507" pitchFamily="18" charset="2"/>
              <a:buChar char="-"/>
            </a:pPr>
            <a:r>
              <a:rPr lang="de-DE" dirty="0"/>
              <a:t>Create a </a:t>
            </a:r>
            <a:r>
              <a:rPr lang="de-DE" dirty="0" err="1"/>
              <a:t>deployment</a:t>
            </a:r>
            <a:r>
              <a:rPr lang="de-DE" dirty="0"/>
              <a:t> &amp; a </a:t>
            </a:r>
            <a:r>
              <a:rPr lang="de-DE" dirty="0" err="1"/>
              <a:t>corresponding</a:t>
            </a:r>
            <a:r>
              <a:rPr lang="de-DE" dirty="0"/>
              <a:t> </a:t>
            </a:r>
            <a:r>
              <a:rPr lang="de-DE" dirty="0" err="1"/>
              <a:t>service</a:t>
            </a:r>
            <a:r>
              <a:rPr lang="de-DE" dirty="0"/>
              <a:t> (</a:t>
            </a:r>
            <a:r>
              <a:rPr lang="de-DE" dirty="0" err="1"/>
              <a:t>if</a:t>
            </a:r>
            <a:r>
              <a:rPr lang="de-DE" dirty="0"/>
              <a:t> not </a:t>
            </a:r>
            <a:r>
              <a:rPr lang="de-DE" dirty="0" err="1"/>
              <a:t>yet</a:t>
            </a:r>
            <a:r>
              <a:rPr lang="de-DE" dirty="0"/>
              <a:t> </a:t>
            </a:r>
            <a:r>
              <a:rPr lang="de-DE" dirty="0" err="1"/>
              <a:t>done</a:t>
            </a:r>
            <a:r>
              <a:rPr lang="de-DE" dirty="0"/>
              <a:t>)</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nginx</a:t>
            </a:r>
            <a:r>
              <a:rPr lang="de-DE" dirty="0"/>
              <a:t> --image</a:t>
            </a:r>
            <a:r>
              <a:rPr lang="de-DE" b="1" dirty="0"/>
              <a:t>=</a:t>
            </a:r>
            <a:r>
              <a:rPr lang="de-DE" dirty="0" err="1"/>
              <a:t>nginx</a:t>
            </a:r>
            <a:r>
              <a:rPr lang="de-DE" dirty="0"/>
              <a:t> --</a:t>
            </a:r>
            <a:r>
              <a:rPr lang="de-DE" dirty="0" err="1"/>
              <a:t>replicas</a:t>
            </a:r>
            <a:r>
              <a:rPr lang="de-DE" b="1" dirty="0"/>
              <a:t>=</a:t>
            </a:r>
            <a:r>
              <a:rPr lang="de-DE" dirty="0"/>
              <a:t>2 </a:t>
            </a:r>
          </a:p>
          <a:p>
            <a:pPr marL="465750" lvl="1" indent="-285750">
              <a:buFont typeface="Symbol" panose="05050102010706020507" pitchFamily="18" charset="2"/>
              <a:buChar char="-"/>
            </a:pPr>
            <a:r>
              <a:rPr lang="de-DE" dirty="0" err="1"/>
              <a:t>kubectl</a:t>
            </a:r>
            <a:r>
              <a:rPr lang="de-DE" dirty="0"/>
              <a:t> </a:t>
            </a:r>
            <a:r>
              <a:rPr lang="de-DE" dirty="0" err="1"/>
              <a:t>expose</a:t>
            </a:r>
            <a:r>
              <a:rPr lang="de-DE" dirty="0"/>
              <a:t> </a:t>
            </a:r>
            <a:r>
              <a:rPr lang="de-DE" dirty="0" err="1"/>
              <a:t>deployment</a:t>
            </a:r>
            <a:r>
              <a:rPr lang="de-DE" dirty="0"/>
              <a:t> </a:t>
            </a:r>
            <a:r>
              <a:rPr lang="de-DE" dirty="0" err="1"/>
              <a:t>nginx</a:t>
            </a:r>
            <a:r>
              <a:rPr lang="de-DE" dirty="0"/>
              <a:t> --</a:t>
            </a:r>
            <a:r>
              <a:rPr lang="de-DE" dirty="0" err="1"/>
              <a:t>port</a:t>
            </a:r>
            <a:r>
              <a:rPr lang="de-DE" b="1" dirty="0"/>
              <a:t>=</a:t>
            </a:r>
            <a:r>
              <a:rPr lang="de-DE" dirty="0"/>
              <a:t>80</a:t>
            </a:r>
          </a:p>
          <a:p>
            <a:pPr marL="285750" indent="-285750">
              <a:buFont typeface="Symbol" panose="05050102010706020507" pitchFamily="18" charset="2"/>
              <a:buChar char="-"/>
            </a:pPr>
            <a:endParaRPr lang="de-DE" dirty="0"/>
          </a:p>
          <a:p>
            <a:pPr marL="285750" indent="-285750">
              <a:buFont typeface="Symbol" panose="05050102010706020507" pitchFamily="18" charset="2"/>
              <a:buChar char="-"/>
            </a:pPr>
            <a:r>
              <a:rPr lang="de-DE" dirty="0"/>
              <a:t>Create a </a:t>
            </a:r>
            <a:r>
              <a:rPr lang="de-DE" dirty="0" err="1"/>
              <a:t>helper</a:t>
            </a:r>
            <a:r>
              <a:rPr lang="de-DE" dirty="0"/>
              <a:t> </a:t>
            </a:r>
            <a:r>
              <a:rPr lang="de-DE" dirty="0" err="1"/>
              <a:t>pod</a:t>
            </a:r>
            <a:r>
              <a:rPr lang="de-DE" dirty="0"/>
              <a:t>, </a:t>
            </a:r>
            <a:r>
              <a:rPr lang="de-DE" dirty="0" err="1"/>
              <a:t>logon</a:t>
            </a:r>
            <a:r>
              <a:rPr lang="de-DE" dirty="0"/>
              <a:t> </a:t>
            </a:r>
            <a:r>
              <a:rPr lang="de-DE" dirty="0" err="1"/>
              <a:t>to</a:t>
            </a:r>
            <a:r>
              <a:rPr lang="de-DE" dirty="0"/>
              <a:t> </a:t>
            </a:r>
            <a:r>
              <a:rPr lang="de-DE" dirty="0" err="1"/>
              <a:t>it</a:t>
            </a:r>
            <a:r>
              <a:rPr lang="de-DE" dirty="0"/>
              <a:t> and </a:t>
            </a:r>
            <a:r>
              <a:rPr lang="de-DE" dirty="0" err="1"/>
              <a:t>get</a:t>
            </a:r>
            <a:r>
              <a:rPr lang="de-DE" dirty="0"/>
              <a:t> </a:t>
            </a:r>
            <a:r>
              <a:rPr lang="de-DE" dirty="0" err="1"/>
              <a:t>the</a:t>
            </a:r>
            <a:r>
              <a:rPr lang="de-DE" dirty="0"/>
              <a:t> index.html </a:t>
            </a:r>
            <a:r>
              <a:rPr lang="de-DE" dirty="0" err="1"/>
              <a:t>page</a:t>
            </a:r>
            <a:r>
              <a:rPr lang="de-DE" dirty="0"/>
              <a:t> </a:t>
            </a:r>
            <a:r>
              <a:rPr lang="de-DE" dirty="0" err="1"/>
              <a:t>from</a:t>
            </a:r>
            <a:r>
              <a:rPr lang="de-DE" dirty="0"/>
              <a:t> </a:t>
            </a:r>
            <a:r>
              <a:rPr lang="de-DE" dirty="0" err="1"/>
              <a:t>the</a:t>
            </a:r>
            <a:r>
              <a:rPr lang="de-DE" dirty="0"/>
              <a:t> </a:t>
            </a:r>
            <a:r>
              <a:rPr lang="de-DE" dirty="0" err="1"/>
              <a:t>nginx</a:t>
            </a:r>
            <a:r>
              <a:rPr lang="de-DE" dirty="0"/>
              <a:t> backend.</a:t>
            </a:r>
          </a:p>
          <a:p>
            <a:pPr marL="465750" lvl="1" indent="-285750">
              <a:buFont typeface="Symbol" panose="05050102010706020507" pitchFamily="18" charset="2"/>
              <a:buChar char="-"/>
            </a:pPr>
            <a:r>
              <a:rPr lang="de-DE" dirty="0" err="1"/>
              <a:t>kubectl</a:t>
            </a:r>
            <a:r>
              <a:rPr lang="de-DE" dirty="0"/>
              <a:t> </a:t>
            </a:r>
            <a:r>
              <a:rPr lang="de-DE" dirty="0" err="1"/>
              <a:t>run</a:t>
            </a:r>
            <a:r>
              <a:rPr lang="de-DE" dirty="0"/>
              <a:t> </a:t>
            </a:r>
            <a:r>
              <a:rPr lang="de-DE" dirty="0" err="1"/>
              <a:t>connector</a:t>
            </a:r>
            <a:r>
              <a:rPr lang="de-DE" dirty="0"/>
              <a:t> --</a:t>
            </a:r>
            <a:r>
              <a:rPr lang="de-DE" dirty="0" err="1"/>
              <a:t>rm</a:t>
            </a:r>
            <a:r>
              <a:rPr lang="de-DE" dirty="0"/>
              <a:t> -</a:t>
            </a:r>
            <a:r>
              <a:rPr lang="de-DE" dirty="0" err="1"/>
              <a:t>ti</a:t>
            </a:r>
            <a:r>
              <a:rPr lang="de-DE" dirty="0"/>
              <a:t> --</a:t>
            </a:r>
            <a:r>
              <a:rPr lang="de-DE" dirty="0" err="1"/>
              <a:t>restart</a:t>
            </a:r>
            <a:r>
              <a:rPr lang="de-DE" dirty="0"/>
              <a:t>=Never --image</a:t>
            </a:r>
            <a:r>
              <a:rPr lang="de-DE" b="1" dirty="0"/>
              <a:t>=</a:t>
            </a:r>
            <a:r>
              <a:rPr lang="de-DE" dirty="0"/>
              <a:t>alpine:3.8</a:t>
            </a:r>
          </a:p>
          <a:p>
            <a:pPr marL="465750" lvl="1" indent="-285750">
              <a:buFont typeface="Symbol" panose="05050102010706020507" pitchFamily="18" charset="2"/>
              <a:buChar char="-"/>
            </a:pPr>
            <a:r>
              <a:rPr lang="de-DE" dirty="0"/>
              <a:t># </a:t>
            </a:r>
            <a:r>
              <a:rPr lang="de-DE" dirty="0" err="1"/>
              <a:t>wget</a:t>
            </a:r>
            <a:r>
              <a:rPr lang="de-DE" dirty="0"/>
              <a:t> --timeout=1 </a:t>
            </a:r>
            <a:r>
              <a:rPr lang="de-DE" dirty="0" err="1"/>
              <a:t>nginx</a:t>
            </a:r>
            <a:endParaRPr lang="de-DE" dirty="0"/>
          </a:p>
          <a:p>
            <a:pPr marL="465750" lvl="1" indent="-285750">
              <a:buFont typeface="Symbol" panose="05050102010706020507" pitchFamily="18" charset="2"/>
              <a:buChar char="-"/>
            </a:pPr>
            <a:r>
              <a:rPr lang="en-US" dirty="0"/>
              <a:t>Remove the index.html page &amp; stay connected to the shell session</a:t>
            </a:r>
          </a:p>
          <a:p>
            <a:pPr marL="285750"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Create the network policy in a 2</a:t>
            </a:r>
            <a:r>
              <a:rPr lang="en-US" baseline="30000" dirty="0"/>
              <a:t>nd</a:t>
            </a:r>
            <a:r>
              <a:rPr lang="en-US" dirty="0"/>
              <a:t> shell:</a:t>
            </a:r>
          </a:p>
          <a:p>
            <a:pPr marL="465750" lvl="1" indent="-285750">
              <a:buFont typeface="Symbol" panose="05050102010706020507" pitchFamily="18" charset="2"/>
              <a:buChar char="-"/>
            </a:pPr>
            <a:r>
              <a:rPr lang="en-US" dirty="0" err="1"/>
              <a:t>kubectl</a:t>
            </a:r>
            <a:r>
              <a:rPr lang="en-US" dirty="0"/>
              <a:t> create –f network-</a:t>
            </a:r>
            <a:r>
              <a:rPr lang="en-US" dirty="0" err="1"/>
              <a:t>policy.yaml</a:t>
            </a:r>
            <a:endParaRPr lang="en-US" dirty="0"/>
          </a:p>
          <a:p>
            <a:pPr marL="465750" lvl="1" indent="-285750">
              <a:buFont typeface="Symbol" panose="05050102010706020507" pitchFamily="18" charset="2"/>
              <a:buChar char="-"/>
            </a:pPr>
            <a:r>
              <a:rPr lang="en-US" dirty="0"/>
              <a:t>Show the network policy definition and explain:</a:t>
            </a:r>
          </a:p>
          <a:p>
            <a:pPr marL="645750" lvl="2" indent="-285750">
              <a:buFont typeface="Symbol" panose="05050102010706020507" pitchFamily="18" charset="2"/>
              <a:buChar char="-"/>
            </a:pPr>
            <a:r>
              <a:rPr lang="en-US" dirty="0"/>
              <a:t>it’s implicitly a whitelisting</a:t>
            </a:r>
          </a:p>
          <a:p>
            <a:pPr marL="645750" lvl="2" indent="-285750">
              <a:buFont typeface="Symbol" panose="05050102010706020507" pitchFamily="18" charset="2"/>
              <a:buChar char="-"/>
            </a:pPr>
            <a:r>
              <a:rPr lang="en-US" dirty="0"/>
              <a:t>network policy can handle egress and ingress traffic. However the example is only of incoming (ingress) traffic.</a:t>
            </a:r>
          </a:p>
          <a:p>
            <a:pPr marL="645750" lvl="2" indent="-285750">
              <a:buFont typeface="Symbol" panose="05050102010706020507" pitchFamily="18" charset="2"/>
              <a:buChar char="-"/>
            </a:pPr>
            <a:r>
              <a:rPr lang="en-US" dirty="0"/>
              <a:t>The </a:t>
            </a:r>
            <a:r>
              <a:rPr lang="en-US" dirty="0" err="1"/>
              <a:t>cidr</a:t>
            </a:r>
            <a:r>
              <a:rPr lang="en-US" dirty="0"/>
              <a:t> block are required, if you want to access your service later from SAP networks. Otherwise all requested without the label (i.e. not cluster internal) will be blocked too.</a:t>
            </a:r>
          </a:p>
          <a:p>
            <a:pPr marL="465750" lvl="1" indent="-285750">
              <a:buFont typeface="Symbol" panose="05050102010706020507" pitchFamily="18" charset="2"/>
              <a:buChar char="-"/>
            </a:pPr>
            <a:endParaRPr lang="en-US" dirty="0"/>
          </a:p>
          <a:p>
            <a:pPr marL="285750" indent="-285750">
              <a:buFont typeface="Symbol" panose="05050102010706020507" pitchFamily="18" charset="2"/>
              <a:buChar char="-"/>
            </a:pPr>
            <a:r>
              <a:rPr lang="en-US" dirty="0"/>
              <a:t>Switch back to the helper pod and re-run the </a:t>
            </a:r>
            <a:r>
              <a:rPr lang="en-US" dirty="0" err="1"/>
              <a:t>wget</a:t>
            </a:r>
            <a:r>
              <a:rPr lang="en-US" dirty="0"/>
              <a:t> command </a:t>
            </a:r>
            <a:r>
              <a:rPr lang="en-US" dirty="0">
                <a:sym typeface="Wingdings" panose="05000000000000000000" pitchFamily="2" charset="2"/>
              </a:rPr>
              <a:t> expected result: failure due to the missing label</a:t>
            </a:r>
            <a:endParaRPr lang="en-US" dirty="0"/>
          </a:p>
          <a:p>
            <a:pPr marL="285750" indent="-285750">
              <a:buFont typeface="Symbol" panose="05050102010706020507" pitchFamily="18" charset="2"/>
              <a:buChar char="-"/>
            </a:pPr>
            <a:r>
              <a:rPr lang="en-US" dirty="0"/>
              <a:t>Label you helper pod accordingly (can be done from the 2</a:t>
            </a:r>
            <a:r>
              <a:rPr lang="en-US" baseline="30000" dirty="0"/>
              <a:t>nd</a:t>
            </a:r>
            <a:r>
              <a:rPr lang="en-US" dirty="0"/>
              <a:t> shell session, so stay connected to your helper pod)</a:t>
            </a:r>
          </a:p>
          <a:p>
            <a:pPr marL="465750" lvl="1" indent="-285750">
              <a:buFont typeface="Symbol" panose="05050102010706020507" pitchFamily="18" charset="2"/>
              <a:buChar char="-"/>
            </a:pPr>
            <a:r>
              <a:rPr lang="en-US" dirty="0" err="1"/>
              <a:t>kubectl</a:t>
            </a:r>
            <a:r>
              <a:rPr lang="en-US" dirty="0"/>
              <a:t> label pod connector access=true</a:t>
            </a:r>
          </a:p>
          <a:p>
            <a:pPr marL="285750" lvl="0" indent="-285750">
              <a:buFont typeface="Symbol" panose="05050102010706020507" pitchFamily="18" charset="2"/>
              <a:buChar char="-"/>
            </a:pPr>
            <a:endParaRPr lang="en-US" dirty="0"/>
          </a:p>
          <a:p>
            <a:pPr marL="285750" lvl="0" indent="-285750">
              <a:buFont typeface="Symbol" panose="05050102010706020507" pitchFamily="18" charset="2"/>
              <a:buChar char="-"/>
            </a:pPr>
            <a:r>
              <a:rPr lang="en-US" dirty="0"/>
              <a:t>Re-run the </a:t>
            </a:r>
            <a:r>
              <a:rPr lang="en-US" dirty="0" err="1"/>
              <a:t>wget</a:t>
            </a:r>
            <a:r>
              <a:rPr lang="en-US" dirty="0"/>
              <a:t> command </a:t>
            </a:r>
            <a:r>
              <a:rPr lang="en-US" dirty="0">
                <a:sym typeface="Wingdings" panose="05000000000000000000" pitchFamily="2" charset="2"/>
              </a:rPr>
              <a:t> expected result: works again</a:t>
            </a:r>
          </a:p>
          <a:p>
            <a:pPr marL="285750" lvl="0" indent="-285750">
              <a:buFont typeface="Symbol" panose="05050102010706020507" pitchFamily="18" charset="2"/>
              <a:buChar char="-"/>
            </a:pPr>
            <a:endParaRPr lang="en-US" dirty="0">
              <a:sym typeface="Wingdings" panose="05000000000000000000" pitchFamily="2" charset="2"/>
            </a:endParaRPr>
          </a:p>
          <a:p>
            <a:pPr marL="0" lvl="0" indent="0">
              <a:buFont typeface="Symbol" panose="05050102010706020507" pitchFamily="18" charset="2"/>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Tree>
    <p:extLst>
      <p:ext uri="{BB962C8B-B14F-4D97-AF65-F5344CB8AC3E}">
        <p14:creationId xmlns:p14="http://schemas.microsoft.com/office/powerpoint/2010/main" val="2053658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setup for the security discussion:</a:t>
            </a:r>
          </a:p>
          <a:p>
            <a:endParaRPr lang="en-US" dirty="0"/>
          </a:p>
          <a:p>
            <a:r>
              <a:rPr lang="en-US" dirty="0"/>
              <a:t>A </a:t>
            </a:r>
            <a:r>
              <a:rPr lang="en-US" dirty="0" err="1"/>
              <a:t>kubernetes</a:t>
            </a:r>
            <a:r>
              <a:rPr lang="en-US" dirty="0"/>
              <a:t> cluster runs as usual with one to many nodes. Each node is a </a:t>
            </a:r>
            <a:r>
              <a:rPr lang="en-US" dirty="0" err="1"/>
              <a:t>linux</a:t>
            </a:r>
            <a:r>
              <a:rPr lang="en-US" dirty="0"/>
              <a:t> host with a kernel, docker daemon and </a:t>
            </a:r>
            <a:r>
              <a:rPr lang="en-US" dirty="0" err="1"/>
              <a:t>kubelet</a:t>
            </a:r>
            <a:r>
              <a:rPr lang="en-US" dirty="0"/>
              <a:t>. We also have the master with API server and </a:t>
            </a:r>
            <a:r>
              <a:rPr lang="en-US" dirty="0" err="1"/>
              <a:t>etcd</a:t>
            </a:r>
            <a:r>
              <a:rPr lang="en-US" dirty="0"/>
              <a:t> where configuration, some passwords and the cluster state is stored.</a:t>
            </a:r>
          </a:p>
          <a:p>
            <a:r>
              <a:rPr lang="en-US" dirty="0"/>
              <a:t>On the host we see here, there is a container running which was taken over by an attacker (i.e. us). The attacker is connected to a shell session within the container now.</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3474895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thing we can do as an attacker is to abuse the compute power by doing some crypto mining. All we need, is to download mining software from the internet, connect it to some anonymous mining pool and wait.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1116058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could be done to limit the impact of such an attack or to prevent parts of it?</a:t>
            </a:r>
          </a:p>
          <a:p>
            <a:endParaRPr lang="en-US" dirty="0"/>
          </a:p>
          <a:p>
            <a:pPr marL="342900" indent="-342900">
              <a:buAutoNum type="arabicParenR"/>
            </a:pPr>
            <a:r>
              <a:rPr lang="en-US" dirty="0"/>
              <a:t>Why should everyone be able to communicate with the internet by default? Blocking any egress traffic by default (with a network policy) and explicitly allow dedicated outbound connections will increase your cluster security significantly. </a:t>
            </a:r>
          </a:p>
          <a:p>
            <a:pPr marL="342900" indent="-342900">
              <a:buAutoNum type="arabicParenR"/>
            </a:pPr>
            <a:r>
              <a:rPr lang="en-US" dirty="0"/>
              <a:t>Apply resource constraints that fit your app.</a:t>
            </a:r>
          </a:p>
          <a:p>
            <a:pPr marL="342900" indent="-342900">
              <a:buAutoNum type="arabicParenR"/>
            </a:pPr>
            <a:r>
              <a:rPr lang="en-US" dirty="0"/>
              <a:t>Build (docker) images without curl, </a:t>
            </a:r>
            <a:r>
              <a:rPr lang="en-US" dirty="0" err="1"/>
              <a:t>wget</a:t>
            </a:r>
            <a:r>
              <a:rPr lang="en-US" dirty="0"/>
              <a:t> or similar tools (ideally also without apt/</a:t>
            </a:r>
            <a:r>
              <a:rPr lang="en-US" dirty="0" err="1"/>
              <a:t>apk</a:t>
            </a:r>
            <a:r>
              <a:rPr lang="en-US" dirty="0"/>
              <a:t>). </a:t>
            </a:r>
          </a:p>
          <a:p>
            <a:pPr marL="342900" indent="-342900">
              <a:buAutoNum type="arabicParenR"/>
            </a:pPr>
            <a:endParaRPr lang="en-US" dirty="0"/>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extLst>
      <p:ext uri="{BB962C8B-B14F-4D97-AF65-F5344CB8AC3E}">
        <p14:creationId xmlns:p14="http://schemas.microsoft.com/office/powerpoint/2010/main" val="1285528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abusing the compute power of a single container, an attacker could also try to move forward and gain access to more parts of the infrastructure. Unfortunately, Kubernetes makes our life easy here.</a:t>
            </a:r>
          </a:p>
          <a:p>
            <a:endParaRPr lang="en-US" dirty="0"/>
          </a:p>
          <a:p>
            <a:pPr marL="342900" indent="-342900">
              <a:buAutoNum type="arabicParenR"/>
            </a:pPr>
            <a:r>
              <a:rPr lang="en-US" dirty="0"/>
              <a:t>Try to become aware of the environment. Check the content of /proc/self/</a:t>
            </a:r>
            <a:r>
              <a:rPr lang="en-US" dirty="0" err="1"/>
              <a:t>cgroup</a:t>
            </a:r>
            <a:r>
              <a:rPr lang="en-US" dirty="0"/>
              <a:t> – does it contain a “</a:t>
            </a:r>
            <a:r>
              <a:rPr lang="en-US" dirty="0" err="1"/>
              <a:t>kube</a:t>
            </a:r>
            <a:r>
              <a:rPr lang="en-US" dirty="0"/>
              <a:t>” string? </a:t>
            </a:r>
          </a:p>
          <a:p>
            <a:pPr marL="342900" indent="-342900">
              <a:buAutoNum type="arabicParenR"/>
            </a:pPr>
            <a:r>
              <a:rPr lang="en-US" dirty="0"/>
              <a:t>Check, if there is a service account access token mounted to the default location /var/run/secrets/kubernetes.io/</a:t>
            </a:r>
            <a:r>
              <a:rPr lang="en-US" dirty="0" err="1"/>
              <a:t>serviceaccount</a:t>
            </a:r>
            <a:r>
              <a:rPr lang="en-US" dirty="0"/>
              <a:t>/token</a:t>
            </a:r>
          </a:p>
          <a:p>
            <a:pPr marL="342900" indent="-342900">
              <a:buAutoNum type="arabicParenR"/>
            </a:pPr>
            <a:r>
              <a:rPr lang="en-US" dirty="0"/>
              <a:t>Try to abuse the token to talk to the cluster’s API server. Use the FQDN of the </a:t>
            </a:r>
            <a:r>
              <a:rPr lang="en-US" dirty="0" err="1"/>
              <a:t>kubernetes</a:t>
            </a:r>
            <a:r>
              <a:rPr lang="en-US" dirty="0"/>
              <a:t> service in the default namespace for it. Note – this part requires curl or a similar tool.</a:t>
            </a:r>
          </a:p>
          <a:p>
            <a:pPr marL="342900" indent="-342900">
              <a:buAutoNum type="arabicParenR"/>
            </a:pPr>
            <a:r>
              <a:rPr lang="en-US" dirty="0"/>
              <a:t>If you’re able to access the API server, try to do something more meaningful – inject a sidecar container to all deployments or schedule a </a:t>
            </a:r>
            <a:r>
              <a:rPr lang="en-US" dirty="0" err="1"/>
              <a:t>daemonset</a:t>
            </a:r>
            <a:r>
              <a:rPr lang="en-US" dirty="0"/>
              <a:t> that mounts the host file system of each node. Try to write something as user root the node.</a:t>
            </a:r>
          </a:p>
          <a:p>
            <a:pPr marL="342900" indent="-342900">
              <a:buAutoNum type="arabicParen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764582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and probably most important part: </a:t>
            </a:r>
            <a:r>
              <a:rPr lang="en-US" b="1" dirty="0"/>
              <a:t>disable </a:t>
            </a:r>
            <a:r>
              <a:rPr lang="en-US" dirty="0"/>
              <a:t>the automount option for the service account access token. There are very few container which would require permissions to talk to the </a:t>
            </a:r>
            <a:r>
              <a:rPr lang="en-US" dirty="0" err="1"/>
              <a:t>api</a:t>
            </a:r>
            <a:r>
              <a:rPr lang="en-US" dirty="0"/>
              <a:t> server. For these the mount option can be enabled explicitly or you run them with a different service account.</a:t>
            </a:r>
          </a:p>
          <a:p>
            <a:r>
              <a:rPr lang="en-US" dirty="0"/>
              <a:t>To disable the mount option, you should edit the service account object itself. </a:t>
            </a:r>
          </a:p>
          <a:p>
            <a:endParaRPr lang="en-US" dirty="0"/>
          </a:p>
          <a:p>
            <a:r>
              <a:rPr lang="en-US" dirty="0"/>
              <a:t>Also the access scope to the API should be limited via an RBAC role(binding). Does the service account really need to modify something or is viewing a few dedicated resources sufficient?</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89584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pod &amp; container spec provide several options to prevent security issues.</a:t>
            </a:r>
          </a:p>
          <a:p>
            <a:endParaRPr lang="en-US" dirty="0"/>
          </a:p>
          <a:p>
            <a:r>
              <a:rPr lang="en-US" dirty="0"/>
              <a:t>Firstly, it is possible to limit the resource consumption of each container. This way it is not possible to consume all the resources of a host.</a:t>
            </a:r>
          </a:p>
          <a:p>
            <a:endParaRPr lang="en-US" dirty="0"/>
          </a:p>
          <a:p>
            <a:r>
              <a:rPr lang="en-US" dirty="0"/>
              <a:t>Secondly, you can specify certain security aspects, such as allowed capabilities, access to the underlying host or the user-IDs which are allowed in the context of the container. This will be part of the next presentation. </a:t>
            </a:r>
          </a:p>
        </p:txBody>
      </p:sp>
      <p:sp>
        <p:nvSpPr>
          <p:cNvPr id="4" name="Slide Number Placeholder 3"/>
          <p:cNvSpPr>
            <a:spLocks noGrp="1"/>
          </p:cNvSpPr>
          <p:nvPr>
            <p:ph type="sldNum" sz="quarter" idx="5"/>
          </p:nvPr>
        </p:nvSpPr>
        <p:spPr/>
        <p:txBody>
          <a:bodyPr/>
          <a:lstStyle/>
          <a:p>
            <a:fld id="{7D8C2C35-2B8A-446E-BEC0-FD36716C29AC}" type="slidenum">
              <a:rPr lang="de-DE" smtClean="0"/>
              <a:pPr/>
              <a:t>2</a:t>
            </a:fld>
            <a:endParaRPr lang="de-DE" dirty="0"/>
          </a:p>
        </p:txBody>
      </p:sp>
    </p:spTree>
    <p:extLst>
      <p:ext uri="{BB962C8B-B14F-4D97-AF65-F5344CB8AC3E}">
        <p14:creationId xmlns:p14="http://schemas.microsoft.com/office/powerpoint/2010/main" val="1691859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pod security policies can prevent usage of the host’s file system or network. </a:t>
            </a:r>
          </a:p>
          <a:p>
            <a:r>
              <a:rPr lang="en-US" dirty="0"/>
              <a:t>Pods attempting to mount the host file system or run as user root will be rejected.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extLst>
      <p:ext uri="{BB962C8B-B14F-4D97-AF65-F5344CB8AC3E}">
        <p14:creationId xmlns:p14="http://schemas.microsoft.com/office/powerpoint/2010/main" val="2953500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lvl="0" indent="0">
              <a:buFont typeface="Symbol" panose="05050102010706020507" pitchFamily="18" charset="2"/>
              <a:buNone/>
            </a:pPr>
            <a:r>
              <a:rPr lang="en-US" dirty="0"/>
              <a:t>To demonstrate scenario #2, we prepared a separate repo: </a:t>
            </a:r>
            <a:r>
              <a:rPr lang="de-DE">
                <a:hlinkClick r:id="rId3"/>
              </a:rPr>
              <a:t>https://github.wdf.sap.corp/slvi/host-fs-access-hack</a:t>
            </a:r>
            <a:r>
              <a:rPr lang="en-US"/>
              <a:t> </a:t>
            </a:r>
            <a:endParaRPr lang="en-US" dirty="0"/>
          </a:p>
          <a:p>
            <a:pPr marL="0" lvl="0" indent="0">
              <a:buFont typeface="Symbol" panose="05050102010706020507" pitchFamily="18" charset="2"/>
              <a:buNone/>
            </a:pPr>
            <a:r>
              <a:rPr lang="en-US" dirty="0"/>
              <a:t>It contains a </a:t>
            </a:r>
            <a:r>
              <a:rPr lang="en-US" dirty="0" err="1"/>
              <a:t>Dockerfile</a:t>
            </a:r>
            <a:r>
              <a:rPr lang="en-US" dirty="0"/>
              <a:t> as well as some scripts &amp; descriptions / explanations.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The attack will look like this:</a:t>
            </a:r>
          </a:p>
          <a:p>
            <a:pPr marL="0" lvl="0" indent="0">
              <a:buFont typeface="Symbol" panose="05050102010706020507" pitchFamily="18" charset="2"/>
              <a:buNone/>
            </a:pPr>
            <a:r>
              <a:rPr lang="en-US" dirty="0"/>
              <a:t>You want to schedule an </a:t>
            </a:r>
            <a:r>
              <a:rPr lang="en-US" dirty="0" err="1"/>
              <a:t>nginx</a:t>
            </a:r>
            <a:r>
              <a:rPr lang="en-US" dirty="0"/>
              <a:t> image and found this super fancy fork of </a:t>
            </a:r>
            <a:r>
              <a:rPr lang="en-US" dirty="0" err="1"/>
              <a:t>nginx</a:t>
            </a:r>
            <a:r>
              <a:rPr lang="en-US" dirty="0"/>
              <a:t> (something comparable happened to Tesla with a crypto miner). Now the </a:t>
            </a:r>
            <a:r>
              <a:rPr lang="en-US" dirty="0" err="1"/>
              <a:t>nginx</a:t>
            </a:r>
            <a:r>
              <a:rPr lang="en-US" dirty="0"/>
              <a:t> image is a little bit extended – it has curl and a special run_nginx.sh script. The script checks, if a service account access token is available and if the answer is yes, it will be abused to schedule a daemon set with host fs access. Check the logs of the daemon set pods to see, if it worked. </a:t>
            </a:r>
          </a:p>
          <a:p>
            <a:pPr marL="0" lvl="0" indent="0">
              <a:buFont typeface="Symbol" panose="05050102010706020507" pitchFamily="18" charset="2"/>
              <a:buNone/>
            </a:pPr>
            <a:r>
              <a:rPr lang="en-US" dirty="0"/>
              <a:t>Of course, after the script ran, </a:t>
            </a:r>
            <a:r>
              <a:rPr lang="en-US" dirty="0" err="1"/>
              <a:t>nginx</a:t>
            </a:r>
            <a:r>
              <a:rPr lang="en-US" dirty="0"/>
              <a:t> will be started too ;)</a:t>
            </a:r>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make life easier, the Docker image has already been build &amp; uploaded to </a:t>
            </a:r>
            <a:r>
              <a:rPr lang="en-US" dirty="0" err="1"/>
              <a:t>artifactory</a:t>
            </a:r>
            <a:r>
              <a:rPr lang="en-US" dirty="0"/>
              <a:t> in DMZ. All you need to do, is to create an </a:t>
            </a:r>
            <a:r>
              <a:rPr lang="en-US" dirty="0" err="1"/>
              <a:t>imagepullsecret</a:t>
            </a:r>
            <a:r>
              <a:rPr lang="en-US" dirty="0"/>
              <a:t> with name “</a:t>
            </a:r>
            <a:r>
              <a:rPr lang="en-US" dirty="0" err="1"/>
              <a:t>artifactory</a:t>
            </a:r>
            <a:r>
              <a:rPr lang="en-US" dirty="0"/>
              <a:t>” and read access to </a:t>
            </a:r>
            <a:r>
              <a:rPr lang="de-DE" sz="1400" b="0" i="0" kern="1200" dirty="0">
                <a:solidFill>
                  <a:schemeClr val="tx1"/>
                </a:solidFill>
                <a:effectLst/>
                <a:latin typeface="+mn-lt"/>
                <a:ea typeface="+mn-ea"/>
                <a:cs typeface="+mn-cs"/>
              </a:rPr>
              <a:t>cc-k8s-course.docker.repositories.sap.ondemand.com/</a:t>
            </a:r>
            <a:r>
              <a:rPr lang="de-DE" sz="1400" b="0" i="0" kern="1200" dirty="0" err="1">
                <a:solidFill>
                  <a:schemeClr val="tx1"/>
                </a:solidFill>
                <a:effectLst/>
                <a:latin typeface="+mn-lt"/>
                <a:ea typeface="+mn-ea"/>
                <a:cs typeface="+mn-cs"/>
              </a:rPr>
              <a:t>security-examples</a:t>
            </a:r>
            <a:r>
              <a:rPr lang="de-DE" sz="1400" b="0" i="0" kern="1200" dirty="0">
                <a:solidFill>
                  <a:schemeClr val="tx1"/>
                </a:solidFill>
                <a:effectLst/>
                <a:latin typeface="+mn-lt"/>
                <a:ea typeface="+mn-ea"/>
                <a:cs typeface="+mn-cs"/>
              </a:rPr>
              <a:t>/</a:t>
            </a:r>
            <a:r>
              <a:rPr lang="de-DE" sz="1400" b="0" i="0" kern="1200" dirty="0" err="1">
                <a:solidFill>
                  <a:schemeClr val="tx1"/>
                </a:solidFill>
                <a:effectLst/>
                <a:latin typeface="+mn-lt"/>
                <a:ea typeface="+mn-ea"/>
                <a:cs typeface="+mn-cs"/>
              </a:rPr>
              <a:t>nginx</a:t>
            </a:r>
            <a:r>
              <a:rPr lang="de-DE" sz="1400" b="0" i="0" kern="1200" dirty="0">
                <a:solidFill>
                  <a:schemeClr val="tx1"/>
                </a:solidFill>
                <a:effectLst/>
                <a:latin typeface="+mn-lt"/>
                <a:ea typeface="+mn-ea"/>
                <a:cs typeface="+mn-cs"/>
              </a:rPr>
              <a:t>-host-</a:t>
            </a:r>
            <a:r>
              <a:rPr lang="de-DE" sz="1400" b="0" i="0" kern="1200" dirty="0" err="1">
                <a:solidFill>
                  <a:schemeClr val="tx1"/>
                </a:solidFill>
                <a:effectLst/>
                <a:latin typeface="+mn-lt"/>
                <a:ea typeface="+mn-ea"/>
                <a:cs typeface="+mn-cs"/>
              </a:rPr>
              <a:t>fs</a:t>
            </a:r>
            <a:r>
              <a:rPr lang="de-DE" sz="1400" b="0" i="0" kern="1200" dirty="0">
                <a:solidFill>
                  <a:schemeClr val="tx1"/>
                </a:solidFill>
                <a:effectLst/>
                <a:latin typeface="+mn-lt"/>
                <a:ea typeface="+mn-ea"/>
                <a:cs typeface="+mn-cs"/>
              </a:rPr>
              <a:t>-hack. As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org</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as</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we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on </a:t>
            </a:r>
            <a:r>
              <a:rPr lang="de-DE" sz="1400" b="0" i="0" kern="1200" dirty="0" err="1">
                <a:solidFill>
                  <a:schemeClr val="tx1"/>
                </a:solidFill>
                <a:effectLst/>
                <a:latin typeface="+mn-lt"/>
                <a:ea typeface="+mn-ea"/>
                <a:cs typeface="+mn-cs"/>
              </a:rPr>
              <a:t>day</a:t>
            </a:r>
            <a:r>
              <a:rPr lang="de-DE" sz="1400" b="0" i="0" kern="1200" dirty="0">
                <a:solidFill>
                  <a:schemeClr val="tx1"/>
                </a:solidFill>
                <a:effectLst/>
                <a:latin typeface="+mn-lt"/>
                <a:ea typeface="+mn-ea"/>
                <a:cs typeface="+mn-cs"/>
              </a:rPr>
              <a:t> 4, </a:t>
            </a:r>
            <a:r>
              <a:rPr lang="de-DE" sz="1400" b="0" i="0" kern="1200" dirty="0" err="1">
                <a:solidFill>
                  <a:schemeClr val="tx1"/>
                </a:solidFill>
                <a:effectLst/>
                <a:latin typeface="+mn-lt"/>
                <a:ea typeface="+mn-ea"/>
                <a:cs typeface="+mn-cs"/>
              </a:rPr>
              <a:t>you</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can</a:t>
            </a:r>
            <a:r>
              <a:rPr lang="de-DE" sz="1400" b="0" i="0" kern="1200" dirty="0">
                <a:solidFill>
                  <a:schemeClr val="tx1"/>
                </a:solidFill>
                <a:effectLst/>
                <a:latin typeface="+mn-lt"/>
                <a:ea typeface="+mn-ea"/>
                <a:cs typeface="+mn-cs"/>
              </a:rPr>
              <a:t> also </a:t>
            </a:r>
            <a:r>
              <a:rPr lang="de-DE" sz="1400" b="0" i="0" kern="1200" dirty="0" err="1">
                <a:solidFill>
                  <a:schemeClr val="tx1"/>
                </a:solidFill>
                <a:effectLst/>
                <a:latin typeface="+mn-lt"/>
                <a:ea typeface="+mn-ea"/>
                <a:cs typeface="+mn-cs"/>
              </a:rPr>
              <a:t>use</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the</a:t>
            </a:r>
            <a:r>
              <a:rPr lang="de-DE" sz="1400" b="0" i="0" kern="1200" dirty="0">
                <a:solidFill>
                  <a:schemeClr val="tx1"/>
                </a:solidFill>
                <a:effectLst/>
                <a:latin typeface="+mn-lt"/>
                <a:ea typeface="+mn-ea"/>
                <a:cs typeface="+mn-cs"/>
              </a:rPr>
              <a:t> same </a:t>
            </a:r>
            <a:r>
              <a:rPr lang="de-DE" sz="1400" b="0" i="0" kern="1200" dirty="0" err="1">
                <a:solidFill>
                  <a:schemeClr val="tx1"/>
                </a:solidFill>
                <a:effectLst/>
                <a:latin typeface="+mn-lt"/>
                <a:ea typeface="+mn-ea"/>
                <a:cs typeface="+mn-cs"/>
              </a:rPr>
              <a:t>username</a:t>
            </a:r>
            <a:r>
              <a:rPr lang="de-DE" sz="1400" b="0" i="0" kern="1200" dirty="0">
                <a:solidFill>
                  <a:schemeClr val="tx1"/>
                </a:solidFill>
                <a:effectLst/>
                <a:latin typeface="+mn-lt"/>
                <a:ea typeface="+mn-ea"/>
                <a:cs typeface="+mn-cs"/>
              </a:rPr>
              <a:t> / </a:t>
            </a:r>
            <a:r>
              <a:rPr lang="de-DE" sz="1400" b="0" i="0" kern="1200" dirty="0" err="1">
                <a:solidFill>
                  <a:schemeClr val="tx1"/>
                </a:solidFill>
                <a:effectLst/>
                <a:latin typeface="+mn-lt"/>
                <a:ea typeface="+mn-ea"/>
                <a:cs typeface="+mn-cs"/>
              </a:rPr>
              <a:t>password</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for</a:t>
            </a:r>
            <a:r>
              <a:rPr lang="de-DE" sz="1400" b="0" i="0" kern="1200" dirty="0">
                <a:solidFill>
                  <a:schemeClr val="tx1"/>
                </a:solidFill>
                <a:effectLst/>
                <a:latin typeface="+mn-lt"/>
                <a:ea typeface="+mn-ea"/>
                <a:cs typeface="+mn-cs"/>
              </a:rPr>
              <a:t> </a:t>
            </a:r>
            <a:r>
              <a:rPr lang="de-DE" sz="1400" b="0" i="0" kern="1200" dirty="0" err="1">
                <a:solidFill>
                  <a:schemeClr val="tx1"/>
                </a:solidFill>
                <a:effectLst/>
                <a:latin typeface="+mn-lt"/>
                <a:ea typeface="+mn-ea"/>
                <a:cs typeface="+mn-cs"/>
              </a:rPr>
              <a:t>it</a:t>
            </a:r>
            <a:r>
              <a:rPr lang="de-DE" sz="1400" b="0" i="0" kern="1200" dirty="0">
                <a:solidFill>
                  <a:schemeClr val="tx1"/>
                </a:solidFill>
                <a:effectLst/>
                <a:latin typeface="+mn-lt"/>
                <a:ea typeface="+mn-ea"/>
                <a:cs typeface="+mn-cs"/>
              </a:rPr>
              <a:t> (check https://github.wdf.sap.corp/slvi/docker-k8s-training/blob/master/kubernetes/k8s-bulletinboard/exercise_02_ads_app.md#step-0-imagepullsecret-for-sap-artifactory-repo-cc-k8s-course).</a:t>
            </a:r>
            <a:endParaRPr lang="en-US" dirty="0"/>
          </a:p>
          <a:p>
            <a:pPr marL="0" lvl="0" indent="0">
              <a:buFont typeface="Symbol" panose="05050102010706020507" pitchFamily="18" charset="2"/>
              <a:buNone/>
            </a:pPr>
            <a:endParaRPr lang="en-US" dirty="0"/>
          </a:p>
          <a:p>
            <a:pPr marL="0" lvl="0" indent="0">
              <a:buFont typeface="Symbol" panose="05050102010706020507" pitchFamily="18" charset="2"/>
              <a:buNone/>
            </a:pPr>
            <a:r>
              <a:rPr lang="en-US" dirty="0"/>
              <a:t>To run the attack, you may use this deployment: https://github.wdf.sap.corp/ps-container/host-fs-access-hack/blob/master/host-fs-deployment.yaml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extLst>
      <p:ext uri="{BB962C8B-B14F-4D97-AF65-F5344CB8AC3E}">
        <p14:creationId xmlns:p14="http://schemas.microsoft.com/office/powerpoint/2010/main" val="3384471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27</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273818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On pod as well as container spec level you have certain parameter to prevent or provoke security incidents.</a:t>
            </a:r>
          </a:p>
          <a:p>
            <a:endParaRPr lang="en-US" dirty="0"/>
          </a:p>
          <a:p>
            <a:r>
              <a:rPr lang="en-US" dirty="0"/>
              <a:t>It is possible to grant host access in different ways – all of these may provoke security incidents:</a:t>
            </a:r>
          </a:p>
          <a:p>
            <a:pPr marL="285750" indent="-285750">
              <a:buFontTx/>
              <a:buChar char="-"/>
            </a:pPr>
            <a:r>
              <a:rPr lang="en-US" dirty="0"/>
              <a:t>Mount the host’s file system (</a:t>
            </a:r>
            <a:r>
              <a:rPr lang="en-US" dirty="0" err="1"/>
              <a:t>inkl</a:t>
            </a:r>
            <a:r>
              <a:rPr lang="en-US" dirty="0"/>
              <a:t>. a mount of the root file system “/”)</a:t>
            </a:r>
          </a:p>
          <a:p>
            <a:pPr marL="285750" indent="-285750">
              <a:buFontTx/>
              <a:buChar char="-"/>
            </a:pPr>
            <a:r>
              <a:rPr lang="en-US" dirty="0"/>
              <a:t>Join the host’s IPC namespace</a:t>
            </a:r>
          </a:p>
          <a:p>
            <a:pPr marL="285750" indent="-285750">
              <a:buFontTx/>
              <a:buChar char="-"/>
            </a:pPr>
            <a:r>
              <a:rPr lang="en-US" dirty="0"/>
              <a:t>Use the host’s network directly instead of an isolated network namespace</a:t>
            </a:r>
          </a:p>
          <a:p>
            <a:pPr marL="285750" indent="-285750">
              <a:buFontTx/>
              <a:buChar char="-"/>
            </a:pPr>
            <a:r>
              <a:rPr lang="en-US" dirty="0"/>
              <a:t>Run with user ID 0 (root)</a:t>
            </a:r>
          </a:p>
          <a:p>
            <a:pPr marL="285750" indent="-285750">
              <a:buFontTx/>
              <a:buChar char="-"/>
            </a:pPr>
            <a:r>
              <a:rPr lang="en-US" dirty="0"/>
              <a:t>Allow child processes to gain more privileges than their parent process (escalation)</a:t>
            </a:r>
          </a:p>
          <a:p>
            <a:pPr marL="285750" indent="-285750">
              <a:buFontTx/>
              <a:buChar char="-"/>
            </a:pPr>
            <a:r>
              <a:rPr lang="en-US" dirty="0"/>
              <a:t>Add capabilities (like SYS_ADMIN) or alter </a:t>
            </a:r>
            <a:r>
              <a:rPr lang="en-US" dirty="0" err="1"/>
              <a:t>seccomp</a:t>
            </a:r>
            <a:r>
              <a:rPr lang="en-US" dirty="0"/>
              <a:t> / </a:t>
            </a:r>
            <a:r>
              <a:rPr lang="en-US" dirty="0" err="1"/>
              <a:t>seLinux</a:t>
            </a:r>
            <a:r>
              <a:rPr lang="en-US" dirty="0"/>
              <a:t> profiles to allow dangerous system calls / access to the kernel</a:t>
            </a:r>
          </a:p>
          <a:p>
            <a:pPr marL="285750" indent="-285750">
              <a:buFontTx/>
              <a:buChar char="-"/>
            </a:pPr>
            <a:endParaRPr lang="en-US" dirty="0"/>
          </a:p>
          <a:p>
            <a:pPr marL="0" indent="0">
              <a:buFontTx/>
              <a:buNone/>
            </a:pPr>
            <a:r>
              <a:rPr lang="en-US" dirty="0"/>
              <a:t>Of course these switches can be used to restrain a process:</a:t>
            </a:r>
          </a:p>
          <a:p>
            <a:pPr marL="285750" indent="-285750">
              <a:buFontTx/>
              <a:buChar char="-"/>
            </a:pPr>
            <a:r>
              <a:rPr lang="en-US" dirty="0"/>
              <a:t>Run with a different user ID than 0 within the container (“</a:t>
            </a:r>
            <a:r>
              <a:rPr lang="en-US" dirty="0" err="1"/>
              <a:t>runAsNonRoot</a:t>
            </a:r>
            <a:r>
              <a:rPr lang="en-US" dirty="0"/>
              <a:t>” / “</a:t>
            </a:r>
            <a:r>
              <a:rPr lang="en-US" dirty="0" err="1"/>
              <a:t>runAsUser</a:t>
            </a:r>
            <a:r>
              <a:rPr lang="en-US" dirty="0"/>
              <a:t>”)</a:t>
            </a:r>
          </a:p>
          <a:p>
            <a:pPr marL="285750" indent="-285750">
              <a:buFontTx/>
              <a:buChar char="-"/>
            </a:pPr>
            <a:r>
              <a:rPr lang="en-US" dirty="0"/>
              <a:t>Drop all capabilities &amp; apply a strict set of </a:t>
            </a:r>
            <a:r>
              <a:rPr lang="en-US" dirty="0" err="1"/>
              <a:t>seccomp</a:t>
            </a:r>
            <a:r>
              <a:rPr lang="en-US" dirty="0"/>
              <a:t> / </a:t>
            </a:r>
            <a:r>
              <a:rPr lang="en-US" dirty="0" err="1"/>
              <a:t>seLinx</a:t>
            </a:r>
            <a:r>
              <a:rPr lang="en-US" dirty="0"/>
              <a:t> rules</a:t>
            </a:r>
          </a:p>
          <a:p>
            <a:pPr marL="285750" indent="-285750">
              <a:buFontTx/>
              <a:buChar char="-"/>
            </a:pPr>
            <a:r>
              <a:rPr lang="en-US" dirty="0"/>
              <a:t>Switch the container root filesystem to read- only (makes it harder to install something with apt-install)</a:t>
            </a:r>
          </a:p>
          <a:p>
            <a:pPr marL="285750" indent="-285750">
              <a:buFontTx/>
              <a:buChar char="-"/>
            </a:pPr>
            <a:r>
              <a:rPr lang="en-US" dirty="0"/>
              <a:t>Mount file systems (like </a:t>
            </a:r>
            <a:r>
              <a:rPr lang="en-US" dirty="0" err="1"/>
              <a:t>pvc</a:t>
            </a:r>
            <a:r>
              <a:rPr lang="en-US" dirty="0"/>
              <a:t>) with a specific group ID (ideally != 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3743689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Forking tons of new processes can bring down a host easily. To prevent such an attack being driven from within a pod, limiting the number of processes allowed per process group / </a:t>
            </a:r>
            <a:r>
              <a:rPr lang="en-US" dirty="0" err="1"/>
              <a:t>cgroup</a:t>
            </a:r>
            <a:r>
              <a:rPr lang="en-US" dirty="0"/>
              <a:t> is very important. </a:t>
            </a:r>
          </a:p>
          <a:p>
            <a:endParaRPr lang="en-US" dirty="0"/>
          </a:p>
          <a:p>
            <a:r>
              <a:rPr lang="en-US" dirty="0"/>
              <a:t>Unfortunately the current implementation is only in alpha stage and implemented on </a:t>
            </a:r>
            <a:r>
              <a:rPr lang="en-US" dirty="0" err="1"/>
              <a:t>kubelet</a:t>
            </a:r>
            <a:r>
              <a:rPr lang="en-US" dirty="0"/>
              <a:t> level. </a:t>
            </a:r>
          </a:p>
        </p:txBody>
      </p:sp>
      <p:sp>
        <p:nvSpPr>
          <p:cNvPr id="4" name="Slide Number Placeholder 3"/>
          <p:cNvSpPr>
            <a:spLocks noGrp="1"/>
          </p:cNvSpPr>
          <p:nvPr>
            <p:ph type="sldNum" sz="quarter" idx="5"/>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1647445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 Quota and </a:t>
            </a:r>
            <a:r>
              <a:rPr lang="en-US" dirty="0" err="1"/>
              <a:t>LimitRanges</a:t>
            </a:r>
            <a:r>
              <a:rPr lang="en-US" dirty="0"/>
              <a:t> can be used to control requested as well as actual resource consumption + # of k8s objects per namespace. Example: if the memory quota per pod is 200 MB and you want to start, let’s say a Jenkins which would require more – the application will not be able to start before being killed for exceeding the memory limit.</a:t>
            </a:r>
          </a:p>
          <a:p>
            <a:endParaRPr lang="en-US" dirty="0"/>
          </a:p>
          <a:p>
            <a:r>
              <a:rPr lang="en-US" dirty="0"/>
              <a:t>Network policies control traffic within the cluster – details on next slide.</a:t>
            </a:r>
          </a:p>
          <a:p>
            <a:endParaRPr lang="en-US" dirty="0"/>
          </a:p>
          <a:p>
            <a:r>
              <a:rPr lang="en-US" dirty="0" err="1"/>
              <a:t>PodSecurityPolicies</a:t>
            </a:r>
            <a:r>
              <a:rPr lang="en-US" dirty="0"/>
              <a:t> specify (security relevant) runtime conditions for pods. https://kubernetes.io/docs/concepts/policy/pod-security-policy/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3992989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Without any pod security policy (</a:t>
            </a:r>
            <a:r>
              <a:rPr lang="en-US" sz="1400" b="0" i="0" kern="1200" dirty="0" err="1">
                <a:solidFill>
                  <a:schemeClr val="tx1"/>
                </a:solidFill>
                <a:effectLst/>
                <a:latin typeface="+mn-lt"/>
                <a:ea typeface="+mn-ea"/>
                <a:cs typeface="+mn-cs"/>
              </a:rPr>
              <a:t>psp</a:t>
            </a:r>
            <a:r>
              <a:rPr lang="en-US" sz="1400" b="0" i="0" kern="1200" dirty="0">
                <a:solidFill>
                  <a:schemeClr val="tx1"/>
                </a:solidFill>
                <a:effectLst/>
                <a:latin typeface="+mn-lt"/>
                <a:ea typeface="+mn-ea"/>
                <a:cs typeface="+mn-cs"/>
              </a:rPr>
              <a:t>) there are no centrally enforced constraints for containers. A container may run with root capabilities on the host and even mount the host’s file system with root permissions. In this case containment &amp; isolation is impossible.</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172951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A </a:t>
            </a:r>
            <a:r>
              <a:rPr lang="en-US" sz="1400" b="0" i="1" kern="1200" dirty="0">
                <a:solidFill>
                  <a:schemeClr val="tx1"/>
                </a:solidFill>
                <a:effectLst/>
                <a:latin typeface="+mn-lt"/>
                <a:ea typeface="+mn-ea"/>
                <a:cs typeface="+mn-cs"/>
              </a:rPr>
              <a:t>Pod Security Policy</a:t>
            </a:r>
            <a:r>
              <a:rPr lang="en-US" sz="1400" b="0" i="0" kern="1200" dirty="0">
                <a:solidFill>
                  <a:schemeClr val="tx1"/>
                </a:solidFill>
                <a:effectLst/>
                <a:latin typeface="+mn-lt"/>
                <a:ea typeface="+mn-ea"/>
                <a:cs typeface="+mn-cs"/>
              </a:rPr>
              <a:t> is a cluster-level resource that controls security sensitive aspects of the pod specification. The </a:t>
            </a:r>
            <a:r>
              <a:rPr lang="en-US" dirty="0" err="1"/>
              <a:t>PodSecurityPolicy</a:t>
            </a:r>
            <a:r>
              <a:rPr lang="en-US" sz="1400" b="0" i="0" kern="1200" dirty="0">
                <a:solidFill>
                  <a:schemeClr val="tx1"/>
                </a:solidFill>
                <a:effectLst/>
                <a:latin typeface="+mn-lt"/>
                <a:ea typeface="+mn-ea"/>
                <a:cs typeface="+mn-cs"/>
              </a:rPr>
              <a:t> objects define a set of conditions that a pod must run with in order to be accepted into the system, as well as defaults for the related fields. </a:t>
            </a:r>
          </a:p>
          <a:p>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Once the controller is active, every pods needs to be associated with a policy object. We will see on the next slide, how that works.</a:t>
            </a:r>
          </a:p>
          <a:p>
            <a:r>
              <a:rPr lang="en-US" sz="1400" b="0" i="0" kern="1200" dirty="0">
                <a:solidFill>
                  <a:schemeClr val="tx1"/>
                </a:solidFill>
                <a:effectLst/>
                <a:latin typeface="+mn-lt"/>
                <a:ea typeface="+mn-ea"/>
                <a:cs typeface="+mn-cs"/>
              </a:rPr>
              <a:t>But as long as there is no policy, no pod will be accepted &amp;</a:t>
            </a:r>
            <a:r>
              <a:rPr lang="en-US" sz="1400" b="0" i="0" kern="1200" dirty="0">
                <a:solidFill>
                  <a:schemeClr val="tx1"/>
                </a:solidFill>
                <a:effectLst/>
                <a:latin typeface="+mn-lt"/>
                <a:ea typeface="+mn-ea"/>
                <a:cs typeface="+mn-cs"/>
                <a:sym typeface="Wingdings" panose="05000000000000000000" pitchFamily="2" charset="2"/>
              </a:rPr>
              <a:t> scheduled in the entire cluster.</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131175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In order to make use of it, the usage of the policy has to be authorized by a (newly defined) role. Now you can attach the policy via a </a:t>
            </a:r>
            <a:r>
              <a:rPr lang="en-US" sz="1400" b="0" i="0" kern="1200" dirty="0" err="1">
                <a:solidFill>
                  <a:schemeClr val="tx1"/>
                </a:solidFill>
                <a:effectLst/>
                <a:latin typeface="+mn-lt"/>
                <a:ea typeface="+mn-ea"/>
                <a:cs typeface="+mn-cs"/>
              </a:rPr>
              <a:t>rolebinding</a:t>
            </a:r>
            <a:r>
              <a:rPr lang="en-US" sz="1400" b="0" i="0" kern="1200" dirty="0">
                <a:solidFill>
                  <a:schemeClr val="tx1"/>
                </a:solidFill>
                <a:effectLst/>
                <a:latin typeface="+mn-lt"/>
                <a:ea typeface="+mn-ea"/>
                <a:cs typeface="+mn-cs"/>
              </a:rPr>
              <a:t> to a service account and the pods will be scheduled, if its definition matches the criteria of the policy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557057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27.svg"/><Relationship Id="rId4" Type="http://schemas.openxmlformats.org/officeDocument/2006/relationships/image" Target="../media/image29.sv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8.sv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github.com/karydia/karydia" TargetMode="External"/><Relationship Id="rId1" Type="http://schemas.openxmlformats.org/officeDocument/2006/relationships/slideLayout" Target="../slideLayouts/slideLayout21.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ubernetes/kubernetes/issues/43783"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7.svg"/></Relationships>
</file>

<file path=ppt/slides/_rels/slide9.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Security</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2"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F761BA4D-6949-49CB-8BE7-6A87C6801E45}"/>
              </a:ext>
            </a:extLst>
          </p:cNvPr>
          <p:cNvPicPr>
            <a:picLocks noChangeAspect="1"/>
          </p:cNvPicPr>
          <p:nvPr/>
        </p:nvPicPr>
        <p:blipFill>
          <a:blip r:embed="rId4"/>
          <a:stretch>
            <a:fillRect/>
          </a:stretch>
        </p:blipFill>
        <p:spPr>
          <a:xfrm>
            <a:off x="3855582" y="537617"/>
            <a:ext cx="4484009" cy="4484009"/>
          </a:xfrm>
          <a:prstGeom prst="rect">
            <a:avLst/>
          </a:prstGeo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8160681" y="3285280"/>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 checks the pod according to the policy definition</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572625" y="4881062"/>
            <a:ext cx="1866913" cy="1259333"/>
          </a:xfrm>
          <a:prstGeom prst="wedgeRectCallout">
            <a:avLst>
              <a:gd name="adj1" fmla="val 58241"/>
              <a:gd name="adj2" fmla="val -103188"/>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“Activate” the policy for your service account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8280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6626057" y="4532562"/>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grpSp>
        <p:nvGrpSpPr>
          <p:cNvPr id="22" name="Group 21">
            <a:extLst>
              <a:ext uri="{FF2B5EF4-FFF2-40B4-BE49-F238E27FC236}">
                <a16:creationId xmlns:a16="http://schemas.microsoft.com/office/drawing/2014/main" id="{99E82D95-74DB-46D6-9098-4DC4184F8878}"/>
              </a:ext>
            </a:extLst>
          </p:cNvPr>
          <p:cNvGrpSpPr/>
          <p:nvPr/>
        </p:nvGrpSpPr>
        <p:grpSpPr>
          <a:xfrm>
            <a:off x="4133337" y="4700450"/>
            <a:ext cx="2278288" cy="1226762"/>
            <a:chOff x="3145872" y="4029740"/>
            <a:chExt cx="2278288" cy="1226762"/>
          </a:xfrm>
        </p:grpSpPr>
        <p:pic>
          <p:nvPicPr>
            <p:cNvPr id="23" name="Graphic 22" descr="Jail">
              <a:extLst>
                <a:ext uri="{FF2B5EF4-FFF2-40B4-BE49-F238E27FC236}">
                  <a16:creationId xmlns:a16="http://schemas.microsoft.com/office/drawing/2014/main" id="{3EDC1366-B4CD-4803-8460-56E1D2CC7CB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27816" y="4029740"/>
              <a:ext cx="914400" cy="914400"/>
            </a:xfrm>
            <a:prstGeom prst="rect">
              <a:avLst/>
            </a:prstGeom>
          </p:spPr>
        </p:pic>
        <p:sp>
          <p:nvSpPr>
            <p:cNvPr id="24" name="Rectangle 23">
              <a:extLst>
                <a:ext uri="{FF2B5EF4-FFF2-40B4-BE49-F238E27FC236}">
                  <a16:creationId xmlns:a16="http://schemas.microsoft.com/office/drawing/2014/main" id="{64897D01-C9A1-44DC-A6D7-AE87ED3059D4}"/>
                </a:ext>
              </a:extLst>
            </p:cNvPr>
            <p:cNvSpPr/>
            <p:nvPr/>
          </p:nvSpPr>
          <p:spPr>
            <a:xfrm>
              <a:off x="3145872" y="4887170"/>
              <a:ext cx="2278288"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err="1">
                  <a:ea typeface="Arial Unicode MS" pitchFamily="34" charset="-128"/>
                  <a:cs typeface="Arial Unicode MS" pitchFamily="34" charset="-128"/>
                </a:rPr>
                <a:t>PodSecurityPolicy</a:t>
              </a:r>
              <a:endParaRPr lang="en-US" sz="1800" b="1" kern="0" dirty="0">
                <a:ea typeface="Arial Unicode MS" pitchFamily="34" charset="-128"/>
                <a:cs typeface="Arial Unicode MS" pitchFamily="34" charset="-128"/>
              </a:endParaRPr>
            </a:p>
          </p:txBody>
        </p:sp>
      </p:grpSp>
      <p:cxnSp>
        <p:nvCxnSpPr>
          <p:cNvPr id="25" name="Straight Arrow Connector 24">
            <a:extLst>
              <a:ext uri="{FF2B5EF4-FFF2-40B4-BE49-F238E27FC236}">
                <a16:creationId xmlns:a16="http://schemas.microsoft.com/office/drawing/2014/main" id="{EA877CEF-F5C7-4837-BEC8-8F9401DCF01C}"/>
              </a:ext>
            </a:extLst>
          </p:cNvPr>
          <p:cNvCxnSpPr>
            <a:cxnSpLocks/>
            <a:stCxn id="27" idx="1"/>
            <a:endCxn id="26" idx="2"/>
          </p:cNvCxnSpPr>
          <p:nvPr/>
        </p:nvCxnSpPr>
        <p:spPr>
          <a:xfrm flipV="1">
            <a:off x="3157451" y="3852478"/>
            <a:ext cx="0" cy="45474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A026F30-6A9C-4DF3-9923-C5B0CE4B3778}"/>
              </a:ext>
            </a:extLst>
          </p:cNvPr>
          <p:cNvSpPr/>
          <p:nvPr/>
        </p:nvSpPr>
        <p:spPr bwMode="gray">
          <a:xfrm>
            <a:off x="2499727" y="3078366"/>
            <a:ext cx="1315448" cy="774112"/>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 binding</a:t>
            </a:r>
          </a:p>
        </p:txBody>
      </p:sp>
      <p:sp>
        <p:nvSpPr>
          <p:cNvPr id="27" name="Cylinder 26">
            <a:extLst>
              <a:ext uri="{FF2B5EF4-FFF2-40B4-BE49-F238E27FC236}">
                <a16:creationId xmlns:a16="http://schemas.microsoft.com/office/drawing/2014/main" id="{4945CADE-3C4A-48FA-9086-FEF8C4AF9A19}"/>
              </a:ext>
            </a:extLst>
          </p:cNvPr>
          <p:cNvSpPr/>
          <p:nvPr/>
        </p:nvSpPr>
        <p:spPr bwMode="gray">
          <a:xfrm>
            <a:off x="2655967" y="4307224"/>
            <a:ext cx="1002967" cy="812920"/>
          </a:xfrm>
          <a:prstGeom prst="can">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role</a:t>
            </a:r>
          </a:p>
        </p:txBody>
      </p:sp>
      <p:cxnSp>
        <p:nvCxnSpPr>
          <p:cNvPr id="28" name="Straight Arrow Connector 27">
            <a:extLst>
              <a:ext uri="{FF2B5EF4-FFF2-40B4-BE49-F238E27FC236}">
                <a16:creationId xmlns:a16="http://schemas.microsoft.com/office/drawing/2014/main" id="{BBF344A4-DFB1-4372-AED0-85EBD51BD13B}"/>
              </a:ext>
            </a:extLst>
          </p:cNvPr>
          <p:cNvCxnSpPr>
            <a:cxnSpLocks/>
            <a:stCxn id="26" idx="0"/>
            <a:endCxn id="8" idx="2"/>
          </p:cNvCxnSpPr>
          <p:nvPr/>
        </p:nvCxnSpPr>
        <p:spPr>
          <a:xfrm flipV="1">
            <a:off x="3157451" y="2555038"/>
            <a:ext cx="3702" cy="523328"/>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4F54746-0EF3-43A5-9281-6A1DA4B76D6C}"/>
              </a:ext>
            </a:extLst>
          </p:cNvPr>
          <p:cNvCxnSpPr>
            <a:cxnSpLocks/>
            <a:stCxn id="23" idx="1"/>
            <a:endCxn id="27" idx="4"/>
          </p:cNvCxnSpPr>
          <p:nvPr/>
        </p:nvCxnSpPr>
        <p:spPr>
          <a:xfrm flipH="1" flipV="1">
            <a:off x="3658934" y="4713684"/>
            <a:ext cx="1156347" cy="443966"/>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5476DBE-C792-488E-8EC3-839060D6D1A9}"/>
              </a:ext>
            </a:extLst>
          </p:cNvPr>
          <p:cNvCxnSpPr>
            <a:cxnSpLocks/>
            <a:endCxn id="10" idx="2"/>
          </p:cNvCxnSpPr>
          <p:nvPr/>
        </p:nvCxnSpPr>
        <p:spPr>
          <a:xfrm flipH="1" flipV="1">
            <a:off x="6196468" y="2555038"/>
            <a:ext cx="1120705" cy="1977524"/>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Speech Bubble: Rectangle 38">
            <a:extLst>
              <a:ext uri="{FF2B5EF4-FFF2-40B4-BE49-F238E27FC236}">
                <a16:creationId xmlns:a16="http://schemas.microsoft.com/office/drawing/2014/main" id="{F5C60CD7-A068-4641-AE45-D1961000036D}"/>
              </a:ext>
            </a:extLst>
          </p:cNvPr>
          <p:cNvSpPr/>
          <p:nvPr/>
        </p:nvSpPr>
        <p:spPr bwMode="gray">
          <a:xfrm>
            <a:off x="7997561" y="3422807"/>
            <a:ext cx="2707032" cy="1259333"/>
          </a:xfrm>
          <a:prstGeom prst="wedgeRectCallout">
            <a:avLst>
              <a:gd name="adj1" fmla="val -73695"/>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In case host fs access is forbidden, the pod will be rejected</a:t>
            </a:r>
          </a:p>
        </p:txBody>
      </p:sp>
      <p:sp>
        <p:nvSpPr>
          <p:cNvPr id="40" name="Speech Bubble: Rectangle 39">
            <a:extLst>
              <a:ext uri="{FF2B5EF4-FFF2-40B4-BE49-F238E27FC236}">
                <a16:creationId xmlns:a16="http://schemas.microsoft.com/office/drawing/2014/main" id="{D6EEB1FE-0913-4E84-9081-01483DE33C91}"/>
              </a:ext>
            </a:extLst>
          </p:cNvPr>
          <p:cNvSpPr/>
          <p:nvPr/>
        </p:nvSpPr>
        <p:spPr bwMode="gray">
          <a:xfrm>
            <a:off x="4230326" y="3301685"/>
            <a:ext cx="1866913" cy="914401"/>
          </a:xfrm>
          <a:prstGeom prst="wedgeRectCallout">
            <a:avLst>
              <a:gd name="adj1" fmla="val -2698"/>
              <a:gd name="adj2" fmla="val 991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 host fs”</a:t>
            </a:r>
          </a:p>
        </p:txBody>
      </p:sp>
      <p:pic>
        <p:nvPicPr>
          <p:cNvPr id="29" name="Graphic 28" descr="High Voltage">
            <a:extLst>
              <a:ext uri="{FF2B5EF4-FFF2-40B4-BE49-F238E27FC236}">
                <a16:creationId xmlns:a16="http://schemas.microsoft.com/office/drawing/2014/main" id="{42202A74-8C1B-4538-92CE-DCA6A7BDC70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402" y="2499579"/>
            <a:ext cx="1002965" cy="1002965"/>
          </a:xfrm>
          <a:prstGeom prst="rect">
            <a:avLst/>
          </a:prstGeom>
        </p:spPr>
      </p:pic>
    </p:spTree>
    <p:extLst>
      <p:ext uri="{BB962C8B-B14F-4D97-AF65-F5344CB8AC3E}">
        <p14:creationId xmlns:p14="http://schemas.microsoft.com/office/powerpoint/2010/main" val="4013409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“Allow everything” </a:t>
            </a:r>
            <a:r>
              <a:rPr lang="en-US" dirty="0" err="1"/>
              <a:t>PodSecurityPolicy</a:t>
            </a:r>
            <a:endParaRPr lang="en-US" dirty="0"/>
          </a:p>
        </p:txBody>
      </p:sp>
      <p:sp>
        <p:nvSpPr>
          <p:cNvPr id="5" name="Speech Bubble: Rectangle 4">
            <a:extLst>
              <a:ext uri="{FF2B5EF4-FFF2-40B4-BE49-F238E27FC236}">
                <a16:creationId xmlns:a16="http://schemas.microsoft.com/office/drawing/2014/main" id="{E72DA577-22FF-4CEC-AC5F-3E41B31C4A4E}"/>
              </a:ext>
            </a:extLst>
          </p:cNvPr>
          <p:cNvSpPr/>
          <p:nvPr/>
        </p:nvSpPr>
        <p:spPr bwMode="gray">
          <a:xfrm>
            <a:off x="5486011" y="3449769"/>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file systems</a:t>
            </a:r>
          </a:p>
        </p:txBody>
      </p:sp>
      <p:sp>
        <p:nvSpPr>
          <p:cNvPr id="6" name="Speech Bubble: Rectangle 5">
            <a:extLst>
              <a:ext uri="{FF2B5EF4-FFF2-40B4-BE49-F238E27FC236}">
                <a16:creationId xmlns:a16="http://schemas.microsoft.com/office/drawing/2014/main" id="{10F24991-D27E-4732-8E6F-7B73385CD015}"/>
              </a:ext>
            </a:extLst>
          </p:cNvPr>
          <p:cNvSpPr/>
          <p:nvPr/>
        </p:nvSpPr>
        <p:spPr bwMode="gray">
          <a:xfrm>
            <a:off x="5486011" y="491640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Allow host access</a:t>
            </a:r>
          </a:p>
        </p:txBody>
      </p:sp>
      <p:pic>
        <p:nvPicPr>
          <p:cNvPr id="3" name="Picture 2">
            <a:extLst>
              <a:ext uri="{FF2B5EF4-FFF2-40B4-BE49-F238E27FC236}">
                <a16:creationId xmlns:a16="http://schemas.microsoft.com/office/drawing/2014/main" id="{6BA5E041-4BBA-4BFC-9973-DBDB25C62B83}"/>
              </a:ext>
            </a:extLst>
          </p:cNvPr>
          <p:cNvPicPr>
            <a:picLocks noChangeAspect="1"/>
          </p:cNvPicPr>
          <p:nvPr/>
        </p:nvPicPr>
        <p:blipFill>
          <a:blip r:embed="rId3"/>
          <a:stretch>
            <a:fillRect/>
          </a:stretch>
        </p:blipFill>
        <p:spPr>
          <a:xfrm>
            <a:off x="504001" y="1067030"/>
            <a:ext cx="3483208" cy="5389805"/>
          </a:xfrm>
          <a:prstGeom prst="rect">
            <a:avLst/>
          </a:prstGeom>
          <a:ln>
            <a:solidFill>
              <a:schemeClr val="tx1"/>
            </a:solidFill>
          </a:ln>
        </p:spPr>
      </p:pic>
      <p:sp>
        <p:nvSpPr>
          <p:cNvPr id="7" name="Speech Bubble: Rectangle 6">
            <a:extLst>
              <a:ext uri="{FF2B5EF4-FFF2-40B4-BE49-F238E27FC236}">
                <a16:creationId xmlns:a16="http://schemas.microsoft.com/office/drawing/2014/main" id="{380AE598-53AA-4992-A686-BA6206D18B69}"/>
              </a:ext>
            </a:extLst>
          </p:cNvPr>
          <p:cNvSpPr/>
          <p:nvPr/>
        </p:nvSpPr>
        <p:spPr bwMode="gray">
          <a:xfrm>
            <a:off x="5486011" y="1769804"/>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Manage user &amp; permissions</a:t>
            </a:r>
          </a:p>
        </p:txBody>
      </p:sp>
    </p:spTree>
    <p:extLst>
      <p:ext uri="{BB962C8B-B14F-4D97-AF65-F5344CB8AC3E}">
        <p14:creationId xmlns:p14="http://schemas.microsoft.com/office/powerpoint/2010/main" val="433082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653B39-58A6-4515-8E3A-B93DA1FBC07A}"/>
              </a:ext>
            </a:extLst>
          </p:cNvPr>
          <p:cNvSpPr>
            <a:spLocks noGrp="1"/>
          </p:cNvSpPr>
          <p:nvPr>
            <p:ph type="title"/>
          </p:nvPr>
        </p:nvSpPr>
        <p:spPr/>
        <p:txBody>
          <a:bodyPr/>
          <a:lstStyle/>
          <a:p>
            <a:r>
              <a:rPr lang="en-US" dirty="0"/>
              <a:t>Restrictive </a:t>
            </a:r>
            <a:r>
              <a:rPr lang="en-US" dirty="0" err="1"/>
              <a:t>PodSecurityPolicy</a:t>
            </a:r>
            <a:endParaRPr lang="en-US" dirty="0"/>
          </a:p>
        </p:txBody>
      </p:sp>
      <p:sp>
        <p:nvSpPr>
          <p:cNvPr id="6" name="Speech Bubble: Rectangle 5">
            <a:extLst>
              <a:ext uri="{FF2B5EF4-FFF2-40B4-BE49-F238E27FC236}">
                <a16:creationId xmlns:a16="http://schemas.microsoft.com/office/drawing/2014/main" id="{4743897D-D050-4D5A-8CA5-0A06E67A4A7A}"/>
              </a:ext>
            </a:extLst>
          </p:cNvPr>
          <p:cNvSpPr/>
          <p:nvPr/>
        </p:nvSpPr>
        <p:spPr bwMode="gray">
          <a:xfrm>
            <a:off x="5475378" y="2700087"/>
            <a:ext cx="4018844" cy="1085104"/>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File system groups &amp; supplemental groups cannot be 0</a:t>
            </a:r>
          </a:p>
        </p:txBody>
      </p:sp>
      <p:sp>
        <p:nvSpPr>
          <p:cNvPr id="7" name="Speech Bubble: Rectangle 6">
            <a:extLst>
              <a:ext uri="{FF2B5EF4-FFF2-40B4-BE49-F238E27FC236}">
                <a16:creationId xmlns:a16="http://schemas.microsoft.com/office/drawing/2014/main" id="{E5BD8DCE-5A1D-4BC8-8C9D-5C21698DA285}"/>
              </a:ext>
            </a:extLst>
          </p:cNvPr>
          <p:cNvSpPr/>
          <p:nvPr/>
        </p:nvSpPr>
        <p:spPr bwMode="gray">
          <a:xfrm>
            <a:off x="5475378" y="117717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Process is not allow to run with UID 0</a:t>
            </a:r>
          </a:p>
        </p:txBody>
      </p:sp>
      <p:sp>
        <p:nvSpPr>
          <p:cNvPr id="8" name="Speech Bubble: Rectangle 7">
            <a:extLst>
              <a:ext uri="{FF2B5EF4-FFF2-40B4-BE49-F238E27FC236}">
                <a16:creationId xmlns:a16="http://schemas.microsoft.com/office/drawing/2014/main" id="{18A13BC3-6B90-4926-B65A-2467F87A55E2}"/>
              </a:ext>
            </a:extLst>
          </p:cNvPr>
          <p:cNvSpPr/>
          <p:nvPr/>
        </p:nvSpPr>
        <p:spPr bwMode="gray">
          <a:xfrm>
            <a:off x="5475378" y="5142408"/>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Whitelist volume types</a:t>
            </a:r>
          </a:p>
        </p:txBody>
      </p:sp>
      <p:pic>
        <p:nvPicPr>
          <p:cNvPr id="2" name="Picture 1">
            <a:extLst>
              <a:ext uri="{FF2B5EF4-FFF2-40B4-BE49-F238E27FC236}">
                <a16:creationId xmlns:a16="http://schemas.microsoft.com/office/drawing/2014/main" id="{7E8C1EA0-8804-4F1F-893B-3B66C409FDCC}"/>
              </a:ext>
            </a:extLst>
          </p:cNvPr>
          <p:cNvPicPr>
            <a:picLocks noChangeAspect="1"/>
          </p:cNvPicPr>
          <p:nvPr/>
        </p:nvPicPr>
        <p:blipFill>
          <a:blip r:embed="rId3"/>
          <a:stretch>
            <a:fillRect/>
          </a:stretch>
        </p:blipFill>
        <p:spPr>
          <a:xfrm>
            <a:off x="504001" y="978305"/>
            <a:ext cx="3568269" cy="5375695"/>
          </a:xfrm>
          <a:prstGeom prst="rect">
            <a:avLst/>
          </a:prstGeom>
          <a:ln>
            <a:solidFill>
              <a:schemeClr val="tx1"/>
            </a:solidFill>
          </a:ln>
        </p:spPr>
      </p:pic>
    </p:spTree>
    <p:extLst>
      <p:ext uri="{BB962C8B-B14F-4D97-AF65-F5344CB8AC3E}">
        <p14:creationId xmlns:p14="http://schemas.microsoft.com/office/powerpoint/2010/main" val="573220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NetworkPolicy</a:t>
            </a:r>
            <a:endParaRPr lang="en-US" dirty="0"/>
          </a:p>
        </p:txBody>
      </p:sp>
      <p:sp>
        <p:nvSpPr>
          <p:cNvPr id="8" name="Rectangle 7"/>
          <p:cNvSpPr/>
          <p:nvPr/>
        </p:nvSpPr>
        <p:spPr>
          <a:xfrm>
            <a:off x="504000" y="1223190"/>
            <a:ext cx="10918380" cy="738664"/>
          </a:xfrm>
          <a:prstGeom prst="rect">
            <a:avLst/>
          </a:prstGeom>
        </p:spPr>
        <p:txBody>
          <a:bodyPr wrap="square">
            <a:spAutoFit/>
          </a:bodyPr>
          <a:lstStyle/>
          <a:p>
            <a:pPr marL="342900" indent="-342900">
              <a:buFont typeface="Wingdings" panose="05000000000000000000" pitchFamily="2" charset="2"/>
              <a:buChar char="§"/>
            </a:pPr>
            <a:r>
              <a:rPr lang="en-US" dirty="0"/>
              <a:t>“Firewall”-like restrictions</a:t>
            </a:r>
          </a:p>
          <a:p>
            <a:pPr marL="342900" indent="-342900">
              <a:buFont typeface="Wingdings" panose="05000000000000000000" pitchFamily="2" charset="2"/>
              <a:buChar char="§"/>
            </a:pPr>
            <a:r>
              <a:rPr lang="en-US" dirty="0"/>
              <a:t>Define egress and ingress rules for a service</a:t>
            </a:r>
          </a:p>
        </p:txBody>
      </p:sp>
      <p:sp>
        <p:nvSpPr>
          <p:cNvPr id="7" name="Rectangle 6"/>
          <p:cNvSpPr/>
          <p:nvPr/>
        </p:nvSpPr>
        <p:spPr bwMode="gray">
          <a:xfrm>
            <a:off x="3850434" y="3401577"/>
            <a:ext cx="1315448" cy="112049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direct-line-to-peach</a:t>
            </a:r>
          </a:p>
        </p:txBody>
      </p:sp>
      <p:sp>
        <p:nvSpPr>
          <p:cNvPr id="12" name="Rectangle 11"/>
          <p:cNvSpPr/>
          <p:nvPr/>
        </p:nvSpPr>
        <p:spPr bwMode="gray">
          <a:xfrm>
            <a:off x="8479699" y="356788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Peach</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6" name="Straight Arrow Connector 15"/>
          <p:cNvCxnSpPr>
            <a:cxnSpLocks/>
            <a:stCxn id="28" idx="3"/>
            <a:endCxn id="7" idx="1"/>
          </p:cNvCxnSpPr>
          <p:nvPr/>
        </p:nvCxnSpPr>
        <p:spPr>
          <a:xfrm>
            <a:off x="2131354" y="3228936"/>
            <a:ext cx="1719080" cy="732890"/>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Rectangle: Single Corner Snipped 21"/>
          <p:cNvSpPr/>
          <p:nvPr/>
        </p:nvSpPr>
        <p:spPr bwMode="gray">
          <a:xfrm>
            <a:off x="6032354" y="4818501"/>
            <a:ext cx="2322768" cy="95432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Network 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4" name="Straight Arrow Connector 23"/>
          <p:cNvCxnSpPr>
            <a:cxnSpLocks/>
            <a:stCxn id="22" idx="3"/>
          </p:cNvCxnSpPr>
          <p:nvPr/>
        </p:nvCxnSpPr>
        <p:spPr>
          <a:xfrm flipV="1">
            <a:off x="7193738" y="4071790"/>
            <a:ext cx="0" cy="746711"/>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cxnSpLocks/>
            <a:stCxn id="7" idx="3"/>
            <a:endCxn id="12" idx="1"/>
          </p:cNvCxnSpPr>
          <p:nvPr/>
        </p:nvCxnSpPr>
        <p:spPr>
          <a:xfrm>
            <a:off x="5165882" y="3961826"/>
            <a:ext cx="3313817" cy="9416"/>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Lightning Bolt 35"/>
          <p:cNvSpPr/>
          <p:nvPr/>
        </p:nvSpPr>
        <p:spPr bwMode="gray">
          <a:xfrm>
            <a:off x="6752698" y="4071790"/>
            <a:ext cx="303473" cy="499599"/>
          </a:xfrm>
          <a:prstGeom prst="lightningBol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ectangle 27"/>
          <p:cNvSpPr/>
          <p:nvPr/>
        </p:nvSpPr>
        <p:spPr bwMode="gray">
          <a:xfrm>
            <a:off x="1068868" y="2825574"/>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Mario</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Rectangle 28"/>
          <p:cNvSpPr/>
          <p:nvPr/>
        </p:nvSpPr>
        <p:spPr bwMode="gray">
          <a:xfrm>
            <a:off x="1068868" y="4488940"/>
            <a:ext cx="1062486" cy="8067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Bowser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0" name="Straight Arrow Connector 29"/>
          <p:cNvCxnSpPr>
            <a:cxnSpLocks/>
            <a:stCxn id="29" idx="3"/>
            <a:endCxn id="7" idx="1"/>
          </p:cNvCxnSpPr>
          <p:nvPr/>
        </p:nvCxnSpPr>
        <p:spPr>
          <a:xfrm flipV="1">
            <a:off x="2131354" y="3961826"/>
            <a:ext cx="1719080" cy="930476"/>
          </a:xfrm>
          <a:prstGeom prst="straightConnector1">
            <a:avLst/>
          </a:prstGeom>
          <a:ln w="3810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bwMode="gray">
          <a:xfrm>
            <a:off x="8079509" y="5506571"/>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sp>
        <p:nvSpPr>
          <p:cNvPr id="49" name="Rectangle 48"/>
          <p:cNvSpPr/>
          <p:nvPr/>
        </p:nvSpPr>
        <p:spPr bwMode="gray">
          <a:xfrm>
            <a:off x="9018808" y="3228936"/>
            <a:ext cx="1774306" cy="521824"/>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location</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castle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0" name="Flowchart: Document 49"/>
          <p:cNvSpPr/>
          <p:nvPr/>
        </p:nvSpPr>
        <p:spPr bwMode="gray">
          <a:xfrm>
            <a:off x="4863671" y="5506571"/>
            <a:ext cx="1506583"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accept: caller: </a:t>
            </a:r>
            <a:r>
              <a:rPr lang="en-US" sz="1800" kern="0" dirty="0" err="1">
                <a:ea typeface="Arial Unicode MS" pitchFamily="34" charset="-128"/>
                <a:cs typeface="Arial Unicode MS" pitchFamily="34" charset="-128"/>
              </a:rPr>
              <a:t>mario</a:t>
            </a:r>
            <a:endParaRPr lang="en-US" sz="1800" kern="0" dirty="0">
              <a:ea typeface="Arial Unicode MS" pitchFamily="34" charset="-128"/>
              <a:cs typeface="Arial Unicode MS" pitchFamily="34" charset="-128"/>
            </a:endParaRPr>
          </a:p>
        </p:txBody>
      </p:sp>
      <p:sp>
        <p:nvSpPr>
          <p:cNvPr id="51" name="Rectangle 50"/>
          <p:cNvSpPr/>
          <p:nvPr/>
        </p:nvSpPr>
        <p:spPr bwMode="gray">
          <a:xfrm>
            <a:off x="1600111" y="2574739"/>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caller</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mario</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Flowchart: Document 20">
            <a:extLst>
              <a:ext uri="{FF2B5EF4-FFF2-40B4-BE49-F238E27FC236}">
                <a16:creationId xmlns:a16="http://schemas.microsoft.com/office/drawing/2014/main" id="{3F4627F5-3267-4CEF-9A64-0ACC08646BB2}"/>
              </a:ext>
            </a:extLst>
          </p:cNvPr>
          <p:cNvSpPr/>
          <p:nvPr/>
        </p:nvSpPr>
        <p:spPr bwMode="gray">
          <a:xfrm>
            <a:off x="4863671" y="2740245"/>
            <a:ext cx="1826452" cy="766354"/>
          </a:xfrm>
          <a:prstGeom prst="flowChartDocumen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Selector: location: castle</a:t>
            </a:r>
          </a:p>
        </p:txBody>
      </p:sp>
      <p:pic>
        <p:nvPicPr>
          <p:cNvPr id="4" name="Picture 3">
            <a:extLst>
              <a:ext uri="{FF2B5EF4-FFF2-40B4-BE49-F238E27FC236}">
                <a16:creationId xmlns:a16="http://schemas.microsoft.com/office/drawing/2014/main" id="{CC5F828F-B494-4491-AF27-48E98AFF321B}"/>
              </a:ext>
            </a:extLst>
          </p:cNvPr>
          <p:cNvPicPr>
            <a:picLocks noChangeAspect="1"/>
          </p:cNvPicPr>
          <p:nvPr/>
        </p:nvPicPr>
        <p:blipFill>
          <a:blip r:embed="rId3"/>
          <a:stretch>
            <a:fillRect/>
          </a:stretch>
        </p:blipFill>
        <p:spPr>
          <a:xfrm>
            <a:off x="8113651" y="2838413"/>
            <a:ext cx="700145" cy="971843"/>
          </a:xfrm>
          <a:prstGeom prst="rect">
            <a:avLst/>
          </a:prstGeom>
        </p:spPr>
      </p:pic>
      <p:pic>
        <p:nvPicPr>
          <p:cNvPr id="6" name="Picture 5">
            <a:extLst>
              <a:ext uri="{FF2B5EF4-FFF2-40B4-BE49-F238E27FC236}">
                <a16:creationId xmlns:a16="http://schemas.microsoft.com/office/drawing/2014/main" id="{BAE9FA16-C748-4105-A878-ED67D62F16CB}"/>
              </a:ext>
            </a:extLst>
          </p:cNvPr>
          <p:cNvPicPr>
            <a:picLocks noChangeAspect="1"/>
          </p:cNvPicPr>
          <p:nvPr/>
        </p:nvPicPr>
        <p:blipFill>
          <a:blip r:embed="rId4"/>
          <a:stretch>
            <a:fillRect/>
          </a:stretch>
        </p:blipFill>
        <p:spPr>
          <a:xfrm>
            <a:off x="591705" y="4935423"/>
            <a:ext cx="954325" cy="954325"/>
          </a:xfrm>
          <a:prstGeom prst="rect">
            <a:avLst/>
          </a:prstGeom>
        </p:spPr>
      </p:pic>
      <p:pic>
        <p:nvPicPr>
          <p:cNvPr id="10" name="Picture 9">
            <a:extLst>
              <a:ext uri="{FF2B5EF4-FFF2-40B4-BE49-F238E27FC236}">
                <a16:creationId xmlns:a16="http://schemas.microsoft.com/office/drawing/2014/main" id="{FD49209D-46DC-4980-9438-E71BF6CB4DBF}"/>
              </a:ext>
            </a:extLst>
          </p:cNvPr>
          <p:cNvPicPr>
            <a:picLocks noChangeAspect="1"/>
          </p:cNvPicPr>
          <p:nvPr/>
        </p:nvPicPr>
        <p:blipFill>
          <a:blip r:embed="rId5"/>
          <a:stretch>
            <a:fillRect/>
          </a:stretch>
        </p:blipFill>
        <p:spPr>
          <a:xfrm>
            <a:off x="727706" y="2369060"/>
            <a:ext cx="538204" cy="824528"/>
          </a:xfrm>
          <a:prstGeom prst="rect">
            <a:avLst/>
          </a:prstGeom>
        </p:spPr>
      </p:pic>
    </p:spTree>
    <p:extLst>
      <p:ext uri="{BB962C8B-B14F-4D97-AF65-F5344CB8AC3E}">
        <p14:creationId xmlns:p14="http://schemas.microsoft.com/office/powerpoint/2010/main" val="367527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animBg="1"/>
      <p:bldP spid="36" grpId="0" animBg="1"/>
      <p:bldP spid="28" grpId="0" animBg="1"/>
      <p:bldP spid="29" grpId="0" animBg="1"/>
      <p:bldP spid="39" grpId="0" animBg="1"/>
      <p:bldP spid="50" grpId="0" animBg="1"/>
      <p:bldP spid="51"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258D-FCE3-453D-B02E-FA78D5B651D9}"/>
              </a:ext>
            </a:extLst>
          </p:cNvPr>
          <p:cNvSpPr>
            <a:spLocks noGrp="1"/>
          </p:cNvSpPr>
          <p:nvPr>
            <p:ph type="title"/>
          </p:nvPr>
        </p:nvSpPr>
        <p:spPr/>
        <p:txBody>
          <a:bodyPr/>
          <a:lstStyle/>
          <a:p>
            <a:r>
              <a:rPr lang="en-US" dirty="0"/>
              <a:t>More on Network Policies</a:t>
            </a:r>
          </a:p>
        </p:txBody>
      </p:sp>
      <p:sp>
        <p:nvSpPr>
          <p:cNvPr id="3" name="TextBox 2">
            <a:extLst>
              <a:ext uri="{FF2B5EF4-FFF2-40B4-BE49-F238E27FC236}">
                <a16:creationId xmlns:a16="http://schemas.microsoft.com/office/drawing/2014/main" id="{3CAD70D4-21BA-41FD-B4F3-C0909E6819F3}"/>
              </a:ext>
            </a:extLst>
          </p:cNvPr>
          <p:cNvSpPr txBox="1"/>
          <p:nvPr/>
        </p:nvSpPr>
        <p:spPr>
          <a:xfrm>
            <a:off x="504001" y="1311965"/>
            <a:ext cx="5479356" cy="430887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2 </a:t>
            </a:r>
            <a:r>
              <a:rPr lang="en-US" sz="2000" kern="0" dirty="0" err="1">
                <a:ea typeface="Arial Unicode MS" pitchFamily="34" charset="-128"/>
                <a:cs typeface="Arial Unicode MS" pitchFamily="34" charset="-128"/>
              </a:rPr>
              <a:t>policyTypes</a:t>
            </a:r>
            <a:r>
              <a:rPr lang="en-US" sz="20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Ingress: rules for incoming traffic</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Egress: rules for outgoing traffic</a:t>
            </a:r>
          </a:p>
          <a:p>
            <a:pPr fontAlgn="base">
              <a:spcBef>
                <a:spcPct val="50000"/>
              </a:spcBef>
              <a:spcAft>
                <a:spcPct val="0"/>
              </a:spcAft>
              <a:buClr>
                <a:srgbClr val="F0AB00"/>
              </a:buClr>
              <a:buSzPct val="80000"/>
            </a:pPr>
            <a:endParaRPr lang="en-US" sz="20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3 kinds of Rules: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ipBlock</a:t>
            </a:r>
            <a:r>
              <a:rPr lang="en-US" sz="2000" kern="0" dirty="0">
                <a:ea typeface="Arial Unicode MS" pitchFamily="34" charset="-128"/>
                <a:cs typeface="Arial Unicode MS" pitchFamily="34" charset="-128"/>
              </a:rPr>
              <a:t>: range of IP addresses given as CIDR</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podSelector</a:t>
            </a:r>
            <a:r>
              <a:rPr lang="en-US" sz="2000" kern="0" dirty="0">
                <a:ea typeface="Arial Unicode MS" pitchFamily="34" charset="-128"/>
                <a:cs typeface="Arial Unicode MS" pitchFamily="34" charset="-128"/>
              </a:rPr>
              <a:t>: labels of Pods allowed </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err="1">
                <a:ea typeface="Arial Unicode MS" pitchFamily="34" charset="-128"/>
                <a:cs typeface="Arial Unicode MS" pitchFamily="34" charset="-128"/>
              </a:rPr>
              <a:t>namespaceSelector</a:t>
            </a:r>
            <a:r>
              <a:rPr lang="en-US" sz="2000" kern="0" dirty="0">
                <a:ea typeface="Arial Unicode MS" pitchFamily="34" charset="-128"/>
                <a:cs typeface="Arial Unicode MS" pitchFamily="34" charset="-128"/>
              </a:rPr>
              <a:t>: labels of Namespaces</a:t>
            </a:r>
          </a:p>
          <a:p>
            <a:pPr marL="285750" indent="-285750" fontAlgn="base">
              <a:spcBef>
                <a:spcPct val="50000"/>
              </a:spcBef>
              <a:spcAft>
                <a:spcPct val="0"/>
              </a:spcAft>
              <a:buClr>
                <a:srgbClr val="F0AB00"/>
              </a:buClr>
              <a:buSzPct val="80000"/>
              <a:buFont typeface="Arial" panose="020B0604020202020204" pitchFamily="34" charset="0"/>
              <a:buChar char="•"/>
            </a:pPr>
            <a:r>
              <a:rPr lang="en-US" sz="2000" kern="0" dirty="0">
                <a:ea typeface="Arial Unicode MS" pitchFamily="34" charset="-128"/>
                <a:cs typeface="Arial Unicode MS" pitchFamily="34" charset="-128"/>
              </a:rPr>
              <a:t>Last two can be combined to specify certain pods in certain </a:t>
            </a:r>
            <a:r>
              <a:rPr lang="en-US" sz="2000" kern="0" dirty="0" err="1">
                <a:ea typeface="Arial Unicode MS" pitchFamily="34" charset="-128"/>
                <a:cs typeface="Arial Unicode MS" pitchFamily="34" charset="-128"/>
              </a:rPr>
              <a:t>namespases</a:t>
            </a:r>
            <a:r>
              <a:rPr lang="en-US" sz="2000" kern="0" dirty="0">
                <a:ea typeface="Arial Unicode MS" pitchFamily="34" charset="-128"/>
                <a:cs typeface="Arial Unicode MS" pitchFamily="34" charset="-128"/>
              </a:rPr>
              <a:t> (since 1.11)</a:t>
            </a:r>
          </a:p>
        </p:txBody>
      </p:sp>
    </p:spTree>
    <p:extLst>
      <p:ext uri="{BB962C8B-B14F-4D97-AF65-F5344CB8AC3E}">
        <p14:creationId xmlns:p14="http://schemas.microsoft.com/office/powerpoint/2010/main" val="17460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4763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Attacking K8s</a:t>
            </a:r>
          </a:p>
        </p:txBody>
      </p:sp>
      <p:pic>
        <p:nvPicPr>
          <p:cNvPr id="5" name="Picture 4">
            <a:extLst>
              <a:ext uri="{FF2B5EF4-FFF2-40B4-BE49-F238E27FC236}">
                <a16:creationId xmlns:a16="http://schemas.microsoft.com/office/drawing/2014/main" id="{46822AB6-27A0-4E88-8B9A-E70E5967B8E0}"/>
              </a:ext>
            </a:extLst>
          </p:cNvPr>
          <p:cNvPicPr>
            <a:picLocks noChangeAspect="1"/>
          </p:cNvPicPr>
          <p:nvPr/>
        </p:nvPicPr>
        <p:blipFill>
          <a:blip r:embed="rId2"/>
          <a:stretch>
            <a:fillRect/>
          </a:stretch>
        </p:blipFill>
        <p:spPr>
          <a:xfrm>
            <a:off x="5648820" y="1309270"/>
            <a:ext cx="4239460" cy="4239460"/>
          </a:xfrm>
          <a:prstGeom prst="rect">
            <a:avLst/>
          </a:prstGeom>
        </p:spPr>
      </p:pic>
    </p:spTree>
    <p:extLst>
      <p:ext uri="{BB962C8B-B14F-4D97-AF65-F5344CB8AC3E}">
        <p14:creationId xmlns:p14="http://schemas.microsoft.com/office/powerpoint/2010/main" val="2026247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8026BE7A-4593-49C0-8AB0-9ACDBBAC32F0}"/>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E6DC1ADC-4654-4F03-B065-7C743FA94D33}"/>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89234713-B92F-490B-816D-7D03DE2CB399}"/>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1" name="Straight Connector 10">
            <a:extLst>
              <a:ext uri="{FF2B5EF4-FFF2-40B4-BE49-F238E27FC236}">
                <a16:creationId xmlns:a16="http://schemas.microsoft.com/office/drawing/2014/main" id="{8212A066-C642-4653-8248-71D0D018FB9C}"/>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A3C39E6E-8802-487D-8EFB-5EE635D38FB0}"/>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6" name="Rectangle: Rounded Corners 35">
            <a:extLst>
              <a:ext uri="{FF2B5EF4-FFF2-40B4-BE49-F238E27FC236}">
                <a16:creationId xmlns:a16="http://schemas.microsoft.com/office/drawing/2014/main" id="{4A2A2717-CD54-4CDC-BC00-C10239978171}"/>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Setup</a:t>
            </a:r>
          </a:p>
        </p:txBody>
      </p:sp>
      <p:sp>
        <p:nvSpPr>
          <p:cNvPr id="51" name="TextBox 50">
            <a:extLst>
              <a:ext uri="{FF2B5EF4-FFF2-40B4-BE49-F238E27FC236}">
                <a16:creationId xmlns:a16="http://schemas.microsoft.com/office/drawing/2014/main" id="{8C4896B8-4474-4EDB-AED8-677DAF5587AB}"/>
              </a:ext>
            </a:extLst>
          </p:cNvPr>
          <p:cNvSpPr txBox="1"/>
          <p:nvPr/>
        </p:nvSpPr>
        <p:spPr>
          <a:xfrm>
            <a:off x="1799514" y="3189516"/>
            <a:ext cx="3471248" cy="692497"/>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Hello world! </a:t>
            </a:r>
          </a:p>
        </p:txBody>
      </p:sp>
      <p:pic>
        <p:nvPicPr>
          <p:cNvPr id="53" name="Graphic 52" descr="User">
            <a:extLst>
              <a:ext uri="{FF2B5EF4-FFF2-40B4-BE49-F238E27FC236}">
                <a16:creationId xmlns:a16="http://schemas.microsoft.com/office/drawing/2014/main" id="{07CB2D72-906B-4C0A-9807-D997DAED37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9069" y="3189071"/>
            <a:ext cx="914400" cy="914400"/>
          </a:xfrm>
          <a:prstGeom prst="rect">
            <a:avLst/>
          </a:prstGeom>
        </p:spPr>
      </p:pic>
      <p:pic>
        <p:nvPicPr>
          <p:cNvPr id="55" name="Graphic 54" descr="Internet">
            <a:extLst>
              <a:ext uri="{FF2B5EF4-FFF2-40B4-BE49-F238E27FC236}">
                <a16:creationId xmlns:a16="http://schemas.microsoft.com/office/drawing/2014/main" id="{015D3B6F-37B0-49FA-BA5E-C09B56E26F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7615" y="2752054"/>
            <a:ext cx="1219201" cy="1219201"/>
          </a:xfrm>
          <a:prstGeom prst="rect">
            <a:avLst/>
          </a:prstGeom>
        </p:spPr>
      </p:pic>
      <p:sp>
        <p:nvSpPr>
          <p:cNvPr id="56" name="Rectangle 55">
            <a:extLst>
              <a:ext uri="{FF2B5EF4-FFF2-40B4-BE49-F238E27FC236}">
                <a16:creationId xmlns:a16="http://schemas.microsoft.com/office/drawing/2014/main" id="{46DA3ECC-152B-4E97-8059-7E45D120D6C5}"/>
              </a:ext>
            </a:extLst>
          </p:cNvPr>
          <p:cNvSpPr/>
          <p:nvPr/>
        </p:nvSpPr>
        <p:spPr bwMode="gray">
          <a:xfrm>
            <a:off x="5293234" y="3410584"/>
            <a:ext cx="1594885" cy="106325"/>
          </a:xfrm>
          <a:prstGeom prst="rect">
            <a:avLst/>
          </a:prstGeom>
          <a:solidFill>
            <a:schemeClr val="accent5"/>
          </a:solidFill>
          <a:ln w="6350" algn="ctr">
            <a:solidFill>
              <a:schemeClr val="accent5"/>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407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1: Bitcoin, Ethereum, </a:t>
            </a:r>
            <a:r>
              <a:rPr lang="en-US" dirty="0" err="1"/>
              <a:t>Monero</a:t>
            </a:r>
            <a:r>
              <a:rPr lang="en-US" dirty="0"/>
              <a:t>!</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Tree>
    <p:extLst>
      <p:ext uri="{BB962C8B-B14F-4D97-AF65-F5344CB8AC3E}">
        <p14:creationId xmlns:p14="http://schemas.microsoft.com/office/powerpoint/2010/main" val="1212405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B87457-F3B6-44B0-B1C5-0E54471BB2F1}"/>
              </a:ext>
            </a:extLst>
          </p:cNvPr>
          <p:cNvSpPr>
            <a:spLocks noGrp="1"/>
          </p:cNvSpPr>
          <p:nvPr>
            <p:ph type="title"/>
          </p:nvPr>
        </p:nvSpPr>
        <p:spPr/>
        <p:txBody>
          <a:bodyPr/>
          <a:lstStyle/>
          <a:p>
            <a:r>
              <a:rPr lang="en-US" dirty="0"/>
              <a:t>How to prevent apps to wreak havoc?</a:t>
            </a:r>
          </a:p>
        </p:txBody>
      </p:sp>
      <p:grpSp>
        <p:nvGrpSpPr>
          <p:cNvPr id="19" name="Group 18">
            <a:extLst>
              <a:ext uri="{FF2B5EF4-FFF2-40B4-BE49-F238E27FC236}">
                <a16:creationId xmlns:a16="http://schemas.microsoft.com/office/drawing/2014/main" id="{E52CD11C-4930-4B80-9098-265892D1BDFD}"/>
              </a:ext>
            </a:extLst>
          </p:cNvPr>
          <p:cNvGrpSpPr/>
          <p:nvPr/>
        </p:nvGrpSpPr>
        <p:grpSpPr>
          <a:xfrm>
            <a:off x="950220" y="1219097"/>
            <a:ext cx="3189768" cy="1347720"/>
            <a:chOff x="1080165" y="1564862"/>
            <a:chExt cx="3189768" cy="1347720"/>
          </a:xfrm>
        </p:grpSpPr>
        <p:pic>
          <p:nvPicPr>
            <p:cNvPr id="9" name="Graphic 8" descr="Gauge">
              <a:extLst>
                <a:ext uri="{FF2B5EF4-FFF2-40B4-BE49-F238E27FC236}">
                  <a16:creationId xmlns:a16="http://schemas.microsoft.com/office/drawing/2014/main" id="{0F61950B-BE6F-4C20-A587-2C30E8E3AE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17849" y="1564862"/>
              <a:ext cx="914400" cy="914400"/>
            </a:xfrm>
            <a:prstGeom prst="rect">
              <a:avLst/>
            </a:prstGeom>
          </p:spPr>
        </p:pic>
        <p:sp>
          <p:nvSpPr>
            <p:cNvPr id="16" name="TextBox 15">
              <a:extLst>
                <a:ext uri="{FF2B5EF4-FFF2-40B4-BE49-F238E27FC236}">
                  <a16:creationId xmlns:a16="http://schemas.microsoft.com/office/drawing/2014/main" id="{44124592-A052-43B9-9C1B-2254861806D0}"/>
                </a:ext>
              </a:extLst>
            </p:cNvPr>
            <p:cNvSpPr txBox="1"/>
            <p:nvPr/>
          </p:nvSpPr>
          <p:spPr>
            <a:xfrm>
              <a:off x="1080165" y="2635583"/>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Limit resource consumption</a:t>
              </a:r>
            </a:p>
          </p:txBody>
        </p:sp>
      </p:grpSp>
      <p:grpSp>
        <p:nvGrpSpPr>
          <p:cNvPr id="20" name="Group 19">
            <a:extLst>
              <a:ext uri="{FF2B5EF4-FFF2-40B4-BE49-F238E27FC236}">
                <a16:creationId xmlns:a16="http://schemas.microsoft.com/office/drawing/2014/main" id="{C2307E61-3D64-4893-AF49-FC88538FB2A6}"/>
              </a:ext>
            </a:extLst>
          </p:cNvPr>
          <p:cNvGrpSpPr/>
          <p:nvPr/>
        </p:nvGrpSpPr>
        <p:grpSpPr>
          <a:xfrm>
            <a:off x="950220" y="4835938"/>
            <a:ext cx="3189768" cy="1191399"/>
            <a:chOff x="1207755" y="4378738"/>
            <a:chExt cx="3189768" cy="1191399"/>
          </a:xfrm>
        </p:grpSpPr>
        <p:pic>
          <p:nvPicPr>
            <p:cNvPr id="7" name="Graphic 6" descr="Handcuffs">
              <a:extLst>
                <a:ext uri="{FF2B5EF4-FFF2-40B4-BE49-F238E27FC236}">
                  <a16:creationId xmlns:a16="http://schemas.microsoft.com/office/drawing/2014/main" id="{9AA91D06-899A-4995-A00E-EBB1ADAA10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45439" y="4378738"/>
              <a:ext cx="914400" cy="914400"/>
            </a:xfrm>
            <a:prstGeom prst="rect">
              <a:avLst/>
            </a:prstGeom>
          </p:spPr>
        </p:pic>
        <p:sp>
          <p:nvSpPr>
            <p:cNvPr id="17" name="TextBox 16">
              <a:extLst>
                <a:ext uri="{FF2B5EF4-FFF2-40B4-BE49-F238E27FC236}">
                  <a16:creationId xmlns:a16="http://schemas.microsoft.com/office/drawing/2014/main" id="{48B7D5A6-5CAC-40FE-BB5F-48CA79A5C5C6}"/>
                </a:ext>
              </a:extLst>
            </p:cNvPr>
            <p:cNvSpPr txBox="1"/>
            <p:nvPr/>
          </p:nvSpPr>
          <p:spPr>
            <a:xfrm>
              <a:off x="1207755" y="5293138"/>
              <a:ext cx="3189768" cy="276999"/>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Add security constraints</a:t>
              </a:r>
            </a:p>
          </p:txBody>
        </p:sp>
      </p:grpSp>
      <p:sp>
        <p:nvSpPr>
          <p:cNvPr id="21" name="Plus Sign 20">
            <a:extLst>
              <a:ext uri="{FF2B5EF4-FFF2-40B4-BE49-F238E27FC236}">
                <a16:creationId xmlns:a16="http://schemas.microsoft.com/office/drawing/2014/main" id="{CC1FA71E-4898-43A6-9A1D-6428CBE0B34E}"/>
              </a:ext>
            </a:extLst>
          </p:cNvPr>
          <p:cNvSpPr/>
          <p:nvPr/>
        </p:nvSpPr>
        <p:spPr bwMode="gray">
          <a:xfrm>
            <a:off x="1642906" y="2893303"/>
            <a:ext cx="1804397" cy="1616149"/>
          </a:xfrm>
          <a:prstGeom prst="mathPlus">
            <a:avLst/>
          </a:prstGeom>
          <a:ln>
            <a:headEnd/>
            <a:tailEnd/>
          </a:ln>
        </p:spPr>
        <p:style>
          <a:lnRef idx="2">
            <a:schemeClr val="dk1"/>
          </a:lnRef>
          <a:fillRef idx="1">
            <a:schemeClr val="lt1"/>
          </a:fillRef>
          <a:effectRef idx="0">
            <a:schemeClr val="dk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3" name="Speech Bubble: Rectangle 22">
            <a:extLst>
              <a:ext uri="{FF2B5EF4-FFF2-40B4-BE49-F238E27FC236}">
                <a16:creationId xmlns:a16="http://schemas.microsoft.com/office/drawing/2014/main" id="{F890ADED-ABCE-4EBC-85AA-63965344EFFA}"/>
              </a:ext>
            </a:extLst>
          </p:cNvPr>
          <p:cNvSpPr/>
          <p:nvPr/>
        </p:nvSpPr>
        <p:spPr bwMode="gray">
          <a:xfrm>
            <a:off x="5558106" y="1656279"/>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CPU &amp; memory consumption</a:t>
            </a:r>
          </a:p>
        </p:txBody>
      </p:sp>
      <p:sp>
        <p:nvSpPr>
          <p:cNvPr id="24" name="Speech Bubble: Rectangle 23">
            <a:extLst>
              <a:ext uri="{FF2B5EF4-FFF2-40B4-BE49-F238E27FC236}">
                <a16:creationId xmlns:a16="http://schemas.microsoft.com/office/drawing/2014/main" id="{2C4138F8-6262-40B4-A714-D8F3BEB70764}"/>
              </a:ext>
            </a:extLst>
          </p:cNvPr>
          <p:cNvSpPr/>
          <p:nvPr/>
        </p:nvSpPr>
        <p:spPr bwMode="gray">
          <a:xfrm>
            <a:off x="5558106" y="4422056"/>
            <a:ext cx="3189767" cy="1466781"/>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Prevent container from accessing the host &amp; limit the blast radius</a:t>
            </a:r>
          </a:p>
        </p:txBody>
      </p:sp>
    </p:spTree>
    <p:extLst>
      <p:ext uri="{BB962C8B-B14F-4D97-AF65-F5344CB8AC3E}">
        <p14:creationId xmlns:p14="http://schemas.microsoft.com/office/powerpoint/2010/main" val="3648409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sp>
        <p:nvSpPr>
          <p:cNvPr id="2" name="Cloud 1">
            <a:extLst>
              <a:ext uri="{FF2B5EF4-FFF2-40B4-BE49-F238E27FC236}">
                <a16:creationId xmlns:a16="http://schemas.microsoft.com/office/drawing/2014/main" id="{D4F0E42D-30E8-4AD3-BDAA-9E16ABB6973D}"/>
              </a:ext>
            </a:extLst>
          </p:cNvPr>
          <p:cNvSpPr/>
          <p:nvPr/>
        </p:nvSpPr>
        <p:spPr bwMode="gray">
          <a:xfrm>
            <a:off x="6989398" y="929734"/>
            <a:ext cx="2054586" cy="1658675"/>
          </a:xfrm>
          <a:prstGeom prst="cloud">
            <a:avLst/>
          </a:prstGeom>
          <a:solidFill>
            <a:schemeClr val="bg2">
              <a:lumMod val="40000"/>
              <a:lumOff val="6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Internet</a:t>
            </a:r>
          </a:p>
        </p:txBody>
      </p:sp>
      <p:sp>
        <p:nvSpPr>
          <p:cNvPr id="20" name="TextBox 19">
            <a:extLst>
              <a:ext uri="{FF2B5EF4-FFF2-40B4-BE49-F238E27FC236}">
                <a16:creationId xmlns:a16="http://schemas.microsoft.com/office/drawing/2014/main" id="{3FC79A34-F218-447B-8C61-1E171A5941BB}"/>
              </a:ext>
            </a:extLst>
          </p:cNvPr>
          <p:cNvSpPr txBox="1"/>
          <p:nvPr/>
        </p:nvSpPr>
        <p:spPr>
          <a:xfrm>
            <a:off x="1735718" y="3203057"/>
            <a:ext cx="359884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apt install &lt;some miner&gt;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 € € € € € € € €...</a:t>
            </a:r>
          </a:p>
        </p:txBody>
      </p:sp>
      <p:cxnSp>
        <p:nvCxnSpPr>
          <p:cNvPr id="22" name="Connector: Elbow 21">
            <a:extLst>
              <a:ext uri="{FF2B5EF4-FFF2-40B4-BE49-F238E27FC236}">
                <a16:creationId xmlns:a16="http://schemas.microsoft.com/office/drawing/2014/main" id="{8870909F-3F3C-4B60-A7F2-656FD357233E}"/>
              </a:ext>
            </a:extLst>
          </p:cNvPr>
          <p:cNvCxnSpPr>
            <a:cxnSpLocks/>
            <a:stCxn id="20" idx="3"/>
            <a:endCxn id="2" idx="1"/>
          </p:cNvCxnSpPr>
          <p:nvPr/>
        </p:nvCxnSpPr>
        <p:spPr>
          <a:xfrm flipV="1">
            <a:off x="5334558" y="2586643"/>
            <a:ext cx="2682133" cy="1170412"/>
          </a:xfrm>
          <a:prstGeom prst="bentConnector2">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7" name="Graphic 16" descr="Coins">
            <a:extLst>
              <a:ext uri="{FF2B5EF4-FFF2-40B4-BE49-F238E27FC236}">
                <a16:creationId xmlns:a16="http://schemas.microsoft.com/office/drawing/2014/main" id="{D9919339-C5F4-46D3-BCAA-DADD401DD3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71158" y="2695147"/>
            <a:ext cx="914400" cy="914400"/>
          </a:xfrm>
          <a:prstGeom prst="rect">
            <a:avLst/>
          </a:prstGeom>
        </p:spPr>
      </p:pic>
      <p:sp>
        <p:nvSpPr>
          <p:cNvPr id="13" name="Speech Bubble: Rectangle 12">
            <a:extLst>
              <a:ext uri="{FF2B5EF4-FFF2-40B4-BE49-F238E27FC236}">
                <a16:creationId xmlns:a16="http://schemas.microsoft.com/office/drawing/2014/main" id="{607BCF5E-3042-4E57-BE13-298B44EF95D4}"/>
              </a:ext>
            </a:extLst>
          </p:cNvPr>
          <p:cNvSpPr/>
          <p:nvPr/>
        </p:nvSpPr>
        <p:spPr bwMode="gray">
          <a:xfrm>
            <a:off x="8835726" y="2793553"/>
            <a:ext cx="2318513" cy="617991"/>
          </a:xfrm>
          <a:prstGeom prst="wedgeRectCallout">
            <a:avLst>
              <a:gd name="adj1" fmla="val -50183"/>
              <a:gd name="adj2" fmla="val -11669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Block egress traffic with network policies</a:t>
            </a:r>
          </a:p>
        </p:txBody>
      </p:sp>
      <p:sp>
        <p:nvSpPr>
          <p:cNvPr id="14" name="Speech Bubble: Rectangle 13">
            <a:extLst>
              <a:ext uri="{FF2B5EF4-FFF2-40B4-BE49-F238E27FC236}">
                <a16:creationId xmlns:a16="http://schemas.microsoft.com/office/drawing/2014/main" id="{54F4D027-A4E0-4AEE-89BE-7D9AD78C2D7B}"/>
              </a:ext>
            </a:extLst>
          </p:cNvPr>
          <p:cNvSpPr/>
          <p:nvPr/>
        </p:nvSpPr>
        <p:spPr bwMode="gray">
          <a:xfrm>
            <a:off x="6989398" y="5176944"/>
            <a:ext cx="3014153" cy="1000664"/>
          </a:xfrm>
          <a:prstGeom prst="wedgeRectCallout">
            <a:avLst>
              <a:gd name="adj1" fmla="val -86024"/>
              <a:gd name="adj2" fmla="val -3169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resource consumption via container / pod spec</a:t>
            </a:r>
          </a:p>
        </p:txBody>
      </p:sp>
      <p:sp>
        <p:nvSpPr>
          <p:cNvPr id="15" name="Speech Bubble: Rectangle 14">
            <a:extLst>
              <a:ext uri="{FF2B5EF4-FFF2-40B4-BE49-F238E27FC236}">
                <a16:creationId xmlns:a16="http://schemas.microsoft.com/office/drawing/2014/main" id="{392769AA-5C5A-419E-B32F-1FC2321CC76E}"/>
              </a:ext>
            </a:extLst>
          </p:cNvPr>
          <p:cNvSpPr/>
          <p:nvPr/>
        </p:nvSpPr>
        <p:spPr bwMode="gray">
          <a:xfrm>
            <a:off x="6989399" y="4166401"/>
            <a:ext cx="3014152" cy="782350"/>
          </a:xfrm>
          <a:prstGeom prst="wedgeRectCallout">
            <a:avLst>
              <a:gd name="adj1" fmla="val -94596"/>
              <a:gd name="adj2" fmla="val -8572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images don’t have tools like curl or </a:t>
            </a:r>
            <a:r>
              <a:rPr lang="en-US" sz="1800" kern="0" dirty="0" err="1">
                <a:ea typeface="Arial Unicode MS" pitchFamily="34" charset="-128"/>
                <a:cs typeface="Arial Unicode MS" pitchFamily="34" charset="-128"/>
              </a:rPr>
              <a:t>wget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6706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Scenario 2: Take over the cluster / hosts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sp>
        <p:nvSpPr>
          <p:cNvPr id="16" name="Speech Bubble: Rectangle 15">
            <a:extLst>
              <a:ext uri="{FF2B5EF4-FFF2-40B4-BE49-F238E27FC236}">
                <a16:creationId xmlns:a16="http://schemas.microsoft.com/office/drawing/2014/main" id="{56E9EFCE-333F-4A4D-9149-A2996C1DB7BF}"/>
              </a:ext>
            </a:extLst>
          </p:cNvPr>
          <p:cNvSpPr/>
          <p:nvPr/>
        </p:nvSpPr>
        <p:spPr bwMode="gray">
          <a:xfrm>
            <a:off x="6984649" y="3573340"/>
            <a:ext cx="3840751" cy="732846"/>
          </a:xfrm>
          <a:prstGeom prst="wedgeRectCallout">
            <a:avLst>
              <a:gd name="adj1" fmla="val -44690"/>
              <a:gd name="adj2" fmla="val -10290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Access API server via </a:t>
            </a:r>
            <a:r>
              <a:rPr lang="en-US" sz="1800" kern="0" dirty="0" err="1">
                <a:ea typeface="Arial Unicode MS" pitchFamily="34" charset="-128"/>
                <a:cs typeface="Arial Unicode MS" pitchFamily="34" charset="-128"/>
              </a:rPr>
              <a:t>kubernetes.default.svc.cluster.local</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23" name="Speech Bubble: Rectangle 22">
            <a:extLst>
              <a:ext uri="{FF2B5EF4-FFF2-40B4-BE49-F238E27FC236}">
                <a16:creationId xmlns:a16="http://schemas.microsoft.com/office/drawing/2014/main" id="{4E38303D-9619-41B0-8673-3DB2CDDA2DC9}"/>
              </a:ext>
            </a:extLst>
          </p:cNvPr>
          <p:cNvSpPr/>
          <p:nvPr/>
        </p:nvSpPr>
        <p:spPr bwMode="gray">
          <a:xfrm>
            <a:off x="7763083" y="2388438"/>
            <a:ext cx="2980762" cy="657919"/>
          </a:xfrm>
          <a:prstGeom prst="wedgeRectCallout">
            <a:avLst>
              <a:gd name="adj1" fmla="val -82297"/>
              <a:gd name="adj2" fmla="val 4851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Schedule new pod /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884DF847-38D8-4D66-94E6-0C9A1578F77E}"/>
              </a:ext>
            </a:extLst>
          </p:cNvPr>
          <p:cNvSpPr/>
          <p:nvPr/>
        </p:nvSpPr>
        <p:spPr bwMode="gray">
          <a:xfrm>
            <a:off x="6097239" y="5000411"/>
            <a:ext cx="4098485" cy="844379"/>
          </a:xfrm>
          <a:prstGeom prst="wedgeRectCallout">
            <a:avLst>
              <a:gd name="adj1" fmla="val -70990"/>
              <a:gd name="adj2" fmla="val -8339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&gt; mount host file system to container &gt; worse, if container runs as root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50941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6" grpId="1" animBg="1"/>
      <p:bldP spid="21" grpId="0" animBg="1"/>
      <p:bldP spid="23" grpId="0" animBg="1"/>
      <p:bldP spid="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pic>
        <p:nvPicPr>
          <p:cNvPr id="14" name="Graphic 13" descr="Unlock">
            <a:extLst>
              <a:ext uri="{FF2B5EF4-FFF2-40B4-BE49-F238E27FC236}">
                <a16:creationId xmlns:a16="http://schemas.microsoft.com/office/drawing/2014/main" id="{47835CC9-B876-4F93-84D3-643E17FC649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7449" y="2086708"/>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19">
            <a:extLst>
              <a:ext uri="{FF2B5EF4-FFF2-40B4-BE49-F238E27FC236}">
                <a16:creationId xmlns:a16="http://schemas.microsoft.com/office/drawing/2014/main" id="{957AC1FF-B729-4CF0-843C-B9C6DEAA0A9A}"/>
              </a:ext>
            </a:extLst>
          </p:cNvPr>
          <p:cNvSpPr/>
          <p:nvPr/>
        </p:nvSpPr>
        <p:spPr bwMode="gray">
          <a:xfrm>
            <a:off x="6173878" y="4360018"/>
            <a:ext cx="2318513" cy="617991"/>
          </a:xfrm>
          <a:prstGeom prst="wedgeRectCallout">
            <a:avLst>
              <a:gd name="adj1" fmla="val -105214"/>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Don’t automount access tokens</a:t>
            </a:r>
          </a:p>
        </p:txBody>
      </p:sp>
      <p:sp>
        <p:nvSpPr>
          <p:cNvPr id="22" name="Speech Bubble: Rectangle 21">
            <a:extLst>
              <a:ext uri="{FF2B5EF4-FFF2-40B4-BE49-F238E27FC236}">
                <a16:creationId xmlns:a16="http://schemas.microsoft.com/office/drawing/2014/main" id="{7B13E8C6-494D-422F-A7E4-517448A05A36}"/>
              </a:ext>
            </a:extLst>
          </p:cNvPr>
          <p:cNvSpPr/>
          <p:nvPr/>
        </p:nvSpPr>
        <p:spPr bwMode="gray">
          <a:xfrm>
            <a:off x="8048716" y="3165847"/>
            <a:ext cx="2318513" cy="617991"/>
          </a:xfrm>
          <a:prstGeom prst="wedgeRectCallout">
            <a:avLst>
              <a:gd name="adj1" fmla="val -69903"/>
              <a:gd name="adj2" fmla="val -10465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Limit access scope with RBAC</a:t>
            </a:r>
          </a:p>
        </p:txBody>
      </p:sp>
    </p:spTree>
    <p:extLst>
      <p:ext uri="{BB962C8B-B14F-4D97-AF65-F5344CB8AC3E}">
        <p14:creationId xmlns:p14="http://schemas.microsoft.com/office/powerpoint/2010/main" val="3595589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Rounded Corners 38">
            <a:extLst>
              <a:ext uri="{FF2B5EF4-FFF2-40B4-BE49-F238E27FC236}">
                <a16:creationId xmlns:a16="http://schemas.microsoft.com/office/drawing/2014/main" id="{6B05395E-1844-476D-AB95-17A4127B8AE6}"/>
              </a:ext>
            </a:extLst>
          </p:cNvPr>
          <p:cNvSpPr/>
          <p:nvPr/>
        </p:nvSpPr>
        <p:spPr bwMode="gray">
          <a:xfrm>
            <a:off x="1269557" y="2926601"/>
            <a:ext cx="4531162" cy="3484827"/>
          </a:xfrm>
          <a:prstGeom prst="roundRect">
            <a:avLst/>
          </a:prstGeom>
          <a:solidFill>
            <a:schemeClr val="tx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b"/>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Host</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0" name="Rectangle: Rounded Corners 39">
            <a:extLst>
              <a:ext uri="{FF2B5EF4-FFF2-40B4-BE49-F238E27FC236}">
                <a16:creationId xmlns:a16="http://schemas.microsoft.com/office/drawing/2014/main" id="{01EB7DF5-45EB-4252-81B1-36C6C146EC09}"/>
              </a:ext>
            </a:extLst>
          </p:cNvPr>
          <p:cNvSpPr/>
          <p:nvPr/>
        </p:nvSpPr>
        <p:spPr bwMode="gray">
          <a:xfrm>
            <a:off x="1269557" y="1008652"/>
            <a:ext cx="4531162" cy="1743402"/>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K8s</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Rounded Corners 40">
            <a:extLst>
              <a:ext uri="{FF2B5EF4-FFF2-40B4-BE49-F238E27FC236}">
                <a16:creationId xmlns:a16="http://schemas.microsoft.com/office/drawing/2014/main" id="{84440113-9D89-45D0-8A5F-AB6580792D6B}"/>
              </a:ext>
            </a:extLst>
          </p:cNvPr>
          <p:cNvSpPr/>
          <p:nvPr/>
        </p:nvSpPr>
        <p:spPr bwMode="gray">
          <a:xfrm>
            <a:off x="1642716" y="2402958"/>
            <a:ext cx="3784845" cy="2172586"/>
          </a:xfrm>
          <a:prstGeom prst="round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a:ln>
                  <a:noFill/>
                </a:ln>
                <a:effectLst/>
                <a:uLnTx/>
                <a:uFillTx/>
                <a:ea typeface="Arial Unicode MS" pitchFamily="34" charset="-128"/>
                <a:cs typeface="Arial Unicode MS" pitchFamily="34" charset="-128"/>
              </a:rPr>
              <a:t>Container</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42" name="Straight Connector 41">
            <a:extLst>
              <a:ext uri="{FF2B5EF4-FFF2-40B4-BE49-F238E27FC236}">
                <a16:creationId xmlns:a16="http://schemas.microsoft.com/office/drawing/2014/main" id="{0D4EDAE1-E022-4D47-BFE8-DB8E8A0CC4AB}"/>
              </a:ext>
            </a:extLst>
          </p:cNvPr>
          <p:cNvCxnSpPr>
            <a:cxnSpLocks/>
          </p:cNvCxnSpPr>
          <p:nvPr/>
        </p:nvCxnSpPr>
        <p:spPr>
          <a:xfrm>
            <a:off x="3535138" y="4575544"/>
            <a:ext cx="0" cy="485550"/>
          </a:xfrm>
          <a:prstGeom prst="line">
            <a:avLst/>
          </a:prstGeom>
          <a:ln w="76200">
            <a:solidFill>
              <a:schemeClr val="bg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2523410D-48C4-4016-92C7-EAD431ADB7B2}"/>
              </a:ext>
            </a:extLst>
          </p:cNvPr>
          <p:cNvSpPr/>
          <p:nvPr/>
        </p:nvSpPr>
        <p:spPr bwMode="gray">
          <a:xfrm>
            <a:off x="1424394" y="5061094"/>
            <a:ext cx="4221488" cy="723014"/>
          </a:xfrm>
          <a:prstGeom prst="roundRect">
            <a:avLst/>
          </a:prstGeom>
          <a:solidFill>
            <a:schemeClr val="bg2">
              <a:lumMod val="20000"/>
              <a:lumOff val="8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000" b="1" i="0" u="none" strike="noStrike" kern="0" cap="none" spc="0" normalizeH="0" baseline="0" noProof="0" dirty="0">
                <a:ln>
                  <a:noFill/>
                </a:ln>
                <a:effectLst/>
                <a:uLnTx/>
                <a:uFillTx/>
                <a:ea typeface="Arial Unicode MS" pitchFamily="34" charset="-128"/>
                <a:cs typeface="Arial Unicode MS" pitchFamily="34" charset="-128"/>
              </a:rPr>
              <a:t>Linux Kernel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1" name="Rectangle: Rounded Corners 50">
            <a:extLst>
              <a:ext uri="{FF2B5EF4-FFF2-40B4-BE49-F238E27FC236}">
                <a16:creationId xmlns:a16="http://schemas.microsoft.com/office/drawing/2014/main" id="{7DE3B177-A7B0-4867-B54E-B383E5D84DF0}"/>
              </a:ext>
            </a:extLst>
          </p:cNvPr>
          <p:cNvSpPr/>
          <p:nvPr/>
        </p:nvSpPr>
        <p:spPr bwMode="gray">
          <a:xfrm>
            <a:off x="2596211" y="1541716"/>
            <a:ext cx="1877854" cy="686695"/>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0000" tIns="72000" rIns="90000" bIns="72000" numCol="1" spcCol="0" rtlCol="0" fromWordArt="0" anchor="ctr" anchorCtr="0" forceAA="0" compatLnSpc="1">
            <a:prstTxWarp prst="textNoShape">
              <a:avLst/>
            </a:prstTxWarp>
            <a:noAutofit/>
          </a:bodyPr>
          <a:lstStyle/>
          <a:p>
            <a:pPr algn="ctr" defTabSz="914400" fontAlgn="base">
              <a:spcBef>
                <a:spcPct val="50000"/>
              </a:spcBef>
              <a:spcAft>
                <a:spcPct val="0"/>
              </a:spcAft>
              <a:buClr>
                <a:srgbClr val="F0AB00"/>
              </a:buClr>
              <a:buSzPct val="80000"/>
            </a:pPr>
            <a:r>
              <a:rPr lang="en-US" sz="1800" kern="0" dirty="0">
                <a:solidFill>
                  <a:schemeClr val="dk1"/>
                </a:solidFill>
                <a:latin typeface="+mn-lt"/>
                <a:ea typeface="Arial Unicode MS" pitchFamily="34" charset="-128"/>
              </a:rPr>
              <a:t>API Server</a:t>
            </a:r>
          </a:p>
        </p:txBody>
      </p:sp>
      <p:sp>
        <p:nvSpPr>
          <p:cNvPr id="50" name="Title 49">
            <a:extLst>
              <a:ext uri="{FF2B5EF4-FFF2-40B4-BE49-F238E27FC236}">
                <a16:creationId xmlns:a16="http://schemas.microsoft.com/office/drawing/2014/main" id="{7D480E47-3DD1-4ACF-8C6E-41D6F9D75F58}"/>
              </a:ext>
            </a:extLst>
          </p:cNvPr>
          <p:cNvSpPr>
            <a:spLocks noGrp="1"/>
          </p:cNvSpPr>
          <p:nvPr>
            <p:ph type="title"/>
          </p:nvPr>
        </p:nvSpPr>
        <p:spPr/>
        <p:txBody>
          <a:bodyPr/>
          <a:lstStyle/>
          <a:p>
            <a:r>
              <a:rPr lang="en-US" dirty="0"/>
              <a:t>How to prevent this?</a:t>
            </a:r>
          </a:p>
        </p:txBody>
      </p:sp>
      <p:pic>
        <p:nvPicPr>
          <p:cNvPr id="13" name="Graphic 12" descr="Key">
            <a:extLst>
              <a:ext uri="{FF2B5EF4-FFF2-40B4-BE49-F238E27FC236}">
                <a16:creationId xmlns:a16="http://schemas.microsoft.com/office/drawing/2014/main" id="{24AFE383-E4B7-416B-8A0D-3397A797A0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9808" y="3165847"/>
            <a:ext cx="914400" cy="914400"/>
          </a:xfrm>
          <a:prstGeom prst="rect">
            <a:avLst/>
          </a:prstGeom>
        </p:spPr>
      </p:pic>
      <p:sp>
        <p:nvSpPr>
          <p:cNvPr id="15" name="TextBox 14">
            <a:extLst>
              <a:ext uri="{FF2B5EF4-FFF2-40B4-BE49-F238E27FC236}">
                <a16:creationId xmlns:a16="http://schemas.microsoft.com/office/drawing/2014/main" id="{80ABF94F-8E24-404E-85B8-D2E723613FFB}"/>
              </a:ext>
            </a:extLst>
          </p:cNvPr>
          <p:cNvSpPr txBox="1"/>
          <p:nvPr/>
        </p:nvSpPr>
        <p:spPr>
          <a:xfrm>
            <a:off x="2070043" y="3323356"/>
            <a:ext cx="1859765" cy="553998"/>
          </a:xfrm>
          <a:prstGeom prst="rect">
            <a:avLst/>
          </a:prstGeom>
          <a:noFill/>
        </p:spPr>
        <p:txBody>
          <a:bodyPr wrap="square" lIns="0" tIns="0" rIns="0" bIns="0" rtlCol="0">
            <a:spAutoFit/>
          </a:bodyPr>
          <a:lstStyle/>
          <a:p>
            <a:pPr algn="ctr"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Service account access token</a:t>
            </a:r>
          </a:p>
        </p:txBody>
      </p:sp>
      <p:cxnSp>
        <p:nvCxnSpPr>
          <p:cNvPr id="18" name="Connector: Elbow 17">
            <a:extLst>
              <a:ext uri="{FF2B5EF4-FFF2-40B4-BE49-F238E27FC236}">
                <a16:creationId xmlns:a16="http://schemas.microsoft.com/office/drawing/2014/main" id="{AF728B89-1CB2-4AF0-91C1-DE652946C0E4}"/>
              </a:ext>
            </a:extLst>
          </p:cNvPr>
          <p:cNvCxnSpPr>
            <a:cxnSpLocks/>
            <a:stCxn id="41" idx="3"/>
            <a:endCxn id="51" idx="3"/>
          </p:cNvCxnSpPr>
          <p:nvPr/>
        </p:nvCxnSpPr>
        <p:spPr>
          <a:xfrm flipH="1" flipV="1">
            <a:off x="4474065" y="1885064"/>
            <a:ext cx="953496" cy="1604187"/>
          </a:xfrm>
          <a:prstGeom prst="bentConnector3">
            <a:avLst>
              <a:gd name="adj1" fmla="val -122105"/>
            </a:avLst>
          </a:prstGeom>
          <a:ln w="57150">
            <a:solidFill>
              <a:schemeClr val="accent5">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F2B48EE-7B2C-4AE3-ACCA-23A545AA3F48}"/>
              </a:ext>
            </a:extLst>
          </p:cNvPr>
          <p:cNvSpPr txBox="1"/>
          <p:nvPr/>
        </p:nvSpPr>
        <p:spPr>
          <a:xfrm>
            <a:off x="1851183" y="3046357"/>
            <a:ext cx="3367910" cy="1107996"/>
          </a:xfrm>
          <a:prstGeom prst="rect">
            <a:avLst/>
          </a:prstGeom>
          <a:solidFill>
            <a:schemeClr val="bg2">
              <a:lumMod val="20000"/>
              <a:lumOff val="80000"/>
            </a:schemeClr>
          </a:solidFill>
        </p:spPr>
        <p:txBody>
          <a:bodyPr wrap="square" lIns="0" tIns="0" rIns="0" bIns="0" rtlCol="0">
            <a:spAutoFit/>
          </a:bodyPr>
          <a:lstStyle/>
          <a:p>
            <a:pPr fontAlgn="base">
              <a:spcBef>
                <a:spcPct val="50000"/>
              </a:spcBef>
              <a:spcAft>
                <a:spcPct val="0"/>
              </a:spcAft>
              <a:buClr>
                <a:srgbClr val="F0AB00"/>
              </a:buClr>
              <a:buSzPct val="80000"/>
            </a:pPr>
            <a:r>
              <a:rPr lang="en-US" sz="1800" kern="0" dirty="0" err="1">
                <a:latin typeface="Courier New" panose="02070309020205020404" pitchFamily="49" charset="0"/>
                <a:ea typeface="Arial Unicode MS" pitchFamily="34" charset="-128"/>
                <a:cs typeface="Courier New" panose="02070309020205020404" pitchFamily="49" charset="0"/>
              </a:rPr>
              <a:t>root@container</a:t>
            </a:r>
            <a:r>
              <a:rPr lang="en-US" sz="1800" kern="0" dirty="0">
                <a:latin typeface="Courier New" panose="02070309020205020404" pitchFamily="49" charset="0"/>
                <a:ea typeface="Arial Unicode MS" pitchFamily="34" charset="-128"/>
                <a:cs typeface="Courier New" panose="02070309020205020404" pitchFamily="49" charset="0"/>
              </a:rPr>
              <a:t>:$</a:t>
            </a: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cat /</a:t>
            </a:r>
            <a:r>
              <a:rPr lang="en-US" sz="1800" kern="0" dirty="0" err="1">
                <a:latin typeface="Courier New" panose="02070309020205020404" pitchFamily="49" charset="0"/>
                <a:ea typeface="Arial Unicode MS" pitchFamily="34" charset="-128"/>
                <a:cs typeface="Courier New" panose="02070309020205020404" pitchFamily="49" charset="0"/>
              </a:rPr>
              <a:t>hostfs</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etc</a:t>
            </a:r>
            <a:r>
              <a:rPr lang="en-US" sz="1800" kern="0" dirty="0">
                <a:latin typeface="Courier New" panose="02070309020205020404" pitchFamily="49" charset="0"/>
                <a:ea typeface="Arial Unicode MS" pitchFamily="34" charset="-128"/>
                <a:cs typeface="Courier New" panose="02070309020205020404" pitchFamily="49" charset="0"/>
              </a:rPr>
              <a:t>/</a:t>
            </a:r>
            <a:r>
              <a:rPr lang="en-US" sz="1800" kern="0" dirty="0" err="1">
                <a:latin typeface="Courier New" panose="02070309020205020404" pitchFamily="49" charset="0"/>
                <a:ea typeface="Arial Unicode MS" pitchFamily="34" charset="-128"/>
                <a:cs typeface="Courier New" panose="02070309020205020404" pitchFamily="49" charset="0"/>
              </a:rPr>
              <a:t>passwd</a:t>
            </a:r>
            <a:endParaRPr lang="en-US" sz="1800" kern="0" dirty="0">
              <a:latin typeface="Courier New" panose="02070309020205020404" pitchFamily="49" charset="0"/>
              <a:ea typeface="Arial Unicode MS" pitchFamily="34" charset="-128"/>
              <a:cs typeface="Courier New" panose="02070309020205020404" pitchFamily="49" charset="0"/>
            </a:endParaRPr>
          </a:p>
          <a:p>
            <a:pPr fontAlgn="base">
              <a:spcBef>
                <a:spcPct val="50000"/>
              </a:spcBef>
              <a:spcAft>
                <a:spcPct val="0"/>
              </a:spcAft>
              <a:buClr>
                <a:srgbClr val="F0AB00"/>
              </a:buClr>
              <a:buSzPct val="80000"/>
            </a:pPr>
            <a:r>
              <a:rPr lang="en-US" sz="1800" kern="0" dirty="0">
                <a:latin typeface="Courier New" panose="02070309020205020404" pitchFamily="49" charset="0"/>
                <a:ea typeface="Arial Unicode MS" pitchFamily="34" charset="-128"/>
                <a:cs typeface="Courier New" panose="02070309020205020404" pitchFamily="49" charset="0"/>
              </a:rPr>
              <a:t>&gt; ls /</a:t>
            </a:r>
            <a:r>
              <a:rPr lang="en-US" sz="1800" kern="0" dirty="0" err="1">
                <a:latin typeface="Courier New" panose="02070309020205020404" pitchFamily="49" charset="0"/>
                <a:ea typeface="Arial Unicode MS" pitchFamily="34" charset="-128"/>
                <a:cs typeface="Courier New" panose="02070309020205020404" pitchFamily="49" charset="0"/>
              </a:rPr>
              <a:t>var</a:t>
            </a:r>
            <a:r>
              <a:rPr lang="en-US" sz="1800" kern="0" dirty="0">
                <a:latin typeface="Courier New" panose="02070309020205020404" pitchFamily="49" charset="0"/>
                <a:ea typeface="Arial Unicode MS" pitchFamily="34" charset="-128"/>
                <a:cs typeface="Courier New" panose="02070309020205020404" pitchFamily="49" charset="0"/>
              </a:rPr>
              <a:t>/lib/</a:t>
            </a:r>
            <a:r>
              <a:rPr lang="en-US" sz="1800" kern="0" dirty="0" err="1">
                <a:latin typeface="Courier New" panose="02070309020205020404" pitchFamily="49" charset="0"/>
                <a:ea typeface="Arial Unicode MS" pitchFamily="34" charset="-128"/>
                <a:cs typeface="Courier New" panose="02070309020205020404" pitchFamily="49" charset="0"/>
              </a:rPr>
              <a:t>kubelet</a:t>
            </a:r>
            <a:endParaRPr lang="en-US" sz="1800" kern="0" dirty="0">
              <a:latin typeface="Courier New" panose="02070309020205020404" pitchFamily="49" charset="0"/>
              <a:ea typeface="Arial Unicode MS" pitchFamily="34" charset="-128"/>
              <a:cs typeface="Courier New" panose="02070309020205020404" pitchFamily="49" charset="0"/>
            </a:endParaRPr>
          </a:p>
        </p:txBody>
      </p:sp>
      <p:sp>
        <p:nvSpPr>
          <p:cNvPr id="17" name="Speech Bubble: Rectangle 16">
            <a:extLst>
              <a:ext uri="{FF2B5EF4-FFF2-40B4-BE49-F238E27FC236}">
                <a16:creationId xmlns:a16="http://schemas.microsoft.com/office/drawing/2014/main" id="{39BCD768-E390-46EC-93D8-36C6ADADE932}"/>
              </a:ext>
            </a:extLst>
          </p:cNvPr>
          <p:cNvSpPr/>
          <p:nvPr/>
        </p:nvSpPr>
        <p:spPr bwMode="gray">
          <a:xfrm>
            <a:off x="6651337" y="4246824"/>
            <a:ext cx="4274281" cy="1537284"/>
          </a:xfrm>
          <a:prstGeom prst="wedgeRectCallout">
            <a:avLst>
              <a:gd name="adj1" fmla="val -74492"/>
              <a:gd name="adj2" fmla="val -7835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defTabSz="914400" fontAlgn="base">
              <a:spcBef>
                <a:spcPct val="50000"/>
              </a:spcBef>
              <a:spcAft>
                <a:spcPct val="0"/>
              </a:spcAft>
              <a:buClr>
                <a:srgbClr val="F0AB00"/>
              </a:buClr>
              <a:buSzPct val="80000"/>
            </a:pPr>
            <a:r>
              <a:rPr lang="en-US" sz="1800" kern="0" noProof="0" dirty="0">
                <a:ea typeface="Arial Unicode MS" pitchFamily="34" charset="-128"/>
                <a:cs typeface="Arial Unicode MS" pitchFamily="34" charset="-128"/>
              </a:rPr>
              <a:t>Security policy:</a:t>
            </a:r>
            <a:r>
              <a:rPr lang="en-US" sz="1800" kern="0" dirty="0">
                <a:ea typeface="Arial Unicode MS" pitchFamily="34" charset="-128"/>
                <a:cs typeface="Arial Unicode MS" pitchFamily="34" charset="-128"/>
              </a:rPr>
              <a:t> </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run as non-root</a:t>
            </a:r>
          </a:p>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sym typeface="Wingdings" panose="05000000000000000000" pitchFamily="2" charset="2"/>
              </a:rPr>
              <a:t> - block host file system access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830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D4BF-5C0E-4BE1-A99C-25DBDC85D9CD}"/>
              </a:ext>
            </a:extLst>
          </p:cNvPr>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A37371D8-51AB-421E-816A-31039883CAA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1024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810A03-F19B-46EA-B8EE-B5184F6E9CF6}"/>
              </a:ext>
            </a:extLst>
          </p:cNvPr>
          <p:cNvSpPr>
            <a:spLocks noGrp="1"/>
          </p:cNvSpPr>
          <p:nvPr>
            <p:ph type="title"/>
          </p:nvPr>
        </p:nvSpPr>
        <p:spPr/>
        <p:txBody>
          <a:bodyPr/>
          <a:lstStyle/>
          <a:p>
            <a:r>
              <a:rPr lang="en-US" dirty="0"/>
              <a:t>                 </a:t>
            </a:r>
            <a:r>
              <a:rPr lang="en-US" dirty="0" err="1"/>
              <a:t>Karydia</a:t>
            </a:r>
            <a:r>
              <a:rPr lang="en-US" dirty="0"/>
              <a:t> – secure by default</a:t>
            </a:r>
          </a:p>
        </p:txBody>
      </p:sp>
      <p:sp>
        <p:nvSpPr>
          <p:cNvPr id="4" name="Rectangle 3">
            <a:extLst>
              <a:ext uri="{FF2B5EF4-FFF2-40B4-BE49-F238E27FC236}">
                <a16:creationId xmlns:a16="http://schemas.microsoft.com/office/drawing/2014/main" id="{DC4FA8AC-9DA5-4325-83DB-FAC4C89FF981}"/>
              </a:ext>
            </a:extLst>
          </p:cNvPr>
          <p:cNvSpPr/>
          <p:nvPr/>
        </p:nvSpPr>
        <p:spPr>
          <a:xfrm>
            <a:off x="3711810" y="5027541"/>
            <a:ext cx="4770857" cy="461665"/>
          </a:xfrm>
          <a:prstGeom prst="rect">
            <a:avLst/>
          </a:prstGeom>
        </p:spPr>
        <p:txBody>
          <a:bodyPr wrap="none">
            <a:spAutoFit/>
          </a:bodyPr>
          <a:lstStyle/>
          <a:p>
            <a:pPr algn="ctr"/>
            <a:r>
              <a:rPr lang="de-DE" sz="2400" dirty="0">
                <a:hlinkClick r:id="rId2"/>
              </a:rPr>
              <a:t>https://github.com/karydia/karydia</a:t>
            </a:r>
            <a:endParaRPr lang="en-US" sz="2400" dirty="0"/>
          </a:p>
        </p:txBody>
      </p:sp>
      <p:sp>
        <p:nvSpPr>
          <p:cNvPr id="5" name="Quote placeholder">
            <a:extLst>
              <a:ext uri="{FF2B5EF4-FFF2-40B4-BE49-F238E27FC236}">
                <a16:creationId xmlns:a16="http://schemas.microsoft.com/office/drawing/2014/main" id="{2165E1B0-3388-4652-9BEA-77FBD1B1A67E}"/>
              </a:ext>
            </a:extLst>
          </p:cNvPr>
          <p:cNvSpPr txBox="1">
            <a:spLocks/>
          </p:cNvSpPr>
          <p:nvPr/>
        </p:nvSpPr>
        <p:spPr bwMode="gray">
          <a:xfrm>
            <a:off x="802383" y="2016714"/>
            <a:ext cx="4972775" cy="2132903"/>
          </a:xfrm>
          <a:prstGeom prst="rect">
            <a:avLst/>
          </a:prstGeom>
        </p:spPr>
        <p:txBody>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sz="2400" dirty="0"/>
              <a:t>Unmount</a:t>
            </a:r>
            <a:r>
              <a:rPr lang="en-US" sz="2400" dirty="0">
                <a:solidFill>
                  <a:schemeClr val="accent1"/>
                </a:solidFill>
              </a:rPr>
              <a:t> service account token!</a:t>
            </a:r>
          </a:p>
          <a:p>
            <a:r>
              <a:rPr lang="en-US" sz="2400" dirty="0"/>
              <a:t>Restrict </a:t>
            </a:r>
            <a:r>
              <a:rPr lang="en-US" sz="2400" dirty="0">
                <a:solidFill>
                  <a:schemeClr val="accent1"/>
                </a:solidFill>
              </a:rPr>
              <a:t>network communication!</a:t>
            </a:r>
            <a:endParaRPr lang="en-US" sz="2400" dirty="0"/>
          </a:p>
          <a:p>
            <a:r>
              <a:rPr lang="en-US" sz="2400" dirty="0"/>
              <a:t>Restrict </a:t>
            </a:r>
            <a:r>
              <a:rPr lang="en-US" sz="2400" dirty="0">
                <a:solidFill>
                  <a:schemeClr val="accent1"/>
                </a:solidFill>
              </a:rPr>
              <a:t>system calls!</a:t>
            </a:r>
            <a:endParaRPr lang="en-US" sz="2400" dirty="0"/>
          </a:p>
          <a:p>
            <a:r>
              <a:rPr lang="en-US" sz="2400" dirty="0"/>
              <a:t>Run with </a:t>
            </a:r>
            <a:r>
              <a:rPr lang="en-US" sz="2400" dirty="0">
                <a:solidFill>
                  <a:schemeClr val="accent1"/>
                </a:solidFill>
              </a:rPr>
              <a:t>minimal privileges!</a:t>
            </a:r>
            <a:endParaRPr lang="en-US" sz="2400" dirty="0"/>
          </a:p>
          <a:p>
            <a:endParaRPr lang="en-US" sz="2400" dirty="0"/>
          </a:p>
        </p:txBody>
      </p:sp>
      <p:pic>
        <p:nvPicPr>
          <p:cNvPr id="6" name="Picture 2">
            <a:extLst>
              <a:ext uri="{FF2B5EF4-FFF2-40B4-BE49-F238E27FC236}">
                <a16:creationId xmlns:a16="http://schemas.microsoft.com/office/drawing/2014/main" id="{625A63B7-B7C6-4DF9-B0BF-873E9C28E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0" y="62377"/>
            <a:ext cx="1252577" cy="125257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karydia-architecture.png">
            <a:extLst>
              <a:ext uri="{FF2B5EF4-FFF2-40B4-BE49-F238E27FC236}">
                <a16:creationId xmlns:a16="http://schemas.microsoft.com/office/drawing/2014/main" id="{26B5DD7E-8FFC-4B60-AC55-0CEF5AFF3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22" y="2016714"/>
            <a:ext cx="43815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225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Exercise #09</a:t>
            </a:r>
          </a:p>
        </p:txBody>
      </p:sp>
      <p:grpSp>
        <p:nvGrpSpPr>
          <p:cNvPr id="13" name="Group 12"/>
          <p:cNvGrpSpPr/>
          <p:nvPr/>
        </p:nvGrpSpPr>
        <p:grpSpPr>
          <a:xfrm>
            <a:off x="2674620" y="312420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9189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custom</a:t>
              </a:r>
              <a:r>
                <a:rPr lang="de-DE" sz="1800" kern="0" dirty="0">
                  <a:ea typeface="Arial Unicode MS" pitchFamily="34" charset="-128"/>
                  <a:cs typeface="Arial Unicode MS" pitchFamily="34" charset="-128"/>
                </a:rPr>
                <a:t> </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702919"/>
            <a:ext cx="222219" cy="635300"/>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8" y="772619"/>
            <a:ext cx="3382042" cy="807791"/>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27" name="Group 26"/>
          <p:cNvGrpSpPr/>
          <p:nvPr/>
        </p:nvGrpSpPr>
        <p:grpSpPr>
          <a:xfrm>
            <a:off x="4165925" y="2129720"/>
            <a:ext cx="3204830" cy="681069"/>
            <a:chOff x="2697480" y="2743200"/>
            <a:chExt cx="6187440" cy="2034540"/>
          </a:xfrm>
        </p:grpSpPr>
        <p:sp>
          <p:nvSpPr>
            <p:cNvPr id="28" name="Rectangle: Rounded Corners 27"/>
            <p:cNvSpPr/>
            <p:nvPr/>
          </p:nvSpPr>
          <p:spPr bwMode="gray">
            <a:xfrm>
              <a:off x="2697480" y="2743200"/>
              <a:ext cx="6187440" cy="2034540"/>
            </a:xfrm>
            <a:prstGeom prst="round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ectangle 28"/>
            <p:cNvSpPr/>
            <p:nvPr/>
          </p:nvSpPr>
          <p:spPr bwMode="gray">
            <a:xfrm>
              <a:off x="3493771" y="3130180"/>
              <a:ext cx="4594857" cy="1156257"/>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service</a:t>
              </a:r>
              <a:r>
                <a:rPr lang="de-DE" sz="1800" kern="0" dirty="0">
                  <a:ea typeface="Arial Unicode MS" pitchFamily="34" charset="-128"/>
                  <a:cs typeface="Arial Unicode MS" pitchFamily="34" charset="-128"/>
                </a:rPr>
                <a:t> http / https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8" name="Arrow: Up-Down 17"/>
          <p:cNvSpPr/>
          <p:nvPr/>
        </p:nvSpPr>
        <p:spPr bwMode="gray">
          <a:xfrm>
            <a:off x="5657231" y="2669184"/>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2" name="Arrow: Up-Down 31"/>
          <p:cNvSpPr/>
          <p:nvPr/>
        </p:nvSpPr>
        <p:spPr bwMode="gray">
          <a:xfrm>
            <a:off x="5657230" y="1585837"/>
            <a:ext cx="222219" cy="686436"/>
          </a:xfrm>
          <a:prstGeom prst="upDownArrow">
            <a:avLst/>
          </a:prstGeom>
          <a:solidFill>
            <a:schemeClr val="accent4"/>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Rectangle: Single Corner Snipped 19">
            <a:extLst>
              <a:ext uri="{FF2B5EF4-FFF2-40B4-BE49-F238E27FC236}">
                <a16:creationId xmlns:a16="http://schemas.microsoft.com/office/drawing/2014/main" id="{C7F2FB60-D7EF-485F-AA1B-FC0AF0234EFB}"/>
              </a:ext>
            </a:extLst>
          </p:cNvPr>
          <p:cNvSpPr/>
          <p:nvPr/>
        </p:nvSpPr>
        <p:spPr bwMode="gray">
          <a:xfrm>
            <a:off x="8616279" y="873332"/>
            <a:ext cx="2619143" cy="1338815"/>
          </a:xfrm>
          <a:prstGeom prst="snip1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Filter incoming traffic </a:t>
            </a:r>
            <a:r>
              <a:rPr lang="en-US" sz="1800" kern="0">
                <a:ea typeface="Arial Unicode MS" pitchFamily="34" charset="-128"/>
                <a:cs typeface="Arial Unicode MS" pitchFamily="34" charset="-128"/>
              </a:rPr>
              <a:t>with a network </a:t>
            </a:r>
            <a:r>
              <a:rPr lang="en-US" sz="1800" kern="0" dirty="0">
                <a:ea typeface="Arial Unicode MS" pitchFamily="34" charset="-128"/>
                <a:cs typeface="Arial Unicode MS" pitchFamily="34" charset="-128"/>
              </a:rPr>
              <a:t>Policy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1" name="Straight Arrow Connector 20">
            <a:extLst>
              <a:ext uri="{FF2B5EF4-FFF2-40B4-BE49-F238E27FC236}">
                <a16:creationId xmlns:a16="http://schemas.microsoft.com/office/drawing/2014/main" id="{484F8FEA-C495-402A-8FB3-F57A76F2BE67}"/>
              </a:ext>
            </a:extLst>
          </p:cNvPr>
          <p:cNvCxnSpPr>
            <a:cxnSpLocks/>
            <a:stCxn id="20" idx="2"/>
          </p:cNvCxnSpPr>
          <p:nvPr/>
        </p:nvCxnSpPr>
        <p:spPr>
          <a:xfrm flipH="1">
            <a:off x="5812113" y="1542740"/>
            <a:ext cx="2804166" cy="214913"/>
          </a:xfrm>
          <a:prstGeom prst="straightConnector1">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558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sp>
        <p:nvSpPr>
          <p:cNvPr id="4" name="Rectangle 3">
            <a:extLst>
              <a:ext uri="{FF2B5EF4-FFF2-40B4-BE49-F238E27FC236}">
                <a16:creationId xmlns:a16="http://schemas.microsoft.com/office/drawing/2014/main" id="{D625668D-DAAB-4ECF-BBC1-4E4452A1BB62}"/>
              </a:ext>
            </a:extLst>
          </p:cNvPr>
          <p:cNvSpPr/>
          <p:nvPr/>
        </p:nvSpPr>
        <p:spPr bwMode="gray">
          <a:xfrm>
            <a:off x="504000" y="1701209"/>
            <a:ext cx="5593585" cy="1335981"/>
          </a:xfrm>
          <a:prstGeom prst="rect">
            <a:avLst/>
          </a:prstGeom>
          <a:solidFill>
            <a:schemeClr val="bg1">
              <a:lumMod val="85000"/>
            </a:schemeClr>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solidFill>
                  <a:sysClr val="windowText" lastClr="000000"/>
                </a:solidFill>
                <a:ea typeface="Arial Unicode MS" pitchFamily="34" charset="-128"/>
                <a:cs typeface="Arial Unicode MS" pitchFamily="34" charset="-128"/>
              </a:rPr>
              <a:t>Pod</a:t>
            </a:r>
            <a:endParaRPr kumimoji="0" lang="de-DE" sz="1600" b="1" i="0" u="none" strike="noStrike" kern="0" cap="none" spc="0" normalizeH="0" baseline="0" noProof="0" dirty="0">
              <a:ln>
                <a:noFill/>
              </a:ln>
              <a:solidFill>
                <a:sysClr val="windowText" lastClr="000000"/>
              </a:solidFill>
              <a:effectLst/>
              <a:uLnTx/>
              <a:uFillTx/>
              <a:ea typeface="Arial Unicode MS" pitchFamily="34" charset="-128"/>
              <a:cs typeface="Arial Unicode MS" pitchFamily="34" charset="-128"/>
            </a:endParaRPr>
          </a:p>
        </p:txBody>
      </p:sp>
      <p:sp>
        <p:nvSpPr>
          <p:cNvPr id="3" name="Rectangle 2">
            <a:extLst>
              <a:ext uri="{FF2B5EF4-FFF2-40B4-BE49-F238E27FC236}">
                <a16:creationId xmlns:a16="http://schemas.microsoft.com/office/drawing/2014/main" id="{590CD0EE-693F-4582-9F18-78309AAC6119}"/>
              </a:ext>
            </a:extLst>
          </p:cNvPr>
          <p:cNvSpPr/>
          <p:nvPr/>
        </p:nvSpPr>
        <p:spPr bwMode="gray">
          <a:xfrm>
            <a:off x="504001" y="3192176"/>
            <a:ext cx="5593586" cy="3021064"/>
          </a:xfrm>
          <a:prstGeom prst="rect">
            <a:avLst/>
          </a:prstGeom>
          <a:solidFill>
            <a:schemeClr val="bg1">
              <a:lumMod val="65000"/>
            </a:schemeClr>
          </a:solidFill>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b"/>
          <a:lstStyle/>
          <a:p>
            <a:pPr algn="ctr" defTabSz="914400" fontAlgn="base">
              <a:spcBef>
                <a:spcPct val="50000"/>
              </a:spcBef>
              <a:spcAft>
                <a:spcPct val="0"/>
              </a:spcAft>
              <a:buClr>
                <a:srgbClr val="F0AB00"/>
              </a:buClr>
              <a:buSzPct val="80000"/>
            </a:pPr>
            <a:r>
              <a:rPr lang="de-DE" sz="2400" b="1" kern="0" dirty="0" err="1">
                <a:ea typeface="Arial Unicode MS" pitchFamily="34" charset="-128"/>
                <a:cs typeface="Arial Unicode MS" pitchFamily="34" charset="-128"/>
              </a:rPr>
              <a:t>Node</a:t>
            </a:r>
            <a:endParaRPr lang="de-DE" sz="2400" b="1" kern="0" dirty="0">
              <a:ea typeface="Arial Unicode MS" pitchFamily="34" charset="-128"/>
              <a:cs typeface="Arial Unicode MS" pitchFamily="34" charset="-128"/>
            </a:endParaRPr>
          </a:p>
        </p:txBody>
      </p:sp>
      <p:sp>
        <p:nvSpPr>
          <p:cNvPr id="19" name="Rectangle 18">
            <a:extLst>
              <a:ext uri="{FF2B5EF4-FFF2-40B4-BE49-F238E27FC236}">
                <a16:creationId xmlns:a16="http://schemas.microsoft.com/office/drawing/2014/main" id="{B29818E2-657C-4813-A267-AC3A8FE7121B}"/>
              </a:ext>
            </a:extLst>
          </p:cNvPr>
          <p:cNvSpPr/>
          <p:nvPr/>
        </p:nvSpPr>
        <p:spPr bwMode="gray">
          <a:xfrm>
            <a:off x="2615928" y="2281963"/>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a:extLst>
              <a:ext uri="{FF2B5EF4-FFF2-40B4-BE49-F238E27FC236}">
                <a16:creationId xmlns:a16="http://schemas.microsoft.com/office/drawing/2014/main" id="{2D70EBBC-6973-4AC1-8760-EB4BDBDAFB8E}"/>
              </a:ext>
            </a:extLst>
          </p:cNvPr>
          <p:cNvSpPr/>
          <p:nvPr/>
        </p:nvSpPr>
        <p:spPr bwMode="gray">
          <a:xfrm>
            <a:off x="2486733" y="2170670"/>
            <a:ext cx="1627931" cy="133598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8" name="Group 17">
            <a:extLst>
              <a:ext uri="{FF2B5EF4-FFF2-40B4-BE49-F238E27FC236}">
                <a16:creationId xmlns:a16="http://schemas.microsoft.com/office/drawing/2014/main" id="{BBDF4E9E-D55F-4976-9847-B753A3CB777C}"/>
              </a:ext>
            </a:extLst>
          </p:cNvPr>
          <p:cNvGrpSpPr/>
          <p:nvPr/>
        </p:nvGrpSpPr>
        <p:grpSpPr>
          <a:xfrm>
            <a:off x="784337" y="4127846"/>
            <a:ext cx="5032722" cy="1244009"/>
            <a:chOff x="784337" y="4061639"/>
            <a:chExt cx="5032722" cy="1244009"/>
          </a:xfrm>
        </p:grpSpPr>
        <p:pic>
          <p:nvPicPr>
            <p:cNvPr id="8" name="Graphic 7" descr="Disk">
              <a:extLst>
                <a:ext uri="{FF2B5EF4-FFF2-40B4-BE49-F238E27FC236}">
                  <a16:creationId xmlns:a16="http://schemas.microsoft.com/office/drawing/2014/main" id="{4121CF6F-1865-40BA-B07A-F4A6FA443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7987" y="4190324"/>
              <a:ext cx="914400" cy="914400"/>
            </a:xfrm>
            <a:prstGeom prst="rect">
              <a:avLst/>
            </a:prstGeom>
          </p:spPr>
        </p:pic>
        <p:pic>
          <p:nvPicPr>
            <p:cNvPr id="10" name="Graphic 9" descr="Cell Tower">
              <a:extLst>
                <a:ext uri="{FF2B5EF4-FFF2-40B4-BE49-F238E27FC236}">
                  <a16:creationId xmlns:a16="http://schemas.microsoft.com/office/drawing/2014/main" id="{B34E7284-85A2-45CF-A215-EF14B49F78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9574" y="4190324"/>
              <a:ext cx="914400" cy="914400"/>
            </a:xfrm>
            <a:prstGeom prst="rect">
              <a:avLst/>
            </a:prstGeom>
          </p:spPr>
        </p:pic>
        <p:pic>
          <p:nvPicPr>
            <p:cNvPr id="12" name="Graphic 11" descr="Plug">
              <a:extLst>
                <a:ext uri="{FF2B5EF4-FFF2-40B4-BE49-F238E27FC236}">
                  <a16:creationId xmlns:a16="http://schemas.microsoft.com/office/drawing/2014/main" id="{AE1D07BA-0B1A-4F04-8EFC-72CF773747C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01161" y="4190324"/>
              <a:ext cx="914400" cy="914400"/>
            </a:xfrm>
            <a:prstGeom prst="rect">
              <a:avLst/>
            </a:prstGeom>
          </p:spPr>
        </p:pic>
        <p:pic>
          <p:nvPicPr>
            <p:cNvPr id="14" name="Graphic 13" descr="Processor">
              <a:extLst>
                <a:ext uri="{FF2B5EF4-FFF2-40B4-BE49-F238E27FC236}">
                  <a16:creationId xmlns:a16="http://schemas.microsoft.com/office/drawing/2014/main" id="{55E9AAF5-D39C-4129-BBA6-5290D3A7F9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2749" y="4190324"/>
              <a:ext cx="914400" cy="914400"/>
            </a:xfrm>
            <a:prstGeom prst="rect">
              <a:avLst/>
            </a:prstGeom>
          </p:spPr>
        </p:pic>
        <p:pic>
          <p:nvPicPr>
            <p:cNvPr id="16" name="Graphic 15" descr="Crown">
              <a:extLst>
                <a:ext uri="{FF2B5EF4-FFF2-40B4-BE49-F238E27FC236}">
                  <a16:creationId xmlns:a16="http://schemas.microsoft.com/office/drawing/2014/main" id="{9C2D0751-1855-4AAD-AA1E-2CBE948C482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4337" y="4190324"/>
              <a:ext cx="914400" cy="914400"/>
            </a:xfrm>
            <a:prstGeom prst="rect">
              <a:avLst/>
            </a:prstGeom>
          </p:spPr>
        </p:pic>
        <p:sp>
          <p:nvSpPr>
            <p:cNvPr id="17" name="Rectangle 16">
              <a:extLst>
                <a:ext uri="{FF2B5EF4-FFF2-40B4-BE49-F238E27FC236}">
                  <a16:creationId xmlns:a16="http://schemas.microsoft.com/office/drawing/2014/main" id="{DA40A998-E073-496F-B8D9-8248A8D3F74E}"/>
                </a:ext>
              </a:extLst>
            </p:cNvPr>
            <p:cNvSpPr/>
            <p:nvPr/>
          </p:nvSpPr>
          <p:spPr bwMode="gray">
            <a:xfrm>
              <a:off x="784337" y="4061639"/>
              <a:ext cx="5032722" cy="1244009"/>
            </a:xfrm>
            <a:prstGeom prst="rect">
              <a:avLst/>
            </a:prstGeom>
            <a:noFill/>
            <a:ln>
              <a:solidFill>
                <a:schemeClr val="accent5"/>
              </a:solidFill>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grpSp>
      <p:cxnSp>
        <p:nvCxnSpPr>
          <p:cNvPr id="20" name="Straight Arrow Connector 19">
            <a:extLst>
              <a:ext uri="{FF2B5EF4-FFF2-40B4-BE49-F238E27FC236}">
                <a16:creationId xmlns:a16="http://schemas.microsoft.com/office/drawing/2014/main" id="{764BC70B-9E49-4B49-B4D0-6D33597E38D1}"/>
              </a:ext>
            </a:extLst>
          </p:cNvPr>
          <p:cNvCxnSpPr>
            <a:cxnSpLocks/>
            <a:stCxn id="17" idx="0"/>
            <a:endCxn id="6" idx="2"/>
          </p:cNvCxnSpPr>
          <p:nvPr/>
        </p:nvCxnSpPr>
        <p:spPr>
          <a:xfrm flipV="1">
            <a:off x="3300698" y="3506651"/>
            <a:ext cx="1" cy="621195"/>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Lock">
            <a:extLst>
              <a:ext uri="{FF2B5EF4-FFF2-40B4-BE49-F238E27FC236}">
                <a16:creationId xmlns:a16="http://schemas.microsoft.com/office/drawing/2014/main" id="{DF7D762D-8C30-4420-939B-A0F6E90D20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559295" y="2570981"/>
            <a:ext cx="476603" cy="476603"/>
          </a:xfrm>
          <a:prstGeom prst="rect">
            <a:avLst/>
          </a:prstGeom>
        </p:spPr>
      </p:pic>
      <p:pic>
        <p:nvPicPr>
          <p:cNvPr id="30" name="Graphic 29" descr="List">
            <a:extLst>
              <a:ext uri="{FF2B5EF4-FFF2-40B4-BE49-F238E27FC236}">
                <a16:creationId xmlns:a16="http://schemas.microsoft.com/office/drawing/2014/main" id="{540C6834-FD8C-4A1D-BFB6-B52BEACC954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43498" y="2498158"/>
            <a:ext cx="914400" cy="914400"/>
          </a:xfrm>
          <a:prstGeom prst="rect">
            <a:avLst/>
          </a:prstGeom>
        </p:spPr>
      </p:pic>
      <p:pic>
        <p:nvPicPr>
          <p:cNvPr id="32" name="Graphic 31" descr="Lock">
            <a:extLst>
              <a:ext uri="{FF2B5EF4-FFF2-40B4-BE49-F238E27FC236}">
                <a16:creationId xmlns:a16="http://schemas.microsoft.com/office/drawing/2014/main" id="{EB02C1DE-FEF2-4458-8655-1EF5E54361C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1256" y="1966414"/>
            <a:ext cx="476603" cy="476603"/>
          </a:xfrm>
          <a:prstGeom prst="rect">
            <a:avLst/>
          </a:prstGeom>
        </p:spPr>
      </p:pic>
      <p:pic>
        <p:nvPicPr>
          <p:cNvPr id="33" name="Graphic 32" descr="List">
            <a:extLst>
              <a:ext uri="{FF2B5EF4-FFF2-40B4-BE49-F238E27FC236}">
                <a16:creationId xmlns:a16="http://schemas.microsoft.com/office/drawing/2014/main" id="{EBEEA24E-FF95-4E28-B907-7B7AAD637AD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45459" y="1893591"/>
            <a:ext cx="914400" cy="914400"/>
          </a:xfrm>
          <a:prstGeom prst="rect">
            <a:avLst/>
          </a:prstGeom>
        </p:spPr>
      </p:pic>
      <p:sp>
        <p:nvSpPr>
          <p:cNvPr id="34" name="TextBox 33">
            <a:extLst>
              <a:ext uri="{FF2B5EF4-FFF2-40B4-BE49-F238E27FC236}">
                <a16:creationId xmlns:a16="http://schemas.microsoft.com/office/drawing/2014/main" id="{7A0462DF-01CE-4022-82E2-1F5A8BD47E15}"/>
              </a:ext>
            </a:extLst>
          </p:cNvPr>
          <p:cNvSpPr txBox="1"/>
          <p:nvPr/>
        </p:nvSpPr>
        <p:spPr>
          <a:xfrm>
            <a:off x="6526584" y="1701209"/>
            <a:ext cx="5163894" cy="4570482"/>
          </a:xfrm>
          <a:prstGeom prst="rect">
            <a:avLst/>
          </a:prstGeom>
          <a:noFill/>
        </p:spPr>
        <p:txBody>
          <a:bodyPr wrap="square" lIns="0" tIns="0" rIns="0" bIns="0" rtlCol="0">
            <a:spAutoFit/>
          </a:bodyPr>
          <a:lstStyle/>
          <a:p>
            <a:pPr defTabSz="914400" fontAlgn="base">
              <a:spcBef>
                <a:spcPct val="50000"/>
              </a:spcBef>
              <a:spcAft>
                <a:spcPct val="0"/>
              </a:spcAft>
              <a:buClr>
                <a:srgbClr val="F0AB00"/>
              </a:buClr>
              <a:buSzPct val="80000"/>
            </a:pPr>
            <a:r>
              <a:rPr lang="en-US" sz="1800" kern="0" dirty="0">
                <a:ea typeface="Arial Unicode MS" pitchFamily="34" charset="-128"/>
                <a:cs typeface="Arial Unicode MS" pitchFamily="34" charset="-128"/>
              </a:rPr>
              <a:t>Pods may be configured that all container:</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access the host file system</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use the host network </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share the host IPC namespace </a:t>
            </a:r>
          </a:p>
          <a:p>
            <a:pPr defTabSz="914400" fontAlgn="base">
              <a:spcBef>
                <a:spcPct val="50000"/>
              </a:spcBef>
              <a:spcAft>
                <a:spcPct val="0"/>
              </a:spcAft>
              <a:buSzPct val="100000"/>
            </a:pPr>
            <a:endParaRPr lang="en-US" sz="1800" kern="0" dirty="0">
              <a:ea typeface="Arial Unicode MS" pitchFamily="34" charset="-128"/>
              <a:cs typeface="Arial Unicode MS" pitchFamily="34" charset="-128"/>
            </a:endParaRPr>
          </a:p>
          <a:p>
            <a:pPr defTabSz="914400" fontAlgn="base">
              <a:spcBef>
                <a:spcPct val="50000"/>
              </a:spcBef>
              <a:spcAft>
                <a:spcPct val="0"/>
              </a:spcAft>
              <a:buSzPct val="100000"/>
            </a:pPr>
            <a:r>
              <a:rPr lang="en-US" sz="1800" kern="0" dirty="0">
                <a:ea typeface="Arial Unicode MS" pitchFamily="34" charset="-128"/>
                <a:cs typeface="Arial Unicode MS" pitchFamily="34" charset="-128"/>
              </a:rPr>
              <a:t>The </a:t>
            </a:r>
            <a:r>
              <a:rPr lang="en-US" sz="1800" kern="0" dirty="0" err="1">
                <a:ea typeface="Arial Unicode MS" pitchFamily="34" charset="-128"/>
                <a:cs typeface="Arial Unicode MS" pitchFamily="34" charset="-128"/>
              </a:rPr>
              <a:t>SecurityContext</a:t>
            </a:r>
            <a:endParaRPr lang="en-US" sz="1800" kern="0" dirty="0">
              <a:ea typeface="Arial Unicode MS" pitchFamily="34" charset="-128"/>
              <a:cs typeface="Arial Unicode MS" pitchFamily="34" charset="-128"/>
            </a:endParaRP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specifies user and group ID for processes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adds Linux capabilities &amp; security profiles</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can set the container root filesystem to read-only</a:t>
            </a:r>
          </a:p>
          <a:p>
            <a:pPr marL="285750" indent="-285750" defTabSz="914400" fontAlgn="base">
              <a:spcBef>
                <a:spcPct val="50000"/>
              </a:spcBef>
              <a:spcAft>
                <a:spcPct val="0"/>
              </a:spcAft>
              <a:buSzPct val="100000"/>
              <a:buFont typeface="Wingdings" panose="05000000000000000000" pitchFamily="2" charset="2"/>
              <a:buChar char="§"/>
            </a:pPr>
            <a:r>
              <a:rPr lang="en-US" sz="1800" kern="0" dirty="0">
                <a:ea typeface="Arial Unicode MS" pitchFamily="34" charset="-128"/>
                <a:cs typeface="Arial Unicode MS" pitchFamily="34" charset="-128"/>
              </a:rPr>
              <a:t>allows privilege escalation / run in “privileged mode”</a:t>
            </a:r>
          </a:p>
        </p:txBody>
      </p:sp>
    </p:spTree>
    <p:extLst>
      <p:ext uri="{BB962C8B-B14F-4D97-AF65-F5344CB8AC3E}">
        <p14:creationId xmlns:p14="http://schemas.microsoft.com/office/powerpoint/2010/main" val="985893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5282-C03C-45E1-AAB7-7B87619C3137}"/>
              </a:ext>
            </a:extLst>
          </p:cNvPr>
          <p:cNvSpPr>
            <a:spLocks noGrp="1"/>
          </p:cNvSpPr>
          <p:nvPr>
            <p:ph type="title"/>
          </p:nvPr>
        </p:nvSpPr>
        <p:spPr/>
        <p:txBody>
          <a:bodyPr/>
          <a:lstStyle/>
          <a:p>
            <a:r>
              <a:rPr lang="en-US" dirty="0"/>
              <a:t>Security contexts and other ways to break things</a:t>
            </a:r>
          </a:p>
        </p:txBody>
      </p:sp>
      <p:pic>
        <p:nvPicPr>
          <p:cNvPr id="7" name="Picture 6">
            <a:extLst>
              <a:ext uri="{FF2B5EF4-FFF2-40B4-BE49-F238E27FC236}">
                <a16:creationId xmlns:a16="http://schemas.microsoft.com/office/drawing/2014/main" id="{ADFCB5AA-7CE6-4540-A518-42F6327A0352}"/>
              </a:ext>
            </a:extLst>
          </p:cNvPr>
          <p:cNvPicPr>
            <a:picLocks noChangeAspect="1"/>
          </p:cNvPicPr>
          <p:nvPr/>
        </p:nvPicPr>
        <p:blipFill>
          <a:blip r:embed="rId3"/>
          <a:stretch>
            <a:fillRect/>
          </a:stretch>
        </p:blipFill>
        <p:spPr>
          <a:xfrm>
            <a:off x="504001" y="1600428"/>
            <a:ext cx="3961905" cy="3657143"/>
          </a:xfrm>
          <a:prstGeom prst="rect">
            <a:avLst/>
          </a:prstGeom>
          <a:ln>
            <a:solidFill>
              <a:schemeClr val="tx1"/>
            </a:solidFill>
          </a:ln>
        </p:spPr>
      </p:pic>
      <p:pic>
        <p:nvPicPr>
          <p:cNvPr id="9" name="Picture 8">
            <a:extLst>
              <a:ext uri="{FF2B5EF4-FFF2-40B4-BE49-F238E27FC236}">
                <a16:creationId xmlns:a16="http://schemas.microsoft.com/office/drawing/2014/main" id="{08795617-C0D0-4735-859C-AF5001E4D036}"/>
              </a:ext>
            </a:extLst>
          </p:cNvPr>
          <p:cNvPicPr>
            <a:picLocks noChangeAspect="1"/>
          </p:cNvPicPr>
          <p:nvPr/>
        </p:nvPicPr>
        <p:blipFill>
          <a:blip r:embed="rId4"/>
          <a:stretch>
            <a:fillRect/>
          </a:stretch>
        </p:blipFill>
        <p:spPr>
          <a:xfrm>
            <a:off x="7623810" y="1605189"/>
            <a:ext cx="4066667" cy="3647619"/>
          </a:xfrm>
          <a:prstGeom prst="rect">
            <a:avLst/>
          </a:prstGeom>
          <a:ln>
            <a:solidFill>
              <a:schemeClr val="tx1"/>
            </a:solidFill>
          </a:ln>
        </p:spPr>
      </p:pic>
      <p:sp>
        <p:nvSpPr>
          <p:cNvPr id="23" name="Speech Bubble: Rectangle 22">
            <a:extLst>
              <a:ext uri="{FF2B5EF4-FFF2-40B4-BE49-F238E27FC236}">
                <a16:creationId xmlns:a16="http://schemas.microsoft.com/office/drawing/2014/main" id="{22361B66-F142-4B9A-8D5F-6B816AADA162}"/>
              </a:ext>
            </a:extLst>
          </p:cNvPr>
          <p:cNvSpPr/>
          <p:nvPr/>
        </p:nvSpPr>
        <p:spPr bwMode="gray">
          <a:xfrm>
            <a:off x="4135921" y="1867524"/>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Speech Bubble: Rectangle 23">
            <a:extLst>
              <a:ext uri="{FF2B5EF4-FFF2-40B4-BE49-F238E27FC236}">
                <a16:creationId xmlns:a16="http://schemas.microsoft.com/office/drawing/2014/main" id="{C23D9BD9-B598-4B4D-B3FC-BB683BF35A02}"/>
              </a:ext>
            </a:extLst>
          </p:cNvPr>
          <p:cNvSpPr/>
          <p:nvPr/>
        </p:nvSpPr>
        <p:spPr bwMode="gray">
          <a:xfrm>
            <a:off x="4135921" y="1867523"/>
            <a:ext cx="3102277" cy="769799"/>
          </a:xfrm>
          <a:prstGeom prst="wedgeRectCallout">
            <a:avLst>
              <a:gd name="adj1" fmla="val 71293"/>
              <a:gd name="adj2" fmla="val -2098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Allow/deny to access the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Speech Bubble: Rectangle 24">
            <a:extLst>
              <a:ext uri="{FF2B5EF4-FFF2-40B4-BE49-F238E27FC236}">
                <a16:creationId xmlns:a16="http://schemas.microsoft.com/office/drawing/2014/main" id="{E1D0A08B-2534-498D-BE04-EE1AE2E266AE}"/>
              </a:ext>
            </a:extLst>
          </p:cNvPr>
          <p:cNvSpPr/>
          <p:nvPr/>
        </p:nvSpPr>
        <p:spPr bwMode="gray">
          <a:xfrm>
            <a:off x="4135920" y="2876572"/>
            <a:ext cx="3102277" cy="769799"/>
          </a:xfrm>
          <a:prstGeom prst="wedgeRectCallout">
            <a:avLst>
              <a:gd name="adj1" fmla="val -88804"/>
              <a:gd name="adj2" fmla="val -147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Speech Bubble: Rectangle 26">
            <a:extLst>
              <a:ext uri="{FF2B5EF4-FFF2-40B4-BE49-F238E27FC236}">
                <a16:creationId xmlns:a16="http://schemas.microsoft.com/office/drawing/2014/main" id="{1AB21FF2-494F-4134-BFD2-BCFBFBCF9606}"/>
              </a:ext>
            </a:extLst>
          </p:cNvPr>
          <p:cNvSpPr/>
          <p:nvPr/>
        </p:nvSpPr>
        <p:spPr bwMode="gray">
          <a:xfrm>
            <a:off x="4135919" y="2876571"/>
            <a:ext cx="3102277" cy="769799"/>
          </a:xfrm>
          <a:prstGeom prst="wedgeRectCallout">
            <a:avLst>
              <a:gd name="adj1" fmla="val 74395"/>
              <a:gd name="adj2" fmla="val -122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Run as root user | 1000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681C7CE-4604-4640-B001-A8DDC95D673C}"/>
              </a:ext>
            </a:extLst>
          </p:cNvPr>
          <p:cNvSpPr/>
          <p:nvPr/>
        </p:nvSpPr>
        <p:spPr bwMode="gray">
          <a:xfrm>
            <a:off x="2671276" y="5564195"/>
            <a:ext cx="3102277" cy="769799"/>
          </a:xfrm>
          <a:prstGeom prst="wedgeRectCallout">
            <a:avLst>
              <a:gd name="adj1" fmla="val -43816"/>
              <a:gd name="adj2" fmla="val -722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Allow privilege escalation &amp; add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9" name="Speech Bubble: Rectangle 28">
            <a:extLst>
              <a:ext uri="{FF2B5EF4-FFF2-40B4-BE49-F238E27FC236}">
                <a16:creationId xmlns:a16="http://schemas.microsoft.com/office/drawing/2014/main" id="{B570343F-D366-4C29-B564-31068625C2AA}"/>
              </a:ext>
            </a:extLst>
          </p:cNvPr>
          <p:cNvSpPr/>
          <p:nvPr/>
        </p:nvSpPr>
        <p:spPr bwMode="gray">
          <a:xfrm>
            <a:off x="6421622" y="5559432"/>
            <a:ext cx="3102277" cy="769799"/>
          </a:xfrm>
          <a:prstGeom prst="wedgeRectCallout">
            <a:avLst>
              <a:gd name="adj1" fmla="val 42127"/>
              <a:gd name="adj2" fmla="val -8225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Deny privilege escalation &amp; drop a capability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692172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FA0B-D4CC-427B-A49C-CDA36115C6D6}"/>
              </a:ext>
            </a:extLst>
          </p:cNvPr>
          <p:cNvSpPr>
            <a:spLocks noGrp="1"/>
          </p:cNvSpPr>
          <p:nvPr>
            <p:ph type="title"/>
          </p:nvPr>
        </p:nvSpPr>
        <p:spPr/>
        <p:txBody>
          <a:bodyPr/>
          <a:lstStyle/>
          <a:p>
            <a:r>
              <a:rPr lang="en-US" dirty="0"/>
              <a:t>PID Limits (alpha/beta feature)</a:t>
            </a:r>
          </a:p>
        </p:txBody>
      </p:sp>
      <p:sp>
        <p:nvSpPr>
          <p:cNvPr id="4" name="Rectangle 3">
            <a:extLst>
              <a:ext uri="{FF2B5EF4-FFF2-40B4-BE49-F238E27FC236}">
                <a16:creationId xmlns:a16="http://schemas.microsoft.com/office/drawing/2014/main" id="{7C9D8882-D8EE-4FA1-B0BD-FD6CC007D287}"/>
              </a:ext>
            </a:extLst>
          </p:cNvPr>
          <p:cNvSpPr/>
          <p:nvPr/>
        </p:nvSpPr>
        <p:spPr>
          <a:xfrm>
            <a:off x="320159" y="5863579"/>
            <a:ext cx="5843636" cy="369332"/>
          </a:xfrm>
          <a:prstGeom prst="rect">
            <a:avLst/>
          </a:prstGeom>
        </p:spPr>
        <p:txBody>
          <a:bodyPr wrap="square">
            <a:spAutoFit/>
          </a:bodyPr>
          <a:lstStyle/>
          <a:p>
            <a:pPr algn="ctr"/>
            <a:r>
              <a:rPr lang="en-US" sz="1800" dirty="0">
                <a:hlinkClick r:id="rId3"/>
              </a:rPr>
              <a:t>https://github.com/kubernetes/kubernetes/issues/43783</a:t>
            </a:r>
            <a:r>
              <a:rPr lang="en-US" sz="1800" dirty="0"/>
              <a:t> </a:t>
            </a:r>
          </a:p>
        </p:txBody>
      </p:sp>
      <p:pic>
        <p:nvPicPr>
          <p:cNvPr id="6" name="Picture 5">
            <a:extLst>
              <a:ext uri="{FF2B5EF4-FFF2-40B4-BE49-F238E27FC236}">
                <a16:creationId xmlns:a16="http://schemas.microsoft.com/office/drawing/2014/main" id="{392FB935-CC64-4CFB-9C8B-AF6D88C10DD7}"/>
              </a:ext>
            </a:extLst>
          </p:cNvPr>
          <p:cNvPicPr>
            <a:picLocks noChangeAspect="1"/>
          </p:cNvPicPr>
          <p:nvPr/>
        </p:nvPicPr>
        <p:blipFill>
          <a:blip r:embed="rId4"/>
          <a:stretch>
            <a:fillRect/>
          </a:stretch>
        </p:blipFill>
        <p:spPr>
          <a:xfrm>
            <a:off x="698923" y="1258179"/>
            <a:ext cx="5095821" cy="5095821"/>
          </a:xfrm>
          <a:prstGeom prst="rect">
            <a:avLst/>
          </a:prstGeom>
        </p:spPr>
      </p:pic>
      <p:sp>
        <p:nvSpPr>
          <p:cNvPr id="8" name="Speech Bubble: Rectangle 7">
            <a:extLst>
              <a:ext uri="{FF2B5EF4-FFF2-40B4-BE49-F238E27FC236}">
                <a16:creationId xmlns:a16="http://schemas.microsoft.com/office/drawing/2014/main" id="{B728340A-3D88-453B-9AE3-8AD3F336C46D}"/>
              </a:ext>
            </a:extLst>
          </p:cNvPr>
          <p:cNvSpPr/>
          <p:nvPr/>
        </p:nvSpPr>
        <p:spPr bwMode="gray">
          <a:xfrm>
            <a:off x="6474860" y="1424762"/>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To prevent fork bombs it is essential to limit the number of processes per </a:t>
            </a:r>
            <a:r>
              <a:rPr lang="en-US" sz="1800" kern="0" dirty="0" err="1">
                <a:ea typeface="Arial Unicode MS" pitchFamily="34" charset="-128"/>
                <a:cs typeface="Arial Unicode MS" pitchFamily="34" charset="-128"/>
              </a:rPr>
              <a:t>cgroup</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Speech Bubble: Rectangle 9">
            <a:extLst>
              <a:ext uri="{FF2B5EF4-FFF2-40B4-BE49-F238E27FC236}">
                <a16:creationId xmlns:a16="http://schemas.microsoft.com/office/drawing/2014/main" id="{114D9996-2013-4DF8-8716-345842977D3C}"/>
              </a:ext>
            </a:extLst>
          </p:cNvPr>
          <p:cNvSpPr/>
          <p:nvPr/>
        </p:nvSpPr>
        <p:spPr bwMode="gray">
          <a:xfrm>
            <a:off x="6474860" y="3468395"/>
            <a:ext cx="4030108" cy="1509823"/>
          </a:xfrm>
          <a:prstGeom prst="wedgeRectCallout">
            <a:avLst>
              <a:gd name="adj1" fmla="val -90976"/>
              <a:gd name="adj2" fmla="val -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Feature is implemented on </a:t>
            </a:r>
            <a:r>
              <a:rPr lang="en-US" sz="1800" kern="0" dirty="0" err="1">
                <a:ea typeface="Arial Unicode MS" pitchFamily="34" charset="-128"/>
                <a:cs typeface="Arial Unicode MS" pitchFamily="34" charset="-128"/>
              </a:rPr>
              <a:t>kubelet</a:t>
            </a:r>
            <a:r>
              <a:rPr lang="en-US" sz="1800" kern="0" dirty="0">
                <a:ea typeface="Arial Unicode MS" pitchFamily="34" charset="-128"/>
                <a:cs typeface="Arial Unicode MS" pitchFamily="34" charset="-128"/>
              </a:rPr>
              <a:t> level in alpha stage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50906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D3D19E-A8DA-4646-B054-3A090C73BA35}"/>
              </a:ext>
            </a:extLst>
          </p:cNvPr>
          <p:cNvSpPr>
            <a:spLocks noGrp="1"/>
          </p:cNvSpPr>
          <p:nvPr>
            <p:ph type="ctrTitle"/>
          </p:nvPr>
        </p:nvSpPr>
        <p:spPr/>
        <p:txBody>
          <a:bodyPr/>
          <a:lstStyle/>
          <a:p>
            <a:r>
              <a:rPr lang="en-US" dirty="0"/>
              <a:t>Policies</a:t>
            </a:r>
          </a:p>
        </p:txBody>
      </p:sp>
      <p:pic>
        <p:nvPicPr>
          <p:cNvPr id="4" name="Picture 3">
            <a:extLst>
              <a:ext uri="{FF2B5EF4-FFF2-40B4-BE49-F238E27FC236}">
                <a16:creationId xmlns:a16="http://schemas.microsoft.com/office/drawing/2014/main" id="{11DC4D9D-47F8-49FC-B5F9-419D31D2ECD3}"/>
              </a:ext>
            </a:extLst>
          </p:cNvPr>
          <p:cNvPicPr>
            <a:picLocks noChangeAspect="1"/>
          </p:cNvPicPr>
          <p:nvPr/>
        </p:nvPicPr>
        <p:blipFill>
          <a:blip r:embed="rId2"/>
          <a:stretch>
            <a:fillRect/>
          </a:stretch>
        </p:blipFill>
        <p:spPr>
          <a:xfrm>
            <a:off x="6097587" y="1330733"/>
            <a:ext cx="4196534" cy="4196534"/>
          </a:xfrm>
          <a:prstGeom prst="rect">
            <a:avLst/>
          </a:prstGeom>
        </p:spPr>
      </p:pic>
    </p:spTree>
    <p:extLst>
      <p:ext uri="{BB962C8B-B14F-4D97-AF65-F5344CB8AC3E}">
        <p14:creationId xmlns:p14="http://schemas.microsoft.com/office/powerpoint/2010/main" val="428236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E6719E-DF84-4D90-8AE6-056F3CCA74E8}"/>
              </a:ext>
            </a:extLst>
          </p:cNvPr>
          <p:cNvSpPr>
            <a:spLocks noGrp="1"/>
          </p:cNvSpPr>
          <p:nvPr>
            <p:ph type="title"/>
          </p:nvPr>
        </p:nvSpPr>
        <p:spPr/>
        <p:txBody>
          <a:bodyPr/>
          <a:lstStyle/>
          <a:p>
            <a:r>
              <a:rPr lang="en-US" dirty="0"/>
              <a:t>Policy objects in Kubernetes</a:t>
            </a:r>
          </a:p>
        </p:txBody>
      </p:sp>
      <p:sp>
        <p:nvSpPr>
          <p:cNvPr id="6" name="Rectangle: Rounded Corners 5">
            <a:extLst>
              <a:ext uri="{FF2B5EF4-FFF2-40B4-BE49-F238E27FC236}">
                <a16:creationId xmlns:a16="http://schemas.microsoft.com/office/drawing/2014/main" id="{27EAD334-1E34-4E3A-B072-0BDE7E417AFE}"/>
              </a:ext>
            </a:extLst>
          </p:cNvPr>
          <p:cNvSpPr/>
          <p:nvPr/>
        </p:nvSpPr>
        <p:spPr bwMode="gray">
          <a:xfrm>
            <a:off x="3015384" y="1886635"/>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ResourceQuota</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Rounded Corners 6">
            <a:extLst>
              <a:ext uri="{FF2B5EF4-FFF2-40B4-BE49-F238E27FC236}">
                <a16:creationId xmlns:a16="http://schemas.microsoft.com/office/drawing/2014/main" id="{3D78A5C5-4312-47E2-ACF5-93F9C961A7C7}"/>
              </a:ext>
            </a:extLst>
          </p:cNvPr>
          <p:cNvSpPr/>
          <p:nvPr/>
        </p:nvSpPr>
        <p:spPr bwMode="gray">
          <a:xfrm>
            <a:off x="3015383" y="2604664"/>
            <a:ext cx="1805351"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LimitRange</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Rectangle 7">
            <a:extLst>
              <a:ext uri="{FF2B5EF4-FFF2-40B4-BE49-F238E27FC236}">
                <a16:creationId xmlns:a16="http://schemas.microsoft.com/office/drawing/2014/main" id="{FBA77BEB-46B5-4590-AA8C-9DA4F865128C}"/>
              </a:ext>
            </a:extLst>
          </p:cNvPr>
          <p:cNvSpPr/>
          <p:nvPr/>
        </p:nvSpPr>
        <p:spPr bwMode="gray">
          <a:xfrm>
            <a:off x="2874671" y="1715966"/>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TextBox 8">
            <a:extLst>
              <a:ext uri="{FF2B5EF4-FFF2-40B4-BE49-F238E27FC236}">
                <a16:creationId xmlns:a16="http://schemas.microsoft.com/office/drawing/2014/main" id="{C48D4DCE-694F-4F35-8B63-CD2049979EC7}"/>
              </a:ext>
            </a:extLst>
          </p:cNvPr>
          <p:cNvSpPr txBox="1"/>
          <p:nvPr/>
        </p:nvSpPr>
        <p:spPr>
          <a:xfrm>
            <a:off x="1086406" y="2180483"/>
            <a:ext cx="1539285" cy="553998"/>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Resource management</a:t>
            </a:r>
          </a:p>
        </p:txBody>
      </p:sp>
      <p:sp>
        <p:nvSpPr>
          <p:cNvPr id="10" name="Speech Bubble: Rectangle 9">
            <a:extLst>
              <a:ext uri="{FF2B5EF4-FFF2-40B4-BE49-F238E27FC236}">
                <a16:creationId xmlns:a16="http://schemas.microsoft.com/office/drawing/2014/main" id="{C35BD869-EA79-44B2-8D20-EE80C3859259}"/>
              </a:ext>
            </a:extLst>
          </p:cNvPr>
          <p:cNvSpPr/>
          <p:nvPr/>
        </p:nvSpPr>
        <p:spPr bwMode="gray">
          <a:xfrm>
            <a:off x="6028272" y="1403803"/>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Only 1 </a:t>
            </a:r>
            <a:r>
              <a:rPr lang="en-US" sz="1800" kern="0" noProof="0" dirty="0" err="1">
                <a:ea typeface="Arial Unicode MS" pitchFamily="34" charset="-128"/>
                <a:cs typeface="Arial Unicode MS" pitchFamily="34" charset="-128"/>
              </a:rPr>
              <a:t>Loadbalancer</a:t>
            </a:r>
            <a:r>
              <a:rPr lang="en-US" sz="1800" kern="0" noProof="0" dirty="0">
                <a:ea typeface="Arial Unicode MS" pitchFamily="34" charset="-128"/>
                <a:cs typeface="Arial Unicode MS" pitchFamily="34" charset="-128"/>
              </a:rPr>
              <a:t> Service!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1" name="Speech Bubble: Rectangle 10">
            <a:extLst>
              <a:ext uri="{FF2B5EF4-FFF2-40B4-BE49-F238E27FC236}">
                <a16:creationId xmlns:a16="http://schemas.microsoft.com/office/drawing/2014/main" id="{92120F51-D823-447F-9FD7-E0AD0D2B89DA}"/>
              </a:ext>
            </a:extLst>
          </p:cNvPr>
          <p:cNvSpPr/>
          <p:nvPr/>
        </p:nvSpPr>
        <p:spPr bwMode="gray">
          <a:xfrm>
            <a:off x="6028272" y="2260320"/>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No more than 200MB memory!</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Rounded Corners 11">
            <a:extLst>
              <a:ext uri="{FF2B5EF4-FFF2-40B4-BE49-F238E27FC236}">
                <a16:creationId xmlns:a16="http://schemas.microsoft.com/office/drawing/2014/main" id="{3C754D9D-C375-4A2D-A020-34DA819D456F}"/>
              </a:ext>
            </a:extLst>
          </p:cNvPr>
          <p:cNvSpPr/>
          <p:nvPr/>
        </p:nvSpPr>
        <p:spPr bwMode="gray">
          <a:xfrm>
            <a:off x="3015385" y="5157734"/>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NetworkPolicy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3" name="Rectangle: Rounded Corners 12">
            <a:extLst>
              <a:ext uri="{FF2B5EF4-FFF2-40B4-BE49-F238E27FC236}">
                <a16:creationId xmlns:a16="http://schemas.microsoft.com/office/drawing/2014/main" id="{01ACEB5E-A186-4491-A6B4-54F213303948}"/>
              </a:ext>
            </a:extLst>
          </p:cNvPr>
          <p:cNvSpPr/>
          <p:nvPr/>
        </p:nvSpPr>
        <p:spPr bwMode="gray">
          <a:xfrm>
            <a:off x="3015382" y="4397187"/>
            <a:ext cx="1805352" cy="565639"/>
          </a:xfrm>
          <a:prstGeom prst="roundRect">
            <a:avLst/>
          </a:prstGeom>
          <a:solidFill>
            <a:srgbClr val="66CCFF"/>
          </a:solidFill>
          <a:ln w="12700" algn="ctr">
            <a:solidFill>
              <a:schemeClr val="bg1">
                <a:lumMod val="75000"/>
              </a:schemeClr>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b="0" i="0" u="none" strike="noStrike" kern="0" cap="none" spc="0" normalizeH="0" baseline="0" noProof="0" dirty="0" err="1">
                <a:ln>
                  <a:noFill/>
                </a:ln>
                <a:effectLst/>
                <a:uLnTx/>
                <a:uFillTx/>
                <a:ea typeface="Arial Unicode MS" pitchFamily="34" charset="-128"/>
                <a:cs typeface="Arial Unicode MS" pitchFamily="34" charset="-128"/>
              </a:rPr>
              <a:t>PodSecurityPolicy</a:t>
            </a:r>
            <a:endParaRPr kumimoji="0" lang="en-US" sz="14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BE3D9392-4A77-453F-9415-C2B5094DF109}"/>
              </a:ext>
            </a:extLst>
          </p:cNvPr>
          <p:cNvSpPr/>
          <p:nvPr/>
        </p:nvSpPr>
        <p:spPr bwMode="gray">
          <a:xfrm>
            <a:off x="2874671" y="4226478"/>
            <a:ext cx="2092821" cy="1713034"/>
          </a:xfrm>
          <a:prstGeom prst="rect">
            <a:avLst/>
          </a:prstGeom>
          <a:noFill/>
          <a:ln w="25400" algn="ctr">
            <a:solidFill>
              <a:schemeClr val="accent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C6A4C3BB-3C96-4D27-B8AB-4144436C70F5}"/>
              </a:ext>
            </a:extLst>
          </p:cNvPr>
          <p:cNvSpPr txBox="1"/>
          <p:nvPr/>
        </p:nvSpPr>
        <p:spPr>
          <a:xfrm>
            <a:off x="1086406" y="4944495"/>
            <a:ext cx="1539285" cy="276999"/>
          </a:xfrm>
          <a:prstGeom prst="rect">
            <a:avLst/>
          </a:prstGeom>
          <a:solidFill>
            <a:schemeClr val="bg1">
              <a:alpha val="58000"/>
            </a:schemeClr>
          </a:solidFill>
        </p:spPr>
        <p:txBody>
          <a:bodyPr wrap="square" lIns="0" tIns="0" rIns="0" bIns="0" rtlCol="0">
            <a:spAutoFit/>
          </a:bodyPr>
          <a:lstStyle>
            <a:defPPr>
              <a:defRPr lang="de-DE"/>
            </a:defPPr>
            <a:lvl1pPr fontAlgn="base">
              <a:spcBef>
                <a:spcPct val="50000"/>
              </a:spcBef>
              <a:spcAft>
                <a:spcPct val="0"/>
              </a:spcAft>
              <a:buClr>
                <a:srgbClr val="F0AB00"/>
              </a:buClr>
              <a:buSzPct val="80000"/>
              <a:defRPr sz="1400" kern="0">
                <a:latin typeface="Arial Rounded MT Bold" panose="020F0704030504030204" pitchFamily="34" charset="0"/>
                <a:ea typeface="Arial Unicode MS" pitchFamily="34" charset="-128"/>
                <a:cs typeface="Arial Unicode MS" pitchFamily="34" charset="-128"/>
              </a:defRPr>
            </a:lvl1pPr>
          </a:lstStyle>
          <a:p>
            <a:pPr algn="ctr"/>
            <a:r>
              <a:rPr lang="en-US" sz="1800" dirty="0"/>
              <a:t>Security</a:t>
            </a:r>
          </a:p>
        </p:txBody>
      </p:sp>
      <p:sp>
        <p:nvSpPr>
          <p:cNvPr id="16" name="Speech Bubble: Rectangle 15">
            <a:extLst>
              <a:ext uri="{FF2B5EF4-FFF2-40B4-BE49-F238E27FC236}">
                <a16:creationId xmlns:a16="http://schemas.microsoft.com/office/drawing/2014/main" id="{D27A0F7F-85B3-45BF-9C60-D538B5FC38DA}"/>
              </a:ext>
            </a:extLst>
          </p:cNvPr>
          <p:cNvSpPr/>
          <p:nvPr/>
        </p:nvSpPr>
        <p:spPr bwMode="gray">
          <a:xfrm>
            <a:off x="6028272" y="3997992"/>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Beta: Do not run as root user </a:t>
            </a:r>
          </a:p>
        </p:txBody>
      </p:sp>
      <p:sp>
        <p:nvSpPr>
          <p:cNvPr id="17" name="Speech Bubble: Rectangle 16">
            <a:extLst>
              <a:ext uri="{FF2B5EF4-FFF2-40B4-BE49-F238E27FC236}">
                <a16:creationId xmlns:a16="http://schemas.microsoft.com/office/drawing/2014/main" id="{B6758572-3534-4C20-9E83-F02F130309B3}"/>
              </a:ext>
            </a:extLst>
          </p:cNvPr>
          <p:cNvSpPr/>
          <p:nvPr/>
        </p:nvSpPr>
        <p:spPr bwMode="gray">
          <a:xfrm>
            <a:off x="6028272" y="4845571"/>
            <a:ext cx="4018844"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Communication to DB is forbidden</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820081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r>
              <a:rPr lang="en-US" dirty="0"/>
              <a:t> – initial state without constraints</a:t>
            </a:r>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0" name="Speech Bubble: Rectangle 39">
            <a:extLst>
              <a:ext uri="{FF2B5EF4-FFF2-40B4-BE49-F238E27FC236}">
                <a16:creationId xmlns:a16="http://schemas.microsoft.com/office/drawing/2014/main" id="{09762A84-99E5-4217-B84D-1A833424EDC0}"/>
              </a:ext>
            </a:extLst>
          </p:cNvPr>
          <p:cNvSpPr/>
          <p:nvPr/>
        </p:nvSpPr>
        <p:spPr bwMode="gray">
          <a:xfrm>
            <a:off x="2651145" y="3150714"/>
            <a:ext cx="2707032" cy="1259333"/>
          </a:xfrm>
          <a:prstGeom prst="wedgeRectCallout">
            <a:avLst>
              <a:gd name="adj1" fmla="val 42960"/>
              <a:gd name="adj2" fmla="val -8376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Without </a:t>
            </a:r>
            <a:r>
              <a:rPr kumimoji="0" lang="en-US" sz="1800" b="0" i="0" u="none" strike="noStrike" kern="0" cap="none" spc="0" normalizeH="0" baseline="0" noProof="0" dirty="0" err="1">
                <a:ln>
                  <a:noFill/>
                </a:ln>
                <a:effectLst/>
                <a:uLnTx/>
                <a:uFillTx/>
                <a:ea typeface="Arial Unicode MS" pitchFamily="34" charset="-128"/>
                <a:cs typeface="Arial Unicode MS" pitchFamily="34" charset="-128"/>
              </a:rPr>
              <a:t>podSecurity</a:t>
            </a:r>
            <a:r>
              <a:rPr lang="en-US" sz="1800" kern="0" dirty="0">
                <a:ea typeface="Arial Unicode MS" pitchFamily="34" charset="-128"/>
                <a:cs typeface="Arial Unicode MS" pitchFamily="34" charset="-128"/>
              </a:rPr>
              <a:t>Policies everything is allowed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2" name="Speech Bubble: Rectangle 51">
            <a:extLst>
              <a:ext uri="{FF2B5EF4-FFF2-40B4-BE49-F238E27FC236}">
                <a16:creationId xmlns:a16="http://schemas.microsoft.com/office/drawing/2014/main" id="{6D07CBEC-31F2-493D-B252-25E558CB26D1}"/>
              </a:ext>
            </a:extLst>
          </p:cNvPr>
          <p:cNvSpPr/>
          <p:nvPr/>
        </p:nvSpPr>
        <p:spPr bwMode="gray">
          <a:xfrm>
            <a:off x="6836998" y="3150714"/>
            <a:ext cx="2707032" cy="1259333"/>
          </a:xfrm>
          <a:prstGeom prst="wedgeRectCallout">
            <a:avLst>
              <a:gd name="adj1" fmla="val -6530"/>
              <a:gd name="adj2" fmla="val -11247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 container could run with root permissions on the host and mount the hosts file system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53" name="Graphic 52" descr="High Voltage">
            <a:extLst>
              <a:ext uri="{FF2B5EF4-FFF2-40B4-BE49-F238E27FC236}">
                <a16:creationId xmlns:a16="http://schemas.microsoft.com/office/drawing/2014/main" id="{B3A4DE96-3F45-469A-BDFB-CE16ED373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7909" y="3780379"/>
            <a:ext cx="2297117" cy="2297117"/>
          </a:xfrm>
          <a:prstGeom prst="rect">
            <a:avLst/>
          </a:prstGeom>
        </p:spPr>
      </p:pic>
    </p:spTree>
    <p:extLst>
      <p:ext uri="{BB962C8B-B14F-4D97-AF65-F5344CB8AC3E}">
        <p14:creationId xmlns:p14="http://schemas.microsoft.com/office/powerpoint/2010/main" val="172906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134E64-B6B5-4011-AB8A-D14470FE5439}"/>
              </a:ext>
            </a:extLst>
          </p:cNvPr>
          <p:cNvSpPr>
            <a:spLocks noGrp="1"/>
          </p:cNvSpPr>
          <p:nvPr>
            <p:ph type="title"/>
          </p:nvPr>
        </p:nvSpPr>
        <p:spPr/>
        <p:txBody>
          <a:bodyPr/>
          <a:lstStyle/>
          <a:p>
            <a:r>
              <a:rPr lang="en-US" dirty="0" err="1"/>
              <a:t>PodSecurityPolicy</a:t>
            </a:r>
            <a:endParaRPr lang="en-US" dirty="0"/>
          </a:p>
        </p:txBody>
      </p:sp>
      <p:cxnSp>
        <p:nvCxnSpPr>
          <p:cNvPr id="9" name="Straight Arrow Connector 8">
            <a:extLst>
              <a:ext uri="{FF2B5EF4-FFF2-40B4-BE49-F238E27FC236}">
                <a16:creationId xmlns:a16="http://schemas.microsoft.com/office/drawing/2014/main" id="{F75F57C4-29AD-48B7-BE7F-3C85FF14F233}"/>
              </a:ext>
            </a:extLst>
          </p:cNvPr>
          <p:cNvCxnSpPr>
            <a:cxnSpLocks/>
            <a:stCxn id="8" idx="3"/>
            <a:endCxn id="10" idx="1"/>
          </p:cNvCxnSpPr>
          <p:nvPr/>
        </p:nvCxnSpPr>
        <p:spPr>
          <a:xfrm>
            <a:off x="4004661" y="1925372"/>
            <a:ext cx="1348299" cy="0"/>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2FC60224-5E0A-4745-AEBF-E601C21B9DD2}"/>
              </a:ext>
            </a:extLst>
          </p:cNvPr>
          <p:cNvGrpSpPr/>
          <p:nvPr/>
        </p:nvGrpSpPr>
        <p:grpSpPr>
          <a:xfrm>
            <a:off x="2317644" y="1295705"/>
            <a:ext cx="7559189" cy="1259333"/>
            <a:chOff x="2078464" y="1326493"/>
            <a:chExt cx="7559189" cy="1259333"/>
          </a:xfrm>
        </p:grpSpPr>
        <p:sp>
          <p:nvSpPr>
            <p:cNvPr id="8" name="Rectangle 7">
              <a:extLst>
                <a:ext uri="{FF2B5EF4-FFF2-40B4-BE49-F238E27FC236}">
                  <a16:creationId xmlns:a16="http://schemas.microsoft.com/office/drawing/2014/main" id="{84D05E86-6989-4EF7-897D-D8518D2E68F7}"/>
                </a:ext>
              </a:extLst>
            </p:cNvPr>
            <p:cNvSpPr/>
            <p:nvPr/>
          </p:nvSpPr>
          <p:spPr bwMode="gray">
            <a:xfrm>
              <a:off x="2078464" y="1326493"/>
              <a:ext cx="1687017" cy="1259333"/>
            </a:xfrm>
            <a:prstGeom prst="rect">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service account</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“default”</a:t>
              </a:r>
            </a:p>
          </p:txBody>
        </p:sp>
        <p:sp>
          <p:nvSpPr>
            <p:cNvPr id="10" name="Rectangle 9">
              <a:extLst>
                <a:ext uri="{FF2B5EF4-FFF2-40B4-BE49-F238E27FC236}">
                  <a16:creationId xmlns:a16="http://schemas.microsoft.com/office/drawing/2014/main" id="{A2730B2F-CCDA-4E70-911D-FB0B01071450}"/>
                </a:ext>
              </a:extLst>
            </p:cNvPr>
            <p:cNvSpPr/>
            <p:nvPr/>
          </p:nvSpPr>
          <p:spPr bwMode="gray">
            <a:xfrm>
              <a:off x="5113780" y="1326493"/>
              <a:ext cx="1687016" cy="1259333"/>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ea typeface="Arial Unicode MS" pitchFamily="34" charset="-128"/>
                </a:rPr>
                <a:t>Pod A</a:t>
              </a:r>
            </a:p>
          </p:txBody>
        </p:sp>
        <p:sp>
          <p:nvSpPr>
            <p:cNvPr id="17" name="Flowchart: Magnetic Disk 16">
              <a:extLst>
                <a:ext uri="{FF2B5EF4-FFF2-40B4-BE49-F238E27FC236}">
                  <a16:creationId xmlns:a16="http://schemas.microsoft.com/office/drawing/2014/main" id="{D516CBA7-3A34-4EAB-B3FF-EB318F1CB518}"/>
                </a:ext>
              </a:extLst>
            </p:cNvPr>
            <p:cNvSpPr/>
            <p:nvPr/>
          </p:nvSpPr>
          <p:spPr bwMode="gray">
            <a:xfrm>
              <a:off x="8149095" y="1376685"/>
              <a:ext cx="1488558" cy="1158948"/>
            </a:xfrm>
            <a:prstGeom prst="flowChartMagneticDisk">
              <a:avLst/>
            </a:prstGeom>
            <a:solidFill>
              <a:schemeClr val="bg1">
                <a:lumMod val="95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en-US" sz="1800" b="1" kern="0" dirty="0">
                  <a:solidFill>
                    <a:schemeClr val="dk1"/>
                  </a:solidFill>
                  <a:latin typeface="+mn-lt"/>
                  <a:ea typeface="Arial Unicode MS" pitchFamily="34" charset="-128"/>
                </a:rPr>
                <a:t>host fs</a:t>
              </a:r>
            </a:p>
          </p:txBody>
        </p:sp>
      </p:grpSp>
      <p:cxnSp>
        <p:nvCxnSpPr>
          <p:cNvPr id="18" name="Straight Arrow Connector 17">
            <a:extLst>
              <a:ext uri="{FF2B5EF4-FFF2-40B4-BE49-F238E27FC236}">
                <a16:creationId xmlns:a16="http://schemas.microsoft.com/office/drawing/2014/main" id="{FD1CFF8F-0720-4A75-86AA-1D37DFC31524}"/>
              </a:ext>
            </a:extLst>
          </p:cNvPr>
          <p:cNvCxnSpPr>
            <a:cxnSpLocks/>
            <a:stCxn id="10" idx="3"/>
            <a:endCxn id="17" idx="2"/>
          </p:cNvCxnSpPr>
          <p:nvPr/>
        </p:nvCxnSpPr>
        <p:spPr>
          <a:xfrm flipV="1">
            <a:off x="7039976" y="1925371"/>
            <a:ext cx="1348299" cy="1"/>
          </a:xfrm>
          <a:prstGeom prst="straightConnector1">
            <a:avLst/>
          </a:prstGeom>
          <a:ln w="571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8A10A34-71B9-4AAD-9E6F-92067F37E5DE}"/>
              </a:ext>
            </a:extLst>
          </p:cNvPr>
          <p:cNvGrpSpPr/>
          <p:nvPr/>
        </p:nvGrpSpPr>
        <p:grpSpPr>
          <a:xfrm>
            <a:off x="5253719" y="4765787"/>
            <a:ext cx="1687040" cy="1394650"/>
            <a:chOff x="5406471" y="2020106"/>
            <a:chExt cx="1687040" cy="1394650"/>
          </a:xfrm>
        </p:grpSpPr>
        <p:grpSp>
          <p:nvGrpSpPr>
            <p:cNvPr id="13" name="Group 12">
              <a:extLst>
                <a:ext uri="{FF2B5EF4-FFF2-40B4-BE49-F238E27FC236}">
                  <a16:creationId xmlns:a16="http://schemas.microsoft.com/office/drawing/2014/main" id="{C43161BD-C616-4A08-9C87-E7A55C470EDE}"/>
                </a:ext>
              </a:extLst>
            </p:cNvPr>
            <p:cNvGrpSpPr/>
            <p:nvPr/>
          </p:nvGrpSpPr>
          <p:grpSpPr>
            <a:xfrm>
              <a:off x="5406471" y="2020106"/>
              <a:ext cx="1371504" cy="969859"/>
              <a:chOff x="5406471" y="2020106"/>
              <a:chExt cx="1371504" cy="969859"/>
            </a:xfrm>
          </p:grpSpPr>
          <p:pic>
            <p:nvPicPr>
              <p:cNvPr id="15" name="Graphic 14" descr="Magnifying glass">
                <a:extLst>
                  <a:ext uri="{FF2B5EF4-FFF2-40B4-BE49-F238E27FC236}">
                    <a16:creationId xmlns:a16="http://schemas.microsoft.com/office/drawing/2014/main" id="{ECC788F2-05F0-467F-8A3C-177DC0467C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06471" y="2075565"/>
                <a:ext cx="914400" cy="914400"/>
              </a:xfrm>
              <a:prstGeom prst="rect">
                <a:avLst/>
              </a:prstGeom>
            </p:spPr>
          </p:pic>
          <p:pic>
            <p:nvPicPr>
              <p:cNvPr id="16" name="Graphic 15" descr="Gears">
                <a:extLst>
                  <a:ext uri="{FF2B5EF4-FFF2-40B4-BE49-F238E27FC236}">
                    <a16:creationId xmlns:a16="http://schemas.microsoft.com/office/drawing/2014/main" id="{8E93DDB6-EBAA-4AFF-913F-424552D57F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7587" y="2020106"/>
                <a:ext cx="680388" cy="680388"/>
              </a:xfrm>
              <a:prstGeom prst="rect">
                <a:avLst/>
              </a:prstGeom>
            </p:spPr>
          </p:pic>
        </p:grpSp>
        <p:sp>
          <p:nvSpPr>
            <p:cNvPr id="14" name="Rectangle 13">
              <a:extLst>
                <a:ext uri="{FF2B5EF4-FFF2-40B4-BE49-F238E27FC236}">
                  <a16:creationId xmlns:a16="http://schemas.microsoft.com/office/drawing/2014/main" id="{DF41810B-1AA8-4A00-BB45-752F131E6BBD}"/>
                </a:ext>
              </a:extLst>
            </p:cNvPr>
            <p:cNvSpPr/>
            <p:nvPr/>
          </p:nvSpPr>
          <p:spPr>
            <a:xfrm>
              <a:off x="5548230" y="3045424"/>
              <a:ext cx="1545281" cy="369332"/>
            </a:xfrm>
            <a:prstGeom prst="rect">
              <a:avLst/>
            </a:prstGeom>
          </p:spPr>
          <p:txBody>
            <a:bodyPr wrap="square">
              <a:spAutoFit/>
            </a:bodyPr>
            <a:lstStyle/>
            <a:p>
              <a:pPr algn="ctr" defTabSz="914400" fontAlgn="base">
                <a:spcBef>
                  <a:spcPct val="50000"/>
                </a:spcBef>
                <a:spcAft>
                  <a:spcPct val="0"/>
                </a:spcAft>
                <a:buClr>
                  <a:srgbClr val="F0AB00"/>
                </a:buClr>
                <a:buSzPct val="80000"/>
              </a:pPr>
              <a:r>
                <a:rPr lang="en-US" sz="1800" b="1" kern="0" dirty="0">
                  <a:ea typeface="Arial Unicode MS" pitchFamily="34" charset="-128"/>
                  <a:cs typeface="Arial Unicode MS" pitchFamily="34" charset="-128"/>
                </a:rPr>
                <a:t>Controller</a:t>
              </a:r>
            </a:p>
          </p:txBody>
        </p:sp>
      </p:grpSp>
      <p:sp>
        <p:nvSpPr>
          <p:cNvPr id="19" name="Speech Bubble: Rectangle 18">
            <a:extLst>
              <a:ext uri="{FF2B5EF4-FFF2-40B4-BE49-F238E27FC236}">
                <a16:creationId xmlns:a16="http://schemas.microsoft.com/office/drawing/2014/main" id="{1230DB5D-2C2E-4366-8707-19C6DA3E1A8E}"/>
              </a:ext>
            </a:extLst>
          </p:cNvPr>
          <p:cNvSpPr/>
          <p:nvPr/>
        </p:nvSpPr>
        <p:spPr bwMode="gray">
          <a:xfrm>
            <a:off x="1490955" y="4765787"/>
            <a:ext cx="2707032" cy="1259333"/>
          </a:xfrm>
          <a:prstGeom prst="wedgeRectCallout">
            <a:avLst>
              <a:gd name="adj1" fmla="val 77131"/>
              <a:gd name="adj2" fmla="val -271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controller</a:t>
            </a:r>
            <a:r>
              <a:rPr kumimoji="0" lang="en-US" sz="1800" b="0" i="0" u="none" strike="noStrike" kern="0" cap="none" spc="0" normalizeH="0" noProof="0" dirty="0">
                <a:ln>
                  <a:noFill/>
                </a:ln>
                <a:effectLst/>
                <a:uLnTx/>
                <a:uFillTx/>
                <a:ea typeface="Arial Unicode MS" pitchFamily="34" charset="-128"/>
                <a:cs typeface="Arial Unicode MS" pitchFamily="34" charset="-128"/>
              </a:rPr>
              <a:t> for pod security policies runs as part of the cluster’s control plane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a:extLst>
              <a:ext uri="{FF2B5EF4-FFF2-40B4-BE49-F238E27FC236}">
                <a16:creationId xmlns:a16="http://schemas.microsoft.com/office/drawing/2014/main" id="{27F9A53D-2882-4337-B8D6-92F77CC645E1}"/>
              </a:ext>
            </a:extLst>
          </p:cNvPr>
          <p:cNvSpPr/>
          <p:nvPr/>
        </p:nvSpPr>
        <p:spPr bwMode="gray">
          <a:xfrm>
            <a:off x="8266965" y="3723489"/>
            <a:ext cx="2707032" cy="1259333"/>
          </a:xfrm>
          <a:prstGeom prst="wedgeRectCallout">
            <a:avLst>
              <a:gd name="adj1" fmla="val -92941"/>
              <a:gd name="adj2" fmla="val -3902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As soon as it the</a:t>
            </a:r>
            <a:r>
              <a:rPr kumimoji="0" lang="en-US" sz="1800" b="0" i="0" u="none" strike="noStrike" kern="0" cap="none" spc="0" normalizeH="0" noProof="0" dirty="0">
                <a:ln>
                  <a:noFill/>
                </a:ln>
                <a:effectLst/>
                <a:uLnTx/>
                <a:uFillTx/>
                <a:ea typeface="Arial Unicode MS" pitchFamily="34" charset="-128"/>
                <a:cs typeface="Arial Unicode MS" pitchFamily="34" charset="-128"/>
              </a:rPr>
              <a:t> controller is active, no pods are accepted anymore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pic>
        <p:nvPicPr>
          <p:cNvPr id="21" name="Graphic 20" descr="High Voltage">
            <a:extLst>
              <a:ext uri="{FF2B5EF4-FFF2-40B4-BE49-F238E27FC236}">
                <a16:creationId xmlns:a16="http://schemas.microsoft.com/office/drawing/2014/main" id="{F89D7EF0-3921-4EEA-BF49-32A70ECAD7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19559" y="2440940"/>
            <a:ext cx="2297117" cy="2297117"/>
          </a:xfrm>
          <a:prstGeom prst="rect">
            <a:avLst/>
          </a:prstGeom>
        </p:spPr>
      </p:pic>
    </p:spTree>
    <p:extLst>
      <p:ext uri="{BB962C8B-B14F-4D97-AF65-F5344CB8AC3E}">
        <p14:creationId xmlns:p14="http://schemas.microsoft.com/office/powerpoint/2010/main" val="819742731"/>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3143</Words>
  <Application>Microsoft Office PowerPoint</Application>
  <PresentationFormat>Custom</PresentationFormat>
  <Paragraphs>341</Paragraphs>
  <Slides>27</Slides>
  <Notes>22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Rounded MT Bold</vt:lpstr>
      <vt:lpstr>Courier New</vt:lpstr>
      <vt:lpstr>Symbol</vt:lpstr>
      <vt:lpstr>Wingdings</vt:lpstr>
      <vt:lpstr>Wingdings</vt:lpstr>
      <vt:lpstr>SAP_2017_16x9_black</vt:lpstr>
      <vt:lpstr>PowerPoint Presentation</vt:lpstr>
      <vt:lpstr>How to prevent apps to wreak havoc?</vt:lpstr>
      <vt:lpstr>Security contexts and other ways to break things</vt:lpstr>
      <vt:lpstr>Security contexts and other ways to break things</vt:lpstr>
      <vt:lpstr>PID Limits (alpha/beta feature)</vt:lpstr>
      <vt:lpstr>Policies</vt:lpstr>
      <vt:lpstr>Policy objects in Kubernetes</vt:lpstr>
      <vt:lpstr>PodSecurityPolicy – initial state without constraints</vt:lpstr>
      <vt:lpstr>PodSecurityPolicy</vt:lpstr>
      <vt:lpstr>PodSecurityPolicy</vt:lpstr>
      <vt:lpstr>PodSecurityPolicy</vt:lpstr>
      <vt:lpstr>“Allow everything” PodSecurityPolicy</vt:lpstr>
      <vt:lpstr>Restrictive PodSecurityPolicy</vt:lpstr>
      <vt:lpstr>NetworkPolicy</vt:lpstr>
      <vt:lpstr>More on Network Policies</vt:lpstr>
      <vt:lpstr>Demo</vt:lpstr>
      <vt:lpstr>Attacking K8s</vt:lpstr>
      <vt:lpstr>Setup</vt:lpstr>
      <vt:lpstr>Scenario 1: Bitcoin, Ethereum, Monero!</vt:lpstr>
      <vt:lpstr>How to prevent this?</vt:lpstr>
      <vt:lpstr>Scenario 2: Take over the cluster / hosts</vt:lpstr>
      <vt:lpstr>How to prevent this?</vt:lpstr>
      <vt:lpstr>How to prevent this?</vt:lpstr>
      <vt:lpstr>Demo</vt:lpstr>
      <vt:lpstr>                 Karydia – secure by default</vt:lpstr>
      <vt:lpstr>Exercise #09</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925</cp:revision>
  <dcterms:created xsi:type="dcterms:W3CDTF">2015-10-14T11:21:43Z</dcterms:created>
  <dcterms:modified xsi:type="dcterms:W3CDTF">2020-09-01T15:06:20Z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