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67" r:id="rId3"/>
    <p:sldId id="441" r:id="rId4"/>
    <p:sldId id="437" r:id="rId5"/>
    <p:sldId id="464" r:id="rId6"/>
    <p:sldId id="452" r:id="rId7"/>
    <p:sldId id="447" r:id="rId8"/>
    <p:sldId id="466" r:id="rId9"/>
    <p:sldId id="465" r:id="rId10"/>
    <p:sldId id="445" r:id="rId11"/>
    <p:sldId id="450" r:id="rId12"/>
    <p:sldId id="451" r:id="rId13"/>
    <p:sldId id="438" r:id="rId14"/>
    <p:sldId id="446" r:id="rId15"/>
    <p:sldId id="443" r:id="rId16"/>
    <p:sldId id="444"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846" autoAdjust="0"/>
  </p:normalViewPr>
  <p:slideViewPr>
    <p:cSldViewPr snapToGrid="0" showGuides="1">
      <p:cViewPr varScale="1">
        <p:scale>
          <a:sx n="80" d="100"/>
          <a:sy n="80" d="100"/>
        </p:scale>
        <p:origin x="1578"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026"/>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When creating pods, demo the --</a:t>
            </a:r>
            <a:r>
              <a:rPr lang="en-US"/>
              <a:t>dry-run flag</a:t>
            </a:r>
            <a:endParaRPr lang="en-US" dirty="0"/>
          </a:p>
          <a:p>
            <a:pPr marL="342900" indent="-342900">
              <a:buFontTx/>
              <a:buChar char="-"/>
            </a:pPr>
            <a:r>
              <a:rPr lang="en-US" dirty="0"/>
              <a:t>Create a pod: ~/</a:t>
            </a:r>
            <a:r>
              <a:rPr lang="en-US" dirty="0" err="1"/>
              <a:t>kubernetes</a:t>
            </a:r>
            <a:r>
              <a:rPr lang="en-US" dirty="0"/>
              <a:t>/demo/02b_pod_exec_liveness.yaml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we want, is to run a simple </a:t>
            </a:r>
            <a:r>
              <a:rPr lang="en-US" dirty="0" err="1"/>
              <a:t>nginx</a:t>
            </a:r>
            <a:r>
              <a:rPr lang="en-US" dirty="0"/>
              <a:t> webserver. So we need an environment to start the process, have it listen to a port and exposed via an IP address so our users can </a:t>
            </a:r>
            <a:r>
              <a:rPr lang="en-US" dirty="0" err="1"/>
              <a:t>acess</a:t>
            </a:r>
            <a:r>
              <a:rPr lang="en-US" dirty="0"/>
              <a:t> the webserver.</a:t>
            </a:r>
          </a:p>
          <a:p>
            <a:endParaRPr lang="en-US" dirty="0"/>
          </a:p>
          <a:p>
            <a:r>
              <a:rPr lang="en-US" dirty="0"/>
              <a:t>Next, we have to configure the application via config files and add some storage to persist data processed by the webserver. Also some parameters are best set via environment variables of the surrounding runtime context (i.e. shell).</a:t>
            </a:r>
          </a:p>
          <a:p>
            <a:endParaRPr lang="en-US" dirty="0"/>
          </a:p>
          <a:p>
            <a:r>
              <a:rPr lang="en-US" dirty="0"/>
              <a:t>Once the app webserver is properly running, we need think about security settings and resource consumption (CPU, memory). </a:t>
            </a:r>
          </a:p>
          <a:p>
            <a:endParaRPr lang="en-US" dirty="0"/>
          </a:p>
          <a:p>
            <a:r>
              <a:rPr lang="en-US" dirty="0"/>
              <a:t>And of course, some logging would be nice. We could use a log collector running as a separate process ingesting data via a shared file system. Also we figured out, that some steps should run prior to the webserver start. So we will run an </a:t>
            </a:r>
            <a:r>
              <a:rPr lang="en-US" dirty="0" err="1"/>
              <a:t>init</a:t>
            </a:r>
            <a:r>
              <a:rPr lang="en-US" dirty="0"/>
              <a:t> script beforehand.</a:t>
            </a:r>
          </a:p>
          <a:p>
            <a:endParaRPr lang="en-US" dirty="0"/>
          </a:p>
          <a:p>
            <a:r>
              <a:rPr lang="en-US" dirty="0"/>
              <a:t>Now, all of these things can be summed up and bundled on one host. Or in the context of Kubernetes – a Pod. It grants you all the configuration possibilities, as well as the environment to run multiple process groups as individual containers + define a sequence.</a:t>
            </a:r>
          </a:p>
          <a:p>
            <a:endParaRPr lang="en-US" dirty="0"/>
          </a:p>
          <a:p>
            <a:r>
              <a:rPr lang="en-US" dirty="0"/>
              <a:t>Finally, if someone pulls the plug of this virtual/logical host, no one takes care of restarting it automatically. Additional constructs are required (which will be covered in the </a:t>
            </a:r>
            <a:r>
              <a:rPr lang="en-US"/>
              <a:t>next chapters)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9632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pPr marL="0" indent="0">
              <a:buNone/>
            </a:pPr>
            <a:endParaRPr lang="en-US" dirty="0"/>
          </a:p>
          <a:p>
            <a:pPr marL="0" indent="0">
              <a:buNone/>
            </a:pPr>
            <a:r>
              <a:rPr lang="en-US" dirty="0"/>
              <a:t>Adapter – this pattern is often used to process data output and provide these to a consumer. An adapter presents a standardized view or abstraction of the application to entities outside of the pod. </a:t>
            </a:r>
          </a:p>
          <a:p>
            <a:pPr marL="0" indent="0">
              <a:buNone/>
            </a:pPr>
            <a:r>
              <a:rPr lang="en-US" dirty="0"/>
              <a:t>One of the most obvious use cases is a log collector. Data is shared via a volume within the pod and converted into a standardized format. The log collector might also ship the data to central logging system.</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470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endParaRPr lang="en-US" dirty="0"/>
          </a:p>
          <a:p>
            <a:pPr marL="0" indent="0">
              <a:buNone/>
            </a:pPr>
            <a:r>
              <a:rPr lang="en-US" dirty="0"/>
              <a:t>The ambassador pattern is a way to manage access to other entities. It is responsible for the service discovery /configuration part, while the application usually works with a localhost interface. </a:t>
            </a:r>
          </a:p>
          <a:p>
            <a:pPr marL="0" indent="0">
              <a:buNone/>
            </a:pPr>
            <a:r>
              <a:rPr lang="en-US" dirty="0"/>
              <a:t>In this example the application container needs to access a database. Instead of hard-coding a specific database name, it just talks to the localhost interface. In a test setup the database might be available on the same host as well. In a distributed setup the ambassador acts as an interface that forwards the traffic to an actual DB instance. </a:t>
            </a:r>
          </a:p>
          <a:p>
            <a:pPr marL="0" indent="0">
              <a:buNone/>
            </a:pPr>
            <a:r>
              <a:rPr lang="en-US" dirty="0"/>
              <a:t>This way the application doesn’t have to store setup specific information and only the ambassador needs to be aware of its environment. </a:t>
            </a:r>
          </a:p>
          <a:p>
            <a:pPr marL="0" indent="0">
              <a:buNone/>
            </a:pPr>
            <a:r>
              <a:rPr lang="en-US" dirty="0"/>
              <a:t>So this pattern can be used to hide the complexity of </a:t>
            </a:r>
            <a:r>
              <a:rPr lang="en-US"/>
              <a:t>the environment outside the pod.</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6727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3398884-EBB9-4F5B-8303-B598DF766172}"/>
              </a:ext>
            </a:extLst>
          </p:cNvPr>
          <p:cNvSpPr/>
          <p:nvPr/>
        </p:nvSpPr>
        <p:spPr bwMode="gray">
          <a:xfrm>
            <a:off x="3825766" y="3863312"/>
            <a:ext cx="4414344" cy="272667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F25E1873-4756-42EC-942A-C5CB305A083B}"/>
              </a:ext>
            </a:extLst>
          </p:cNvPr>
          <p:cNvSpPr>
            <a:spLocks noGrp="1"/>
          </p:cNvSpPr>
          <p:nvPr>
            <p:ph type="title"/>
          </p:nvPr>
        </p:nvSpPr>
        <p:spPr/>
        <p:txBody>
          <a:bodyPr/>
          <a:lstStyle/>
          <a:p>
            <a:r>
              <a:rPr lang="en-US" dirty="0"/>
              <a:t>When we have containers, why do we need Pods?</a:t>
            </a:r>
          </a:p>
        </p:txBody>
      </p:sp>
      <p:sp>
        <p:nvSpPr>
          <p:cNvPr id="3" name="Rectangle: Rounded Corners 2">
            <a:extLst>
              <a:ext uri="{FF2B5EF4-FFF2-40B4-BE49-F238E27FC236}">
                <a16:creationId xmlns:a16="http://schemas.microsoft.com/office/drawing/2014/main" id="{73E413E4-BD40-424E-80E5-24870BDB48ED}"/>
              </a:ext>
            </a:extLst>
          </p:cNvPr>
          <p:cNvSpPr/>
          <p:nvPr/>
        </p:nvSpPr>
        <p:spPr bwMode="gray">
          <a:xfrm>
            <a:off x="4277637" y="4564515"/>
            <a:ext cx="3429143" cy="903891"/>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EEC230B-E15E-4D27-A55D-0F9CE2A1FB5F}"/>
              </a:ext>
            </a:extLst>
          </p:cNvPr>
          <p:cNvSpPr/>
          <p:nvPr/>
        </p:nvSpPr>
        <p:spPr>
          <a:xfrm>
            <a:off x="4277637" y="4808712"/>
            <a:ext cx="3429144" cy="415498"/>
          </a:xfrm>
          <a:prstGeom prst="rect">
            <a:avLst/>
          </a:prstGeom>
        </p:spPr>
        <p:txBody>
          <a:bodyPr wrap="none">
            <a:spAutoFit/>
          </a:bodyPr>
          <a:lstStyle/>
          <a:p>
            <a:pPr algn="ctr"/>
            <a:r>
              <a:rPr lang="en-US" dirty="0" err="1">
                <a:solidFill>
                  <a:srgbClr val="000000"/>
                </a:solidFill>
                <a:latin typeface="Consolas" panose="020B0609020204030204" pitchFamily="49" charset="0"/>
              </a:rPr>
              <a:t>nginx</a:t>
            </a:r>
            <a:r>
              <a:rPr lang="en-US" dirty="0">
                <a:solidFill>
                  <a:srgbClr val="000000"/>
                </a:solidFill>
                <a:latin typeface="Consolas" panose="020B0609020204030204" pitchFamily="49" charset="0"/>
              </a:rPr>
              <a:t> -g </a:t>
            </a:r>
            <a:r>
              <a:rPr lang="en-US" dirty="0">
                <a:solidFill>
                  <a:srgbClr val="A31515"/>
                </a:solidFill>
                <a:latin typeface="Consolas" panose="020B0609020204030204" pitchFamily="49" charset="0"/>
              </a:rPr>
              <a:t>'daemon off;'</a:t>
            </a:r>
            <a:endParaRPr lang="en-US" dirty="0">
              <a:solidFill>
                <a:srgbClr val="000000"/>
              </a:solidFill>
              <a:latin typeface="Consolas" panose="020B0609020204030204" pitchFamily="49" charset="0"/>
            </a:endParaRPr>
          </a:p>
        </p:txBody>
      </p:sp>
      <p:grpSp>
        <p:nvGrpSpPr>
          <p:cNvPr id="9" name="Group 8">
            <a:extLst>
              <a:ext uri="{FF2B5EF4-FFF2-40B4-BE49-F238E27FC236}">
                <a16:creationId xmlns:a16="http://schemas.microsoft.com/office/drawing/2014/main" id="{42E0F040-631C-4169-A050-9F3BA38D465C}"/>
              </a:ext>
            </a:extLst>
          </p:cNvPr>
          <p:cNvGrpSpPr/>
          <p:nvPr/>
        </p:nvGrpSpPr>
        <p:grpSpPr>
          <a:xfrm>
            <a:off x="4616108" y="948940"/>
            <a:ext cx="2753712" cy="1816734"/>
            <a:chOff x="4897746" y="884834"/>
            <a:chExt cx="2753712" cy="1816734"/>
          </a:xfrm>
        </p:grpSpPr>
        <p:sp>
          <p:nvSpPr>
            <p:cNvPr id="6" name="Cloud 5">
              <a:extLst>
                <a:ext uri="{FF2B5EF4-FFF2-40B4-BE49-F238E27FC236}">
                  <a16:creationId xmlns:a16="http://schemas.microsoft.com/office/drawing/2014/main" id="{9C8913D4-A157-4521-B7F8-C0E340926AB6}"/>
                </a:ext>
              </a:extLst>
            </p:cNvPr>
            <p:cNvSpPr/>
            <p:nvPr/>
          </p:nvSpPr>
          <p:spPr bwMode="gray">
            <a:xfrm>
              <a:off x="4897746" y="884834"/>
              <a:ext cx="2753712" cy="1816734"/>
            </a:xfrm>
            <a:prstGeom prst="cloud">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6" name="Picture 2" descr="Image result for nginx">
              <a:extLst>
                <a:ext uri="{FF2B5EF4-FFF2-40B4-BE49-F238E27FC236}">
                  <a16:creationId xmlns:a16="http://schemas.microsoft.com/office/drawing/2014/main" id="{D8F5A37B-D854-4965-AD92-B1B89BB31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374" y="1243820"/>
              <a:ext cx="1053990" cy="1197589"/>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User">
              <a:extLst>
                <a:ext uri="{FF2B5EF4-FFF2-40B4-BE49-F238E27FC236}">
                  <a16:creationId xmlns:a16="http://schemas.microsoft.com/office/drawing/2014/main" id="{84B6CA4F-1176-44BF-9915-15550A75E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27364" y="1130850"/>
              <a:ext cx="914400" cy="914400"/>
            </a:xfrm>
            <a:prstGeom prst="rect">
              <a:avLst/>
            </a:prstGeom>
          </p:spPr>
        </p:pic>
      </p:grpSp>
      <p:cxnSp>
        <p:nvCxnSpPr>
          <p:cNvPr id="11" name="Straight Arrow Connector 10">
            <a:extLst>
              <a:ext uri="{FF2B5EF4-FFF2-40B4-BE49-F238E27FC236}">
                <a16:creationId xmlns:a16="http://schemas.microsoft.com/office/drawing/2014/main" id="{476AD5A2-5F69-4B48-98B5-795B76E3522B}"/>
              </a:ext>
            </a:extLst>
          </p:cNvPr>
          <p:cNvCxnSpPr>
            <a:cxnSpLocks/>
            <a:stCxn id="6" idx="1"/>
            <a:endCxn id="4" idx="0"/>
          </p:cNvCxnSpPr>
          <p:nvPr/>
        </p:nvCxnSpPr>
        <p:spPr>
          <a:xfrm flipH="1">
            <a:off x="5992209" y="2763740"/>
            <a:ext cx="755" cy="2044972"/>
          </a:xfrm>
          <a:prstGeom prst="straightConnector1">
            <a:avLst/>
          </a:prstGeom>
          <a:ln w="76200">
            <a:headEnd type="triangle"/>
            <a:tailEnd type="triangle"/>
          </a:ln>
        </p:spPr>
        <p:style>
          <a:lnRef idx="1">
            <a:schemeClr val="accent4"/>
          </a:lnRef>
          <a:fillRef idx="0">
            <a:schemeClr val="accent4"/>
          </a:fillRef>
          <a:effectRef idx="0">
            <a:schemeClr val="accent4"/>
          </a:effectRef>
          <a:fontRef idx="minor">
            <a:schemeClr val="tx1"/>
          </a:fontRef>
        </p:style>
      </p:cxnSp>
      <p:sp>
        <p:nvSpPr>
          <p:cNvPr id="13" name="Rectangle 12">
            <a:extLst>
              <a:ext uri="{FF2B5EF4-FFF2-40B4-BE49-F238E27FC236}">
                <a16:creationId xmlns:a16="http://schemas.microsoft.com/office/drawing/2014/main" id="{81D4BC25-5DEE-4342-9F49-AD9CD209CFD6}"/>
              </a:ext>
            </a:extLst>
          </p:cNvPr>
          <p:cNvSpPr/>
          <p:nvPr/>
        </p:nvSpPr>
        <p:spPr bwMode="gray">
          <a:xfrm>
            <a:off x="6097238" y="3593394"/>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grpSp>
        <p:nvGrpSpPr>
          <p:cNvPr id="71" name="Group 70">
            <a:extLst>
              <a:ext uri="{FF2B5EF4-FFF2-40B4-BE49-F238E27FC236}">
                <a16:creationId xmlns:a16="http://schemas.microsoft.com/office/drawing/2014/main" id="{E14B3DF6-CE69-4083-AE6B-654D3A48EB7F}"/>
              </a:ext>
            </a:extLst>
          </p:cNvPr>
          <p:cNvGrpSpPr/>
          <p:nvPr/>
        </p:nvGrpSpPr>
        <p:grpSpPr>
          <a:xfrm>
            <a:off x="4277636" y="5522601"/>
            <a:ext cx="3429143" cy="903891"/>
            <a:chOff x="4277636" y="5207296"/>
            <a:chExt cx="3429143" cy="903891"/>
          </a:xfrm>
        </p:grpSpPr>
        <p:sp>
          <p:nvSpPr>
            <p:cNvPr id="17" name="Rectangle: Rounded Corners 16">
              <a:extLst>
                <a:ext uri="{FF2B5EF4-FFF2-40B4-BE49-F238E27FC236}">
                  <a16:creationId xmlns:a16="http://schemas.microsoft.com/office/drawing/2014/main" id="{47D61150-896D-4155-89A7-4A7F3A535BF2}"/>
                </a:ext>
              </a:extLst>
            </p:cNvPr>
            <p:cNvSpPr/>
            <p:nvPr/>
          </p:nvSpPr>
          <p:spPr bwMode="gray">
            <a:xfrm>
              <a:off x="4277636" y="5207296"/>
              <a:ext cx="3429143" cy="903891"/>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3BB7B1E1-F5F1-4910-B812-611CAA3A3C90}"/>
                </a:ext>
              </a:extLst>
            </p:cNvPr>
            <p:cNvSpPr/>
            <p:nvPr/>
          </p:nvSpPr>
          <p:spPr>
            <a:xfrm>
              <a:off x="5046310" y="5455295"/>
              <a:ext cx="2101857" cy="415498"/>
            </a:xfrm>
            <a:prstGeom prst="rect">
              <a:avLst/>
            </a:prstGeom>
          </p:spPr>
          <p:txBody>
            <a:bodyPr wrap="none">
              <a:spAutoFit/>
            </a:bodyPr>
            <a:lstStyle/>
            <a:p>
              <a:pPr algn="ctr"/>
              <a:r>
                <a:rPr lang="en-US" dirty="0" err="1">
                  <a:solidFill>
                    <a:srgbClr val="000000"/>
                  </a:solidFill>
                  <a:latin typeface="Consolas" panose="020B0609020204030204" pitchFamily="49" charset="0"/>
                </a:rPr>
                <a:t>log_collector</a:t>
              </a:r>
              <a:endParaRPr lang="en-US" dirty="0">
                <a:solidFill>
                  <a:srgbClr val="000000"/>
                </a:solidFill>
                <a:latin typeface="Consolas" panose="020B0609020204030204" pitchFamily="49" charset="0"/>
              </a:endParaRPr>
            </a:p>
          </p:txBody>
        </p:sp>
      </p:grpSp>
      <p:grpSp>
        <p:nvGrpSpPr>
          <p:cNvPr id="40" name="Group 39">
            <a:extLst>
              <a:ext uri="{FF2B5EF4-FFF2-40B4-BE49-F238E27FC236}">
                <a16:creationId xmlns:a16="http://schemas.microsoft.com/office/drawing/2014/main" id="{F7DE8083-B5B5-446E-8F51-2C2FB105905E}"/>
              </a:ext>
            </a:extLst>
          </p:cNvPr>
          <p:cNvGrpSpPr/>
          <p:nvPr/>
        </p:nvGrpSpPr>
        <p:grpSpPr>
          <a:xfrm>
            <a:off x="435393" y="2406517"/>
            <a:ext cx="2800637" cy="914400"/>
            <a:chOff x="602635" y="1652156"/>
            <a:chExt cx="2800637" cy="914400"/>
          </a:xfrm>
        </p:grpSpPr>
        <p:pic>
          <p:nvPicPr>
            <p:cNvPr id="25" name="Graphic 24" descr="Web design">
              <a:extLst>
                <a:ext uri="{FF2B5EF4-FFF2-40B4-BE49-F238E27FC236}">
                  <a16:creationId xmlns:a16="http://schemas.microsoft.com/office/drawing/2014/main" id="{EC04E571-0050-4DB3-AEF2-FE802C646F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635" y="1652156"/>
              <a:ext cx="914400" cy="914400"/>
            </a:xfrm>
            <a:prstGeom prst="rect">
              <a:avLst/>
            </a:prstGeom>
          </p:spPr>
        </p:pic>
        <p:sp>
          <p:nvSpPr>
            <p:cNvPr id="33" name="Rectangle 32">
              <a:extLst>
                <a:ext uri="{FF2B5EF4-FFF2-40B4-BE49-F238E27FC236}">
                  <a16:creationId xmlns:a16="http://schemas.microsoft.com/office/drawing/2014/main" id="{5BAFC743-0F8B-462E-A8A1-D962E7A4D794}"/>
                </a:ext>
              </a:extLst>
            </p:cNvPr>
            <p:cNvSpPr/>
            <p:nvPr/>
          </p:nvSpPr>
          <p:spPr>
            <a:xfrm>
              <a:off x="1455961" y="1786191"/>
              <a:ext cx="1947311" cy="646331"/>
            </a:xfrm>
            <a:prstGeom prst="rect">
              <a:avLst/>
            </a:prstGeom>
          </p:spPr>
          <p:txBody>
            <a:bodyPr wrap="square">
              <a:spAutoFit/>
            </a:bodyPr>
            <a:lstStyle/>
            <a:p>
              <a:r>
                <a:rPr lang="en-US" sz="1800" dirty="0">
                  <a:solidFill>
                    <a:srgbClr val="000000"/>
                  </a:solidFill>
                  <a:latin typeface="Consolas" panose="020B0609020204030204" pitchFamily="49" charset="0"/>
                </a:rPr>
                <a:t>Environment Variables</a:t>
              </a:r>
            </a:p>
          </p:txBody>
        </p:sp>
      </p:grpSp>
      <p:grpSp>
        <p:nvGrpSpPr>
          <p:cNvPr id="41" name="Group 40">
            <a:extLst>
              <a:ext uri="{FF2B5EF4-FFF2-40B4-BE49-F238E27FC236}">
                <a16:creationId xmlns:a16="http://schemas.microsoft.com/office/drawing/2014/main" id="{772BA978-4BEB-4DD2-9A19-44EC9F7FD3CB}"/>
              </a:ext>
            </a:extLst>
          </p:cNvPr>
          <p:cNvGrpSpPr/>
          <p:nvPr/>
        </p:nvGrpSpPr>
        <p:grpSpPr>
          <a:xfrm>
            <a:off x="435393" y="3403172"/>
            <a:ext cx="1946687" cy="914400"/>
            <a:chOff x="2840222" y="2391830"/>
            <a:chExt cx="1946687" cy="914400"/>
          </a:xfrm>
        </p:grpSpPr>
        <p:pic>
          <p:nvPicPr>
            <p:cNvPr id="31" name="Graphic 30" descr="Fingerprint">
              <a:extLst>
                <a:ext uri="{FF2B5EF4-FFF2-40B4-BE49-F238E27FC236}">
                  <a16:creationId xmlns:a16="http://schemas.microsoft.com/office/drawing/2014/main" id="{1BA72C61-40D5-4D70-AFCC-3687ADD00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0222" y="2391830"/>
              <a:ext cx="914400" cy="914400"/>
            </a:xfrm>
            <a:prstGeom prst="rect">
              <a:avLst/>
            </a:prstGeom>
          </p:spPr>
        </p:pic>
        <p:sp>
          <p:nvSpPr>
            <p:cNvPr id="34" name="Rectangle 33">
              <a:extLst>
                <a:ext uri="{FF2B5EF4-FFF2-40B4-BE49-F238E27FC236}">
                  <a16:creationId xmlns:a16="http://schemas.microsoft.com/office/drawing/2014/main" id="{88847816-0A1B-4B97-BB67-280ACD473154}"/>
                </a:ext>
              </a:extLst>
            </p:cNvPr>
            <p:cNvSpPr/>
            <p:nvPr/>
          </p:nvSpPr>
          <p:spPr>
            <a:xfrm>
              <a:off x="3589145" y="2664364"/>
              <a:ext cx="1197764" cy="369332"/>
            </a:xfrm>
            <a:prstGeom prst="rect">
              <a:avLst/>
            </a:prstGeom>
          </p:spPr>
          <p:txBody>
            <a:bodyPr wrap="none">
              <a:spAutoFit/>
            </a:bodyPr>
            <a:lstStyle/>
            <a:p>
              <a:pPr algn="ctr"/>
              <a:r>
                <a:rPr lang="en-US" sz="1800" dirty="0">
                  <a:solidFill>
                    <a:srgbClr val="000000"/>
                  </a:solidFill>
                  <a:latin typeface="Consolas" panose="020B0609020204030204" pitchFamily="49" charset="0"/>
                </a:rPr>
                <a:t>User IDs</a:t>
              </a:r>
            </a:p>
          </p:txBody>
        </p:sp>
      </p:grpSp>
      <p:grpSp>
        <p:nvGrpSpPr>
          <p:cNvPr id="42" name="Group 41">
            <a:extLst>
              <a:ext uri="{FF2B5EF4-FFF2-40B4-BE49-F238E27FC236}">
                <a16:creationId xmlns:a16="http://schemas.microsoft.com/office/drawing/2014/main" id="{730430B7-C084-4CE7-996A-60A6119499EF}"/>
              </a:ext>
            </a:extLst>
          </p:cNvPr>
          <p:cNvGrpSpPr/>
          <p:nvPr/>
        </p:nvGrpSpPr>
        <p:grpSpPr>
          <a:xfrm>
            <a:off x="435393" y="4399827"/>
            <a:ext cx="2017911" cy="914400"/>
            <a:chOff x="359784" y="3540414"/>
            <a:chExt cx="2017911" cy="914400"/>
          </a:xfrm>
        </p:grpSpPr>
        <p:pic>
          <p:nvPicPr>
            <p:cNvPr id="29" name="Graphic 28" descr="Lock">
              <a:extLst>
                <a:ext uri="{FF2B5EF4-FFF2-40B4-BE49-F238E27FC236}">
                  <a16:creationId xmlns:a16="http://schemas.microsoft.com/office/drawing/2014/main" id="{07482B4A-5194-446E-968A-EF7C5A2669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9784" y="3540414"/>
              <a:ext cx="914400" cy="914400"/>
            </a:xfrm>
            <a:prstGeom prst="rect">
              <a:avLst/>
            </a:prstGeom>
          </p:spPr>
        </p:pic>
        <p:sp>
          <p:nvSpPr>
            <p:cNvPr id="35" name="Rectangle 34">
              <a:extLst>
                <a:ext uri="{FF2B5EF4-FFF2-40B4-BE49-F238E27FC236}">
                  <a16:creationId xmlns:a16="http://schemas.microsoft.com/office/drawing/2014/main" id="{F850F7E7-B349-489D-B9F1-03CE1B522A29}"/>
                </a:ext>
              </a:extLst>
            </p:cNvPr>
            <p:cNvSpPr/>
            <p:nvPr/>
          </p:nvSpPr>
          <p:spPr>
            <a:xfrm>
              <a:off x="1124496" y="3674449"/>
              <a:ext cx="1253199" cy="646331"/>
            </a:xfrm>
            <a:prstGeom prst="rect">
              <a:avLst/>
            </a:prstGeom>
          </p:spPr>
          <p:txBody>
            <a:bodyPr wrap="square">
              <a:spAutoFit/>
            </a:bodyPr>
            <a:lstStyle/>
            <a:p>
              <a:r>
                <a:rPr lang="en-US" sz="1800" dirty="0">
                  <a:solidFill>
                    <a:srgbClr val="000000"/>
                  </a:solidFill>
                  <a:latin typeface="Consolas" panose="020B0609020204030204" pitchFamily="49" charset="0"/>
                </a:rPr>
                <a:t>Runtime Security</a:t>
              </a:r>
            </a:p>
          </p:txBody>
        </p:sp>
      </p:grpSp>
      <p:grpSp>
        <p:nvGrpSpPr>
          <p:cNvPr id="43" name="Group 42">
            <a:extLst>
              <a:ext uri="{FF2B5EF4-FFF2-40B4-BE49-F238E27FC236}">
                <a16:creationId xmlns:a16="http://schemas.microsoft.com/office/drawing/2014/main" id="{F51725E1-684A-491C-882B-0F6D95487046}"/>
              </a:ext>
            </a:extLst>
          </p:cNvPr>
          <p:cNvGrpSpPr/>
          <p:nvPr/>
        </p:nvGrpSpPr>
        <p:grpSpPr>
          <a:xfrm>
            <a:off x="435393" y="5396481"/>
            <a:ext cx="2861838" cy="914400"/>
            <a:chOff x="359657" y="5153101"/>
            <a:chExt cx="2861838" cy="914400"/>
          </a:xfrm>
        </p:grpSpPr>
        <p:pic>
          <p:nvPicPr>
            <p:cNvPr id="27" name="Graphic 26" descr="Processor">
              <a:extLst>
                <a:ext uri="{FF2B5EF4-FFF2-40B4-BE49-F238E27FC236}">
                  <a16:creationId xmlns:a16="http://schemas.microsoft.com/office/drawing/2014/main" id="{153F70EB-6CB5-4B4B-8CA0-2FB34D7C1FD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9657" y="5153101"/>
              <a:ext cx="914400" cy="914400"/>
            </a:xfrm>
            <a:prstGeom prst="rect">
              <a:avLst/>
            </a:prstGeom>
          </p:spPr>
        </p:pic>
        <p:sp>
          <p:nvSpPr>
            <p:cNvPr id="36" name="Rectangle 35">
              <a:extLst>
                <a:ext uri="{FF2B5EF4-FFF2-40B4-BE49-F238E27FC236}">
                  <a16:creationId xmlns:a16="http://schemas.microsoft.com/office/drawing/2014/main" id="{3C841544-414C-4EF9-84F8-DA3F6B5534D3}"/>
                </a:ext>
              </a:extLst>
            </p:cNvPr>
            <p:cNvSpPr/>
            <p:nvPr/>
          </p:nvSpPr>
          <p:spPr>
            <a:xfrm>
              <a:off x="1274184" y="5277789"/>
              <a:ext cx="1947311" cy="646331"/>
            </a:xfrm>
            <a:prstGeom prst="rect">
              <a:avLst/>
            </a:prstGeom>
          </p:spPr>
          <p:txBody>
            <a:bodyPr wrap="square">
              <a:spAutoFit/>
            </a:bodyPr>
            <a:lstStyle/>
            <a:p>
              <a:r>
                <a:rPr lang="en-US" sz="1800" dirty="0">
                  <a:solidFill>
                    <a:srgbClr val="000000"/>
                  </a:solidFill>
                  <a:latin typeface="Consolas" panose="020B0609020204030204" pitchFamily="49" charset="0"/>
                </a:rPr>
                <a:t>Recourse Consumption</a:t>
              </a:r>
            </a:p>
          </p:txBody>
        </p:sp>
      </p:grpSp>
      <p:grpSp>
        <p:nvGrpSpPr>
          <p:cNvPr id="44" name="Group 43">
            <a:extLst>
              <a:ext uri="{FF2B5EF4-FFF2-40B4-BE49-F238E27FC236}">
                <a16:creationId xmlns:a16="http://schemas.microsoft.com/office/drawing/2014/main" id="{4E6F4F48-E6E2-43B4-834A-525C7CB5F703}"/>
              </a:ext>
            </a:extLst>
          </p:cNvPr>
          <p:cNvGrpSpPr/>
          <p:nvPr/>
        </p:nvGrpSpPr>
        <p:grpSpPr>
          <a:xfrm>
            <a:off x="9628405" y="3928589"/>
            <a:ext cx="1999608" cy="914400"/>
            <a:chOff x="9628405" y="3266971"/>
            <a:chExt cx="1999608" cy="914400"/>
          </a:xfrm>
        </p:grpSpPr>
        <p:pic>
          <p:nvPicPr>
            <p:cNvPr id="19" name="Graphic 18" descr="Database">
              <a:extLst>
                <a:ext uri="{FF2B5EF4-FFF2-40B4-BE49-F238E27FC236}">
                  <a16:creationId xmlns:a16="http://schemas.microsoft.com/office/drawing/2014/main" id="{306F4454-0AEB-4731-AAA9-75D7A275AED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3613" y="3266971"/>
              <a:ext cx="914400" cy="914400"/>
            </a:xfrm>
            <a:prstGeom prst="rect">
              <a:avLst/>
            </a:prstGeom>
          </p:spPr>
        </p:pic>
        <p:sp>
          <p:nvSpPr>
            <p:cNvPr id="37" name="Rectangle 36">
              <a:extLst>
                <a:ext uri="{FF2B5EF4-FFF2-40B4-BE49-F238E27FC236}">
                  <a16:creationId xmlns:a16="http://schemas.microsoft.com/office/drawing/2014/main" id="{C78D91BA-32E0-41FA-A10F-0C2A5FFD8873}"/>
                </a:ext>
              </a:extLst>
            </p:cNvPr>
            <p:cNvSpPr/>
            <p:nvPr/>
          </p:nvSpPr>
          <p:spPr>
            <a:xfrm>
              <a:off x="9628405" y="3539505"/>
              <a:ext cx="1071126" cy="369332"/>
            </a:xfrm>
            <a:prstGeom prst="rect">
              <a:avLst/>
            </a:prstGeom>
          </p:spPr>
          <p:txBody>
            <a:bodyPr wrap="none">
              <a:spAutoFit/>
            </a:bodyPr>
            <a:lstStyle/>
            <a:p>
              <a:pPr algn="r"/>
              <a:r>
                <a:rPr lang="en-US" sz="1800" dirty="0">
                  <a:solidFill>
                    <a:srgbClr val="000000"/>
                  </a:solidFill>
                  <a:latin typeface="Consolas" panose="020B0609020204030204" pitchFamily="49" charset="0"/>
                </a:rPr>
                <a:t>Storage</a:t>
              </a:r>
            </a:p>
          </p:txBody>
        </p:sp>
      </p:grpSp>
      <p:grpSp>
        <p:nvGrpSpPr>
          <p:cNvPr id="45" name="Group 44">
            <a:extLst>
              <a:ext uri="{FF2B5EF4-FFF2-40B4-BE49-F238E27FC236}">
                <a16:creationId xmlns:a16="http://schemas.microsoft.com/office/drawing/2014/main" id="{E2E78AA6-B8E0-406C-91F4-1214E5EEA222}"/>
              </a:ext>
            </a:extLst>
          </p:cNvPr>
          <p:cNvGrpSpPr/>
          <p:nvPr/>
        </p:nvGrpSpPr>
        <p:grpSpPr>
          <a:xfrm>
            <a:off x="9717675" y="5298958"/>
            <a:ext cx="1910338" cy="914400"/>
            <a:chOff x="9717675" y="4205363"/>
            <a:chExt cx="1910338" cy="914400"/>
          </a:xfrm>
        </p:grpSpPr>
        <p:pic>
          <p:nvPicPr>
            <p:cNvPr id="23" name="Graphic 22" descr="Folder">
              <a:extLst>
                <a:ext uri="{FF2B5EF4-FFF2-40B4-BE49-F238E27FC236}">
                  <a16:creationId xmlns:a16="http://schemas.microsoft.com/office/drawing/2014/main" id="{82DE49C8-0DAE-4EB7-8359-5D29341A1AC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13613" y="4205363"/>
              <a:ext cx="914400" cy="914400"/>
            </a:xfrm>
            <a:prstGeom prst="rect">
              <a:avLst/>
            </a:prstGeom>
          </p:spPr>
        </p:pic>
        <p:sp>
          <p:nvSpPr>
            <p:cNvPr id="38" name="Rectangle 37">
              <a:extLst>
                <a:ext uri="{FF2B5EF4-FFF2-40B4-BE49-F238E27FC236}">
                  <a16:creationId xmlns:a16="http://schemas.microsoft.com/office/drawing/2014/main" id="{A5EA4F25-3196-425C-B7CF-E207D42265DE}"/>
                </a:ext>
              </a:extLst>
            </p:cNvPr>
            <p:cNvSpPr/>
            <p:nvPr/>
          </p:nvSpPr>
          <p:spPr>
            <a:xfrm>
              <a:off x="9717675" y="4339398"/>
              <a:ext cx="981856" cy="646331"/>
            </a:xfrm>
            <a:prstGeom prst="rect">
              <a:avLst/>
            </a:prstGeom>
          </p:spPr>
          <p:txBody>
            <a:bodyPr wrap="square">
              <a:spAutoFit/>
            </a:bodyPr>
            <a:lstStyle/>
            <a:p>
              <a:pPr algn="r"/>
              <a:r>
                <a:rPr lang="en-US" sz="1800" dirty="0">
                  <a:solidFill>
                    <a:srgbClr val="000000"/>
                  </a:solidFill>
                  <a:latin typeface="Consolas" panose="020B0609020204030204" pitchFamily="49" charset="0"/>
                </a:rPr>
                <a:t>Shared Files</a:t>
              </a:r>
            </a:p>
          </p:txBody>
        </p:sp>
      </p:grpSp>
      <p:grpSp>
        <p:nvGrpSpPr>
          <p:cNvPr id="62" name="Group 61">
            <a:extLst>
              <a:ext uri="{FF2B5EF4-FFF2-40B4-BE49-F238E27FC236}">
                <a16:creationId xmlns:a16="http://schemas.microsoft.com/office/drawing/2014/main" id="{9AAC1E11-08ED-4CA7-9708-5EA0AB35EBAF}"/>
              </a:ext>
            </a:extLst>
          </p:cNvPr>
          <p:cNvGrpSpPr/>
          <p:nvPr/>
        </p:nvGrpSpPr>
        <p:grpSpPr>
          <a:xfrm>
            <a:off x="8854245" y="2558220"/>
            <a:ext cx="2773768" cy="914400"/>
            <a:chOff x="8854245" y="5143755"/>
            <a:chExt cx="2773768" cy="914400"/>
          </a:xfrm>
        </p:grpSpPr>
        <p:pic>
          <p:nvPicPr>
            <p:cNvPr id="63" name="Graphic 62" descr="Document">
              <a:extLst>
                <a:ext uri="{FF2B5EF4-FFF2-40B4-BE49-F238E27FC236}">
                  <a16:creationId xmlns:a16="http://schemas.microsoft.com/office/drawing/2014/main" id="{427E8DC7-19BE-42F3-8AB0-7D44C9CF218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713613" y="5143755"/>
              <a:ext cx="914400" cy="914400"/>
            </a:xfrm>
            <a:prstGeom prst="rect">
              <a:avLst/>
            </a:prstGeom>
          </p:spPr>
        </p:pic>
        <p:sp>
          <p:nvSpPr>
            <p:cNvPr id="64" name="Rectangle 63">
              <a:extLst>
                <a:ext uri="{FF2B5EF4-FFF2-40B4-BE49-F238E27FC236}">
                  <a16:creationId xmlns:a16="http://schemas.microsoft.com/office/drawing/2014/main" id="{F6EC29A4-840F-47F5-A37A-3CE2D3BD167C}"/>
                </a:ext>
              </a:extLst>
            </p:cNvPr>
            <p:cNvSpPr/>
            <p:nvPr/>
          </p:nvSpPr>
          <p:spPr>
            <a:xfrm>
              <a:off x="8854245" y="5277790"/>
              <a:ext cx="1845285" cy="646331"/>
            </a:xfrm>
            <a:prstGeom prst="rect">
              <a:avLst/>
            </a:prstGeom>
          </p:spPr>
          <p:txBody>
            <a:bodyPr wrap="square">
              <a:spAutoFit/>
            </a:bodyPr>
            <a:lstStyle/>
            <a:p>
              <a:pPr algn="r"/>
              <a:r>
                <a:rPr lang="en-US" sz="1800" dirty="0">
                  <a:solidFill>
                    <a:srgbClr val="000000"/>
                  </a:solidFill>
                  <a:latin typeface="Consolas" panose="020B0609020204030204" pitchFamily="49" charset="0"/>
                </a:rPr>
                <a:t>Application Configuration</a:t>
              </a:r>
            </a:p>
          </p:txBody>
        </p:sp>
      </p:grpSp>
      <p:sp>
        <p:nvSpPr>
          <p:cNvPr id="70" name="Right Brace 69">
            <a:extLst>
              <a:ext uri="{FF2B5EF4-FFF2-40B4-BE49-F238E27FC236}">
                <a16:creationId xmlns:a16="http://schemas.microsoft.com/office/drawing/2014/main" id="{9F696115-2A6E-4B94-8435-9D6432535E34}"/>
              </a:ext>
            </a:extLst>
          </p:cNvPr>
          <p:cNvSpPr/>
          <p:nvPr/>
        </p:nvSpPr>
        <p:spPr>
          <a:xfrm>
            <a:off x="2837167" y="2505515"/>
            <a:ext cx="779017" cy="3848485"/>
          </a:xfrm>
          <a:prstGeom prst="righ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Right Brace 71">
            <a:extLst>
              <a:ext uri="{FF2B5EF4-FFF2-40B4-BE49-F238E27FC236}">
                <a16:creationId xmlns:a16="http://schemas.microsoft.com/office/drawing/2014/main" id="{C2BC507C-C89E-4CCE-9034-AA850B7F7E2E}"/>
              </a:ext>
            </a:extLst>
          </p:cNvPr>
          <p:cNvSpPr/>
          <p:nvPr/>
        </p:nvSpPr>
        <p:spPr>
          <a:xfrm rot="10800000">
            <a:off x="8405327" y="2569164"/>
            <a:ext cx="779017" cy="3848485"/>
          </a:xfrm>
          <a:prstGeom prst="righ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B9F31895-86CB-48CF-AB66-E2CD3233E82B}"/>
              </a:ext>
            </a:extLst>
          </p:cNvPr>
          <p:cNvSpPr/>
          <p:nvPr/>
        </p:nvSpPr>
        <p:spPr bwMode="gray">
          <a:xfrm>
            <a:off x="4286102" y="3947475"/>
            <a:ext cx="1262046" cy="507295"/>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FF79564D-0A61-4E41-AAB7-83D4DC74DF98}"/>
              </a:ext>
            </a:extLst>
          </p:cNvPr>
          <p:cNvSpPr/>
          <p:nvPr/>
        </p:nvSpPr>
        <p:spPr>
          <a:xfrm>
            <a:off x="4347552" y="3984329"/>
            <a:ext cx="1217001" cy="415498"/>
          </a:xfrm>
          <a:prstGeom prst="rect">
            <a:avLst/>
          </a:prstGeom>
        </p:spPr>
        <p:txBody>
          <a:bodyPr wrap="none">
            <a:spAutoFit/>
          </a:bodyPr>
          <a:lstStyle/>
          <a:p>
            <a:pPr algn="ctr"/>
            <a:r>
              <a:rPr lang="en-US" dirty="0">
                <a:solidFill>
                  <a:srgbClr val="000000"/>
                </a:solidFill>
                <a:latin typeface="Consolas" panose="020B0609020204030204" pitchFamily="49" charset="0"/>
              </a:rPr>
              <a:t>init.sh</a:t>
            </a:r>
          </a:p>
        </p:txBody>
      </p:sp>
    </p:spTree>
    <p:extLst>
      <p:ext uri="{BB962C8B-B14F-4D97-AF65-F5344CB8AC3E}">
        <p14:creationId xmlns:p14="http://schemas.microsoft.com/office/powerpoint/2010/main" val="20650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 grpId="0" animBg="1"/>
      <p:bldP spid="13" grpId="0" animBg="1"/>
      <p:bldP spid="70" grpId="0" animBg="1"/>
      <p:bldP spid="72" grpId="0" animBg="1"/>
      <p:bldP spid="75"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1663635" y="5707380"/>
            <a:ext cx="5652801"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pic>
        <p:nvPicPr>
          <p:cNvPr id="25" name="Picture 24">
            <a:extLst>
              <a:ext uri="{FF2B5EF4-FFF2-40B4-BE49-F238E27FC236}">
                <a16:creationId xmlns:a16="http://schemas.microsoft.com/office/drawing/2014/main" id="{950F6B9E-7ECA-4E2E-90FC-81D7CD017235}"/>
              </a:ext>
            </a:extLst>
          </p:cNvPr>
          <p:cNvPicPr>
            <a:picLocks noChangeAspect="1"/>
          </p:cNvPicPr>
          <p:nvPr/>
        </p:nvPicPr>
        <p:blipFill>
          <a:blip r:embed="rId3"/>
          <a:stretch>
            <a:fillRect/>
          </a:stretch>
        </p:blipFill>
        <p:spPr>
          <a:xfrm>
            <a:off x="1783491" y="1842476"/>
            <a:ext cx="5532945" cy="3511527"/>
          </a:xfrm>
          <a:prstGeom prst="rect">
            <a:avLst/>
          </a:prstGeom>
        </p:spPr>
      </p:pic>
      <p:sp>
        <p:nvSpPr>
          <p:cNvPr id="2" name="Rectangle 1"/>
          <p:cNvSpPr/>
          <p:nvPr/>
        </p:nvSpPr>
        <p:spPr bwMode="gray">
          <a:xfrm>
            <a:off x="5091238" y="238505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6" name="Speech Bubble: Rectangle 25">
            <a:extLst>
              <a:ext uri="{FF2B5EF4-FFF2-40B4-BE49-F238E27FC236}">
                <a16:creationId xmlns:a16="http://schemas.microsoft.com/office/drawing/2014/main" id="{20281DC0-01F2-4162-A183-3B37D61D7149}"/>
              </a:ext>
            </a:extLst>
          </p:cNvPr>
          <p:cNvSpPr/>
          <p:nvPr/>
        </p:nvSpPr>
        <p:spPr bwMode="gray">
          <a:xfrm>
            <a:off x="504001" y="1254832"/>
            <a:ext cx="3008446" cy="648436"/>
          </a:xfrm>
          <a:prstGeom prst="wedgeRectCallout">
            <a:avLst>
              <a:gd name="adj1" fmla="val 54047"/>
              <a:gd name="adj2" fmla="val 1578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logical constructs introduced by K8s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6FC65C12-31FC-482D-89AC-54BF317A81AF}"/>
              </a:ext>
            </a:extLst>
          </p:cNvPr>
          <p:cNvSpPr/>
          <p:nvPr/>
        </p:nvSpPr>
        <p:spPr bwMode="gray">
          <a:xfrm>
            <a:off x="7892768" y="5481438"/>
            <a:ext cx="3164111" cy="811931"/>
          </a:xfrm>
          <a:prstGeom prst="wedgeRectCallout">
            <a:avLst>
              <a:gd name="adj1" fmla="val -83985"/>
              <a:gd name="adj2" fmla="val 1991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a:t>
            </a:r>
            <a:r>
              <a:rPr lang="en-US" sz="1800" kern="0" dirty="0">
                <a:ea typeface="Arial Unicode MS" pitchFamily="34" charset="-128"/>
                <a:cs typeface="Arial Unicode MS" pitchFamily="34" charset="-128"/>
              </a:rPr>
              <a:t>processes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run on a node</a:t>
            </a:r>
          </a:p>
        </p:txBody>
      </p:sp>
      <p:sp>
        <p:nvSpPr>
          <p:cNvPr id="31" name="Speech Bubble: Rectangle 30">
            <a:extLst>
              <a:ext uri="{FF2B5EF4-FFF2-40B4-BE49-F238E27FC236}">
                <a16:creationId xmlns:a16="http://schemas.microsoft.com/office/drawing/2014/main" id="{982F641C-A098-47BB-9CC4-EA6F57ADE3E1}"/>
              </a:ext>
            </a:extLst>
          </p:cNvPr>
          <p:cNvSpPr/>
          <p:nvPr/>
        </p:nvSpPr>
        <p:spPr bwMode="gray">
          <a:xfrm>
            <a:off x="7892768" y="2426594"/>
            <a:ext cx="3164110" cy="648436"/>
          </a:xfrm>
          <a:prstGeom prst="wedgeRectCallout">
            <a:avLst>
              <a:gd name="adj1" fmla="val -68230"/>
              <a:gd name="adj2" fmla="val -103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in a pod share network &amp; storage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BE5A964C-6A85-408B-BDBD-62D19CD8B0CD}"/>
              </a:ext>
            </a:extLst>
          </p:cNvPr>
          <p:cNvSpPr/>
          <p:nvPr/>
        </p:nvSpPr>
        <p:spPr bwMode="gray">
          <a:xfrm>
            <a:off x="7892768" y="4628292"/>
            <a:ext cx="3164110" cy="648436"/>
          </a:xfrm>
          <a:prstGeom prst="wedgeRectCallout">
            <a:avLst>
              <a:gd name="adj1" fmla="val -72772"/>
              <a:gd name="adj2" fmla="val 21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 containers of a pod run on the same node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663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adapter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-A</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log-</a:t>
              </a:r>
              <a:r>
                <a:rPr lang="de-DE" sz="1600" kern="0" dirty="0" err="1">
                  <a:solidFill>
                    <a:sysClr val="windowText" lastClr="000000"/>
                  </a:solidFill>
                  <a:ea typeface="Arial Unicode MS" pitchFamily="34" charset="-128"/>
                </a:rPr>
                <a:t>collector</a:t>
              </a:r>
              <a:endParaRPr lang="de-DE" sz="1600" kern="0" dirty="0">
                <a:solidFill>
                  <a:sysClr val="windowText" lastClr="000000"/>
                </a:solidFill>
                <a:ea typeface="Arial Unicode MS" pitchFamily="34" charset="-128"/>
              </a:endParaRP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FA472B0E-8873-4EE8-A7AF-354B2BC94100}"/>
              </a:ext>
            </a:extLst>
          </p:cNvPr>
          <p:cNvSpPr/>
          <p:nvPr/>
        </p:nvSpPr>
        <p:spPr bwMode="gray">
          <a:xfrm>
            <a:off x="8871556" y="5085335"/>
            <a:ext cx="3008446" cy="915844"/>
          </a:xfrm>
          <a:prstGeom prst="wedgeRectCallout">
            <a:avLst>
              <a:gd name="adj1" fmla="val -94138"/>
              <a:gd name="adj2" fmla="val -455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collects data via shared volume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995252"/>
            <a:ext cx="3008446" cy="1132229"/>
          </a:xfrm>
          <a:prstGeom prst="wedgeRectCallout">
            <a:avLst>
              <a:gd name="adj1" fmla="val -61298"/>
              <a:gd name="adj2" fmla="val 1237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processes &amp; exposes data in a common format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84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ambassador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access-</a:t>
              </a:r>
              <a:r>
                <a:rPr lang="de-DE" sz="1600" kern="0" dirty="0" err="1">
                  <a:solidFill>
                    <a:sysClr val="windowText" lastClr="000000"/>
                  </a:solidFill>
                  <a:ea typeface="Arial Unicode MS" pitchFamily="34" charset="-128"/>
                </a:rPr>
                <a:t>to</a:t>
              </a:r>
              <a:r>
                <a:rPr lang="de-DE" sz="1600" kern="0" dirty="0">
                  <a:solidFill>
                    <a:sysClr val="windowText" lastClr="000000"/>
                  </a:solidFill>
                  <a:ea typeface="Arial Unicode MS" pitchFamily="34" charset="-128"/>
                </a:rPr>
                <a:t>-DB</a:t>
              </a: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1211637"/>
            <a:ext cx="3008446" cy="915844"/>
          </a:xfrm>
          <a:prstGeom prst="wedgeRectCallout">
            <a:avLst>
              <a:gd name="adj1" fmla="val -57455"/>
              <a:gd name="adj2" fmla="val 17019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ambassador is an abstraction of another service entity</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646D4807-DB4B-471B-8174-ECDD909BEED2}"/>
              </a:ext>
            </a:extLst>
          </p:cNvPr>
          <p:cNvSpPr/>
          <p:nvPr/>
        </p:nvSpPr>
        <p:spPr bwMode="gray">
          <a:xfrm>
            <a:off x="8871556" y="4214509"/>
            <a:ext cx="3008446" cy="1166788"/>
          </a:xfrm>
          <a:prstGeom prst="wedgeRectCallout">
            <a:avLst>
              <a:gd name="adj1" fmla="val -64093"/>
              <a:gd name="adj2" fmla="val -926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It is available via localhost and takes care of traffic forwarding</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049545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1999</Words>
  <Application>Microsoft Office PowerPoint</Application>
  <PresentationFormat>Custom</PresentationFormat>
  <Paragraphs>265</Paragraphs>
  <Slides>17</Slides>
  <Notes>17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Unicode MS</vt:lpstr>
      <vt:lpstr>Consolas</vt:lpstr>
      <vt:lpstr>Courier New</vt:lpstr>
      <vt:lpstr>Symbol</vt:lpstr>
      <vt:lpstr>Wingdings</vt:lpstr>
      <vt:lpstr>Wingdings</vt:lpstr>
      <vt:lpstr>SAP_2017_16x9_black</vt:lpstr>
      <vt:lpstr>PowerPoint Presentation</vt:lpstr>
      <vt:lpstr>When we have containers, why do we need Pods?</vt:lpstr>
      <vt:lpstr>Pods – logical hosts</vt:lpstr>
      <vt:lpstr>Pods</vt:lpstr>
      <vt:lpstr>Pods on process level</vt:lpstr>
      <vt:lpstr>Anti-pattern: don’t create God pods</vt:lpstr>
      <vt:lpstr>Sidecar pattern – or when to use multiple container in a pod</vt:lpstr>
      <vt:lpstr>More useful pattern – adapter</vt:lpstr>
      <vt:lpstr>More useful pattern – ambassador</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551</cp:revision>
  <dcterms:created xsi:type="dcterms:W3CDTF">2015-10-14T11:21:43Z</dcterms:created>
  <dcterms:modified xsi:type="dcterms:W3CDTF">2019-05-05T15:52:55Z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