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handoutMasterIdLst>
    <p:handoutMasterId r:id="rId22"/>
  </p:handoutMasterIdLst>
  <p:sldIdLst>
    <p:sldId id="435" r:id="rId2"/>
    <p:sldId id="434" r:id="rId3"/>
    <p:sldId id="437" r:id="rId4"/>
    <p:sldId id="444" r:id="rId5"/>
    <p:sldId id="449" r:id="rId6"/>
    <p:sldId id="450" r:id="rId7"/>
    <p:sldId id="451" r:id="rId8"/>
    <p:sldId id="455" r:id="rId9"/>
    <p:sldId id="452" r:id="rId10"/>
    <p:sldId id="454" r:id="rId11"/>
    <p:sldId id="453" r:id="rId12"/>
    <p:sldId id="382" r:id="rId13"/>
    <p:sldId id="438" r:id="rId14"/>
    <p:sldId id="443" r:id="rId15"/>
    <p:sldId id="447" r:id="rId16"/>
    <p:sldId id="440" r:id="rId17"/>
    <p:sldId id="442" r:id="rId18"/>
    <p:sldId id="448"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833" autoAdjust="0"/>
  </p:normalViewPr>
  <p:slideViewPr>
    <p:cSldViewPr snapToGrid="0" showGuides="1">
      <p:cViewPr varScale="1">
        <p:scale>
          <a:sx n="105" d="100"/>
          <a:sy n="105" d="100"/>
        </p:scale>
        <p:origin x="354"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162"/>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401314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consist of several filesystem layers. In order to get the idea, remember your school time when you certainly had to deal with that device on the left.</a:t>
            </a:r>
          </a:p>
          <a:p>
            <a:r>
              <a:rPr lang="en-US" dirty="0"/>
              <a:t>On an overhead slide projector, you put on a slide, you write on it and everybody can see what you wrote. You put up another slide on top and write on it - now everybody can see what is written on both slides but all you write goes to the topmost slide, you can no longer write on the lowest slide. You can put yet another slide on top of the stack, you can write on that… and so on.</a:t>
            </a:r>
          </a:p>
          <a:p>
            <a:endParaRPr lang="en-US" dirty="0"/>
          </a:p>
          <a:p>
            <a:r>
              <a:rPr lang="en-US" dirty="0"/>
              <a:t>With an overlay filesystem, it is exactly like that. Several different filesystem layers will be stacked on top of each other and the contents will merge - when you read files, you will not even notice which layer they are from. </a:t>
            </a:r>
            <a:r>
              <a:rPr lang="en-US" b="1" i="1" dirty="0"/>
              <a:t>Writing however will always go to the topmost filesystem layer, all underlaying layers will be read-only.</a:t>
            </a:r>
          </a:p>
          <a:p>
            <a:endParaRPr lang="en-US" b="1" i="1" dirty="0"/>
          </a:p>
          <a:p>
            <a:r>
              <a:rPr lang="en-US" dirty="0"/>
              <a:t>Docker uses these layers to enable stacking of images. Container images can extend existing images which is facilitated by these layers. They will be discussed in more depth in the chapter about images.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1494396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images can be made available by means of registries. The most common registry is the Docker Hub. Many images are made available here and a simple “docker pull </a:t>
            </a:r>
            <a:r>
              <a:rPr lang="en-US" dirty="0" err="1"/>
              <a:t>xyz</a:t>
            </a:r>
            <a:r>
              <a:rPr lang="en-US" dirty="0"/>
              <a:t>” will download image </a:t>
            </a:r>
            <a:r>
              <a:rPr lang="en-US" dirty="0" err="1"/>
              <a:t>xyz</a:t>
            </a:r>
            <a:r>
              <a:rPr lang="en-US" dirty="0"/>
              <a:t> from Docker Hub. Docker Hub is a public registry meaning that everybody can use it.</a:t>
            </a:r>
          </a:p>
          <a:p>
            <a:r>
              <a:rPr lang="en-US" dirty="0"/>
              <a:t>If you want to offer your images to only a limited group of peers, private registries come in handy. These require authentication before images can be pulled from or pushed to it. Docker Hub also offers private registries.</a:t>
            </a:r>
          </a:p>
          <a:p>
            <a:endParaRPr lang="en-US" dirty="0"/>
          </a:p>
          <a:p>
            <a:r>
              <a:rPr lang="en-US" dirty="0"/>
              <a:t>If you do not want to use a public hosted registry (Docker Hub is a public cloud registry), you can set up a local private registry yourself which is fairly straightforward. After all, a registry is just another docker image, cf. https://hub.docker.com/r/_/registry.</a:t>
            </a:r>
          </a:p>
          <a:p>
            <a:endParaRPr lang="de-DE" dirty="0"/>
          </a:p>
          <a:p>
            <a:r>
              <a:rPr lang="de-DE" dirty="0"/>
              <a:t>N</a:t>
            </a:r>
            <a:r>
              <a:rPr lang="en-US" dirty="0" err="1"/>
              <a:t>ote</a:t>
            </a:r>
            <a:r>
              <a:rPr lang="en-US" dirty="0"/>
              <a:t>: There is no control of what people put into images. You can only trust official images of official 'providers' (e.g. of nginx). Check the </a:t>
            </a:r>
            <a:r>
              <a:rPr lang="en-US" dirty="0" err="1"/>
              <a:t>Dockerfile</a:t>
            </a:r>
            <a:r>
              <a:rPr lang="en-US" dirty="0"/>
              <a:t> to be clear on what is inside an image.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94159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a:t>
            </a:r>
            <a:r>
              <a:rPr lang="en-US" noProof="0" dirty="0" err="1"/>
              <a:t>ReST</a:t>
            </a:r>
            <a:r>
              <a:rPr lang="en-US" noProof="0" dirty="0"/>
              <a: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a:t>
            </a:r>
            <a:r>
              <a:rPr lang="en-US" baseline="0" noProof="0"/>
              <a:t>: </a:t>
            </a:r>
            <a:br>
              <a:rPr lang="en-US" baseline="0" noProof="0"/>
            </a:br>
            <a:r>
              <a:rPr lang="en-US" baseline="0" noProof="0"/>
              <a:t>   </a:t>
            </a:r>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all the stuff we did some slides back? Setting up namespaces, putting processes into </a:t>
            </a:r>
            <a:r>
              <a:rPr lang="en-US" dirty="0" err="1"/>
              <a:t>cgroups</a:t>
            </a:r>
            <a:r>
              <a:rPr lang="en-US" dirty="0"/>
              <a:t>, chrooting into directories, applying </a:t>
            </a:r>
            <a:r>
              <a:rPr lang="en-US" dirty="0" err="1"/>
              <a:t>seccomp</a:t>
            </a:r>
            <a:r>
              <a:rPr lang="en-US" dirty="0"/>
              <a:t> profiles?</a:t>
            </a:r>
          </a:p>
          <a:p>
            <a:r>
              <a:rPr lang="en-US" dirty="0"/>
              <a:t>In former times, this was all managed by the Docker daemon but starting with Docker 1.11 it was decided to spin out all of that “infrastructure plumbing” into a separate piece of software that follows the OCI reference specification. That piece of software is </a:t>
            </a:r>
            <a:r>
              <a:rPr lang="en-US" dirty="0" err="1"/>
              <a:t>runC</a:t>
            </a:r>
            <a:r>
              <a:rPr lang="en-US" dirty="0"/>
              <a:t>.</a:t>
            </a:r>
          </a:p>
          <a:p>
            <a:r>
              <a:rPr lang="en-US" dirty="0"/>
              <a:t>If your want to know more about </a:t>
            </a:r>
            <a:r>
              <a:rPr lang="en-US" dirty="0" err="1"/>
              <a:t>runC</a:t>
            </a:r>
            <a:r>
              <a:rPr lang="en-US" dirty="0"/>
              <a:t>, visit https://blog.docker.com/2015/06/runc/.</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3592765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398319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154833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2834622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3"/>
          <a:srcRect l="10" r="10"/>
          <a:stretch>
            <a:fillRect/>
          </a:stretch>
        </p:blipFill>
        <p:spPr>
          <a:prstGeom prst="rect">
            <a:avLst/>
          </a:prstGeom>
        </p:spPr>
      </p:pic>
      <p:pic>
        <p:nvPicPr>
          <p:cNvPr id="1026" name="Picture 1" descr="cid:image003.png@01D31CC6.A08B1C50">
            <a:extLst>
              <a:ext uri="{FF2B5EF4-FFF2-40B4-BE49-F238E27FC236}">
                <a16:creationId xmlns:a16="http://schemas.microsoft.com/office/drawing/2014/main" id="{C5778249-5CC5-4E31-8F43-F227A6AAA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where they come from</a:t>
            </a:r>
          </a:p>
        </p:txBody>
      </p:sp>
      <p:pic>
        <p:nvPicPr>
          <p:cNvPr id="11" name="Picture 10"/>
          <p:cNvPicPr>
            <a:picLocks noChangeAspect="1"/>
          </p:cNvPicPr>
          <p:nvPr/>
        </p:nvPicPr>
        <p:blipFill>
          <a:blip r:embed="rId3">
            <a:extLst/>
          </a:blip>
          <a:stretch>
            <a:fillRect/>
          </a:stretch>
        </p:blipFill>
        <p:spPr>
          <a:xfrm>
            <a:off x="998222" y="1837321"/>
            <a:ext cx="3235060" cy="1927022"/>
          </a:xfrm>
          <a:prstGeom prst="rect">
            <a:avLst/>
          </a:prstGeom>
        </p:spPr>
      </p:pic>
      <p:grpSp>
        <p:nvGrpSpPr>
          <p:cNvPr id="8" name="Group 7"/>
          <p:cNvGrpSpPr/>
          <p:nvPr/>
        </p:nvGrpSpPr>
        <p:grpSpPr>
          <a:xfrm>
            <a:off x="2290059" y="1258837"/>
            <a:ext cx="586838" cy="1541995"/>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5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800" kern="0" dirty="0">
                  <a:solidFill>
                    <a:schemeClr val="bg1"/>
                  </a:solidFill>
                  <a:ea typeface="Arial Unicode MS" pitchFamily="34" charset="-128"/>
                  <a:cs typeface="Arial Unicode MS" pitchFamily="34" charset="-128"/>
                </a:rPr>
                <a:t>nginx</a:t>
              </a: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
        <p:nvSpPr>
          <p:cNvPr id="16" name="Text Placeholder 1"/>
          <p:cNvSpPr>
            <a:spLocks noGrp="1"/>
          </p:cNvSpPr>
          <p:nvPr>
            <p:ph type="body" sz="quarter" idx="10"/>
          </p:nvPr>
        </p:nvSpPr>
        <p:spPr>
          <a:xfrm>
            <a:off x="5525118" y="1236277"/>
            <a:ext cx="6165359" cy="2741254"/>
          </a:xfrm>
        </p:spPr>
        <p:txBody>
          <a:bodyPr/>
          <a:lstStyle/>
          <a:p>
            <a:pPr lvl="1"/>
            <a:r>
              <a:rPr lang="en-US" sz="1600" dirty="0"/>
              <a:t>Isolated environment in which an application </a:t>
            </a:r>
            <a:r>
              <a:rPr lang="en-US" sz="1600" b="1" dirty="0"/>
              <a:t>runs</a:t>
            </a:r>
          </a:p>
          <a:p>
            <a:pPr lvl="1"/>
            <a:r>
              <a:rPr lang="en-US" sz="1600" dirty="0"/>
              <a:t>Like a computer in a computer… without the OS overhead</a:t>
            </a:r>
          </a:p>
          <a:p>
            <a:pPr lvl="1"/>
            <a:r>
              <a:rPr lang="en-US" sz="1600" dirty="0"/>
              <a:t>Containers are created from images…</a:t>
            </a:r>
          </a:p>
          <a:p>
            <a:pPr lvl="2"/>
            <a:r>
              <a:rPr lang="en-US" sz="1600" dirty="0"/>
              <a:t>… which can be downloaded from a central registry</a:t>
            </a:r>
          </a:p>
          <a:p>
            <a:pPr lvl="2"/>
            <a:r>
              <a:rPr lang="en-US" sz="1600" dirty="0"/>
              <a:t>… or can be built on the fly</a:t>
            </a:r>
          </a:p>
          <a:p>
            <a:pPr lvl="1"/>
            <a:r>
              <a:rPr lang="en-US" sz="1600" dirty="0"/>
              <a:t>Each container has one main process with PID 1</a:t>
            </a:r>
          </a:p>
          <a:p>
            <a:pPr lvl="2"/>
            <a:r>
              <a:rPr lang="en-US" sz="1600" dirty="0"/>
              <a:t>started whenever a container is created</a:t>
            </a:r>
          </a:p>
          <a:p>
            <a:pPr lvl="2"/>
            <a:r>
              <a:rPr lang="en-US" sz="1600" dirty="0"/>
              <a:t>no </a:t>
            </a:r>
            <a:r>
              <a:rPr lang="en-US" sz="1600" dirty="0" err="1"/>
              <a:t>init</a:t>
            </a:r>
            <a:r>
              <a:rPr lang="en-US" sz="1600" dirty="0"/>
              <a:t> system</a:t>
            </a:r>
          </a:p>
          <a:p>
            <a:pPr lvl="2"/>
            <a:r>
              <a:rPr lang="en-US" sz="1600" dirty="0"/>
              <a:t>processes present in host system with PID ≠ 1</a:t>
            </a:r>
          </a:p>
        </p:txBody>
      </p:sp>
      <p:sp>
        <p:nvSpPr>
          <p:cNvPr id="14" name="Rectangle: Rounded Corners 13"/>
          <p:cNvSpPr/>
          <p:nvPr/>
        </p:nvSpPr>
        <p:spPr bwMode="gray">
          <a:xfrm>
            <a:off x="596245" y="4208207"/>
            <a:ext cx="11001988"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ps</a:t>
            </a:r>
            <a:r>
              <a:rPr lang="en-US" sz="1200" b="1" dirty="0">
                <a:solidFill>
                  <a:schemeClr val="bg1"/>
                </a:solidFill>
                <a:latin typeface="Courier New" panose="02070309020205020404" pitchFamily="49" charset="0"/>
                <a:cs typeface="Courier New" panose="02070309020205020404" pitchFamily="49" charset="0"/>
              </a:rPr>
              <a:t> -a</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CONTAINER ID    IMAGE          COMMAND         CREATED           STATUS                    PORTS    NAMES</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9682e4fba8b7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27 minutes ago    Up 27 minutes                      </a:t>
            </a:r>
            <a:r>
              <a:rPr lang="en-US" sz="1200" dirty="0" err="1">
                <a:solidFill>
                  <a:schemeClr val="bg1"/>
                </a:solidFill>
                <a:latin typeface="Arial monospaced for SAP" panose="020B0609020202030204" pitchFamily="49" charset="0"/>
                <a:cs typeface="Courier New" panose="02070309020205020404" pitchFamily="49" charset="0"/>
              </a:rPr>
              <a:t>elated_saha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eb2e127b9647    </a:t>
            </a: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"bash"          2 days ago        Exited (0) 25 hours ago            </a:t>
            </a:r>
            <a:r>
              <a:rPr lang="en-US" sz="1200" dirty="0" err="1">
                <a:solidFill>
                  <a:schemeClr val="bg1"/>
                </a:solidFill>
                <a:latin typeface="Arial monospaced for SAP" panose="020B0609020202030204" pitchFamily="49" charset="0"/>
                <a:cs typeface="Courier New" panose="02070309020205020404" pitchFamily="49" charset="0"/>
              </a:rPr>
              <a:t>goofy_shaw</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e7a7aeca8c41    </a:t>
            </a: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nginx</a:t>
            </a:r>
            <a:r>
              <a:rPr lang="en-US" sz="1200" dirty="0">
                <a:solidFill>
                  <a:schemeClr val="bg1"/>
                </a:solidFill>
                <a:latin typeface="Arial monospaced for SAP" panose="020B0609020202030204" pitchFamily="49" charset="0"/>
                <a:cs typeface="Courier New" panose="02070309020205020404" pitchFamily="49" charset="0"/>
              </a:rPr>
              <a:t> –g..."   3 days ago        Exited (1) 7 minutes ago           </a:t>
            </a:r>
            <a:r>
              <a:rPr lang="en-US" sz="1200" dirty="0" err="1">
                <a:solidFill>
                  <a:schemeClr val="bg1"/>
                </a:solidFill>
                <a:latin typeface="Arial monospaced for SAP" panose="020B0609020202030204" pitchFamily="49" charset="0"/>
                <a:cs typeface="Courier New" panose="02070309020205020404" pitchFamily="49" charset="0"/>
              </a:rPr>
              <a:t>pensive_elion</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7318e13769aa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6 days ago        Exited (0) 6 days ago              </a:t>
            </a:r>
            <a:r>
              <a:rPr lang="en-US" sz="1200" dirty="0" err="1">
                <a:solidFill>
                  <a:schemeClr val="bg1"/>
                </a:solidFill>
                <a:latin typeface="Arial monospaced for SAP" panose="020B0609020202030204" pitchFamily="49" charset="0"/>
                <a:cs typeface="Courier New" panose="02070309020205020404" pitchFamily="49" charset="0"/>
              </a:rPr>
              <a:t>goofy_saha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643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marL="0" lvl="1" indent="0">
              <a:buNone/>
            </a:pPr>
            <a:r>
              <a:rPr lang="de-DE" dirty="0"/>
              <a:t>Images </a:t>
            </a:r>
            <a:r>
              <a:rPr lang="de-DE" dirty="0" err="1"/>
              <a:t>are</a:t>
            </a:r>
            <a:r>
              <a:rPr lang="de-DE" dirty="0"/>
              <a:t> … </a:t>
            </a:r>
            <a:endParaRPr lang="en-US" dirty="0"/>
          </a:p>
          <a:p>
            <a:pPr lvl="1"/>
            <a:r>
              <a:rPr lang="en-US" dirty="0"/>
              <a:t>templates that containers are created from</a:t>
            </a:r>
          </a:p>
          <a:p>
            <a:pPr lvl="1"/>
            <a:r>
              <a:rPr lang="en-US" dirty="0"/>
              <a:t>pulled from a registry</a:t>
            </a:r>
          </a:p>
          <a:p>
            <a:pPr lvl="1"/>
            <a:r>
              <a:rPr lang="en-US" dirty="0"/>
              <a:t>created from a </a:t>
            </a:r>
            <a:r>
              <a:rPr lang="en-US" dirty="0" err="1"/>
              <a:t>Dockerfile</a:t>
            </a:r>
            <a:r>
              <a:rPr lang="en-US" dirty="0"/>
              <a:t> or by committing changes</a:t>
            </a:r>
          </a:p>
          <a:p>
            <a:pPr lvl="1"/>
            <a:r>
              <a:rPr lang="en-US" dirty="0"/>
              <a:t>consist of several layers</a:t>
            </a:r>
          </a:p>
          <a:p>
            <a:pPr lvl="1"/>
            <a:r>
              <a:rPr lang="en-US" dirty="0"/>
              <a:t>can be and actually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6A465F6D-59EC-4D10-8264-A96FD0F00F9C}"/>
              </a:ext>
            </a:extLst>
          </p:cNvPr>
          <p:cNvPicPr>
            <a:picLocks noChangeAspect="1"/>
          </p:cNvPicPr>
          <p:nvPr/>
        </p:nvPicPr>
        <p:blipFill>
          <a:blip r:embed="rId3"/>
          <a:stretch>
            <a:fillRect/>
          </a:stretch>
        </p:blipFill>
        <p:spPr>
          <a:xfrm>
            <a:off x="1061156" y="1622034"/>
            <a:ext cx="3040795" cy="3896539"/>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bwMode="gray">
          <a:xfrm>
            <a:off x="596245" y="4465435"/>
            <a:ext cx="11001988" cy="1641919"/>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search </a:t>
            </a:r>
            <a:r>
              <a:rPr lang="en-US" sz="1200" b="1" dirty="0" err="1">
                <a:solidFill>
                  <a:schemeClr val="bg1"/>
                </a:solidFill>
                <a:latin typeface="Courier New" panose="02070309020205020404" pitchFamily="49" charset="0"/>
                <a:cs typeface="Courier New" panose="02070309020205020404" pitchFamily="49" charset="0"/>
              </a:rPr>
              <a:t>busybox</a:t>
            </a:r>
            <a:endParaRPr lang="en-US" sz="1200" b="1"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NAME                        DESCRIPTION                                     STARS     OFFICIAL   AUTOMATED</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base image.                             1158      [OK]       </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progrium</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66                   [OK]</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hypriot</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rpi-busybox-httpd</a:t>
            </a:r>
            <a:r>
              <a:rPr lang="en-US" sz="1200" dirty="0">
                <a:solidFill>
                  <a:schemeClr val="bg1"/>
                </a:solidFill>
                <a:latin typeface="Arial monospaced for SAP" panose="020B0609020202030204" pitchFamily="49" charset="0"/>
                <a:cs typeface="Courier New" panose="02070309020205020404" pitchFamily="49" charset="0"/>
              </a:rPr>
              <a:t>   Raspberry Pi compatible Docker Image with ...   39                   </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radial/</a:t>
            </a:r>
            <a:r>
              <a:rPr lang="en-US" sz="1200" dirty="0" err="1">
                <a:solidFill>
                  <a:schemeClr val="bg1"/>
                </a:solidFill>
                <a:latin typeface="Arial monospaced for SAP" panose="020B0609020202030204" pitchFamily="49" charset="0"/>
                <a:cs typeface="Courier New" panose="02070309020205020404" pitchFamily="49" charset="0"/>
              </a:rPr>
              <a:t>busyboxplus</a:t>
            </a:r>
            <a:r>
              <a:rPr lang="en-US" sz="1200" dirty="0">
                <a:solidFill>
                  <a:schemeClr val="bg1"/>
                </a:solidFill>
                <a:latin typeface="Arial monospaced for SAP" panose="020B0609020202030204" pitchFamily="49" charset="0"/>
                <a:cs typeface="Courier New" panose="02070309020205020404" pitchFamily="49" charset="0"/>
              </a:rPr>
              <a:t>          Full-chain, Internet enabled,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made...   17                   [OK]</a:t>
            </a:r>
          </a:p>
          <a:p>
            <a:pPr marL="179387" lvl="2" indent="0">
              <a:buNone/>
            </a:pP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0"/>
          </p:nvPr>
        </p:nvSpPr>
        <p:spPr>
          <a:xfrm>
            <a:off x="504000" y="1620000"/>
            <a:ext cx="5328000" cy="2919727"/>
          </a:xfrm>
        </p:spPr>
        <p:txBody>
          <a:bodyPr/>
          <a:lstStyle/>
          <a:p>
            <a:r>
              <a:rPr lang="en-US" sz="1800" dirty="0"/>
              <a:t>Public registries</a:t>
            </a:r>
          </a:p>
          <a:p>
            <a:pPr lvl="1"/>
            <a:r>
              <a:rPr lang="en-US" sz="1600" dirty="0"/>
              <a:t>Docker Hub </a:t>
            </a:r>
            <a:r>
              <a:rPr lang="en-US" sz="1600" dirty="0">
                <a:hlinkClick r:id="rId3"/>
              </a:rPr>
              <a:t>https://hub.docker.com</a:t>
            </a:r>
            <a:endParaRPr lang="en-US" sz="1600" dirty="0"/>
          </a:p>
          <a:p>
            <a:pPr lvl="1"/>
            <a:r>
              <a:rPr lang="en-US" sz="1600" dirty="0"/>
              <a:t>lots of ready-made and official images</a:t>
            </a:r>
          </a:p>
          <a:p>
            <a:pPr lvl="1"/>
            <a:r>
              <a:rPr lang="en-US" sz="1600" dirty="0"/>
              <a:t>anyone can upload his images </a:t>
            </a:r>
          </a:p>
          <a:p>
            <a:r>
              <a:rPr lang="en-US" sz="1800" dirty="0"/>
              <a:t>Private registries</a:t>
            </a:r>
          </a:p>
          <a:p>
            <a:pPr lvl="1"/>
            <a:r>
              <a:rPr lang="en-US" sz="1600" dirty="0"/>
              <a:t>Docker Hub </a:t>
            </a:r>
            <a:r>
              <a:rPr lang="en-US" sz="1600" dirty="0">
                <a:hlinkClick r:id="rId3"/>
              </a:rPr>
              <a:t>https://hub.docker.com</a:t>
            </a:r>
            <a:endParaRPr lang="en-US" sz="1600" dirty="0"/>
          </a:p>
          <a:p>
            <a:pPr lvl="1"/>
            <a:r>
              <a:rPr lang="en-US" sz="1600" dirty="0"/>
              <a:t>Individual Organizations and projects</a:t>
            </a:r>
          </a:p>
          <a:p>
            <a:pPr lvl="1"/>
            <a:r>
              <a:rPr lang="en-US" sz="1600" dirty="0"/>
              <a:t>Automated builds</a:t>
            </a:r>
            <a:endParaRPr lang="en-US" dirty="0"/>
          </a:p>
        </p:txBody>
      </p:sp>
      <p:sp>
        <p:nvSpPr>
          <p:cNvPr id="3" name="Text Placeholder 2"/>
          <p:cNvSpPr>
            <a:spLocks noGrp="1"/>
          </p:cNvSpPr>
          <p:nvPr>
            <p:ph type="body" sz="quarter" idx="11"/>
          </p:nvPr>
        </p:nvSpPr>
        <p:spPr>
          <a:xfrm>
            <a:off x="6362477" y="1620000"/>
            <a:ext cx="5328000" cy="2919727"/>
          </a:xfrm>
        </p:spPr>
        <p:txBody>
          <a:bodyPr/>
          <a:lstStyle/>
          <a:p>
            <a:r>
              <a:rPr lang="en-US" sz="1800" dirty="0"/>
              <a:t>Local private registries</a:t>
            </a:r>
          </a:p>
          <a:p>
            <a:pPr lvl="1"/>
            <a:r>
              <a:rPr lang="en-US" sz="1600" dirty="0"/>
              <a:t>Runs as a container on any Docker host</a:t>
            </a:r>
          </a:p>
          <a:p>
            <a:pPr lvl="1"/>
            <a:r>
              <a:rPr lang="en-US" sz="1600" dirty="0"/>
              <a:t>Selected by image tagging</a:t>
            </a:r>
          </a:p>
          <a:p>
            <a:pPr lvl="1"/>
            <a:r>
              <a:rPr lang="en-US" sz="1600" dirty="0"/>
              <a:t>Local / insecure registries must be explicitly enabled in dockerd configuration</a:t>
            </a:r>
          </a:p>
          <a:p>
            <a:endParaRPr lang="en-US" dirty="0"/>
          </a:p>
        </p:txBody>
      </p:sp>
      <p:sp>
        <p:nvSpPr>
          <p:cNvPr id="4" name="Title 3"/>
          <p:cNvSpPr>
            <a:spLocks noGrp="1"/>
          </p:cNvSpPr>
          <p:nvPr>
            <p:ph type="title"/>
          </p:nvPr>
        </p:nvSpPr>
        <p:spPr/>
        <p:txBody>
          <a:bodyPr/>
          <a:lstStyle/>
          <a:p>
            <a:r>
              <a:rPr lang="en-US" dirty="0"/>
              <a:t>Registries</a:t>
            </a:r>
          </a:p>
        </p:txBody>
      </p:sp>
      <p:pic>
        <p:nvPicPr>
          <p:cNvPr id="7" name="Picture 6"/>
          <p:cNvPicPr>
            <a:picLocks noChangeAspect="1"/>
          </p:cNvPicPr>
          <p:nvPr/>
        </p:nvPicPr>
        <p:blipFill>
          <a:blip r:embed="rId4"/>
          <a:stretch>
            <a:fillRect/>
          </a:stretch>
        </p:blipFill>
        <p:spPr>
          <a:xfrm>
            <a:off x="4174028" y="1985761"/>
            <a:ext cx="1032674" cy="1032674"/>
          </a:xfrm>
          <a:prstGeom prst="rect">
            <a:avLst/>
          </a:prstGeom>
        </p:spPr>
      </p:pic>
    </p:spTree>
    <p:extLst>
      <p:ext uri="{BB962C8B-B14F-4D97-AF65-F5344CB8AC3E}">
        <p14:creationId xmlns:p14="http://schemas.microsoft.com/office/powerpoint/2010/main" val="256185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7063692" cy="2919727"/>
          </a:xfrm>
        </p:spPr>
        <p:txBody>
          <a:bodyPr/>
          <a:lstStyle/>
          <a:p>
            <a:pPr lvl="1"/>
            <a:r>
              <a:rPr lang="en-US" dirty="0"/>
              <a:t>Docker daemon is the control entity of everything (docker runtime)</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via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527314" y="5494893"/>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runC</a:t>
            </a:r>
            <a:endParaRPr lang="en-US" dirty="0"/>
          </a:p>
        </p:txBody>
      </p:sp>
      <p:sp>
        <p:nvSpPr>
          <p:cNvPr id="14" name="Text Placeholder 1"/>
          <p:cNvSpPr txBox="1">
            <a:spLocks/>
          </p:cNvSpPr>
          <p:nvPr/>
        </p:nvSpPr>
        <p:spPr bwMode="gray">
          <a:xfrm>
            <a:off x="4641669" y="1670116"/>
            <a:ext cx="6618514" cy="393820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runC is the bed on which containers run</a:t>
            </a:r>
          </a:p>
          <a:p>
            <a:pPr lvl="1"/>
            <a:r>
              <a:rPr lang="en-US" sz="1600" dirty="0"/>
              <a:t>Infrastructure plumbing</a:t>
            </a:r>
          </a:p>
          <a:p>
            <a:pPr lvl="2"/>
            <a:r>
              <a:rPr lang="en-US" sz="1600" dirty="0"/>
              <a:t>Setup of Linux kernel features (namespaces, cgroups, </a:t>
            </a:r>
            <a:r>
              <a:rPr lang="en-US" sz="1600" dirty="0" err="1"/>
              <a:t>etc</a:t>
            </a:r>
            <a:r>
              <a:rPr lang="en-US" sz="1600" dirty="0"/>
              <a:t>…)</a:t>
            </a:r>
          </a:p>
          <a:p>
            <a:pPr lvl="2"/>
            <a:r>
              <a:rPr lang="en-US" sz="1600" dirty="0"/>
              <a:t>Managing the network routing</a:t>
            </a:r>
          </a:p>
          <a:p>
            <a:pPr lvl="1"/>
            <a:r>
              <a:rPr lang="en-US" sz="1600" dirty="0"/>
              <a:t>Spun out of dockerd in 2015</a:t>
            </a:r>
          </a:p>
          <a:p>
            <a:pPr lvl="1"/>
            <a:r>
              <a:rPr lang="en-US" sz="1600" dirty="0"/>
              <a:t>Implements the OCI container standard</a:t>
            </a:r>
          </a:p>
          <a:p>
            <a:endParaRPr lang="en-US" sz="1800" dirty="0"/>
          </a:p>
          <a:p>
            <a:r>
              <a:rPr lang="en-US" sz="1800" dirty="0"/>
              <a:t>runC, Docker… what?</a:t>
            </a:r>
          </a:p>
          <a:p>
            <a:pPr lvl="1"/>
            <a:r>
              <a:rPr lang="en-US" sz="1600" dirty="0"/>
              <a:t>runC only sets up and runs the containers as instructed by Docker</a:t>
            </a:r>
          </a:p>
          <a:p>
            <a:pPr lvl="1"/>
            <a:r>
              <a:rPr lang="en-US" sz="1600" dirty="0"/>
              <a:t>runC does not know anything about images, registries, etc.</a:t>
            </a:r>
          </a:p>
          <a:p>
            <a:pPr lvl="1"/>
            <a:r>
              <a:rPr lang="en-US" sz="1600" dirty="0"/>
              <a:t>runC can be used in different container platforms, not just Docker</a:t>
            </a:r>
          </a:p>
        </p:txBody>
      </p:sp>
      <p:grpSp>
        <p:nvGrpSpPr>
          <p:cNvPr id="20" name="Group 19"/>
          <p:cNvGrpSpPr/>
          <p:nvPr/>
        </p:nvGrpSpPr>
        <p:grpSpPr>
          <a:xfrm>
            <a:off x="781359" y="1498665"/>
            <a:ext cx="2828071" cy="3938205"/>
            <a:chOff x="733734" y="1670115"/>
            <a:chExt cx="2828071" cy="3938205"/>
          </a:xfrm>
        </p:grpSpPr>
        <p:sp>
          <p:nvSpPr>
            <p:cNvPr id="5" name="Rectangle 4"/>
            <p:cNvSpPr/>
            <p:nvPr/>
          </p:nvSpPr>
          <p:spPr bwMode="gray">
            <a:xfrm>
              <a:off x="733734" y="4531917"/>
              <a:ext cx="2828069" cy="1076403"/>
            </a:xfrm>
            <a:prstGeom prst="rect">
              <a:avLst/>
            </a:prstGeom>
            <a:gradFill>
              <a:gsLst>
                <a:gs pos="39000">
                  <a:schemeClr val="tx2">
                    <a:lumMod val="25000"/>
                  </a:schemeClr>
                </a:gs>
                <a:gs pos="95000">
                  <a:schemeClr val="bg1"/>
                </a:gs>
              </a:gsLst>
              <a:lin ang="5400000" scaled="1"/>
            </a:gradFill>
            <a:ln w="6350" algn="ctr">
              <a:gradFill flip="none" rotWithShape="1">
                <a:gsLst>
                  <a:gs pos="0">
                    <a:schemeClr val="tx1"/>
                  </a:gs>
                  <a:gs pos="76000">
                    <a:schemeClr val="bg1"/>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824145" y="4622203"/>
              <a:ext cx="2641961" cy="689000"/>
            </a:xfrm>
            <a:prstGeom prst="rect">
              <a:avLst/>
            </a:prstGeom>
            <a:gradFill>
              <a:gsLst>
                <a:gs pos="25000">
                  <a:schemeClr val="accent6">
                    <a:lumMod val="75000"/>
                  </a:schemeClr>
                </a:gs>
                <a:gs pos="100000">
                  <a:srgbClr val="D1B9CC"/>
                </a:gs>
              </a:gsLst>
              <a:lin ang="5400000" scaled="1"/>
            </a:gradFill>
            <a:ln w="6350" algn="ctr">
              <a:gradFill flip="none" rotWithShape="1">
                <a:gsLst>
                  <a:gs pos="40000">
                    <a:schemeClr val="tx1"/>
                  </a:gs>
                  <a:gs pos="100000">
                    <a:schemeClr val="tx2">
                      <a:lumMod val="90000"/>
                    </a:schemeClr>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733736" y="1881941"/>
              <a:ext cx="2828069" cy="2496077"/>
            </a:xfrm>
            <a:prstGeom prst="rect">
              <a:avLst/>
            </a:prstGeom>
            <a:gradFill flip="none" rotWithShape="1">
              <a:gsLst>
                <a:gs pos="56000">
                  <a:schemeClr val="accent2">
                    <a:lumMod val="75000"/>
                  </a:schemeClr>
                </a:gs>
                <a:gs pos="98000">
                  <a:schemeClr val="bg1"/>
                </a:gs>
              </a:gsLst>
              <a:lin ang="16200000" scaled="1"/>
              <a:tileRect/>
            </a:gradFill>
            <a:ln w="6350" algn="ctr">
              <a:gradFill flip="none" rotWithShape="1">
                <a:gsLst>
                  <a:gs pos="0">
                    <a:schemeClr val="tx1"/>
                  </a:gs>
                  <a:gs pos="100000">
                    <a:schemeClr val="bg1"/>
                  </a:gs>
                </a:gsLst>
                <a:lin ang="16200000" scaled="1"/>
                <a:tileRect/>
              </a:gra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822771" y="1881939"/>
              <a:ext cx="910236" cy="2420657"/>
            </a:xfrm>
            <a:prstGeom prst="rect">
              <a:avLst/>
            </a:prstGeom>
            <a:gradFill>
              <a:gsLst>
                <a:gs pos="37000">
                  <a:schemeClr val="accent3">
                    <a:lumMod val="50000"/>
                  </a:schemeClr>
                </a:gs>
                <a:gs pos="100000">
                  <a:schemeClr val="bg1"/>
                </a:gs>
              </a:gsLst>
              <a:lin ang="16200000" scaled="1"/>
            </a:gradFill>
            <a:ln w="6350" algn="ctr">
              <a:gradFill flip="none" rotWithShape="1">
                <a:gsLst>
                  <a:gs pos="51000">
                    <a:schemeClr val="tx1"/>
                  </a:gs>
                  <a:gs pos="100000">
                    <a:schemeClr val="bg1"/>
                  </a:gs>
                </a:gsLst>
                <a:lin ang="16200000" scaled="1"/>
                <a:tileRect/>
              </a:gradFill>
              <a:miter lim="800000"/>
              <a:headEnd/>
              <a:tailEnd/>
            </a:ln>
          </p:spPr>
          <p:txBody>
            <a:bodyPr vert="vert270" lIns="90000" tIns="72000" rIns="90000" bIns="72000" rtlCol="0" anchor="ctr"/>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Arrow: Down 6"/>
            <p:cNvSpPr/>
            <p:nvPr/>
          </p:nvSpPr>
          <p:spPr bwMode="gray">
            <a:xfrm>
              <a:off x="1889761" y="4224236"/>
              <a:ext cx="1576344" cy="494408"/>
            </a:xfrm>
            <a:prstGeom prst="downArrow">
              <a:avLst>
                <a:gd name="adj1" fmla="val 50000"/>
                <a:gd name="adj2" fmla="val 38537"/>
              </a:avLst>
            </a:prstGeom>
            <a:solidFill>
              <a:srgbClr val="FFFF99"/>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1889761" y="3617812"/>
              <a:ext cx="1576346" cy="684783"/>
            </a:xfrm>
            <a:prstGeom prst="rect">
              <a:avLst/>
            </a:prstGeom>
            <a:solidFill>
              <a:srgbClr val="FFFF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1889761" y="1670115"/>
              <a:ext cx="1576344" cy="1889771"/>
            </a:xfrm>
            <a:prstGeom prst="rect">
              <a:avLst/>
            </a:prstGeom>
            <a:gradFill>
              <a:gsLst>
                <a:gs pos="38000">
                  <a:schemeClr val="accent5">
                    <a:lumMod val="75000"/>
                    <a:alpha val="65000"/>
                  </a:schemeClr>
                </a:gs>
                <a:gs pos="88000">
                  <a:schemeClr val="bg1"/>
                </a:gs>
              </a:gsLst>
              <a:lin ang="16200000" scaled="1"/>
            </a:gradFill>
            <a:ln w="6350" algn="ctr">
              <a:gradFill flip="none" rotWithShape="1">
                <a:gsLst>
                  <a:gs pos="41000">
                    <a:schemeClr val="tx1"/>
                  </a:gs>
                  <a:gs pos="86000">
                    <a:schemeClr val="bg1"/>
                  </a:gs>
                </a:gsLst>
                <a:lin ang="162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p:cNvSpPr/>
            <p:nvPr/>
          </p:nvSpPr>
          <p:spPr bwMode="gray">
            <a:xfrm>
              <a:off x="1975109" y="2789157"/>
              <a:ext cx="1416484" cy="675777"/>
            </a:xfrm>
            <a:prstGeom prst="rect">
              <a:avLst/>
            </a:prstGeom>
            <a:solidFill>
              <a:srgbClr val="4A59A6">
                <a:alpha val="77000"/>
              </a:srgb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endPar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9" name="Rectangle 18"/>
            <p:cNvSpPr/>
            <p:nvPr/>
          </p:nvSpPr>
          <p:spPr bwMode="gray">
            <a:xfrm>
              <a:off x="1975109" y="1728042"/>
              <a:ext cx="1416484" cy="980026"/>
            </a:xfrm>
            <a:prstGeom prst="rect">
              <a:avLst/>
            </a:prstGeom>
            <a:gradFill>
              <a:gsLst>
                <a:gs pos="7000">
                  <a:schemeClr val="accent1">
                    <a:lumMod val="75000"/>
                    <a:alpha val="94000"/>
                  </a:schemeClr>
                </a:gs>
                <a:gs pos="84000">
                  <a:schemeClr val="bg1"/>
                </a:gs>
              </a:gsLst>
              <a:lin ang="16200000" scaled="1"/>
            </a:gradFill>
            <a:ln w="6350" algn="ctr">
              <a:gradFill flip="none" rotWithShape="1">
                <a:gsLst>
                  <a:gs pos="0">
                    <a:schemeClr val="tx1"/>
                  </a:gs>
                  <a:gs pos="84000">
                    <a:schemeClr val="bg1"/>
                  </a:gs>
                </a:gsLst>
                <a:lin ang="16200000" scaled="1"/>
                <a:tileRect/>
              </a:gra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nginx</a:t>
              </a:r>
              <a:endParaRPr lang="en-US" sz="1400" kern="0" dirty="0">
                <a:solidFill>
                  <a:schemeClr val="bg1"/>
                </a:solidFill>
                <a:ea typeface="Arial Unicode MS" pitchFamily="34" charset="-128"/>
                <a:cs typeface="Arial Unicode MS" pitchFamily="34" charset="-128"/>
              </a:endParaRPr>
            </a:p>
          </p:txBody>
        </p:sp>
      </p:grpSp>
    </p:spTree>
    <p:extLst>
      <p:ext uri="{BB962C8B-B14F-4D97-AF65-F5344CB8AC3E}">
        <p14:creationId xmlns:p14="http://schemas.microsoft.com/office/powerpoint/2010/main" val="274412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(hostnames, date &amp; time, etc.)</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Features</a:t>
            </a:r>
          </a:p>
        </p:txBody>
      </p:sp>
    </p:spTree>
    <p:extLst>
      <p:ext uri="{BB962C8B-B14F-4D97-AF65-F5344CB8AC3E}">
        <p14:creationId xmlns:p14="http://schemas.microsoft.com/office/powerpoint/2010/main" val="77520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a:t>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a:t>Namespaces give a process a limited view on the process table</a:t>
            </a:r>
          </a:p>
          <a:p>
            <a:pPr lvl="1"/>
            <a:endParaRPr lang="en-US" sz="1600" dirty="0"/>
          </a:p>
          <a:p>
            <a:pPr lvl="1"/>
            <a:r>
              <a:rPr lang="en-US" sz="1600" dirty="0"/>
              <a:t>Only processes in the same namespace can see each other</a:t>
            </a:r>
          </a:p>
          <a:p>
            <a:pPr lvl="1"/>
            <a:endParaRPr lang="en-US" sz="1600" dirty="0"/>
          </a:p>
          <a:p>
            <a:pPr lvl="1"/>
            <a:r>
              <a:rPr lang="en-US" sz="1600" dirty="0"/>
              <a:t>Processes get new PIDs in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2489</Words>
  <Application>Microsoft Office PowerPoint</Application>
  <PresentationFormat>Custom</PresentationFormat>
  <Paragraphs>327</Paragraphs>
  <Slides>19</Slides>
  <Notes>19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PowerPoint Presentation</vt:lpstr>
      <vt:lpstr>Linux Features</vt:lpstr>
      <vt:lpstr>Linux Features</vt:lpstr>
      <vt:lpstr>Filesystem isolation with chroot</vt:lpstr>
      <vt:lpstr>Process (and more) isolation with namespaces</vt:lpstr>
      <vt:lpstr>Resource limitations with cgroups</vt:lpstr>
      <vt:lpstr>Container security with seccomp</vt:lpstr>
      <vt:lpstr>Let’s use these features to start our first container…</vt:lpstr>
      <vt:lpstr>PowerPoint Presentation</vt:lpstr>
      <vt:lpstr>Let’s start our first container… the easy way!</vt:lpstr>
      <vt:lpstr>Containers and where they come from</vt:lpstr>
      <vt:lpstr>Images</vt:lpstr>
      <vt:lpstr>Layers of images and containers</vt:lpstr>
      <vt:lpstr>Registries</vt:lpstr>
      <vt:lpstr>Docker‘s client/server architecture</vt:lpstr>
      <vt:lpstr>runC</vt:lpstr>
      <vt:lpstr>Configuration of the Docker daemon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Heymann, Juergen</cp:lastModifiedBy>
  <cp:revision>512</cp:revision>
  <dcterms:created xsi:type="dcterms:W3CDTF">2015-10-14T11:21:43Z</dcterms:created>
  <dcterms:modified xsi:type="dcterms:W3CDTF">2018-04-26T11:33:53Z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