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4"/>
  </p:notesMasterIdLst>
  <p:handoutMasterIdLst>
    <p:handoutMasterId r:id="rId15"/>
  </p:handoutMasterIdLst>
  <p:sldIdLst>
    <p:sldId id="433" r:id="rId5"/>
    <p:sldId id="915" r:id="rId6"/>
    <p:sldId id="931" r:id="rId7"/>
    <p:sldId id="922" r:id="rId8"/>
    <p:sldId id="954" r:id="rId9"/>
    <p:sldId id="450" r:id="rId10"/>
    <p:sldId id="452" r:id="rId11"/>
    <p:sldId id="449" r:id="rId12"/>
    <p:sldId id="265" r:id="rId13"/>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5" d="100"/>
          <a:sy n="145" d="100"/>
        </p:scale>
        <p:origin x="141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348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6154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7F7F7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95260" cy="344425"/>
            <a:chOff x="4667108" y="5343683"/>
            <a:chExt cx="695260"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7"/>
              <a:ext cx="143075"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Oval 40">
            <a:extLst>
              <a:ext uri="{FF2B5EF4-FFF2-40B4-BE49-F238E27FC236}">
                <a16:creationId xmlns:a16="http://schemas.microsoft.com/office/drawing/2014/main" id="{C3073960-FEAF-4F1F-80E7-9102C1297776}"/>
              </a:ext>
            </a:extLst>
          </p:cNvPr>
          <p:cNvSpPr/>
          <p:nvPr/>
        </p:nvSpPr>
        <p:spPr bwMode="gray">
          <a:xfrm>
            <a:off x="10820862" y="1174403"/>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Picture 38">
            <a:extLst>
              <a:ext uri="{FF2B5EF4-FFF2-40B4-BE49-F238E27FC236}">
                <a16:creationId xmlns:a16="http://schemas.microsoft.com/office/drawing/2014/main" id="{37C84C9A-032D-44AF-BC08-EAA28016C4B7}"/>
              </a:ext>
            </a:extLst>
          </p:cNvPr>
          <p:cNvPicPr>
            <a:picLocks noChangeAspect="1"/>
          </p:cNvPicPr>
          <p:nvPr/>
        </p:nvPicPr>
        <p:blipFill rotWithShape="1">
          <a:blip r:embed="rId13"/>
          <a:srcRect l="22882" t="-6962" r="23394" b="-3363"/>
          <a:stretch/>
        </p:blipFill>
        <p:spPr>
          <a:xfrm>
            <a:off x="10930017" y="1270877"/>
            <a:ext cx="512851" cy="498617"/>
          </a:xfrm>
          <a:prstGeom prst="rect">
            <a:avLst/>
          </a:prstGeom>
        </p:spPr>
      </p:pic>
      <p:pic>
        <p:nvPicPr>
          <p:cNvPr id="122" name="Picture 121">
            <a:extLst>
              <a:ext uri="{FF2B5EF4-FFF2-40B4-BE49-F238E27FC236}">
                <a16:creationId xmlns:a16="http://schemas.microsoft.com/office/drawing/2014/main" id="{1108CF42-CE82-4529-9261-C0D9655220CC}"/>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25" name="Picture 124">
            <a:extLst>
              <a:ext uri="{FF2B5EF4-FFF2-40B4-BE49-F238E27FC236}">
                <a16:creationId xmlns:a16="http://schemas.microsoft.com/office/drawing/2014/main" id="{EFADBCEA-A553-42A7-A264-CDBBA9246FC0}"/>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27" name="Picture 126">
            <a:extLst>
              <a:ext uri="{FF2B5EF4-FFF2-40B4-BE49-F238E27FC236}">
                <a16:creationId xmlns:a16="http://schemas.microsoft.com/office/drawing/2014/main" id="{B10FB14A-1458-4C2A-8440-D82F1093E047}"/>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35" name="Picture 134">
            <a:extLst>
              <a:ext uri="{FF2B5EF4-FFF2-40B4-BE49-F238E27FC236}">
                <a16:creationId xmlns:a16="http://schemas.microsoft.com/office/drawing/2014/main" id="{3F554126-ED84-4A7C-8BB1-DCDA5E87D0AB}"/>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624A86-B438-4CE9-8120-A83CFD422C1D}"/>
              </a:ext>
            </a:extLst>
          </p:cNvPr>
          <p:cNvSpPr/>
          <p:nvPr/>
        </p:nvSpPr>
        <p:spPr bwMode="gray">
          <a:xfrm>
            <a:off x="8585770" y="423462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FE5E3724-8B4B-4D0E-A06E-BCB6C9B8EC97}"/>
              </a:ext>
            </a:extLst>
          </p:cNvPr>
          <p:cNvSpPr/>
          <p:nvPr/>
        </p:nvSpPr>
        <p:spPr bwMode="gray">
          <a:xfrm>
            <a:off x="8585770" y="529845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4E18F3A8-820D-4493-A188-4AFB8AEF9FCC}"/>
              </a:ext>
            </a:extLst>
          </p:cNvPr>
          <p:cNvSpPr/>
          <p:nvPr/>
        </p:nvSpPr>
        <p:spPr bwMode="gray">
          <a:xfrm>
            <a:off x="8585770" y="2585316"/>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84106E52-7043-4DAE-92B8-3B1F92EF5942}"/>
              </a:ext>
            </a:extLst>
          </p:cNvPr>
          <p:cNvSpPr/>
          <p:nvPr/>
        </p:nvSpPr>
        <p:spPr bwMode="gray">
          <a:xfrm>
            <a:off x="8585772" y="1765004"/>
            <a:ext cx="3221664" cy="551431"/>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951EBDAC-A8A7-44DA-9187-9EFD746DEC63}"/>
              </a:ext>
            </a:extLst>
          </p:cNvPr>
          <p:cNvSpPr/>
          <p:nvPr/>
        </p:nvSpPr>
        <p:spPr bwMode="gray">
          <a:xfrm>
            <a:off x="4493305"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937D5AF5-C571-4D9B-8D11-6BF4B41A1273}"/>
              </a:ext>
            </a:extLst>
          </p:cNvPr>
          <p:cNvSpPr>
            <a:spLocks noGrp="1"/>
          </p:cNvSpPr>
          <p:nvPr>
            <p:ph type="title"/>
          </p:nvPr>
        </p:nvSpPr>
        <p:spPr/>
        <p:txBody>
          <a:bodyPr/>
          <a:lstStyle/>
          <a:p>
            <a:r>
              <a:rPr lang="en-US" dirty="0" err="1"/>
              <a:t>Bulletinboard</a:t>
            </a:r>
            <a:r>
              <a:rPr lang="en-US" dirty="0"/>
              <a:t> in K8s: The user helm chart I</a:t>
            </a:r>
          </a:p>
        </p:txBody>
      </p:sp>
      <p:sp>
        <p:nvSpPr>
          <p:cNvPr id="3" name="TextBox 2">
            <a:extLst>
              <a:ext uri="{FF2B5EF4-FFF2-40B4-BE49-F238E27FC236}">
                <a16:creationId xmlns:a16="http://schemas.microsoft.com/office/drawing/2014/main" id="{3E02222E-32E0-4474-A708-E3826C2EA25E}"/>
              </a:ext>
            </a:extLst>
          </p:cNvPr>
          <p:cNvSpPr txBox="1"/>
          <p:nvPr/>
        </p:nvSpPr>
        <p:spPr>
          <a:xfrm>
            <a:off x="4652424" y="1638517"/>
            <a:ext cx="3260294"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chart “</a:t>
            </a:r>
            <a:r>
              <a:rPr lang="en-US" sz="1800" kern="0" dirty="0" err="1">
                <a:ea typeface="Arial Unicode MS" pitchFamily="34" charset="-128"/>
                <a:cs typeface="Arial Unicode MS" pitchFamily="34" charset="-128"/>
              </a:rPr>
              <a:t>bulletinboard</a:t>
            </a:r>
            <a:r>
              <a:rPr lang="en-US" sz="1800" kern="0" dirty="0">
                <a:ea typeface="Arial Unicode MS" pitchFamily="34" charset="-128"/>
                <a:cs typeface="Arial Unicode MS" pitchFamily="34" charset="-128"/>
              </a:rPr>
              <a:t>-users”:</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Chart.yaml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values.yaml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templates/</a:t>
            </a: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app.yaml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db.yaml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err="1">
                <a:ea typeface="Arial Unicode MS" pitchFamily="34" charset="-128"/>
                <a:cs typeface="Arial Unicode MS" pitchFamily="34" charset="-128"/>
              </a:rPr>
              <a:t>networkpolicies.yaml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post-install-</a:t>
            </a:r>
            <a:r>
              <a:rPr lang="en-US" sz="1800" kern="0" dirty="0" err="1">
                <a:ea typeface="Arial Unicode MS" pitchFamily="34" charset="-128"/>
                <a:cs typeface="Arial Unicode MS" pitchFamily="34" charset="-128"/>
              </a:rPr>
              <a:t>job.yaml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_</a:t>
            </a:r>
            <a:r>
              <a:rPr lang="en-US" sz="1800" kern="0" dirty="0" err="1">
                <a:ea typeface="Arial Unicode MS" pitchFamily="34" charset="-128"/>
                <a:cs typeface="Arial Unicode MS" pitchFamily="34" charset="-128"/>
              </a:rPr>
              <a:t>helpers.tpl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Notes.txt</a:t>
            </a:r>
          </a:p>
        </p:txBody>
      </p:sp>
      <p:sp>
        <p:nvSpPr>
          <p:cNvPr id="11" name="TextBox 10">
            <a:extLst>
              <a:ext uri="{FF2B5EF4-FFF2-40B4-BE49-F238E27FC236}">
                <a16:creationId xmlns:a16="http://schemas.microsoft.com/office/drawing/2014/main" id="{C3F4B1B5-CE1F-4465-9543-FAFCD31FBE7E}"/>
              </a:ext>
            </a:extLst>
          </p:cNvPr>
          <p:cNvSpPr txBox="1"/>
          <p:nvPr/>
        </p:nvSpPr>
        <p:spPr>
          <a:xfrm>
            <a:off x="8723994" y="1918997"/>
            <a:ext cx="3083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basic Chart info</a:t>
            </a:r>
          </a:p>
        </p:txBody>
      </p:sp>
      <p:sp>
        <p:nvSpPr>
          <p:cNvPr id="12" name="TextBox 11">
            <a:extLst>
              <a:ext uri="{FF2B5EF4-FFF2-40B4-BE49-F238E27FC236}">
                <a16:creationId xmlns:a16="http://schemas.microsoft.com/office/drawing/2014/main" id="{061798DD-472F-445B-A318-3A1000DFE738}"/>
              </a:ext>
            </a:extLst>
          </p:cNvPr>
          <p:cNvSpPr txBox="1"/>
          <p:nvPr/>
        </p:nvSpPr>
        <p:spPr>
          <a:xfrm>
            <a:off x="8713361" y="2697144"/>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config values for users-</a:t>
            </a:r>
            <a:r>
              <a:rPr lang="en-US" sz="1800" kern="0" dirty="0" err="1">
                <a:ea typeface="Arial Unicode MS" pitchFamily="34" charset="-128"/>
                <a:cs typeface="Arial Unicode MS" pitchFamily="34" charset="-128"/>
              </a:rPr>
              <a:t>db</a:t>
            </a:r>
            <a:r>
              <a:rPr lang="en-US" sz="1800" kern="0" dirty="0">
                <a:ea typeface="Arial Unicode MS" pitchFamily="34" charset="-128"/>
                <a:cs typeface="Arial Unicode MS" pitchFamily="34" charset="-128"/>
              </a:rPr>
              <a:t> and users-app</a:t>
            </a:r>
          </a:p>
        </p:txBody>
      </p:sp>
      <p:sp>
        <p:nvSpPr>
          <p:cNvPr id="13" name="TextBox 12">
            <a:extLst>
              <a:ext uri="{FF2B5EF4-FFF2-40B4-BE49-F238E27FC236}">
                <a16:creationId xmlns:a16="http://schemas.microsoft.com/office/drawing/2014/main" id="{7E6E010D-B71E-498D-ABF1-FBB9D40FEB6E}"/>
              </a:ext>
            </a:extLst>
          </p:cNvPr>
          <p:cNvSpPr txBox="1"/>
          <p:nvPr/>
        </p:nvSpPr>
        <p:spPr>
          <a:xfrm>
            <a:off x="8713361" y="4359451"/>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text functions used in the </a:t>
            </a:r>
            <a:r>
              <a:rPr lang="en-US" sz="1800" kern="0" dirty="0" err="1">
                <a:ea typeface="Arial Unicode MS" pitchFamily="34" charset="-128"/>
                <a:cs typeface="Arial Unicode MS" pitchFamily="34" charset="-128"/>
              </a:rPr>
              <a:t>yamls</a:t>
            </a:r>
            <a:endParaRPr lang="en-US" sz="1800" kern="0" dirty="0">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5C81994C-0A77-4FDB-A30C-606D13C31614}"/>
              </a:ext>
            </a:extLst>
          </p:cNvPr>
          <p:cNvSpPr txBox="1"/>
          <p:nvPr/>
        </p:nvSpPr>
        <p:spPr>
          <a:xfrm>
            <a:off x="8723994" y="5401339"/>
            <a:ext cx="308344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a note written after install of the chart</a:t>
            </a:r>
          </a:p>
        </p:txBody>
      </p:sp>
      <p:cxnSp>
        <p:nvCxnSpPr>
          <p:cNvPr id="16" name="Straight Arrow Connector 15">
            <a:extLst>
              <a:ext uri="{FF2B5EF4-FFF2-40B4-BE49-F238E27FC236}">
                <a16:creationId xmlns:a16="http://schemas.microsoft.com/office/drawing/2014/main" id="{20CB213B-5085-4746-B284-10D0E34F6AD7}"/>
              </a:ext>
            </a:extLst>
          </p:cNvPr>
          <p:cNvCxnSpPr>
            <a:cxnSpLocks/>
            <a:stCxn id="36" idx="1"/>
          </p:cNvCxnSpPr>
          <p:nvPr/>
        </p:nvCxnSpPr>
        <p:spPr>
          <a:xfrm flipH="1" flipV="1">
            <a:off x="6624084" y="5475767"/>
            <a:ext cx="1961686" cy="21528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58956E-88E5-4511-A3E5-ADE2E22415D8}"/>
              </a:ext>
            </a:extLst>
          </p:cNvPr>
          <p:cNvCxnSpPr>
            <a:cxnSpLocks/>
            <a:stCxn id="32" idx="1"/>
          </p:cNvCxnSpPr>
          <p:nvPr/>
        </p:nvCxnSpPr>
        <p:spPr>
          <a:xfrm flipH="1" flipV="1">
            <a:off x="6097587" y="2623376"/>
            <a:ext cx="2488183" cy="35454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94843-AA3F-4088-AEDB-4ACBF4FCD36A}"/>
              </a:ext>
            </a:extLst>
          </p:cNvPr>
          <p:cNvCxnSpPr>
            <a:cxnSpLocks/>
            <a:stCxn id="35" idx="1"/>
          </p:cNvCxnSpPr>
          <p:nvPr/>
        </p:nvCxnSpPr>
        <p:spPr>
          <a:xfrm flipH="1">
            <a:off x="7006856" y="4627226"/>
            <a:ext cx="1578914" cy="48703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FE8AB-7E93-451E-9D4D-D20844171646}"/>
              </a:ext>
            </a:extLst>
          </p:cNvPr>
          <p:cNvCxnSpPr>
            <a:cxnSpLocks/>
            <a:stCxn id="30" idx="1"/>
          </p:cNvCxnSpPr>
          <p:nvPr/>
        </p:nvCxnSpPr>
        <p:spPr>
          <a:xfrm flipH="1">
            <a:off x="5948898" y="2040720"/>
            <a:ext cx="2636874" cy="1657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242DAC1-255E-4D47-9622-B787E56FB384}"/>
              </a:ext>
            </a:extLst>
          </p:cNvPr>
          <p:cNvSpPr/>
          <p:nvPr/>
        </p:nvSpPr>
        <p:spPr bwMode="gray">
          <a:xfrm>
            <a:off x="385792"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95941A84-F1C8-45C4-B072-903DE3CDA643}"/>
              </a:ext>
            </a:extLst>
          </p:cNvPr>
          <p:cNvSpPr txBox="1"/>
          <p:nvPr/>
        </p:nvSpPr>
        <p:spPr>
          <a:xfrm>
            <a:off x="544911" y="1638517"/>
            <a:ext cx="3260294" cy="48936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users app:</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stores user data</a:t>
            </a:r>
          </a:p>
          <a:p>
            <a:pPr fontAlgn="base">
              <a:spcBef>
                <a:spcPct val="50000"/>
              </a:spcBef>
              <a:spcAft>
                <a:spcPct val="0"/>
              </a:spcAft>
              <a:buClr>
                <a:srgbClr val="F0AB00"/>
              </a:buClr>
              <a:buSzPct val="80000"/>
            </a:pPr>
            <a:r>
              <a:rPr lang="en-US" sz="1600" b="1" kern="0" dirty="0" err="1">
                <a:ea typeface="Arial Unicode MS" pitchFamily="34" charset="-128"/>
                <a:cs typeface="Arial Unicode MS" pitchFamily="34" charset="-128"/>
              </a:rPr>
              <a:t>ads:app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asks </a:t>
            </a:r>
            <a:r>
              <a:rPr lang="en-US" sz="1600" b="1" kern="0" dirty="0" err="1">
                <a:ea typeface="Arial Unicode MS" pitchFamily="34" charset="-128"/>
                <a:cs typeface="Arial Unicode MS" pitchFamily="34" charset="-128"/>
              </a:rPr>
              <a:t>users:app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for user-data to check if user is premium user (= a user allowed to change ads data)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No UI</a:t>
            </a:r>
          </a:p>
          <a:p>
            <a:pP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 returns ‘</a:t>
            </a:r>
            <a:r>
              <a:rPr lang="en-US" sz="1600" dirty="0"/>
              <a:t>Users: OK’</a:t>
            </a:r>
            <a:r>
              <a:rPr lang="en-US" sz="1600" kern="0" dirty="0">
                <a:ea typeface="Arial Unicode MS" pitchFamily="34" charset="-128"/>
                <a:cs typeface="Arial Unicode MS" pitchFamily="34" charset="-128"/>
              </a:rPr>
              <a:t> if running</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 : GET/POST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/v1.0/users/{id} : GET/PUT/DEL</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Data-fields: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id: </a:t>
            </a:r>
            <a:r>
              <a:rPr lang="en-US" sz="1600" kern="0" dirty="0" err="1">
                <a:ea typeface="Arial Unicode MS" pitchFamily="34" charset="-128"/>
                <a:cs typeface="Arial Unicode MS" pitchFamily="34" charset="-128"/>
              </a:rPr>
              <a:t>int</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permiumUser</a:t>
            </a:r>
            <a:r>
              <a:rPr lang="en-US" sz="1600" kern="0" dirty="0">
                <a:ea typeface="Arial Unicode MS" pitchFamily="34" charset="-128"/>
                <a:cs typeface="Arial Unicode MS" pitchFamily="34" charset="-128"/>
              </a:rPr>
              <a:t>: bool;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email: email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6" name="Rectangle 1">
            <a:extLst>
              <a:ext uri="{FF2B5EF4-FFF2-40B4-BE49-F238E27FC236}">
                <a16:creationId xmlns:a16="http://schemas.microsoft.com/office/drawing/2014/main" id="{831114D8-3220-44C1-A7EB-E7EBF37D120B}"/>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t>
            </a:r>
            <a:r>
              <a:rPr kumimoji="0" lang="en-US" altLang="en-US" sz="1200" b="0" i="0" u="none" strike="noStrike" cap="none" normalizeH="0" baseline="0">
                <a:ln>
                  <a:noFill/>
                </a:ln>
                <a:solidFill>
                  <a:srgbClr val="24292E"/>
                </a:solidFill>
                <a:effectLst/>
                <a:latin typeface="-apple-system"/>
              </a:rPr>
              <a:t>: gives a 'Users: OK' string and 200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a:t>
            </a:r>
            <a:r>
              <a:rPr kumimoji="0" lang="en-US" altLang="en-US" sz="1200" b="0" i="0" u="none" strike="noStrike" cap="none" normalizeH="0" baseline="0">
                <a:ln>
                  <a:noFill/>
                </a:ln>
                <a:solidFill>
                  <a:srgbClr val="24292E"/>
                </a:solidFill>
                <a:effectLst/>
                <a:latin typeface="-apple-system"/>
              </a:rPr>
              <a:t>: takes GET/POST to read or post user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/api/v1.0/users/{id}</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The user helm chart II</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7143476" y="133692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7429566" y="1821548"/>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7583862" y="1280252"/>
            <a:ext cx="150305" cy="146304"/>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247977" y="4475109"/>
            <a:ext cx="2306840" cy="1567299"/>
          </a:xfrm>
          <a:prstGeom prst="roundRect">
            <a:avLst/>
          </a:prstGeom>
          <a:solidFill>
            <a:srgbClr val="7F7F7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6534522" y="583802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8357664" y="439363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247977" y="1918724"/>
            <a:ext cx="2306840" cy="1681404"/>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6515073" y="338077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8318329" y="182960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6480683" y="2141523"/>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6732686" y="2361369"/>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608" y="294352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6710435" y="31276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5024706" y="1303046"/>
            <a:ext cx="2118770" cy="523220"/>
            <a:chOff x="7760628" y="1533943"/>
            <a:chExt cx="2118770" cy="523220"/>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p:cNvCxnSpPr>
            <p:nvPr/>
          </p:nvCxnSpPr>
          <p:spPr>
            <a:xfrm flipV="1">
              <a:off x="7760628" y="1780032"/>
              <a:ext cx="2118770" cy="1"/>
            </a:xfrm>
            <a:prstGeom prst="bentConnector3">
              <a:avLst>
                <a:gd name="adj1" fmla="val 50000"/>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6500326" y="4601151"/>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6902287" y="4638332"/>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4196" y="542737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7401397" y="3083275"/>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7143476" y="3968359"/>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6681117" y="556579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a:cxnSpLocks/>
            <a:stCxn id="59" idx="3"/>
          </p:cNvCxnSpPr>
          <p:nvPr/>
        </p:nvCxnSpPr>
        <p:spPr>
          <a:xfrm>
            <a:off x="6120637" y="2359986"/>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5571810" y="2127704"/>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8341" y="1831322"/>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6039422" y="2088263"/>
            <a:ext cx="150305" cy="146304"/>
          </a:xfrm>
          <a:prstGeom prst="rect">
            <a:avLst/>
          </a:prstGeom>
          <a:ln>
            <a:noFill/>
          </a:ln>
        </p:spPr>
      </p:pic>
      <p:sp>
        <p:nvSpPr>
          <p:cNvPr id="121" name="Rounded Rectangle 14">
            <a:extLst>
              <a:ext uri="{FF2B5EF4-FFF2-40B4-BE49-F238E27FC236}">
                <a16:creationId xmlns:a16="http://schemas.microsoft.com/office/drawing/2014/main" id="{E683ACFD-3A5A-4DC8-A247-C3BC21A60B25}"/>
              </a:ext>
            </a:extLst>
          </p:cNvPr>
          <p:cNvSpPr/>
          <p:nvPr/>
        </p:nvSpPr>
        <p:spPr bwMode="gray">
          <a:xfrm>
            <a:off x="5569383" y="268367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6041468" y="262516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a:stCxn id="121" idx="3"/>
          </p:cNvCxnSpPr>
          <p:nvPr/>
        </p:nvCxnSpPr>
        <p:spPr>
          <a:xfrm>
            <a:off x="6118210" y="2831777"/>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7624251" y="3919637"/>
            <a:ext cx="150305" cy="146304"/>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5360139" y="1266624"/>
            <a:ext cx="3374280" cy="4916714"/>
          </a:xfrm>
          <a:prstGeom prst="rect">
            <a:avLst/>
          </a:prstGeom>
          <a:noFill/>
          <a:ln w="19050" algn="ctr">
            <a:solidFill>
              <a:srgbClr val="C0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Oval 134">
            <a:extLst>
              <a:ext uri="{FF2B5EF4-FFF2-40B4-BE49-F238E27FC236}">
                <a16:creationId xmlns:a16="http://schemas.microsoft.com/office/drawing/2014/main" id="{ACFF5E91-628D-43D2-AB30-44E7421855A0}"/>
              </a:ext>
            </a:extLst>
          </p:cNvPr>
          <p:cNvSpPr/>
          <p:nvPr/>
        </p:nvSpPr>
        <p:spPr bwMode="gray">
          <a:xfrm>
            <a:off x="8090186" y="981074"/>
            <a:ext cx="711209" cy="691567"/>
          </a:xfrm>
          <a:prstGeom prst="ellipse">
            <a:avLst/>
          </a:prstGeom>
          <a:solidFill>
            <a:schemeClr val="tx1">
              <a:lumMod val="95000"/>
            </a:schemeClr>
          </a:solid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2" name="Picture 141">
            <a:extLst>
              <a:ext uri="{FF2B5EF4-FFF2-40B4-BE49-F238E27FC236}">
                <a16:creationId xmlns:a16="http://schemas.microsoft.com/office/drawing/2014/main" id="{8258AD36-86F3-4685-9BEA-61A85574D057}"/>
              </a:ext>
            </a:extLst>
          </p:cNvPr>
          <p:cNvPicPr>
            <a:picLocks noChangeAspect="1"/>
          </p:cNvPicPr>
          <p:nvPr/>
        </p:nvPicPr>
        <p:blipFill rotWithShape="1">
          <a:blip r:embed="rId7"/>
          <a:srcRect l="22882" t="-6962" r="23394" b="-3363"/>
          <a:stretch/>
        </p:blipFill>
        <p:spPr>
          <a:xfrm>
            <a:off x="8199341" y="1077548"/>
            <a:ext cx="512851" cy="498617"/>
          </a:xfrm>
          <a:prstGeom prst="rect">
            <a:avLst/>
          </a:prstGeom>
        </p:spPr>
      </p:pic>
      <p:grpSp>
        <p:nvGrpSpPr>
          <p:cNvPr id="150" name="Group 149">
            <a:extLst>
              <a:ext uri="{FF2B5EF4-FFF2-40B4-BE49-F238E27FC236}">
                <a16:creationId xmlns:a16="http://schemas.microsoft.com/office/drawing/2014/main" id="{356124DE-B1A7-4C8C-B99A-22036AD526D5}"/>
              </a:ext>
            </a:extLst>
          </p:cNvPr>
          <p:cNvGrpSpPr/>
          <p:nvPr/>
        </p:nvGrpSpPr>
        <p:grpSpPr>
          <a:xfrm>
            <a:off x="5572891" y="4369845"/>
            <a:ext cx="675086" cy="1544166"/>
            <a:chOff x="1103418" y="1842789"/>
            <a:chExt cx="675086" cy="1544166"/>
          </a:xfrm>
        </p:grpSpPr>
        <p:cxnSp>
          <p:nvCxnSpPr>
            <p:cNvPr id="151" name="Straight Connector 150">
              <a:extLst>
                <a:ext uri="{FF2B5EF4-FFF2-40B4-BE49-F238E27FC236}">
                  <a16:creationId xmlns:a16="http://schemas.microsoft.com/office/drawing/2014/main" id="{4FB58F27-E8F0-4996-B0A5-D275E9559EEE}"/>
                </a:ext>
              </a:extLst>
            </p:cNvPr>
            <p:cNvCxnSpPr>
              <a:cxnSpLocks/>
              <a:stCxn id="152" idx="3"/>
            </p:cNvCxnSpPr>
            <p:nvPr/>
          </p:nvCxnSpPr>
          <p:spPr>
            <a:xfrm>
              <a:off x="1654672" y="2371453"/>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ounded Rectangle 14">
              <a:extLst>
                <a:ext uri="{FF2B5EF4-FFF2-40B4-BE49-F238E27FC236}">
                  <a16:creationId xmlns:a16="http://schemas.microsoft.com/office/drawing/2014/main" id="{02EB7BF6-9F49-4626-967C-929F2BC86ED9}"/>
                </a:ext>
              </a:extLst>
            </p:cNvPr>
            <p:cNvSpPr/>
            <p:nvPr/>
          </p:nvSpPr>
          <p:spPr bwMode="gray">
            <a:xfrm>
              <a:off x="1105845" y="213917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53" name="Graphic 152" descr="Fence">
              <a:extLst>
                <a:ext uri="{FF2B5EF4-FFF2-40B4-BE49-F238E27FC236}">
                  <a16:creationId xmlns:a16="http://schemas.microsoft.com/office/drawing/2014/main" id="{18104BA3-4733-409A-B415-884A53E22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376" y="1842789"/>
              <a:ext cx="473701" cy="473701"/>
            </a:xfrm>
            <a:prstGeom prst="rect">
              <a:avLst/>
            </a:prstGeom>
          </p:spPr>
        </p:pic>
        <p:pic>
          <p:nvPicPr>
            <p:cNvPr id="154" name="Picture 153">
              <a:extLst>
                <a:ext uri="{FF2B5EF4-FFF2-40B4-BE49-F238E27FC236}">
                  <a16:creationId xmlns:a16="http://schemas.microsoft.com/office/drawing/2014/main" id="{8DF56B01-755A-42A7-B7E1-4D93296A6200}"/>
                </a:ext>
              </a:extLst>
            </p:cNvPr>
            <p:cNvPicPr>
              <a:picLocks noChangeAspect="1"/>
            </p:cNvPicPr>
            <p:nvPr/>
          </p:nvPicPr>
          <p:blipFill>
            <a:blip r:embed="rId3"/>
            <a:stretch>
              <a:fillRect/>
            </a:stretch>
          </p:blipFill>
          <p:spPr>
            <a:xfrm>
              <a:off x="1573457" y="2099730"/>
              <a:ext cx="150305" cy="146304"/>
            </a:xfrm>
            <a:prstGeom prst="rect">
              <a:avLst/>
            </a:prstGeom>
            <a:ln>
              <a:noFill/>
            </a:ln>
          </p:spPr>
        </p:pic>
        <p:sp>
          <p:nvSpPr>
            <p:cNvPr id="155" name="Rounded Rectangle 14">
              <a:extLst>
                <a:ext uri="{FF2B5EF4-FFF2-40B4-BE49-F238E27FC236}">
                  <a16:creationId xmlns:a16="http://schemas.microsoft.com/office/drawing/2014/main" id="{66517989-0AD0-47D1-87D0-EF6A29C7F8C3}"/>
                </a:ext>
              </a:extLst>
            </p:cNvPr>
            <p:cNvSpPr/>
            <p:nvPr/>
          </p:nvSpPr>
          <p:spPr bwMode="gray">
            <a:xfrm>
              <a:off x="1103418" y="2695143"/>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56" name="Straight Connector 155">
              <a:extLst>
                <a:ext uri="{FF2B5EF4-FFF2-40B4-BE49-F238E27FC236}">
                  <a16:creationId xmlns:a16="http://schemas.microsoft.com/office/drawing/2014/main" id="{A0C735D0-AF4C-4C1A-A78B-8717722921BD}"/>
                </a:ext>
              </a:extLst>
            </p:cNvPr>
            <p:cNvCxnSpPr>
              <a:cxnSpLocks/>
              <a:stCxn id="158" idx="3"/>
            </p:cNvCxnSpPr>
            <p:nvPr/>
          </p:nvCxnSpPr>
          <p:spPr>
            <a:xfrm>
              <a:off x="1653194" y="3239720"/>
              <a:ext cx="1253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DD884828-214D-4B9C-84D7-4D1F94A9D03C}"/>
                </a:ext>
              </a:extLst>
            </p:cNvPr>
            <p:cNvPicPr>
              <a:picLocks noChangeAspect="1"/>
            </p:cNvPicPr>
            <p:nvPr/>
          </p:nvPicPr>
          <p:blipFill>
            <a:blip r:embed="rId3"/>
            <a:stretch>
              <a:fillRect/>
            </a:stretch>
          </p:blipFill>
          <p:spPr>
            <a:xfrm>
              <a:off x="1575503" y="2636630"/>
              <a:ext cx="150305" cy="146304"/>
            </a:xfrm>
            <a:prstGeom prst="rect">
              <a:avLst/>
            </a:prstGeom>
          </p:spPr>
        </p:pic>
        <p:sp>
          <p:nvSpPr>
            <p:cNvPr id="158" name="Rounded Rectangle 14">
              <a:extLst>
                <a:ext uri="{FF2B5EF4-FFF2-40B4-BE49-F238E27FC236}">
                  <a16:creationId xmlns:a16="http://schemas.microsoft.com/office/drawing/2014/main" id="{ED81D426-77F7-47E0-855E-011C3A1E49E5}"/>
                </a:ext>
              </a:extLst>
            </p:cNvPr>
            <p:cNvSpPr/>
            <p:nvPr/>
          </p:nvSpPr>
          <p:spPr bwMode="gray">
            <a:xfrm>
              <a:off x="1104367" y="3092485"/>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59" name="Straight Connector 158">
              <a:extLst>
                <a:ext uri="{FF2B5EF4-FFF2-40B4-BE49-F238E27FC236}">
                  <a16:creationId xmlns:a16="http://schemas.microsoft.com/office/drawing/2014/main" id="{56D29F23-08DE-4B79-A092-0DAC1898A382}"/>
                </a:ext>
              </a:extLst>
            </p:cNvPr>
            <p:cNvCxnSpPr>
              <a:cxnSpLocks/>
              <a:stCxn id="155" idx="3"/>
            </p:cNvCxnSpPr>
            <p:nvPr/>
          </p:nvCxnSpPr>
          <p:spPr>
            <a:xfrm>
              <a:off x="1652245" y="2843244"/>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61FF718E-71B4-476B-AC5D-52BE3F17C5FF}"/>
                </a:ext>
              </a:extLst>
            </p:cNvPr>
            <p:cNvPicPr>
              <a:picLocks noChangeAspect="1"/>
            </p:cNvPicPr>
            <p:nvPr/>
          </p:nvPicPr>
          <p:blipFill>
            <a:blip r:embed="rId3"/>
            <a:stretch>
              <a:fillRect/>
            </a:stretch>
          </p:blipFill>
          <p:spPr>
            <a:xfrm>
              <a:off x="1575471" y="3028556"/>
              <a:ext cx="150305" cy="146304"/>
            </a:xfrm>
            <a:prstGeom prst="rect">
              <a:avLst/>
            </a:prstGeom>
          </p:spPr>
        </p:pic>
      </p:grpSp>
      <p:sp>
        <p:nvSpPr>
          <p:cNvPr id="31" name="Scroll: Vertical 30">
            <a:extLst>
              <a:ext uri="{FF2B5EF4-FFF2-40B4-BE49-F238E27FC236}">
                <a16:creationId xmlns:a16="http://schemas.microsoft.com/office/drawing/2014/main" id="{0336F14B-A89F-4701-B9A1-760B544B9746}"/>
              </a:ext>
            </a:extLst>
          </p:cNvPr>
          <p:cNvSpPr/>
          <p:nvPr/>
        </p:nvSpPr>
        <p:spPr bwMode="gray">
          <a:xfrm>
            <a:off x="9258734" y="1540966"/>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Deployment</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1" name="Scroll: Vertical 160">
            <a:extLst>
              <a:ext uri="{FF2B5EF4-FFF2-40B4-BE49-F238E27FC236}">
                <a16:creationId xmlns:a16="http://schemas.microsoft.com/office/drawing/2014/main" id="{4707AB4A-D5FD-4A97-97E8-146AD5AB28CA}"/>
              </a:ext>
            </a:extLst>
          </p:cNvPr>
          <p:cNvSpPr/>
          <p:nvPr/>
        </p:nvSpPr>
        <p:spPr bwMode="gray">
          <a:xfrm>
            <a:off x="9233529" y="4339399"/>
            <a:ext cx="2456948" cy="1843940"/>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Secret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StatefulSet</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9089EFBA-A633-48E9-9D64-259B1DBEE2FD}"/>
              </a:ext>
            </a:extLst>
          </p:cNvPr>
          <p:cNvSpPr txBox="1"/>
          <p:nvPr/>
        </p:nvSpPr>
        <p:spPr>
          <a:xfrm>
            <a:off x="9683302" y="1128124"/>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app.yaml</a:t>
            </a:r>
            <a:endParaRPr lang="en-US" sz="1800" kern="0" dirty="0">
              <a:solidFill>
                <a:srgbClr val="C00000"/>
              </a:solidFill>
              <a:ea typeface="Arial Unicode MS" pitchFamily="34" charset="-128"/>
              <a:cs typeface="Arial Unicode MS" pitchFamily="34" charset="-128"/>
            </a:endParaRPr>
          </a:p>
        </p:txBody>
      </p:sp>
      <p:sp>
        <p:nvSpPr>
          <p:cNvPr id="162" name="TextBox 161">
            <a:extLst>
              <a:ext uri="{FF2B5EF4-FFF2-40B4-BE49-F238E27FC236}">
                <a16:creationId xmlns:a16="http://schemas.microsoft.com/office/drawing/2014/main" id="{B787955A-2278-4490-B3C2-8156796C8046}"/>
              </a:ext>
            </a:extLst>
          </p:cNvPr>
          <p:cNvSpPr txBox="1"/>
          <p:nvPr/>
        </p:nvSpPr>
        <p:spPr>
          <a:xfrm>
            <a:off x="9707611" y="3919079"/>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db.yaml</a:t>
            </a:r>
            <a:endParaRPr lang="en-US" sz="1800" kern="0" dirty="0">
              <a:solidFill>
                <a:srgbClr val="C00000"/>
              </a:solidFill>
              <a:ea typeface="Arial Unicode MS" pitchFamily="34" charset="-128"/>
              <a:cs typeface="Arial Unicode MS" pitchFamily="34" charset="-128"/>
            </a:endParaRPr>
          </a:p>
        </p:txBody>
      </p:sp>
      <p:sp>
        <p:nvSpPr>
          <p:cNvPr id="165" name="Scroll: Vertical 164">
            <a:extLst>
              <a:ext uri="{FF2B5EF4-FFF2-40B4-BE49-F238E27FC236}">
                <a16:creationId xmlns:a16="http://schemas.microsoft.com/office/drawing/2014/main" id="{7867809F-2668-43B8-9975-CD402457A248}"/>
              </a:ext>
            </a:extLst>
          </p:cNvPr>
          <p:cNvSpPr/>
          <p:nvPr/>
        </p:nvSpPr>
        <p:spPr bwMode="gray">
          <a:xfrm>
            <a:off x="2443302" y="1576165"/>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chemeClr val="bg1"/>
              </a:buClr>
              <a:buSzPct val="80000"/>
              <a:tabLst/>
            </a:pPr>
            <a:r>
              <a:rPr lang="en-US" sz="1600" kern="0" dirty="0">
                <a:solidFill>
                  <a:schemeClr val="bg1"/>
                </a:solidFill>
                <a:ea typeface="Arial Unicode MS" pitchFamily="34" charset="-128"/>
                <a:cs typeface="Arial Unicode MS" pitchFamily="34" charset="-128"/>
              </a:rPr>
              <a:t>Network Policy for</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user-app</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user-</a:t>
            </a:r>
            <a:r>
              <a:rPr lang="en-US" sz="1600" kern="0" dirty="0" err="1">
                <a:solidFill>
                  <a:schemeClr val="bg1"/>
                </a:solidFill>
                <a:ea typeface="Arial Unicode MS" pitchFamily="34" charset="-128"/>
                <a:cs typeface="Arial Unicode MS" pitchFamily="34" charset="-128"/>
              </a:rPr>
              <a:t>db</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6" name="TextBox 165">
            <a:extLst>
              <a:ext uri="{FF2B5EF4-FFF2-40B4-BE49-F238E27FC236}">
                <a16:creationId xmlns:a16="http://schemas.microsoft.com/office/drawing/2014/main" id="{120AB378-6B0B-4AE2-9D0F-822A6EC04D6E}"/>
              </a:ext>
            </a:extLst>
          </p:cNvPr>
          <p:cNvSpPr txBox="1"/>
          <p:nvPr/>
        </p:nvSpPr>
        <p:spPr>
          <a:xfrm>
            <a:off x="2754033" y="1180335"/>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err="1">
                <a:solidFill>
                  <a:srgbClr val="C00000"/>
                </a:solidFill>
                <a:ea typeface="Arial Unicode MS" pitchFamily="34" charset="-128"/>
                <a:cs typeface="Arial Unicode MS" pitchFamily="34" charset="-128"/>
              </a:rPr>
              <a:t>networkpolicies.yaml</a:t>
            </a:r>
            <a:endParaRPr lang="en-US" sz="1600" kern="0" dirty="0">
              <a:solidFill>
                <a:srgbClr val="C00000"/>
              </a:solidFill>
              <a:ea typeface="Arial Unicode MS" pitchFamily="34" charset="-128"/>
              <a:cs typeface="Arial Unicode MS" pitchFamily="34" charset="-128"/>
            </a:endParaRPr>
          </a:p>
        </p:txBody>
      </p:sp>
      <p:sp>
        <p:nvSpPr>
          <p:cNvPr id="44" name="Freeform: Shape 43">
            <a:extLst>
              <a:ext uri="{FF2B5EF4-FFF2-40B4-BE49-F238E27FC236}">
                <a16:creationId xmlns:a16="http://schemas.microsoft.com/office/drawing/2014/main" id="{0F52C89E-C364-407C-A2D2-71E669EF66EE}"/>
              </a:ext>
            </a:extLst>
          </p:cNvPr>
          <p:cNvSpPr/>
          <p:nvPr/>
        </p:nvSpPr>
        <p:spPr bwMode="gray">
          <a:xfrm>
            <a:off x="5372264" y="1154095"/>
            <a:ext cx="3501114" cy="2622684"/>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1114" h="2622684">
                <a:moveTo>
                  <a:pt x="815472" y="1313896"/>
                </a:moveTo>
                <a:cubicBezTo>
                  <a:pt x="801351" y="1403405"/>
                  <a:pt x="801764" y="1387833"/>
                  <a:pt x="775131" y="1415946"/>
                </a:cubicBezTo>
                <a:cubicBezTo>
                  <a:pt x="748498" y="1444059"/>
                  <a:pt x="766616" y="1452806"/>
                  <a:pt x="655674" y="1482572"/>
                </a:cubicBezTo>
                <a:cubicBezTo>
                  <a:pt x="544732" y="1512338"/>
                  <a:pt x="189379" y="1430307"/>
                  <a:pt x="109480" y="1594544"/>
                </a:cubicBezTo>
                <a:cubicBezTo>
                  <a:pt x="29581" y="1758781"/>
                  <a:pt x="-120447" y="2296692"/>
                  <a:pt x="176280" y="2467993"/>
                </a:cubicBezTo>
                <a:cubicBezTo>
                  <a:pt x="473007" y="2639294"/>
                  <a:pt x="1392725" y="2620401"/>
                  <a:pt x="1889845" y="2622352"/>
                </a:cubicBezTo>
                <a:cubicBezTo>
                  <a:pt x="2386965" y="2624303"/>
                  <a:pt x="2891222" y="2622316"/>
                  <a:pt x="3159002" y="2479700"/>
                </a:cubicBezTo>
                <a:cubicBezTo>
                  <a:pt x="3426782" y="2337084"/>
                  <a:pt x="3471317" y="2054072"/>
                  <a:pt x="3496528" y="1766657"/>
                </a:cubicBezTo>
                <a:cubicBezTo>
                  <a:pt x="3521739" y="1479242"/>
                  <a:pt x="3440709" y="969327"/>
                  <a:pt x="3310271" y="755212"/>
                </a:cubicBezTo>
                <a:cubicBezTo>
                  <a:pt x="3179833" y="541097"/>
                  <a:pt x="2898852" y="597374"/>
                  <a:pt x="2713901" y="481964"/>
                </a:cubicBezTo>
                <a:cubicBezTo>
                  <a:pt x="2528950" y="366554"/>
                  <a:pt x="2435414" y="429"/>
                  <a:pt x="2182633" y="1"/>
                </a:cubicBezTo>
                <a:cubicBezTo>
                  <a:pt x="1929852" y="-427"/>
                  <a:pt x="1417674" y="332913"/>
                  <a:pt x="1197212" y="479395"/>
                </a:cubicBezTo>
                <a:cubicBezTo>
                  <a:pt x="976750" y="625877"/>
                  <a:pt x="922004" y="736847"/>
                  <a:pt x="859860" y="878890"/>
                </a:cubicBezTo>
                <a:cubicBezTo>
                  <a:pt x="797716" y="1020933"/>
                  <a:pt x="829593" y="1224387"/>
                  <a:pt x="815472" y="1313896"/>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Freeform: Shape 44">
            <a:extLst>
              <a:ext uri="{FF2B5EF4-FFF2-40B4-BE49-F238E27FC236}">
                <a16:creationId xmlns:a16="http://schemas.microsoft.com/office/drawing/2014/main" id="{6D348AB8-EC43-4E37-B3F9-9BC10733E976}"/>
              </a:ext>
            </a:extLst>
          </p:cNvPr>
          <p:cNvSpPr/>
          <p:nvPr/>
        </p:nvSpPr>
        <p:spPr bwMode="gray">
          <a:xfrm>
            <a:off x="8866094" y="2469776"/>
            <a:ext cx="627530"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171" name="Freeform: Shape 170">
            <a:extLst>
              <a:ext uri="{FF2B5EF4-FFF2-40B4-BE49-F238E27FC236}">
                <a16:creationId xmlns:a16="http://schemas.microsoft.com/office/drawing/2014/main" id="{39CA2422-1FE0-4FC0-AE34-BCAD9D8CCFFE}"/>
              </a:ext>
            </a:extLst>
          </p:cNvPr>
          <p:cNvSpPr/>
          <p:nvPr/>
        </p:nvSpPr>
        <p:spPr bwMode="gray">
          <a:xfrm>
            <a:off x="5375129" y="3848831"/>
            <a:ext cx="3511076" cy="2462263"/>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 name="connsiteX0" fmla="*/ 815472 w 3501114"/>
              <a:gd name="connsiteY0" fmla="*/ 1153475 h 2462263"/>
              <a:gd name="connsiteX1" fmla="*/ 775131 w 3501114"/>
              <a:gd name="connsiteY1" fmla="*/ 1255525 h 2462263"/>
              <a:gd name="connsiteX2" fmla="*/ 655674 w 3501114"/>
              <a:gd name="connsiteY2" fmla="*/ 1322151 h 2462263"/>
              <a:gd name="connsiteX3" fmla="*/ 109480 w 3501114"/>
              <a:gd name="connsiteY3" fmla="*/ 1434123 h 2462263"/>
              <a:gd name="connsiteX4" fmla="*/ 176280 w 3501114"/>
              <a:gd name="connsiteY4" fmla="*/ 2307572 h 2462263"/>
              <a:gd name="connsiteX5" fmla="*/ 1889845 w 3501114"/>
              <a:gd name="connsiteY5" fmla="*/ 2461931 h 2462263"/>
              <a:gd name="connsiteX6" fmla="*/ 3159002 w 3501114"/>
              <a:gd name="connsiteY6" fmla="*/ 2319279 h 2462263"/>
              <a:gd name="connsiteX7" fmla="*/ 3496528 w 3501114"/>
              <a:gd name="connsiteY7" fmla="*/ 1606236 h 2462263"/>
              <a:gd name="connsiteX8" fmla="*/ 3310271 w 3501114"/>
              <a:gd name="connsiteY8" fmla="*/ 594791 h 2462263"/>
              <a:gd name="connsiteX9" fmla="*/ 2713901 w 3501114"/>
              <a:gd name="connsiteY9" fmla="*/ 321543 h 2462263"/>
              <a:gd name="connsiteX10" fmla="*/ 2022212 w 3501114"/>
              <a:gd name="connsiteY10" fmla="*/ 1 h 2462263"/>
              <a:gd name="connsiteX11" fmla="*/ 1197212 w 3501114"/>
              <a:gd name="connsiteY11" fmla="*/ 318974 h 2462263"/>
              <a:gd name="connsiteX12" fmla="*/ 859860 w 3501114"/>
              <a:gd name="connsiteY12" fmla="*/ 718469 h 2462263"/>
              <a:gd name="connsiteX13" fmla="*/ 815472 w 3501114"/>
              <a:gd name="connsiteY13" fmla="*/ 1153475 h 2462263"/>
              <a:gd name="connsiteX0" fmla="*/ 815472 w 3514054"/>
              <a:gd name="connsiteY0" fmla="*/ 1153475 h 2462263"/>
              <a:gd name="connsiteX1" fmla="*/ 775131 w 3514054"/>
              <a:gd name="connsiteY1" fmla="*/ 1255525 h 2462263"/>
              <a:gd name="connsiteX2" fmla="*/ 655674 w 3514054"/>
              <a:gd name="connsiteY2" fmla="*/ 1322151 h 2462263"/>
              <a:gd name="connsiteX3" fmla="*/ 109480 w 3514054"/>
              <a:gd name="connsiteY3" fmla="*/ 1434123 h 2462263"/>
              <a:gd name="connsiteX4" fmla="*/ 176280 w 3514054"/>
              <a:gd name="connsiteY4" fmla="*/ 2307572 h 2462263"/>
              <a:gd name="connsiteX5" fmla="*/ 1889845 w 3514054"/>
              <a:gd name="connsiteY5" fmla="*/ 2461931 h 2462263"/>
              <a:gd name="connsiteX6" fmla="*/ 3159002 w 3514054"/>
              <a:gd name="connsiteY6" fmla="*/ 2319279 h 2462263"/>
              <a:gd name="connsiteX7" fmla="*/ 3496528 w 3514054"/>
              <a:gd name="connsiteY7" fmla="*/ 1606236 h 2462263"/>
              <a:gd name="connsiteX8" fmla="*/ 3310271 w 3514054"/>
              <a:gd name="connsiteY8" fmla="*/ 594791 h 2462263"/>
              <a:gd name="connsiteX9" fmla="*/ 2022212 w 3514054"/>
              <a:gd name="connsiteY9" fmla="*/ 1 h 2462263"/>
              <a:gd name="connsiteX10" fmla="*/ 1197212 w 3514054"/>
              <a:gd name="connsiteY10" fmla="*/ 318974 h 2462263"/>
              <a:gd name="connsiteX11" fmla="*/ 859860 w 3514054"/>
              <a:gd name="connsiteY11" fmla="*/ 718469 h 2462263"/>
              <a:gd name="connsiteX12" fmla="*/ 815472 w 3514054"/>
              <a:gd name="connsiteY12" fmla="*/ 1153475 h 2462263"/>
              <a:gd name="connsiteX0" fmla="*/ 815472 w 3511076"/>
              <a:gd name="connsiteY0" fmla="*/ 1153475 h 2462263"/>
              <a:gd name="connsiteX1" fmla="*/ 775131 w 3511076"/>
              <a:gd name="connsiteY1" fmla="*/ 1255525 h 2462263"/>
              <a:gd name="connsiteX2" fmla="*/ 655674 w 3511076"/>
              <a:gd name="connsiteY2" fmla="*/ 1322151 h 2462263"/>
              <a:gd name="connsiteX3" fmla="*/ 109480 w 3511076"/>
              <a:gd name="connsiteY3" fmla="*/ 1434123 h 2462263"/>
              <a:gd name="connsiteX4" fmla="*/ 176280 w 3511076"/>
              <a:gd name="connsiteY4" fmla="*/ 2307572 h 2462263"/>
              <a:gd name="connsiteX5" fmla="*/ 1889845 w 3511076"/>
              <a:gd name="connsiteY5" fmla="*/ 2461931 h 2462263"/>
              <a:gd name="connsiteX6" fmla="*/ 3159002 w 3511076"/>
              <a:gd name="connsiteY6" fmla="*/ 2319279 h 2462263"/>
              <a:gd name="connsiteX7" fmla="*/ 3496528 w 3511076"/>
              <a:gd name="connsiteY7" fmla="*/ 1606236 h 2462263"/>
              <a:gd name="connsiteX8" fmla="*/ 3310271 w 3511076"/>
              <a:gd name="connsiteY8" fmla="*/ 594791 h 2462263"/>
              <a:gd name="connsiteX9" fmla="*/ 2110443 w 3511076"/>
              <a:gd name="connsiteY9" fmla="*/ 1 h 2462263"/>
              <a:gd name="connsiteX10" fmla="*/ 1197212 w 3511076"/>
              <a:gd name="connsiteY10" fmla="*/ 318974 h 2462263"/>
              <a:gd name="connsiteX11" fmla="*/ 859860 w 3511076"/>
              <a:gd name="connsiteY11" fmla="*/ 718469 h 2462263"/>
              <a:gd name="connsiteX12" fmla="*/ 815472 w 3511076"/>
              <a:gd name="connsiteY12" fmla="*/ 1153475 h 246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076" h="2462263">
                <a:moveTo>
                  <a:pt x="815472" y="1153475"/>
                </a:moveTo>
                <a:cubicBezTo>
                  <a:pt x="801351" y="1242984"/>
                  <a:pt x="801764" y="1227412"/>
                  <a:pt x="775131" y="1255525"/>
                </a:cubicBezTo>
                <a:cubicBezTo>
                  <a:pt x="748498" y="1283638"/>
                  <a:pt x="766616" y="1292385"/>
                  <a:pt x="655674" y="1322151"/>
                </a:cubicBezTo>
                <a:cubicBezTo>
                  <a:pt x="544732" y="1351917"/>
                  <a:pt x="189379" y="1269886"/>
                  <a:pt x="109480" y="1434123"/>
                </a:cubicBezTo>
                <a:cubicBezTo>
                  <a:pt x="29581" y="1598360"/>
                  <a:pt x="-120447" y="2136271"/>
                  <a:pt x="176280" y="2307572"/>
                </a:cubicBezTo>
                <a:cubicBezTo>
                  <a:pt x="473007" y="2478873"/>
                  <a:pt x="1392725" y="2459980"/>
                  <a:pt x="1889845" y="2461931"/>
                </a:cubicBezTo>
                <a:cubicBezTo>
                  <a:pt x="2386965" y="2463882"/>
                  <a:pt x="2891222" y="2461895"/>
                  <a:pt x="3159002" y="2319279"/>
                </a:cubicBezTo>
                <a:cubicBezTo>
                  <a:pt x="3426782" y="2176663"/>
                  <a:pt x="3471317" y="1893651"/>
                  <a:pt x="3496528" y="1606236"/>
                </a:cubicBezTo>
                <a:cubicBezTo>
                  <a:pt x="3521739" y="1318821"/>
                  <a:pt x="3541285" y="862497"/>
                  <a:pt x="3310271" y="594791"/>
                </a:cubicBezTo>
                <a:cubicBezTo>
                  <a:pt x="3079257" y="327085"/>
                  <a:pt x="2462619" y="45970"/>
                  <a:pt x="2110443" y="1"/>
                </a:cubicBezTo>
                <a:cubicBezTo>
                  <a:pt x="1857662" y="-427"/>
                  <a:pt x="1417674" y="172492"/>
                  <a:pt x="1197212" y="318974"/>
                </a:cubicBezTo>
                <a:cubicBezTo>
                  <a:pt x="976750" y="465456"/>
                  <a:pt x="922004" y="576426"/>
                  <a:pt x="859860" y="718469"/>
                </a:cubicBezTo>
                <a:cubicBezTo>
                  <a:pt x="797716" y="860512"/>
                  <a:pt x="829593" y="1063966"/>
                  <a:pt x="815472" y="1153475"/>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Freeform: Shape 171">
            <a:extLst>
              <a:ext uri="{FF2B5EF4-FFF2-40B4-BE49-F238E27FC236}">
                <a16:creationId xmlns:a16="http://schemas.microsoft.com/office/drawing/2014/main" id="{224B6421-0ABE-4FA2-8F7A-A2886085C60B}"/>
              </a:ext>
            </a:extLst>
          </p:cNvPr>
          <p:cNvSpPr/>
          <p:nvPr/>
        </p:nvSpPr>
        <p:spPr bwMode="gray">
          <a:xfrm>
            <a:off x="8873378" y="5258758"/>
            <a:ext cx="594983"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46" name="Oval 45">
            <a:extLst>
              <a:ext uri="{FF2B5EF4-FFF2-40B4-BE49-F238E27FC236}">
                <a16:creationId xmlns:a16="http://schemas.microsoft.com/office/drawing/2014/main" id="{EB5C8F18-FF60-4E9B-AD52-653C72AB4871}"/>
              </a:ext>
            </a:extLst>
          </p:cNvPr>
          <p:cNvSpPr/>
          <p:nvPr/>
        </p:nvSpPr>
        <p:spPr bwMode="gray">
          <a:xfrm>
            <a:off x="5478379" y="1829603"/>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3" name="Oval 172">
            <a:extLst>
              <a:ext uri="{FF2B5EF4-FFF2-40B4-BE49-F238E27FC236}">
                <a16:creationId xmlns:a16="http://schemas.microsoft.com/office/drawing/2014/main" id="{4E7A2F0B-10AA-4906-8868-F408A36E97CA}"/>
              </a:ext>
            </a:extLst>
          </p:cNvPr>
          <p:cNvSpPr/>
          <p:nvPr/>
        </p:nvSpPr>
        <p:spPr bwMode="gray">
          <a:xfrm>
            <a:off x="5481971" y="4366415"/>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D1C8771-2512-4C1B-8EA6-6003A13846BC}"/>
              </a:ext>
            </a:extLst>
          </p:cNvPr>
          <p:cNvCxnSpPr>
            <a:stCxn id="165" idx="3"/>
            <a:endCxn id="46" idx="2"/>
          </p:cNvCxnSpPr>
          <p:nvPr/>
        </p:nvCxnSpPr>
        <p:spPr>
          <a:xfrm flipV="1">
            <a:off x="4635712" y="2293556"/>
            <a:ext cx="842667" cy="23994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2D7480-4E67-4952-916C-C6B48035FCE9}"/>
              </a:ext>
            </a:extLst>
          </p:cNvPr>
          <p:cNvCxnSpPr>
            <a:stCxn id="165" idx="3"/>
            <a:endCxn id="173" idx="1"/>
          </p:cNvCxnSpPr>
          <p:nvPr/>
        </p:nvCxnSpPr>
        <p:spPr>
          <a:xfrm>
            <a:off x="4635712" y="2533499"/>
            <a:ext cx="961294" cy="1968805"/>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Scroll: Vertical 173">
            <a:extLst>
              <a:ext uri="{FF2B5EF4-FFF2-40B4-BE49-F238E27FC236}">
                <a16:creationId xmlns:a16="http://schemas.microsoft.com/office/drawing/2014/main" id="{7AFA18DC-A09F-475B-825C-F739BD051C6F}"/>
              </a:ext>
            </a:extLst>
          </p:cNvPr>
          <p:cNvSpPr/>
          <p:nvPr/>
        </p:nvSpPr>
        <p:spPr bwMode="gray">
          <a:xfrm>
            <a:off x="481724" y="4564089"/>
            <a:ext cx="1552779" cy="1240652"/>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Job</a:t>
            </a:r>
          </a:p>
        </p:txBody>
      </p:sp>
      <p:sp>
        <p:nvSpPr>
          <p:cNvPr id="175" name="TextBox 174">
            <a:extLst>
              <a:ext uri="{FF2B5EF4-FFF2-40B4-BE49-F238E27FC236}">
                <a16:creationId xmlns:a16="http://schemas.microsoft.com/office/drawing/2014/main" id="{2B8534E4-D2F3-4FFF-B376-1056ECA2A290}"/>
              </a:ext>
            </a:extLst>
          </p:cNvPr>
          <p:cNvSpPr txBox="1"/>
          <p:nvPr/>
        </p:nvSpPr>
        <p:spPr>
          <a:xfrm>
            <a:off x="481724" y="4168259"/>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C00000"/>
                </a:solidFill>
                <a:ea typeface="Arial Unicode MS" pitchFamily="34" charset="-128"/>
                <a:cs typeface="Arial Unicode MS" pitchFamily="34" charset="-128"/>
              </a:rPr>
              <a:t>post-install-</a:t>
            </a:r>
            <a:r>
              <a:rPr lang="en-US" sz="1600" kern="0" dirty="0" err="1">
                <a:solidFill>
                  <a:srgbClr val="C00000"/>
                </a:solidFill>
                <a:ea typeface="Arial Unicode MS" pitchFamily="34" charset="-128"/>
                <a:cs typeface="Arial Unicode MS" pitchFamily="34" charset="-128"/>
              </a:rPr>
              <a:t>job.yaml</a:t>
            </a:r>
            <a:endParaRPr lang="en-US" sz="1600" kern="0" dirty="0">
              <a:solidFill>
                <a:srgbClr val="C00000"/>
              </a:solidFill>
              <a:ea typeface="Arial Unicode MS" pitchFamily="34" charset="-128"/>
              <a:cs typeface="Arial Unicode MS" pitchFamily="34" charset="-128"/>
            </a:endParaRPr>
          </a:p>
        </p:txBody>
      </p:sp>
      <p:sp>
        <p:nvSpPr>
          <p:cNvPr id="184" name="Rounded Rectangle 14">
            <a:extLst>
              <a:ext uri="{FF2B5EF4-FFF2-40B4-BE49-F238E27FC236}">
                <a16:creationId xmlns:a16="http://schemas.microsoft.com/office/drawing/2014/main" id="{2174C238-9C88-476E-B9BE-4B3D73694588}"/>
              </a:ext>
            </a:extLst>
          </p:cNvPr>
          <p:cNvSpPr/>
          <p:nvPr/>
        </p:nvSpPr>
        <p:spPr bwMode="gray">
          <a:xfrm>
            <a:off x="2447132" y="4341290"/>
            <a:ext cx="2306840" cy="1681404"/>
          </a:xfrm>
          <a:prstGeom prst="roundRect">
            <a:avLst/>
          </a:prstGeom>
          <a:pattFill prst="lgCheck">
            <a:fgClr>
              <a:schemeClr val="tx1">
                <a:lumMod val="50000"/>
              </a:schemeClr>
            </a:fgClr>
            <a:bgClr>
              <a:schemeClr val="bg1"/>
            </a:bgClr>
          </a:patt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5" name="TextBox 184">
            <a:extLst>
              <a:ext uri="{FF2B5EF4-FFF2-40B4-BE49-F238E27FC236}">
                <a16:creationId xmlns:a16="http://schemas.microsoft.com/office/drawing/2014/main" id="{B4C18CE9-B781-4428-A36F-432EF2E22D2E}"/>
              </a:ext>
            </a:extLst>
          </p:cNvPr>
          <p:cNvSpPr txBox="1"/>
          <p:nvPr/>
        </p:nvSpPr>
        <p:spPr>
          <a:xfrm>
            <a:off x="2714228" y="580333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Job</a:t>
            </a:r>
          </a:p>
        </p:txBody>
      </p:sp>
      <p:pic>
        <p:nvPicPr>
          <p:cNvPr id="186" name="Picture 185">
            <a:extLst>
              <a:ext uri="{FF2B5EF4-FFF2-40B4-BE49-F238E27FC236}">
                <a16:creationId xmlns:a16="http://schemas.microsoft.com/office/drawing/2014/main" id="{A08B7617-507A-4FE4-85C9-130E5EFE320C}"/>
              </a:ext>
            </a:extLst>
          </p:cNvPr>
          <p:cNvPicPr>
            <a:picLocks noChangeAspect="1"/>
          </p:cNvPicPr>
          <p:nvPr/>
        </p:nvPicPr>
        <p:blipFill>
          <a:blip r:embed="rId3"/>
          <a:stretch>
            <a:fillRect/>
          </a:stretch>
        </p:blipFill>
        <p:spPr>
          <a:xfrm>
            <a:off x="4517484" y="4252169"/>
            <a:ext cx="250508" cy="243840"/>
          </a:xfrm>
          <a:prstGeom prst="rect">
            <a:avLst/>
          </a:prstGeom>
        </p:spPr>
      </p:pic>
      <p:sp>
        <p:nvSpPr>
          <p:cNvPr id="187" name="Rounded Rectangle 14">
            <a:extLst>
              <a:ext uri="{FF2B5EF4-FFF2-40B4-BE49-F238E27FC236}">
                <a16:creationId xmlns:a16="http://schemas.microsoft.com/office/drawing/2014/main" id="{DCA726EF-2DC8-41C2-A5E8-9F1DC8D7DBC0}"/>
              </a:ext>
            </a:extLst>
          </p:cNvPr>
          <p:cNvSpPr/>
          <p:nvPr/>
        </p:nvSpPr>
        <p:spPr bwMode="gray">
          <a:xfrm>
            <a:off x="2679838" y="4564089"/>
            <a:ext cx="1857337" cy="1197304"/>
          </a:xfrm>
          <a:prstGeom prst="roundRect">
            <a:avLst/>
          </a:prstGeom>
          <a:pattFill prst="lgCheck">
            <a:fgClr>
              <a:schemeClr val="bg1">
                <a:lumMod val="65000"/>
                <a:lumOff val="35000"/>
              </a:schemeClr>
            </a:fgClr>
            <a:bgClr>
              <a:schemeClr val="bg1"/>
            </a:bgClr>
          </a:patt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8" name="Rectangle 187">
            <a:extLst>
              <a:ext uri="{FF2B5EF4-FFF2-40B4-BE49-F238E27FC236}">
                <a16:creationId xmlns:a16="http://schemas.microsoft.com/office/drawing/2014/main" id="{BFC6F71B-DD92-44A5-A415-67C352D2EAD9}"/>
              </a:ext>
            </a:extLst>
          </p:cNvPr>
          <p:cNvSpPr/>
          <p:nvPr/>
        </p:nvSpPr>
        <p:spPr bwMode="gray">
          <a:xfrm>
            <a:off x="2931841" y="4783935"/>
            <a:ext cx="1346561" cy="721906"/>
          </a:xfrm>
          <a:prstGeom prst="rect">
            <a:avLst/>
          </a:prstGeom>
          <a:pattFill prst="lgCheck">
            <a:fgClr>
              <a:srgbClr val="FFC000"/>
            </a:fgClr>
            <a:bgClr>
              <a:schemeClr val="tx1"/>
            </a:bgClr>
          </a:patt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Image </a:t>
            </a:r>
            <a:r>
              <a:rPr lang="de-DE" sz="1400" kern="0" dirty="0" err="1">
                <a:solidFill>
                  <a:srgbClr val="000000"/>
                </a:solidFill>
                <a:latin typeface="Arial"/>
                <a:ea typeface="Arial Unicode MS" pitchFamily="34" charset="-128"/>
                <a:cs typeface="Arial Unicode MS" pitchFamily="34" charset="-128"/>
              </a:rPr>
              <a:t>with</a:t>
            </a:r>
            <a:r>
              <a:rPr lang="de-DE" sz="1400" kern="0" dirty="0">
                <a:solidFill>
                  <a:srgbClr val="000000"/>
                </a:solidFill>
                <a:latin typeface="Arial"/>
                <a:ea typeface="Arial Unicode MS" pitchFamily="34" charset="-128"/>
                <a:cs typeface="Arial Unicode MS" pitchFamily="34" charset="-128"/>
              </a:rPr>
              <a:t> </a:t>
            </a:r>
            <a:r>
              <a:rPr lang="de-DE" sz="1400" kern="0" dirty="0" err="1">
                <a:solidFill>
                  <a:srgbClr val="000000"/>
                </a:solidFill>
                <a:latin typeface="Arial"/>
                <a:ea typeface="Arial Unicode MS" pitchFamily="34" charset="-128"/>
                <a:cs typeface="Arial Unicode MS" pitchFamily="34" charset="-128"/>
              </a:rPr>
              <a:t>curl</a:t>
            </a:r>
            <a:endParaRPr lang="de-DE" sz="1400" kern="0" dirty="0">
              <a:solidFill>
                <a:srgbClr val="000000"/>
              </a:solidFill>
              <a:latin typeface="Arial"/>
              <a:ea typeface="Arial Unicode MS" pitchFamily="34" charset="-128"/>
              <a:cs typeface="Arial Unicode MS" pitchFamily="34" charset="-128"/>
            </a:endParaRPr>
          </a:p>
        </p:txBody>
      </p:sp>
      <p:pic>
        <p:nvPicPr>
          <p:cNvPr id="189" name="Picture 188">
            <a:extLst>
              <a:ext uri="{FF2B5EF4-FFF2-40B4-BE49-F238E27FC236}">
                <a16:creationId xmlns:a16="http://schemas.microsoft.com/office/drawing/2014/main" id="{299507BB-AEA0-493F-B9FF-3E95D2184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763" y="5366095"/>
            <a:ext cx="292622" cy="292622"/>
          </a:xfrm>
          <a:prstGeom prst="rect">
            <a:avLst/>
          </a:prstGeom>
        </p:spPr>
      </p:pic>
      <p:sp>
        <p:nvSpPr>
          <p:cNvPr id="190" name="TextBox 189">
            <a:extLst>
              <a:ext uri="{FF2B5EF4-FFF2-40B4-BE49-F238E27FC236}">
                <a16:creationId xmlns:a16="http://schemas.microsoft.com/office/drawing/2014/main" id="{5ED5C43E-B51B-42B7-87AF-657BD4490027}"/>
              </a:ext>
            </a:extLst>
          </p:cNvPr>
          <p:cNvSpPr txBox="1"/>
          <p:nvPr/>
        </p:nvSpPr>
        <p:spPr>
          <a:xfrm>
            <a:off x="2909590" y="555017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7" name="Connector: Curved 66">
            <a:extLst>
              <a:ext uri="{FF2B5EF4-FFF2-40B4-BE49-F238E27FC236}">
                <a16:creationId xmlns:a16="http://schemas.microsoft.com/office/drawing/2014/main" id="{57A2E152-9A24-4933-A85E-91BD54F8F7DF}"/>
              </a:ext>
            </a:extLst>
          </p:cNvPr>
          <p:cNvCxnSpPr>
            <a:cxnSpLocks/>
            <a:stCxn id="15" idx="1"/>
            <a:endCxn id="188" idx="3"/>
          </p:cNvCxnSpPr>
          <p:nvPr/>
        </p:nvCxnSpPr>
        <p:spPr>
          <a:xfrm rot="10800000" flipV="1">
            <a:off x="4278402" y="2722322"/>
            <a:ext cx="2454284" cy="2422566"/>
          </a:xfrm>
          <a:prstGeom prst="curvedConnector3">
            <a:avLst>
              <a:gd name="adj1" fmla="val 41462"/>
            </a:avLst>
          </a:prstGeom>
          <a:ln w="19050">
            <a:solidFill>
              <a:srgbClr val="FFC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86D7DA3-87B1-4C57-ABFA-077D8BF58A06}"/>
              </a:ext>
            </a:extLst>
          </p:cNvPr>
          <p:cNvSpPr/>
          <p:nvPr/>
        </p:nvSpPr>
        <p:spPr bwMode="gray">
          <a:xfrm>
            <a:off x="2051526" y="3798045"/>
            <a:ext cx="3109137" cy="2747846"/>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7F10C4A3-76D4-449C-8E28-50A468F60327}"/>
              </a:ext>
            </a:extLst>
          </p:cNvPr>
          <p:cNvCxnSpPr>
            <a:stCxn id="174" idx="3"/>
            <a:endCxn id="93" idx="2"/>
          </p:cNvCxnSpPr>
          <p:nvPr/>
        </p:nvCxnSpPr>
        <p:spPr>
          <a:xfrm flipV="1">
            <a:off x="1879422" y="5171968"/>
            <a:ext cx="172104" cy="12447"/>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02E230-9E7A-43F9-B1E6-17AF9FF6226F}"/>
              </a:ext>
            </a:extLst>
          </p:cNvPr>
          <p:cNvSpPr txBox="1"/>
          <p:nvPr/>
        </p:nvSpPr>
        <p:spPr>
          <a:xfrm rot="17733130">
            <a:off x="4263951" y="3255174"/>
            <a:ext cx="23548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FFC000"/>
                </a:solidFill>
                <a:ea typeface="Arial Unicode MS" pitchFamily="34" charset="-128"/>
                <a:cs typeface="Arial Unicode MS" pitchFamily="34" charset="-128"/>
              </a:rPr>
              <a:t>Curl to create premium-user 42</a:t>
            </a: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1" grpId="0" animBg="1"/>
      <p:bldP spid="33" grpId="0"/>
      <p:bldP spid="162" grpId="0"/>
      <p:bldP spid="165" grpId="0" animBg="1"/>
      <p:bldP spid="166" grpId="0"/>
      <p:bldP spid="44" grpId="0" animBg="1"/>
      <p:bldP spid="45" grpId="0" animBg="1"/>
      <p:bldP spid="171" grpId="0" animBg="1"/>
      <p:bldP spid="172" grpId="0" animBg="1"/>
      <p:bldP spid="46" grpId="0" animBg="1"/>
      <p:bldP spid="173" grpId="0" animBg="1"/>
      <p:bldP spid="174" grpId="0" animBg="1"/>
      <p:bldP spid="175" grpId="0"/>
      <p:bldP spid="184" grpId="0" animBg="1"/>
      <p:bldP spid="185" grpId="0"/>
      <p:bldP spid="187" grpId="0" animBg="1"/>
      <p:bldP spid="188" grpId="0" animBg="1"/>
      <p:bldP spid="190" grpId="0"/>
      <p:bldP spid="93" grpId="0" animBg="1"/>
      <p:bldP spid="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4: </a:t>
            </a:r>
            <a:r>
              <a:rPr lang="en-US" dirty="0" err="1"/>
              <a:t>bulletinboard</a:t>
            </a:r>
            <a:r>
              <a:rPr lang="en-US" dirty="0"/>
              <a:t>-user helm chart</a:t>
            </a:r>
          </a:p>
        </p:txBody>
      </p:sp>
    </p:spTree>
    <p:extLst>
      <p:ext uri="{BB962C8B-B14F-4D97-AF65-F5344CB8AC3E}">
        <p14:creationId xmlns:p14="http://schemas.microsoft.com/office/powerpoint/2010/main" val="214977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334</Words>
  <Application>Microsoft Office PowerPoint</Application>
  <PresentationFormat>Custom</PresentationFormat>
  <Paragraphs>112</Paragraphs>
  <Slides>9</Slides>
  <Notes>6</Notes>
  <HiddenSlides>1</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9</vt:i4>
      </vt:variant>
    </vt:vector>
  </HeadingPairs>
  <TitlesOfParts>
    <vt:vector size="22" baseType="lpstr">
      <vt:lpstr>Arial Unicode MS</vt:lpstr>
      <vt:lpstr>MS PGothic</vt:lpstr>
      <vt:lpstr>-apple-system</vt:lpstr>
      <vt:lpstr>Arial</vt:lpstr>
      <vt:lpstr>Courier New</vt:lpstr>
      <vt:lpstr>SFMono-Regular</vt:lpstr>
      <vt:lpstr>Symbol</vt:lpstr>
      <vt:lpstr>Wingdings</vt:lpstr>
      <vt:lpstr>Wingdings</vt:lpstr>
      <vt:lpstr>SAP_2017_16x9_black</vt:lpstr>
      <vt:lpstr>SAPCorporate_2016_CC</vt:lpstr>
      <vt:lpstr>1_SAPCorporate_2016_CC</vt:lpstr>
      <vt:lpstr>12_SAPCorporate_2016_CC</vt:lpstr>
      <vt:lpstr>PowerPoint Presentation</vt:lpstr>
      <vt:lpstr>Bulletinboard in K8s: Exercise “Users App + DB with helm”</vt:lpstr>
      <vt:lpstr>Bulletinboard in K8s: The user helm chart I</vt:lpstr>
      <vt:lpstr>Bulletinboard in K8s: The user helm chart II</vt:lpstr>
      <vt:lpstr>Exercise 4: bulletinboard-user helm chart</vt:lpstr>
      <vt:lpstr>Appendix</vt:lpstr>
      <vt:lpstr>What YOU will do in exercise #0x</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876</cp:revision>
  <cp:lastPrinted>2018-08-17T13:55:56Z</cp:lastPrinted>
  <dcterms:created xsi:type="dcterms:W3CDTF">2015-10-14T11:21:43Z</dcterms:created>
  <dcterms:modified xsi:type="dcterms:W3CDTF">2018-10-18T11:56:00Z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