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56"/>
  </p:notesMasterIdLst>
  <p:handoutMasterIdLst>
    <p:handoutMasterId r:id="rId57"/>
  </p:handoutMasterIdLst>
  <p:sldIdLst>
    <p:sldId id="433" r:id="rId5"/>
    <p:sldId id="451" r:id="rId6"/>
    <p:sldId id="868" r:id="rId7"/>
    <p:sldId id="872" r:id="rId8"/>
    <p:sldId id="884" r:id="rId9"/>
    <p:sldId id="883" r:id="rId10"/>
    <p:sldId id="882" r:id="rId11"/>
    <p:sldId id="885" r:id="rId12"/>
    <p:sldId id="894" r:id="rId13"/>
    <p:sldId id="895" r:id="rId14"/>
    <p:sldId id="899" r:id="rId15"/>
    <p:sldId id="875" r:id="rId16"/>
    <p:sldId id="878" r:id="rId17"/>
    <p:sldId id="896" r:id="rId18"/>
    <p:sldId id="897" r:id="rId19"/>
    <p:sldId id="452" r:id="rId20"/>
    <p:sldId id="450" r:id="rId21"/>
    <p:sldId id="449" r:id="rId22"/>
    <p:sldId id="898" r:id="rId23"/>
    <p:sldId id="887" r:id="rId24"/>
    <p:sldId id="877" r:id="rId25"/>
    <p:sldId id="888" r:id="rId26"/>
    <p:sldId id="889" r:id="rId27"/>
    <p:sldId id="890" r:id="rId28"/>
    <p:sldId id="891" r:id="rId29"/>
    <p:sldId id="892" r:id="rId30"/>
    <p:sldId id="893" r:id="rId31"/>
    <p:sldId id="880" r:id="rId32"/>
    <p:sldId id="879" r:id="rId33"/>
    <p:sldId id="876" r:id="rId34"/>
    <p:sldId id="874" r:id="rId35"/>
    <p:sldId id="870" r:id="rId36"/>
    <p:sldId id="871" r:id="rId37"/>
    <p:sldId id="865" r:id="rId38"/>
    <p:sldId id="867" r:id="rId39"/>
    <p:sldId id="378" r:id="rId40"/>
    <p:sldId id="866" r:id="rId41"/>
    <p:sldId id="869" r:id="rId42"/>
    <p:sldId id="873" r:id="rId43"/>
    <p:sldId id="441" r:id="rId44"/>
    <p:sldId id="447" r:id="rId45"/>
    <p:sldId id="437" r:id="rId46"/>
    <p:sldId id="445" r:id="rId47"/>
    <p:sldId id="438" r:id="rId48"/>
    <p:sldId id="446" r:id="rId49"/>
    <p:sldId id="443" r:id="rId50"/>
    <p:sldId id="440" r:id="rId51"/>
    <p:sldId id="436" r:id="rId52"/>
    <p:sldId id="448" r:id="rId53"/>
    <p:sldId id="444" r:id="rId54"/>
    <p:sldId id="265" r:id="rId55"/>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35500"/>
    <a:srgbClr val="4CC5FF"/>
    <a:srgbClr val="4FB81C"/>
    <a:srgbClr val="008FD3"/>
    <a:srgbClr val="6699FF"/>
    <a:srgbClr val="FECE59"/>
    <a:srgbClr val="0F46A7"/>
    <a:srgbClr val="970A82"/>
    <a:srgbClr val="FF33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9053" autoAdjust="0"/>
  </p:normalViewPr>
  <p:slideViewPr>
    <p:cSldViewPr snapToGrid="0" showGuides="1">
      <p:cViewPr varScale="1">
        <p:scale>
          <a:sx n="145" d="100"/>
          <a:sy n="145" d="100"/>
        </p:scale>
        <p:origin x="1410" y="12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41249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57347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97134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468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76570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23987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39963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29201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08840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9585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03493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86270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19278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429091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356860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34101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115468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904299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7551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21416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1754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90963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096600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215987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35</a:t>
            </a:fld>
            <a:endParaRPr dirty="0">
              <a:solidFill>
                <a:prstClr val="black"/>
              </a:solidFill>
            </a:endParaRPr>
          </a:p>
        </p:txBody>
      </p:sp>
    </p:spTree>
    <p:extLst>
      <p:ext uri="{BB962C8B-B14F-4D97-AF65-F5344CB8AC3E}">
        <p14:creationId xmlns:p14="http://schemas.microsoft.com/office/powerpoint/2010/main" val="37297728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1000" b="0" i="0" u="none" strike="noStrike" kern="1200" cap="none" spc="0" normalizeH="0" baseline="0" noProof="0" smtClean="0">
                <a:ln>
                  <a:noFill/>
                </a:ln>
                <a:solidFill>
                  <a:prstClr val="black"/>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36</a:t>
            </a:fld>
            <a:endParaRPr kumimoji="0" lang="de-DE"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247187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40</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41</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42</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43</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44</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145235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45</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46</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47</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48</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49</a:t>
            </a:fld>
            <a:endParaRPr lang="de-DE" dirty="0"/>
          </a:p>
        </p:txBody>
      </p:sp>
    </p:spTree>
    <p:extLst>
      <p:ext uri="{BB962C8B-B14F-4D97-AF65-F5344CB8AC3E}">
        <p14:creationId xmlns:p14="http://schemas.microsoft.com/office/powerpoint/2010/main" val="9873033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50</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51</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27662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26172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74202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59625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775364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637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theme" Target="../theme/theme2.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3.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34" Type="http://schemas.openxmlformats.org/officeDocument/2006/relationships/theme" Target="../theme/theme4.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 id="2147483826"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8.svg"/><Relationship Id="rId10" Type="http://schemas.openxmlformats.org/officeDocument/2006/relationships/image" Target="../media/image15.svg"/><Relationship Id="rId4" Type="http://schemas.openxmlformats.org/officeDocument/2006/relationships/image" Target="../media/image17.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27.svg"/><Relationship Id="rId10" Type="http://schemas.openxmlformats.org/officeDocument/2006/relationships/image" Target="../media/image15.svg"/><Relationship Id="rId4" Type="http://schemas.openxmlformats.org/officeDocument/2006/relationships/image" Target="../media/image26.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8.svg"/><Relationship Id="rId10" Type="http://schemas.openxmlformats.org/officeDocument/2006/relationships/image" Target="../media/image20.svg"/><Relationship Id="rId4" Type="http://schemas.openxmlformats.org/officeDocument/2006/relationships/image" Target="../media/image17.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0.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0.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hyperlink" Target="https://bulletinboard-ads-production.cfapps.sap.hana.ondemand.com/static/index.html" TargetMode="External"/><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070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Tree>
    <p:extLst>
      <p:ext uri="{BB962C8B-B14F-4D97-AF65-F5344CB8AC3E}">
        <p14:creationId xmlns:p14="http://schemas.microsoft.com/office/powerpoint/2010/main" val="1774803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2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2885181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tx2"/>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a:grpFill/>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chemeClr val="bg1"/>
                  </a:solidFill>
                  <a:latin typeface="Arial"/>
                  <a:ea typeface="Arial Unicode MS" pitchFamily="34" charset="-128"/>
                  <a:cs typeface="Arial Unicode MS" pitchFamily="34" charset="-128"/>
                </a:rPr>
                <a:t>nwp</a:t>
              </a:r>
              <a:endParaRPr lang="en-US" sz="1000" kern="0" dirty="0">
                <a:solidFill>
                  <a:schemeClr val="bg1"/>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8FBF3433-C609-4B8B-91AC-7980A8DA81B4}"/>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B5ACA438-F9A3-46FF-83D7-FF9580669FA3}"/>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2DA30737-9DC3-4F0C-85E3-84398F0430AF}"/>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7481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tx2"/>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a:grpFill/>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1C3EB475-53AB-4FBD-B007-FB174F3FD396}"/>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9AF19287-201E-491E-95CD-D75956F79090}"/>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1F9E9824-A4C5-40A8-AACA-D8EF0116791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2" name="TextBox 101">
            <a:extLst>
              <a:ext uri="{FF2B5EF4-FFF2-40B4-BE49-F238E27FC236}">
                <a16:creationId xmlns:a16="http://schemas.microsoft.com/office/drawing/2014/main" id="{CE43EA6B-C61C-426D-B0AA-9102C968C89C}"/>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3" name="Rectangle 102">
            <a:extLst>
              <a:ext uri="{FF2B5EF4-FFF2-40B4-BE49-F238E27FC236}">
                <a16:creationId xmlns:a16="http://schemas.microsoft.com/office/drawing/2014/main" id="{EDE36657-746A-4EE8-B450-5888EF7D6F2A}"/>
              </a:ext>
            </a:extLst>
          </p:cNvPr>
          <p:cNvSpPr/>
          <p:nvPr/>
        </p:nvSpPr>
        <p:spPr bwMode="gray">
          <a:xfrm>
            <a:off x="8185711" y="1497521"/>
            <a:ext cx="328463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8450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34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Xxx</a:t>
            </a:r>
          </a:p>
          <a:p>
            <a:pPr lvl="1"/>
            <a:r>
              <a:rPr lang="en-US" dirty="0" err="1"/>
              <a:t>yyy</a:t>
            </a:r>
            <a:endParaRPr lang="en-US" dirty="0"/>
          </a:p>
          <a:p>
            <a:pPr lvl="2"/>
            <a:r>
              <a:rPr lang="en-US" dirty="0"/>
              <a:t>ccc</a:t>
            </a:r>
          </a:p>
          <a:p>
            <a:pPr lvl="2"/>
            <a:r>
              <a:rPr lang="en-US" dirty="0" err="1"/>
              <a:t>bbb</a:t>
            </a:r>
            <a:endParaRPr lang="en-US" dirty="0"/>
          </a:p>
          <a:p>
            <a:pPr lvl="1"/>
            <a:endParaRPr lang="en-US" dirty="0"/>
          </a:p>
        </p:txBody>
      </p:sp>
      <p:sp>
        <p:nvSpPr>
          <p:cNvPr id="2" name="Title 1"/>
          <p:cNvSpPr>
            <a:spLocks noGrp="1"/>
          </p:cNvSpPr>
          <p:nvPr>
            <p:ph type="title"/>
          </p:nvPr>
        </p:nvSpPr>
        <p:spPr/>
        <p:txBody>
          <a:bodyPr/>
          <a:lstStyle/>
          <a:p>
            <a:r>
              <a:rPr lang="en-US" dirty="0"/>
              <a:t>xxx</a:t>
            </a:r>
          </a:p>
        </p:txBody>
      </p:sp>
    </p:spTree>
    <p:extLst>
      <p:ext uri="{BB962C8B-B14F-4D97-AF65-F5344CB8AC3E}">
        <p14:creationId xmlns:p14="http://schemas.microsoft.com/office/powerpoint/2010/main" val="339406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57019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139857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1 – App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351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2 – DB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072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3 – Both – app and DB get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48463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05446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691468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902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9055" y="132766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6" name="Rectangle 5">
            <a:extLst>
              <a:ext uri="{FF2B5EF4-FFF2-40B4-BE49-F238E27FC236}">
                <a16:creationId xmlns:a16="http://schemas.microsoft.com/office/drawing/2014/main" id="{A6F0C299-DFA8-489C-B5C2-351ADFEC886A}"/>
              </a:ext>
            </a:extLst>
          </p:cNvPr>
          <p:cNvSpPr/>
          <p:nvPr/>
        </p:nvSpPr>
        <p:spPr bwMode="gray">
          <a:xfrm>
            <a:off x="4436352" y="1557571"/>
            <a:ext cx="7113496" cy="2540131"/>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9F50EF68-9F70-4E04-876A-6D4D6C96E2EF}"/>
              </a:ext>
            </a:extLst>
          </p:cNvPr>
          <p:cNvSpPr/>
          <p:nvPr/>
        </p:nvSpPr>
        <p:spPr bwMode="gray">
          <a:xfrm>
            <a:off x="8031873" y="3758722"/>
            <a:ext cx="3517666" cy="2556614"/>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2120308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xxx</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74403" y="914576"/>
            <a:ext cx="2495238" cy="5504762"/>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523381"/>
            <a:ext cx="3771429" cy="1695238"/>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322662"/>
            <a:ext cx="1600000" cy="957143"/>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383848"/>
            <a:ext cx="1900000" cy="1028572"/>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914576"/>
            <a:ext cx="1276191" cy="1504762"/>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p:nvPr/>
        </p:nvCxnSpPr>
        <p:spPr>
          <a:xfrm flipV="1">
            <a:off x="1942266" y="1067912"/>
            <a:ext cx="3804438" cy="727516"/>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722022" y="2695287"/>
            <a:ext cx="4024682" cy="530750"/>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flipV="1">
            <a:off x="1942266" y="4449535"/>
            <a:ext cx="3804438" cy="310408"/>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942266" y="5236029"/>
            <a:ext cx="3804438" cy="274692"/>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1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1308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fill="hold"/>
                                        <p:tgtEl>
                                          <p:spTgt spid="68"/>
                                        </p:tgtEl>
                                        <p:attrNameLst>
                                          <p:attrName>ppt_x</p:attrName>
                                        </p:attrNameLst>
                                      </p:cBhvr>
                                      <p:tavLst>
                                        <p:tav tm="0">
                                          <p:val>
                                            <p:strVal val="#ppt_x"/>
                                          </p:val>
                                        </p:tav>
                                        <p:tav tm="100000">
                                          <p:val>
                                            <p:strVal val="#ppt_x"/>
                                          </p:val>
                                        </p:tav>
                                      </p:tavLst>
                                    </p:anim>
                                    <p:anim calcmode="lin" valueType="num">
                                      <p:cBhvr additive="base">
                                        <p:cTn id="34" dur="500" fill="hold"/>
                                        <p:tgtEl>
                                          <p:spTgt spid="6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additive="base">
                                        <p:cTn id="41" dur="500" fill="hold"/>
                                        <p:tgtEl>
                                          <p:spTgt spid="70"/>
                                        </p:tgtEl>
                                        <p:attrNameLst>
                                          <p:attrName>ppt_x</p:attrName>
                                        </p:attrNameLst>
                                      </p:cBhvr>
                                      <p:tavLst>
                                        <p:tav tm="0">
                                          <p:val>
                                            <p:strVal val="#ppt_x"/>
                                          </p:val>
                                        </p:tav>
                                        <p:tav tm="100000">
                                          <p:val>
                                            <p:strVal val="#ppt_x"/>
                                          </p:val>
                                        </p:tav>
                                      </p:tavLst>
                                    </p:anim>
                                    <p:anim calcmode="lin" valueType="num">
                                      <p:cBhvr additive="base">
                                        <p:cTn id="42" dur="500" fill="hold"/>
                                        <p:tgtEl>
                                          <p:spTgt spid="7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ppt_x"/>
                                          </p:val>
                                        </p:tav>
                                        <p:tav tm="100000">
                                          <p:val>
                                            <p:strVal val="#ppt_x"/>
                                          </p:val>
                                        </p:tav>
                                      </p:tavLst>
                                    </p:anim>
                                    <p:anim calcmode="lin" valueType="num">
                                      <p:cBhvr additive="base">
                                        <p:cTn id="66" dur="500" fill="hold"/>
                                        <p:tgtEl>
                                          <p:spTgt spid="4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ppt_x"/>
                                          </p:val>
                                        </p:tav>
                                        <p:tav tm="100000">
                                          <p:val>
                                            <p:strVal val="#ppt_x"/>
                                          </p:val>
                                        </p:tav>
                                      </p:tavLst>
                                    </p:anim>
                                    <p:anim calcmode="lin" valueType="num">
                                      <p:cBhvr additive="base">
                                        <p:cTn id="70" dur="500" fill="hold"/>
                                        <p:tgtEl>
                                          <p:spTgt spid="1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ppt_x"/>
                                          </p:val>
                                        </p:tav>
                                        <p:tav tm="100000">
                                          <p:val>
                                            <p:strVal val="#ppt_x"/>
                                          </p:val>
                                        </p:tav>
                                      </p:tavLst>
                                    </p:anim>
                                    <p:anim calcmode="lin" valueType="num">
                                      <p:cBhvr additive="base">
                                        <p:cTn id="74" dur="500" fill="hold"/>
                                        <p:tgtEl>
                                          <p:spTgt spid="4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 calcmode="lin" valueType="num">
                                      <p:cBhvr additive="base">
                                        <p:cTn id="81" dur="500" fill="hold"/>
                                        <p:tgtEl>
                                          <p:spTgt spid="65"/>
                                        </p:tgtEl>
                                        <p:attrNameLst>
                                          <p:attrName>ppt_x</p:attrName>
                                        </p:attrNameLst>
                                      </p:cBhvr>
                                      <p:tavLst>
                                        <p:tav tm="0">
                                          <p:val>
                                            <p:strVal val="#ppt_x"/>
                                          </p:val>
                                        </p:tav>
                                        <p:tav tm="100000">
                                          <p:val>
                                            <p:strVal val="#ppt_x"/>
                                          </p:val>
                                        </p:tav>
                                      </p:tavLst>
                                    </p:anim>
                                    <p:anim calcmode="lin" valueType="num">
                                      <p:cBhvr additive="base">
                                        <p:cTn id="8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ppt_x"/>
                                          </p:val>
                                        </p:tav>
                                        <p:tav tm="100000">
                                          <p:val>
                                            <p:strVal val="#ppt_x"/>
                                          </p:val>
                                        </p:tav>
                                      </p:tavLst>
                                    </p:anim>
                                    <p:anim calcmode="lin" valueType="num">
                                      <p:cBhvr additive="base">
                                        <p:cTn id="88" dur="500" fill="hold"/>
                                        <p:tgtEl>
                                          <p:spTgt spid="4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500" fill="hold"/>
                                        <p:tgtEl>
                                          <p:spTgt spid="41"/>
                                        </p:tgtEl>
                                        <p:attrNameLst>
                                          <p:attrName>ppt_x</p:attrName>
                                        </p:attrNameLst>
                                      </p:cBhvr>
                                      <p:tavLst>
                                        <p:tav tm="0">
                                          <p:val>
                                            <p:strVal val="#ppt_x"/>
                                          </p:val>
                                        </p:tav>
                                        <p:tav tm="100000">
                                          <p:val>
                                            <p:strVal val="#ppt_x"/>
                                          </p:val>
                                        </p:tav>
                                      </p:tavLst>
                                    </p:anim>
                                    <p:anim calcmode="lin" valueType="num">
                                      <p:cBhvr additive="base">
                                        <p:cTn id="10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additive="base">
                                        <p:cTn id="109" dur="500" fill="hold"/>
                                        <p:tgtEl>
                                          <p:spTgt spid="13"/>
                                        </p:tgtEl>
                                        <p:attrNameLst>
                                          <p:attrName>ppt_x</p:attrName>
                                        </p:attrNameLst>
                                      </p:cBhvr>
                                      <p:tavLst>
                                        <p:tav tm="0">
                                          <p:val>
                                            <p:strVal val="#ppt_x"/>
                                          </p:val>
                                        </p:tav>
                                        <p:tav tm="100000">
                                          <p:val>
                                            <p:strVal val="#ppt_x"/>
                                          </p:val>
                                        </p:tav>
                                      </p:tavLst>
                                    </p:anim>
                                    <p:anim calcmode="lin" valueType="num">
                                      <p:cBhvr additive="base">
                                        <p:cTn id="110" dur="500" fill="hold"/>
                                        <p:tgtEl>
                                          <p:spTgt spid="1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ppt_x"/>
                                          </p:val>
                                        </p:tav>
                                        <p:tav tm="100000">
                                          <p:val>
                                            <p:strVal val="#ppt_x"/>
                                          </p:val>
                                        </p:tav>
                                      </p:tavLst>
                                    </p:anim>
                                    <p:anim calcmode="lin" valueType="num">
                                      <p:cBhvr additive="base">
                                        <p:cTn id="1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19" grpId="0" animBg="1"/>
      <p:bldP spid="17" grpId="0" animBg="1"/>
      <p:bldP spid="15" grpId="0" animBg="1"/>
      <p:bldP spid="21" grpId="0" animBg="1"/>
      <p:bldP spid="42" grpId="0" animBg="1"/>
      <p:bldP spid="4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037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cxnSpLocks/>
          </p:cNvCxnSpPr>
          <p:nvPr/>
        </p:nvCxnSpPr>
        <p:spPr>
          <a:xfrm>
            <a:off x="6832776" y="1816583"/>
            <a:ext cx="3010839" cy="0"/>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4531911" y="1799764"/>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945660" y="155497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57" name="Connector: Elbow 56">
            <a:extLst>
              <a:ext uri="{FF2B5EF4-FFF2-40B4-BE49-F238E27FC236}">
                <a16:creationId xmlns:a16="http://schemas.microsoft.com/office/drawing/2014/main" id="{32B59199-B92D-4587-9382-1AB623F888BA}"/>
              </a:ext>
            </a:extLst>
          </p:cNvPr>
          <p:cNvCxnSpPr>
            <a:stCxn id="2" idx="3"/>
          </p:cNvCxnSpPr>
          <p:nvPr/>
        </p:nvCxnSpPr>
        <p:spPr>
          <a:xfrm flipV="1">
            <a:off x="2939177" y="1799764"/>
            <a:ext cx="1592734" cy="795375"/>
          </a:xfrm>
          <a:prstGeom prst="bentConnector3">
            <a:avLst>
              <a:gd name="adj1" fmla="val 99987"/>
            </a:avLst>
          </a:prstGeom>
          <a:ln w="444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65BE06-EC68-4A21-8500-7D887C7B0278}"/>
              </a:ext>
            </a:extLst>
          </p:cNvPr>
          <p:cNvCxnSpPr>
            <a:cxnSpLocks/>
            <a:endCxn id="16" idx="0"/>
          </p:cNvCxnSpPr>
          <p:nvPr/>
        </p:nvCxnSpPr>
        <p:spPr>
          <a:xfrm flipH="1">
            <a:off x="6498123" y="2066818"/>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flipH="1">
            <a:off x="10161694" y="2052445"/>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86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K8s</a:t>
            </a: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1853701"/>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181437"/>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1849694"/>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17743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173457"/>
            <a:ext cx="1" cy="169577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stCxn id="17" idx="3"/>
            <a:endCxn id="15" idx="1"/>
          </p:cNvCxnSpPr>
          <p:nvPr/>
        </p:nvCxnSpPr>
        <p:spPr>
          <a:xfrm>
            <a:off x="7312088" y="2675444"/>
            <a:ext cx="2011265" cy="4007"/>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177464"/>
            <a:ext cx="0" cy="1691765"/>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2979683" y="2595139"/>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623649" y="242030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4676865" y="2379676"/>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8314520" y="2430449"/>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424757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kern="0" dirty="0">
                <a:solidFill>
                  <a:srgbClr val="002060"/>
                </a:solidFill>
                <a:ea typeface="Arial Unicode MS" pitchFamily="34" charset="-128"/>
                <a:cs typeface="Arial Unicode MS" pitchFamily="34" charset="-128"/>
              </a:rPr>
              <a:t>Cloud </a:t>
            </a:r>
            <a:r>
              <a:rPr kern="0" dirty="0" err="1">
                <a:solidFill>
                  <a:srgbClr val="002060"/>
                </a:solidFill>
                <a:ea typeface="Arial Unicode MS" pitchFamily="34" charset="-128"/>
                <a:cs typeface="Arial Unicode MS" pitchFamily="34" charset="-128"/>
              </a:rPr>
              <a:t>Foundry</a:t>
            </a:r>
            <a:endParaRPr kern="0" dirty="0">
              <a:solidFill>
                <a:srgbClr val="002060"/>
              </a:solidFil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sz="1600" kern="0" dirty="0" err="1">
                <a:solidFill>
                  <a:srgbClr val="000000"/>
                </a:solidFill>
                <a:ea typeface="Arial Unicode MS" pitchFamily="34" charset="-128"/>
                <a:cs typeface="Arial Unicode MS" pitchFamily="34" charset="-128"/>
              </a:rPr>
              <a:t>PostgreSQL</a:t>
            </a:r>
            <a:endParaRPr sz="1600" kern="0" dirty="0">
              <a:solidFill>
                <a:srgbClr val="000000"/>
              </a:solidFil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sz="1600" kern="0" dirty="0">
              <a:solidFill>
                <a:srgbClr val="000000">
                  <a:lumMod val="75000"/>
                  <a:lumOff val="25000"/>
                </a:srgbClr>
              </a:solidFil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err="1">
                <a:solidFill>
                  <a:srgbClr val="000000">
                    <a:lumMod val="75000"/>
                    <a:lumOff val="25000"/>
                  </a:srgbClr>
                </a:solidFill>
                <a:ea typeface="Arial Unicode MS" pitchFamily="34" charset="-128"/>
                <a:cs typeface="Arial Unicode MS" pitchFamily="34" charset="-128"/>
              </a:rPr>
              <a:t>Statistics</a:t>
            </a:r>
            <a:endParaRPr sz="1600" kern="0" dirty="0">
              <a:solidFill>
                <a:srgbClr val="000000">
                  <a:lumMod val="75000"/>
                  <a:lumOff val="25000"/>
                </a:srgbClr>
              </a:solidFil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HTTPS / REST</a:t>
            </a:r>
            <a:endParaRPr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a:t>
            </a:r>
            <a:r>
              <a:rPr sz="1400" kern="0" dirty="0" err="1">
                <a:solidFill>
                  <a:srgbClr val="000000"/>
                </a:solidFill>
                <a:ea typeface="Arial Unicode MS" pitchFamily="34" charset="-128"/>
                <a:cs typeface="Arial Unicode MS" pitchFamily="34" charset="-128"/>
              </a:rPr>
              <a:t>backing</a:t>
            </a:r>
            <a:r>
              <a:rPr sz="1400" kern="0" dirty="0">
                <a:solidFill>
                  <a:srgbClr val="000000"/>
                </a:solidFill>
                <a:ea typeface="Arial Unicode MS" pitchFamily="34" charset="-128"/>
                <a:cs typeface="Arial Unicode MS" pitchFamily="34" charset="-128"/>
              </a:rPr>
              <a:t>) </a:t>
            </a:r>
            <a:r>
              <a:rPr sz="1400" kern="0" dirty="0" err="1">
                <a:solidFill>
                  <a:srgbClr val="000000"/>
                </a:solidFill>
                <a:ea typeface="Arial Unicode MS" pitchFamily="34" charset="-128"/>
                <a:cs typeface="Arial Unicode MS" pitchFamily="34" charset="-128"/>
              </a:rPr>
              <a:t>services</a:t>
            </a:r>
            <a:endParaRPr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fontAlgn="base">
              <a:spcBef>
                <a:spcPct val="50000"/>
              </a:spcBef>
              <a:spcAft>
                <a:spcPct val="0"/>
              </a:spcAft>
              <a:buClr>
                <a:srgbClr val="F0AB00"/>
              </a:buClr>
              <a:buSzPct val="80000"/>
            </a:pPr>
            <a:r>
              <a:rPr sz="1600" kern="0" dirty="0">
                <a:solidFill>
                  <a:srgbClr val="000000"/>
                </a:solidFil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
        <p:nvSpPr>
          <p:cNvPr id="3" name="Rectangle 2"/>
          <p:cNvSpPr/>
          <p:nvPr/>
        </p:nvSpPr>
        <p:spPr>
          <a:xfrm>
            <a:off x="247316" y="4080034"/>
            <a:ext cx="2434418" cy="646181"/>
          </a:xfrm>
          <a:prstGeom prst="rect">
            <a:avLst/>
          </a:prstGeom>
        </p:spPr>
        <p:txBody>
          <a:bodyPr wrap="square">
            <a:spAutoFit/>
          </a:bodyPr>
          <a:lstStyle/>
          <a:p>
            <a:r>
              <a:rPr lang="de-DE" sz="1200" dirty="0">
                <a:hlinkClick r:id="rId3"/>
              </a:rPr>
              <a:t>https://bulletinboard-ads-production.cfapps.sap.hana.ondemand.com/static/index.html</a:t>
            </a:r>
            <a:endParaRPr lang="de-DE" sz="1200" dirty="0"/>
          </a:p>
        </p:txBody>
      </p:sp>
    </p:spTree>
    <p:extLst>
      <p:ext uri="{BB962C8B-B14F-4D97-AF65-F5344CB8AC3E}">
        <p14:creationId xmlns:p14="http://schemas.microsoft.com/office/powerpoint/2010/main" val="3139714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Deploy</a:t>
            </a:r>
            <a:endParaRPr lang="en-US" sz="1600" kern="0" dirty="0" err="1">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ea typeface="Arial Unicode MS" pitchFamily="34" charset="-128"/>
                <a:cs typeface="Arial Unicode MS" pitchFamily="34" charset="-128"/>
              </a:rPr>
              <a:t>App</a:t>
            </a:r>
            <a:endParaRPr lang="en-US"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73805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solidFill>
                  <a:srgbClr val="000000"/>
                </a:solidFill>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Deploy</a:t>
            </a:r>
            <a:endParaRPr lang="en-US" sz="1600" kern="0" dirty="0" err="1">
              <a:solidFill>
                <a:srgbClr val="000000"/>
              </a:solidFill>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rgbClr val="000000"/>
                </a:solidFill>
                <a:ea typeface="Arial Unicode MS" pitchFamily="34" charset="-128"/>
                <a:cs typeface="Arial Unicode MS" pitchFamily="34" charset="-128"/>
              </a:rPr>
              <a:t>App</a:t>
            </a:r>
            <a:endParaRPr lang="en-US" sz="1600"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693304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Tree>
    <p:extLst>
      <p:ext uri="{BB962C8B-B14F-4D97-AF65-F5344CB8AC3E}">
        <p14:creationId xmlns:p14="http://schemas.microsoft.com/office/powerpoint/2010/main" val="41011235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gray">
          <a:xfrm>
            <a:off x="4114667" y="74920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14945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153119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08989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196590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01680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182474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494957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495298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14945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476045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475975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28751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23884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136582"/>
            <a:ext cx="2702231" cy="2150930"/>
          </a:xfrm>
          <a:prstGeom prst="rect">
            <a:avLst/>
          </a:prstGeom>
          <a:ln>
            <a:solidFill>
              <a:schemeClr val="tx1"/>
            </a:solidFill>
          </a:ln>
        </p:spPr>
      </p:pic>
    </p:spTree>
    <p:extLst>
      <p:ext uri="{BB962C8B-B14F-4D97-AF65-F5344CB8AC3E}">
        <p14:creationId xmlns:p14="http://schemas.microsoft.com/office/powerpoint/2010/main" val="2934269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Old</a:t>
            </a:r>
          </a:p>
        </p:txBody>
      </p:sp>
    </p:spTree>
    <p:extLst>
      <p:ext uri="{BB962C8B-B14F-4D97-AF65-F5344CB8AC3E}">
        <p14:creationId xmlns:p14="http://schemas.microsoft.com/office/powerpoint/2010/main" val="3198709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CE76AE71-2AA9-48D6-8E93-6EA184EF447D}"/>
              </a:ext>
            </a:extLst>
          </p:cNvPr>
          <p:cNvPicPr>
            <a:picLocks noChangeAspect="1"/>
          </p:cNvPicPr>
          <p:nvPr/>
        </p:nvPicPr>
        <p:blipFill>
          <a:blip r:embed="rId4"/>
          <a:stretch>
            <a:fillRect/>
          </a:stretch>
        </p:blipFill>
        <p:spPr>
          <a:xfrm>
            <a:off x="11145863" y="1041231"/>
            <a:ext cx="781420" cy="760622"/>
          </a:xfrm>
          <a:prstGeom prst="rect">
            <a:avLst/>
          </a:prstGeom>
        </p:spPr>
      </p:pic>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additive="base">
                                        <p:cTn id="33" dur="500" fill="hold"/>
                                        <p:tgtEl>
                                          <p:spTgt spid="84"/>
                                        </p:tgtEl>
                                        <p:attrNameLst>
                                          <p:attrName>ppt_x</p:attrName>
                                        </p:attrNameLst>
                                      </p:cBhvr>
                                      <p:tavLst>
                                        <p:tav tm="0">
                                          <p:val>
                                            <p:strVal val="#ppt_x"/>
                                          </p:val>
                                        </p:tav>
                                        <p:tav tm="100000">
                                          <p:val>
                                            <p:strVal val="#ppt_x"/>
                                          </p:val>
                                        </p:tav>
                                      </p:tavLst>
                                    </p:anim>
                                    <p:anim calcmode="lin" valueType="num">
                                      <p:cBhvr additive="base">
                                        <p:cTn id="34" dur="500" fill="hold"/>
                                        <p:tgtEl>
                                          <p:spTgt spid="8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anim calcmode="lin" valueType="num">
                                      <p:cBhvr additive="base">
                                        <p:cTn id="37" dur="500" fill="hold"/>
                                        <p:tgtEl>
                                          <p:spTgt spid="85"/>
                                        </p:tgtEl>
                                        <p:attrNameLst>
                                          <p:attrName>ppt_x</p:attrName>
                                        </p:attrNameLst>
                                      </p:cBhvr>
                                      <p:tavLst>
                                        <p:tav tm="0">
                                          <p:val>
                                            <p:strVal val="#ppt_x"/>
                                          </p:val>
                                        </p:tav>
                                        <p:tav tm="100000">
                                          <p:val>
                                            <p:strVal val="#ppt_x"/>
                                          </p:val>
                                        </p:tav>
                                      </p:tavLst>
                                    </p:anim>
                                    <p:anim calcmode="lin" valueType="num">
                                      <p:cBhvr additive="base">
                                        <p:cTn id="38"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15"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1 – 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509C0029-80B0-4197-92BC-B925FA3F1637}"/>
              </a:ext>
            </a:extLst>
          </p:cNvPr>
          <p:cNvPicPr>
            <a:picLocks noChangeAspect="1"/>
          </p:cNvPicPr>
          <p:nvPr/>
        </p:nvPicPr>
        <p:blipFill>
          <a:blip r:embed="rId3"/>
          <a:stretch>
            <a:fillRect/>
          </a:stretch>
        </p:blipFill>
        <p:spPr>
          <a:xfrm>
            <a:off x="11145863" y="1041231"/>
            <a:ext cx="781420" cy="760622"/>
          </a:xfrm>
          <a:prstGeom prst="rect">
            <a:avLst/>
          </a:prstGeom>
        </p:spPr>
      </p:pic>
    </p:spTree>
    <p:extLst>
      <p:ext uri="{BB962C8B-B14F-4D97-AF65-F5344CB8AC3E}">
        <p14:creationId xmlns:p14="http://schemas.microsoft.com/office/powerpoint/2010/main" val="9047737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2 – 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22" name="Picture 21">
            <a:extLst>
              <a:ext uri="{FF2B5EF4-FFF2-40B4-BE49-F238E27FC236}">
                <a16:creationId xmlns:a16="http://schemas.microsoft.com/office/drawing/2014/main" id="{027F91CF-38D9-41CF-9EDD-A7E52E6931BD}"/>
              </a:ext>
            </a:extLst>
          </p:cNvPr>
          <p:cNvPicPr>
            <a:picLocks noChangeAspect="1"/>
          </p:cNvPicPr>
          <p:nvPr/>
        </p:nvPicPr>
        <p:blipFill>
          <a:blip r:embed="rId3"/>
          <a:stretch>
            <a:fillRect/>
          </a:stretch>
        </p:blipFill>
        <p:spPr>
          <a:xfrm>
            <a:off x="11145863" y="1041231"/>
            <a:ext cx="781420" cy="760622"/>
          </a:xfrm>
          <a:prstGeom prst="rect">
            <a:avLst/>
          </a:prstGeom>
        </p:spPr>
      </p:pic>
    </p:spTree>
    <p:extLst>
      <p:ext uri="{BB962C8B-B14F-4D97-AF65-F5344CB8AC3E}">
        <p14:creationId xmlns:p14="http://schemas.microsoft.com/office/powerpoint/2010/main" val="2176491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p:txBody>
          <a:bodyPr/>
          <a:lstStyle/>
          <a:p>
            <a:r>
              <a:rPr lang="en-US" dirty="0"/>
              <a:t>Scaling: Option 3 – App gets multiple instances, if needed</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5AF89072-B681-46D2-A9FC-0352C7C3C7AA}"/>
              </a:ext>
            </a:extLst>
          </p:cNvPr>
          <p:cNvPicPr>
            <a:picLocks noChangeAspect="1"/>
          </p:cNvPicPr>
          <p:nvPr/>
        </p:nvPicPr>
        <p:blipFill>
          <a:blip r:embed="rId4"/>
          <a:stretch>
            <a:fillRect/>
          </a:stretch>
        </p:blipFill>
        <p:spPr>
          <a:xfrm>
            <a:off x="11145863" y="1041231"/>
            <a:ext cx="781420" cy="760622"/>
          </a:xfrm>
          <a:prstGeom prst="rect">
            <a:avLst/>
          </a:prstGeom>
        </p:spPr>
      </p:pic>
      <p:sp>
        <p:nvSpPr>
          <p:cNvPr id="18" name="TextBox 17">
            <a:extLst>
              <a:ext uri="{FF2B5EF4-FFF2-40B4-BE49-F238E27FC236}">
                <a16:creationId xmlns:a16="http://schemas.microsoft.com/office/drawing/2014/main" id="{B9FE2F0F-F99F-4EE6-9ADD-693DE4D6637D}"/>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spTree>
    <p:extLst>
      <p:ext uri="{BB962C8B-B14F-4D97-AF65-F5344CB8AC3E}">
        <p14:creationId xmlns:p14="http://schemas.microsoft.com/office/powerpoint/2010/main" val="238256505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a:off x="6496473" y="3329431"/>
            <a:ext cx="1649" cy="1539798"/>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grpSp>
        <p:nvGrpSpPr>
          <p:cNvPr id="13" name="Group 12">
            <a:extLst>
              <a:ext uri="{FF2B5EF4-FFF2-40B4-BE49-F238E27FC236}">
                <a16:creationId xmlns:a16="http://schemas.microsoft.com/office/drawing/2014/main" id="{04A8DD90-FC5F-44D9-95E3-A1D27BD0226D}"/>
              </a:ext>
            </a:extLst>
          </p:cNvPr>
          <p:cNvGrpSpPr/>
          <p:nvPr/>
        </p:nvGrpSpPr>
        <p:grpSpPr>
          <a:xfrm>
            <a:off x="8983899" y="4624533"/>
            <a:ext cx="2360195" cy="1648772"/>
            <a:chOff x="8983899" y="4624533"/>
            <a:chExt cx="2360195" cy="1648772"/>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grpSp>
      <p:grpSp>
        <p:nvGrpSpPr>
          <p:cNvPr id="11" name="Group 10">
            <a:extLst>
              <a:ext uri="{FF2B5EF4-FFF2-40B4-BE49-F238E27FC236}">
                <a16:creationId xmlns:a16="http://schemas.microsoft.com/office/drawing/2014/main" id="{92F64BEC-BBAA-4B89-ADC2-332E87D4E91F}"/>
              </a:ext>
            </a:extLst>
          </p:cNvPr>
          <p:cNvGrpSpPr/>
          <p:nvPr/>
        </p:nvGrpSpPr>
        <p:grpSpPr>
          <a:xfrm>
            <a:off x="8983899" y="2060500"/>
            <a:ext cx="2320860" cy="1770525"/>
            <a:chOff x="8983899" y="2060500"/>
            <a:chExt cx="2320860" cy="1770525"/>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00964" y="3279399"/>
              <a:ext cx="292622" cy="292622"/>
            </a:xfrm>
            <a:prstGeom prst="rect">
              <a:avLst/>
            </a:prstGeom>
          </p:spPr>
        </p:pic>
      </p:gr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3192" y="2592864"/>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05972" y="3173192"/>
            <a:ext cx="292622" cy="292622"/>
          </a:xfrm>
          <a:prstGeom prst="rect">
            <a:avLst/>
          </a:prstGeom>
        </p:spPr>
      </p:pic>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23" name="TextBox 122">
            <a:extLst>
              <a:ext uri="{FF2B5EF4-FFF2-40B4-BE49-F238E27FC236}">
                <a16:creationId xmlns:a16="http://schemas.microsoft.com/office/drawing/2014/main" id="{606DEC80-A346-4961-81BC-584F1F133157}"/>
              </a:ext>
            </a:extLst>
          </p:cNvPr>
          <p:cNvSpPr txBox="1"/>
          <p:nvPr/>
        </p:nvSpPr>
        <p:spPr>
          <a:xfrm>
            <a:off x="5703444" y="3344083"/>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ppt_x"/>
                                          </p:val>
                                        </p:tav>
                                        <p:tav tm="100000">
                                          <p:val>
                                            <p:strVal val="#ppt_x"/>
                                          </p:val>
                                        </p:tav>
                                      </p:tavLst>
                                    </p:anim>
                                    <p:anim calcmode="lin" valueType="num">
                                      <p:cBhvr additive="base">
                                        <p:cTn id="22" dur="500" fill="hold"/>
                                        <p:tgtEl>
                                          <p:spTgt spid="4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ppt_x"/>
                                          </p:val>
                                        </p:tav>
                                        <p:tav tm="100000">
                                          <p:val>
                                            <p:strVal val="#ppt_x"/>
                                          </p:val>
                                        </p:tav>
                                      </p:tavLst>
                                    </p:anim>
                                    <p:anim calcmode="lin" valueType="num">
                                      <p:cBhvr additive="base">
                                        <p:cTn id="26" dur="500" fill="hold"/>
                                        <p:tgtEl>
                                          <p:spTgt spid="6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Tree>
    <p:extLst>
      <p:ext uri="{BB962C8B-B14F-4D97-AF65-F5344CB8AC3E}">
        <p14:creationId xmlns:p14="http://schemas.microsoft.com/office/powerpoint/2010/main" val="284466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39"/>
                                        </p:tgtEl>
                                        <p:attrNameLst>
                                          <p:attrName>style.visibility</p:attrName>
                                        </p:attrNameLst>
                                      </p:cBhvr>
                                      <p:to>
                                        <p:strVal val="visible"/>
                                      </p:to>
                                    </p:set>
                                    <p:anim calcmode="lin" valueType="num">
                                      <p:cBhvr additive="base">
                                        <p:cTn id="131" dur="500" fill="hold"/>
                                        <p:tgtEl>
                                          <p:spTgt spid="39"/>
                                        </p:tgtEl>
                                        <p:attrNameLst>
                                          <p:attrName>ppt_x</p:attrName>
                                        </p:attrNameLst>
                                      </p:cBhvr>
                                      <p:tavLst>
                                        <p:tav tm="0">
                                          <p:val>
                                            <p:strVal val="#ppt_x"/>
                                          </p:val>
                                        </p:tav>
                                        <p:tav tm="100000">
                                          <p:val>
                                            <p:strVal val="#ppt_x"/>
                                          </p:val>
                                        </p:tav>
                                      </p:tavLst>
                                    </p:anim>
                                    <p:anim calcmode="lin" valueType="num">
                                      <p:cBhvr additive="base">
                                        <p:cTn id="132" dur="500" fill="hold"/>
                                        <p:tgtEl>
                                          <p:spTgt spid="39"/>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28"/>
                                        </p:tgtEl>
                                        <p:attrNameLst>
                                          <p:attrName>style.visibility</p:attrName>
                                        </p:attrNameLst>
                                      </p:cBhvr>
                                      <p:to>
                                        <p:strVal val="visible"/>
                                      </p:to>
                                    </p:set>
                                    <p:anim calcmode="lin" valueType="num">
                                      <p:cBhvr additive="base">
                                        <p:cTn id="135" dur="500" fill="hold"/>
                                        <p:tgtEl>
                                          <p:spTgt spid="28"/>
                                        </p:tgtEl>
                                        <p:attrNameLst>
                                          <p:attrName>ppt_x</p:attrName>
                                        </p:attrNameLst>
                                      </p:cBhvr>
                                      <p:tavLst>
                                        <p:tav tm="0">
                                          <p:val>
                                            <p:strVal val="#ppt_x"/>
                                          </p:val>
                                        </p:tav>
                                        <p:tav tm="100000">
                                          <p:val>
                                            <p:strVal val="#ppt_x"/>
                                          </p:val>
                                        </p:tav>
                                      </p:tavLst>
                                    </p:anim>
                                    <p:anim calcmode="lin" valueType="num">
                                      <p:cBhvr additive="base">
                                        <p:cTn id="136" dur="500" fill="hold"/>
                                        <p:tgtEl>
                                          <p:spTgt spid="28"/>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70"/>
                                        </p:tgtEl>
                                        <p:attrNameLst>
                                          <p:attrName>style.visibility</p:attrName>
                                        </p:attrNameLst>
                                      </p:cBhvr>
                                      <p:to>
                                        <p:strVal val="visible"/>
                                      </p:to>
                                    </p:set>
                                    <p:anim calcmode="lin" valueType="num">
                                      <p:cBhvr additive="base">
                                        <p:cTn id="139" dur="500" fill="hold"/>
                                        <p:tgtEl>
                                          <p:spTgt spid="70"/>
                                        </p:tgtEl>
                                        <p:attrNameLst>
                                          <p:attrName>ppt_x</p:attrName>
                                        </p:attrNameLst>
                                      </p:cBhvr>
                                      <p:tavLst>
                                        <p:tav tm="0">
                                          <p:val>
                                            <p:strVal val="#ppt_x"/>
                                          </p:val>
                                        </p:tav>
                                        <p:tav tm="100000">
                                          <p:val>
                                            <p:strVal val="#ppt_x"/>
                                          </p:val>
                                        </p:tav>
                                      </p:tavLst>
                                    </p:anim>
                                    <p:anim calcmode="lin" valueType="num">
                                      <p:cBhvr additive="base">
                                        <p:cTn id="140" dur="500" fill="hold"/>
                                        <p:tgtEl>
                                          <p:spTgt spid="70"/>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52"/>
                                        </p:tgtEl>
                                        <p:attrNameLst>
                                          <p:attrName>style.visibility</p:attrName>
                                        </p:attrNameLst>
                                      </p:cBhvr>
                                      <p:to>
                                        <p:strVal val="visible"/>
                                      </p:to>
                                    </p:set>
                                    <p:anim calcmode="lin" valueType="num">
                                      <p:cBhvr additive="base">
                                        <p:cTn id="143" dur="500" fill="hold"/>
                                        <p:tgtEl>
                                          <p:spTgt spid="52"/>
                                        </p:tgtEl>
                                        <p:attrNameLst>
                                          <p:attrName>ppt_x</p:attrName>
                                        </p:attrNameLst>
                                      </p:cBhvr>
                                      <p:tavLst>
                                        <p:tav tm="0">
                                          <p:val>
                                            <p:strVal val="#ppt_x"/>
                                          </p:val>
                                        </p:tav>
                                        <p:tav tm="100000">
                                          <p:val>
                                            <p:strVal val="#ppt_x"/>
                                          </p:val>
                                        </p:tav>
                                      </p:tavLst>
                                    </p:anim>
                                    <p:anim calcmode="lin" valueType="num">
                                      <p:cBhvr additive="base">
                                        <p:cTn id="14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nodeType="clickEffect">
                                  <p:stCondLst>
                                    <p:cond delay="0"/>
                                  </p:stCondLst>
                                  <p:childTnLst>
                                    <p:set>
                                      <p:cBhvr>
                                        <p:cTn id="148" dur="1" fill="hold">
                                          <p:stCondLst>
                                            <p:cond delay="0"/>
                                          </p:stCondLst>
                                        </p:cTn>
                                        <p:tgtEl>
                                          <p:spTgt spid="22"/>
                                        </p:tgtEl>
                                        <p:attrNameLst>
                                          <p:attrName>style.visibility</p:attrName>
                                        </p:attrNameLst>
                                      </p:cBhvr>
                                      <p:to>
                                        <p:strVal val="visible"/>
                                      </p:to>
                                    </p:set>
                                    <p:anim calcmode="lin" valueType="num">
                                      <p:cBhvr additive="base">
                                        <p:cTn id="149" dur="500" fill="hold"/>
                                        <p:tgtEl>
                                          <p:spTgt spid="22"/>
                                        </p:tgtEl>
                                        <p:attrNameLst>
                                          <p:attrName>ppt_x</p:attrName>
                                        </p:attrNameLst>
                                      </p:cBhvr>
                                      <p:tavLst>
                                        <p:tav tm="0">
                                          <p:val>
                                            <p:strVal val="#ppt_x"/>
                                          </p:val>
                                        </p:tav>
                                        <p:tav tm="100000">
                                          <p:val>
                                            <p:strVal val="#ppt_x"/>
                                          </p:val>
                                        </p:tav>
                                      </p:tavLst>
                                    </p:anim>
                                    <p:anim calcmode="lin" valueType="num">
                                      <p:cBhvr additive="base">
                                        <p:cTn id="150" dur="500" fill="hold"/>
                                        <p:tgtEl>
                                          <p:spTgt spid="22"/>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72"/>
                                        </p:tgtEl>
                                        <p:attrNameLst>
                                          <p:attrName>style.visibility</p:attrName>
                                        </p:attrNameLst>
                                      </p:cBhvr>
                                      <p:to>
                                        <p:strVal val="visible"/>
                                      </p:to>
                                    </p:set>
                                    <p:anim calcmode="lin" valueType="num">
                                      <p:cBhvr additive="base">
                                        <p:cTn id="153" dur="500" fill="hold"/>
                                        <p:tgtEl>
                                          <p:spTgt spid="72"/>
                                        </p:tgtEl>
                                        <p:attrNameLst>
                                          <p:attrName>ppt_x</p:attrName>
                                        </p:attrNameLst>
                                      </p:cBhvr>
                                      <p:tavLst>
                                        <p:tav tm="0">
                                          <p:val>
                                            <p:strVal val="#ppt_x"/>
                                          </p:val>
                                        </p:tav>
                                        <p:tav tm="100000">
                                          <p:val>
                                            <p:strVal val="#ppt_x"/>
                                          </p:val>
                                        </p:tav>
                                      </p:tavLst>
                                    </p:anim>
                                    <p:anim calcmode="lin" valueType="num">
                                      <p:cBhvr additive="base">
                                        <p:cTn id="154" dur="500" fill="hold"/>
                                        <p:tgtEl>
                                          <p:spTgt spid="72"/>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57"/>
                                        </p:tgtEl>
                                        <p:attrNameLst>
                                          <p:attrName>style.visibility</p:attrName>
                                        </p:attrNameLst>
                                      </p:cBhvr>
                                      <p:to>
                                        <p:strVal val="visible"/>
                                      </p:to>
                                    </p:set>
                                    <p:anim calcmode="lin" valueType="num">
                                      <p:cBhvr additive="base">
                                        <p:cTn id="157" dur="500" fill="hold"/>
                                        <p:tgtEl>
                                          <p:spTgt spid="57"/>
                                        </p:tgtEl>
                                        <p:attrNameLst>
                                          <p:attrName>ppt_x</p:attrName>
                                        </p:attrNameLst>
                                      </p:cBhvr>
                                      <p:tavLst>
                                        <p:tav tm="0">
                                          <p:val>
                                            <p:strVal val="#ppt_x"/>
                                          </p:val>
                                        </p:tav>
                                        <p:tav tm="100000">
                                          <p:val>
                                            <p:strVal val="#ppt_x"/>
                                          </p:val>
                                        </p:tav>
                                      </p:tavLst>
                                    </p:anim>
                                    <p:anim calcmode="lin" valueType="num">
                                      <p:cBhvr additive="base">
                                        <p:cTn id="158" dur="500" fill="hold"/>
                                        <p:tgtEl>
                                          <p:spTgt spid="57"/>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30"/>
                                        </p:tgtEl>
                                        <p:attrNameLst>
                                          <p:attrName>style.visibility</p:attrName>
                                        </p:attrNameLst>
                                      </p:cBhvr>
                                      <p:to>
                                        <p:strVal val="visible"/>
                                      </p:to>
                                    </p:set>
                                    <p:anim calcmode="lin" valueType="num">
                                      <p:cBhvr additive="base">
                                        <p:cTn id="161" dur="500" fill="hold"/>
                                        <p:tgtEl>
                                          <p:spTgt spid="30"/>
                                        </p:tgtEl>
                                        <p:attrNameLst>
                                          <p:attrName>ppt_x</p:attrName>
                                        </p:attrNameLst>
                                      </p:cBhvr>
                                      <p:tavLst>
                                        <p:tav tm="0">
                                          <p:val>
                                            <p:strVal val="#ppt_x"/>
                                          </p:val>
                                        </p:tav>
                                        <p:tav tm="100000">
                                          <p:val>
                                            <p:strVal val="#ppt_x"/>
                                          </p:val>
                                        </p:tav>
                                      </p:tavLst>
                                    </p:anim>
                                    <p:anim calcmode="lin" valueType="num">
                                      <p:cBhvr additive="base">
                                        <p:cTn id="16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nodeType="clickEffect">
                                  <p:stCondLst>
                                    <p:cond delay="0"/>
                                  </p:stCondLst>
                                  <p:childTnLst>
                                    <p:set>
                                      <p:cBhvr>
                                        <p:cTn id="166" dur="1" fill="hold">
                                          <p:stCondLst>
                                            <p:cond delay="0"/>
                                          </p:stCondLst>
                                        </p:cTn>
                                        <p:tgtEl>
                                          <p:spTgt spid="27"/>
                                        </p:tgtEl>
                                        <p:attrNameLst>
                                          <p:attrName>style.visibility</p:attrName>
                                        </p:attrNameLst>
                                      </p:cBhvr>
                                      <p:to>
                                        <p:strVal val="visible"/>
                                      </p:to>
                                    </p:set>
                                    <p:anim calcmode="lin" valueType="num">
                                      <p:cBhvr additive="base">
                                        <p:cTn id="167" dur="500" fill="hold"/>
                                        <p:tgtEl>
                                          <p:spTgt spid="27"/>
                                        </p:tgtEl>
                                        <p:attrNameLst>
                                          <p:attrName>ppt_x</p:attrName>
                                        </p:attrNameLst>
                                      </p:cBhvr>
                                      <p:tavLst>
                                        <p:tav tm="0">
                                          <p:val>
                                            <p:strVal val="#ppt_x"/>
                                          </p:val>
                                        </p:tav>
                                        <p:tav tm="100000">
                                          <p:val>
                                            <p:strVal val="#ppt_x"/>
                                          </p:val>
                                        </p:tav>
                                      </p:tavLst>
                                    </p:anim>
                                    <p:anim calcmode="lin" valueType="num">
                                      <p:cBhvr additive="base">
                                        <p:cTn id="16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themeOverride>
</file>

<file path=docProps/app.xml><?xml version="1.0" encoding="utf-8"?>
<Properties xmlns="http://schemas.openxmlformats.org/officeDocument/2006/extended-properties" xmlns:vt="http://schemas.openxmlformats.org/officeDocument/2006/docPropsVTypes">
  <Template/>
  <TotalTime>0</TotalTime>
  <Words>2304</Words>
  <Application>Microsoft Office PowerPoint</Application>
  <PresentationFormat>Custom</PresentationFormat>
  <Paragraphs>711</Paragraphs>
  <Slides>51</Slides>
  <Notes>46</Notes>
  <HiddenSlides>7</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51</vt:i4>
      </vt:variant>
    </vt:vector>
  </HeadingPairs>
  <TitlesOfParts>
    <vt:vector size="62" baseType="lpstr">
      <vt:lpstr>Arial Unicode MS</vt:lpstr>
      <vt:lpstr>MS PGothic</vt:lpstr>
      <vt:lpstr>Arial</vt:lpstr>
      <vt:lpstr>Courier New</vt:lpstr>
      <vt:lpstr>Symbol</vt:lpstr>
      <vt:lpstr>wingdings</vt:lpstr>
      <vt:lpstr>wingdings</vt:lpstr>
      <vt:lpstr>SAP_2017_16x9_black</vt:lpstr>
      <vt:lpstr>SAPCorporate_2016_CC</vt:lpstr>
      <vt:lpstr>1_SAPCorporate_2016_CC</vt:lpstr>
      <vt:lpstr>12_SAPCorporate_2016_CC</vt:lpstr>
      <vt:lpstr>PowerPoint Presentation</vt:lpstr>
      <vt:lpstr>xxx</vt:lpstr>
      <vt:lpstr>Cloud Curriculum, Reference/ Sample Microservice: bulletinboard</vt:lpstr>
      <vt:lpstr>How to bring bulletinboard into K8s ?</vt:lpstr>
      <vt:lpstr>Scaling: Option 1 – DB gets multiple instances, if needed</vt:lpstr>
      <vt:lpstr>Scaling: Option 2 – Both – app and DB get multiple instances, if needed</vt:lpstr>
      <vt:lpstr>Scaling: Option 3 – App gets multiple instances, if needed</vt:lpstr>
      <vt:lpstr>Bulletinboard in K8s: Target picture</vt:lpstr>
      <vt:lpstr>Bulletinboard in K8s: Target picture</vt:lpstr>
      <vt:lpstr>Bulletinboard in K8s: Target picture</vt:lpstr>
      <vt:lpstr>Bulletinboard in K8s: Target picture</vt:lpstr>
      <vt:lpstr>Bulletinboard in K8s: Dependencies across entities - 1</vt:lpstr>
      <vt:lpstr>Bulletinboard in K8s: Dependencies across entities - 2</vt:lpstr>
      <vt:lpstr>Bulletinboard in K8s: Target picture</vt:lpstr>
      <vt:lpstr>Bulletinboard in K8s: Target picture</vt:lpstr>
      <vt:lpstr>What YOU will do in exercise #0x</vt:lpstr>
      <vt:lpstr>Appendix</vt:lpstr>
      <vt:lpstr>Demo</vt:lpstr>
      <vt:lpstr>Bulletinboard in K8s: Dependencies across entities - 1</vt:lpstr>
      <vt:lpstr>Bulletinboard in K8s: Target picture</vt:lpstr>
      <vt:lpstr>Bulletinboard in K8s: Step 1 – DB for bulletinboard-ads</vt:lpstr>
      <vt:lpstr>Scaling: Option 1 – App gets multiple instances, if needed</vt:lpstr>
      <vt:lpstr>Scaling: Option 2 – DB gets multiple instances, if needed</vt:lpstr>
      <vt:lpstr>Scaling: Option 3 – Both – app and DB get multiple instances, if needed</vt:lpstr>
      <vt:lpstr>Bulletinboard in K8s: Target picture</vt:lpstr>
      <vt:lpstr>Bulletinboard in K8s: Step 1 – DB for bulletinboard-ads</vt:lpstr>
      <vt:lpstr>Bulletinboard in K8s: Dependencies across entities - 1</vt:lpstr>
      <vt:lpstr>Cloud Curriculum, Reference/ Sample Microservice: bulletinboard</vt:lpstr>
      <vt:lpstr>xxx</vt:lpstr>
      <vt:lpstr>Cloud Curriculum, Reference/ Sample Microservice: bulletinboard</vt:lpstr>
      <vt:lpstr>Cloud Curriculum, Reference/ Sample Microservice: bulletinboard</vt:lpstr>
      <vt:lpstr>Cloud Curriculum, Reference/ Sample Microservice: bulletinboard</vt:lpstr>
      <vt:lpstr>Cloud Curriculum, Reference/ Sample Microservice: bulletinboard</vt:lpstr>
      <vt:lpstr>Reference/ Sample Microservices: bulletinboard</vt:lpstr>
      <vt:lpstr>PowerPoint Presentation</vt:lpstr>
      <vt:lpstr>PowerPoint Presentation</vt:lpstr>
      <vt:lpstr>Reference/ Sample Microservices: bulletinboard</vt:lpstr>
      <vt:lpstr>PowerPoint Presentation</vt:lpstr>
      <vt:lpstr>Old</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Demo</vt:lpstr>
      <vt:lpstr>Namespaces</vt:lpstr>
      <vt:lpstr>Namespaces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617</cp:revision>
  <cp:lastPrinted>2018-08-17T13:55:56Z</cp:lastPrinted>
  <dcterms:created xsi:type="dcterms:W3CDTF">2015-10-14T11:21:43Z</dcterms:created>
  <dcterms:modified xsi:type="dcterms:W3CDTF">2018-08-24T12:11:48Z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