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2" r:id="rId3"/>
    <p:sldId id="446" r:id="rId4"/>
    <p:sldId id="443" r:id="rId5"/>
    <p:sldId id="448" r:id="rId6"/>
    <p:sldId id="451" r:id="rId7"/>
    <p:sldId id="450" r:id="rId8"/>
    <p:sldId id="440" r:id="rId9"/>
    <p:sldId id="436" r:id="rId10"/>
    <p:sldId id="449" r:id="rId11"/>
    <p:sldId id="447"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48513" autoAdjust="0"/>
  </p:normalViewPr>
  <p:slideViewPr>
    <p:cSldViewPr snapToGrid="0" showGuides="1">
      <p:cViewPr varScale="1">
        <p:scale>
          <a:sx n="63" d="100"/>
          <a:sy n="63" d="100"/>
        </p:scale>
        <p:origin x="2808"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72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42008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Tx/>
              <a:buNone/>
            </a:pPr>
            <a:r>
              <a:rPr lang="en-US" dirty="0"/>
              <a:t>Explain deployments in a demo</a:t>
            </a:r>
          </a:p>
          <a:p>
            <a:pPr marL="285750" indent="-285750">
              <a:buFontTx/>
              <a:buChar char="-"/>
            </a:pPr>
            <a:r>
              <a:rPr lang="en-US" dirty="0"/>
              <a:t>Use the “</a:t>
            </a:r>
            <a:r>
              <a:rPr lang="en-US" dirty="0" err="1"/>
              <a:t>kubectl</a:t>
            </a:r>
            <a:r>
              <a:rPr lang="en-US" dirty="0"/>
              <a:t> run” command to create a deployment</a:t>
            </a:r>
          </a:p>
          <a:p>
            <a:pPr marL="285750" indent="-285750">
              <a:buFontTx/>
              <a:buChar char="-"/>
            </a:pPr>
            <a:r>
              <a:rPr lang="en-US" dirty="0"/>
              <a:t>Show the replica set with labels</a:t>
            </a:r>
          </a:p>
          <a:p>
            <a:pPr marL="285750" indent="-285750">
              <a:buFontTx/>
              <a:buChar char="-"/>
            </a:pPr>
            <a:r>
              <a:rPr lang="en-US" dirty="0"/>
              <a:t>Point out that the replica set is a “hidden” component used to manage pods &amp; generations. A user should not interact directly with a replica set</a:t>
            </a:r>
          </a:p>
          <a:p>
            <a:pPr marL="285750" indent="-285750">
              <a:buFontTx/>
              <a:buChar char="-"/>
            </a:pPr>
            <a:r>
              <a:rPr lang="en-US" dirty="0"/>
              <a:t>Scale up (</a:t>
            </a:r>
            <a:r>
              <a:rPr lang="en-US" dirty="0" err="1"/>
              <a:t>kubectl</a:t>
            </a:r>
            <a:r>
              <a:rPr lang="en-US" dirty="0"/>
              <a:t> scale </a:t>
            </a:r>
            <a:r>
              <a:rPr lang="en-US" dirty="0" err="1"/>
              <a:t>deployment|replicaset</a:t>
            </a:r>
            <a:r>
              <a:rPr lang="en-US" dirty="0"/>
              <a:t> &lt;name&gt; --replicas=5)</a:t>
            </a:r>
          </a:p>
          <a:p>
            <a:pPr marL="465750" lvl="1" indent="-285750">
              <a:buFontTx/>
              <a:buChar char="-"/>
            </a:pPr>
            <a:r>
              <a:rPr lang="en-US" dirty="0"/>
              <a:t>Scale up the replica set &amp; show pods -&gt; replica set is managed by deployment and thus overruled. </a:t>
            </a:r>
          </a:p>
          <a:p>
            <a:pPr marL="465750" lvl="1" indent="-285750">
              <a:buFontTx/>
              <a:buChar char="-"/>
            </a:pPr>
            <a:r>
              <a:rPr lang="en-US" dirty="0"/>
              <a:t>Scale up the deployment</a:t>
            </a:r>
          </a:p>
          <a:p>
            <a:pPr marL="285750" indent="-285750">
              <a:buFontTx/>
              <a:buChar char="-"/>
            </a:pPr>
            <a:r>
              <a:rPr lang="en-US" dirty="0"/>
              <a:t>Show the pods with labels</a:t>
            </a:r>
          </a:p>
          <a:p>
            <a:pPr marL="285750" indent="-285750">
              <a:buFontTx/>
              <a:buChar char="-"/>
            </a:pPr>
            <a:r>
              <a:rPr lang="en-US" dirty="0"/>
              <a:t>Delete a pod &amp; in parallel “watch </a:t>
            </a:r>
            <a:r>
              <a:rPr lang="en-US" dirty="0" err="1"/>
              <a:t>kubectl</a:t>
            </a:r>
            <a:r>
              <a:rPr lang="en-US" dirty="0"/>
              <a:t> get pods” to monitor the creation/deletion of pods</a:t>
            </a:r>
          </a:p>
          <a:p>
            <a:pPr marL="285750" indent="-285750">
              <a:buFontTx/>
              <a:buChar char="-"/>
            </a:pPr>
            <a:endParaRPr lang="en-US" dirty="0"/>
          </a:p>
          <a:p>
            <a:pPr marL="0" indent="0">
              <a:buFontTx/>
              <a:buNone/>
            </a:pPr>
            <a:r>
              <a:rPr lang="en-US" dirty="0"/>
              <a:t>Don’t forget to mention that a deployment can be created also from </a:t>
            </a:r>
            <a:r>
              <a:rPr lang="en-US" dirty="0" err="1"/>
              <a:t>yaml</a:t>
            </a:r>
            <a:r>
              <a:rPr lang="en-US" dirty="0"/>
              <a:t> file (with way more options to customize -&gt; like the labels).</a:t>
            </a:r>
          </a:p>
          <a:p>
            <a:pPr marL="0" indent="0">
              <a:buFontTx/>
              <a:buNone/>
            </a:pPr>
            <a:endParaRPr lang="en-US" dirty="0"/>
          </a:p>
          <a:p>
            <a:pPr marL="0" indent="0">
              <a:buFontTx/>
              <a:buNone/>
            </a:pPr>
            <a:r>
              <a:rPr lang="en-US" dirty="0"/>
              <a:t>Optional: do a demo for updating (assuming your deployment is called “</a:t>
            </a:r>
            <a:r>
              <a:rPr lang="en-US" dirty="0" err="1"/>
              <a:t>nginx</a:t>
            </a:r>
            <a:r>
              <a:rPr lang="en-US"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sym typeface="Wingdings" panose="05000000000000000000" pitchFamily="2" charset="2"/>
              </a:rPr>
              <a:t>Run “</a:t>
            </a:r>
            <a:r>
              <a:rPr lang="en-US" dirty="0" err="1">
                <a:sym typeface="Wingdings" panose="05000000000000000000" pitchFamily="2" charset="2"/>
              </a:rPr>
              <a:t>kubectl</a:t>
            </a:r>
            <a:r>
              <a:rPr lang="en-US" dirty="0">
                <a:sym typeface="Wingdings" panose="05000000000000000000" pitchFamily="2" charset="2"/>
              </a:rPr>
              <a:t> rollout status deployment </a:t>
            </a:r>
            <a:r>
              <a:rPr lang="en-US" dirty="0" err="1">
                <a:sym typeface="Wingdings" panose="05000000000000000000" pitchFamily="2" charset="2"/>
              </a:rPr>
              <a:t>nginx</a:t>
            </a:r>
            <a:r>
              <a:rPr lang="en-US" dirty="0">
                <a:sym typeface="Wingdings" panose="05000000000000000000" pitchFamily="2" charset="2"/>
              </a:rPr>
              <a:t>” in a separate shell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sym typeface="Wingdings" panose="05000000000000000000" pitchFamily="2" charset="2"/>
              </a:rPr>
              <a:t>In parallel: </a:t>
            </a:r>
            <a:r>
              <a:rPr lang="en-US" dirty="0"/>
              <a:t>“</a:t>
            </a:r>
            <a:r>
              <a:rPr lang="en-US" dirty="0" err="1"/>
              <a:t>kubectl</a:t>
            </a:r>
            <a:r>
              <a:rPr lang="en-US" dirty="0"/>
              <a:t> set image deployment/</a:t>
            </a:r>
            <a:r>
              <a:rPr lang="en-US" dirty="0" err="1"/>
              <a:t>nginx</a:t>
            </a:r>
            <a:r>
              <a:rPr lang="en-US" dirty="0"/>
              <a:t> </a:t>
            </a:r>
            <a:r>
              <a:rPr lang="en-US" dirty="0" err="1"/>
              <a:t>nginx</a:t>
            </a:r>
            <a:r>
              <a:rPr lang="en-US" dirty="0"/>
              <a:t>=</a:t>
            </a:r>
            <a:r>
              <a:rPr lang="en-US" dirty="0" err="1"/>
              <a:t>nginx:mainline</a:t>
            </a:r>
            <a:r>
              <a:rPr lang="en-US" dirty="0"/>
              <a:t> --record” </a:t>
            </a:r>
            <a:r>
              <a:rPr lang="en-US" dirty="0">
                <a:sym typeface="Wingdings" panose="05000000000000000000" pitchFamily="2" charset="2"/>
              </a:rPr>
              <a:t> make sure to set an image tag that differs from your first revision</a:t>
            </a:r>
          </a:p>
          <a:p>
            <a:pPr marL="285750" indent="-285750">
              <a:buFontTx/>
              <a:buChar char="-"/>
            </a:pPr>
            <a:r>
              <a:rPr lang="en-US" dirty="0">
                <a:sym typeface="Wingdings" panose="05000000000000000000" pitchFamily="2" charset="2"/>
              </a:rPr>
              <a:t>Point out, that the “--record“ parameter will “ log” the command and write it to the deployment’s annotations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sym typeface="Wingdings" panose="05000000000000000000" pitchFamily="2" charset="2"/>
              </a:rPr>
              <a:t>“</a:t>
            </a:r>
            <a:r>
              <a:rPr lang="en-US" dirty="0" err="1">
                <a:sym typeface="Wingdings" panose="05000000000000000000" pitchFamily="2" charset="2"/>
              </a:rPr>
              <a:t>kubectl</a:t>
            </a:r>
            <a:r>
              <a:rPr lang="en-US" dirty="0">
                <a:sym typeface="Wingdings" panose="05000000000000000000" pitchFamily="2" charset="2"/>
              </a:rPr>
              <a:t> rollout history deployment </a:t>
            </a:r>
            <a:r>
              <a:rPr lang="en-US" dirty="0" err="1">
                <a:sym typeface="Wingdings" panose="05000000000000000000" pitchFamily="2" charset="2"/>
              </a:rPr>
              <a:t>nginx</a:t>
            </a:r>
            <a:r>
              <a:rPr lang="en-US" dirty="0">
                <a:sym typeface="Wingdings" panose="05000000000000000000" pitchFamily="2" charset="2"/>
              </a:rPr>
              <a:t>”  you should see 2 revisions incl. the “change-cause”</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Optional: do a demo for a rollback</a:t>
            </a:r>
            <a:endParaRPr lang="en-US" dirty="0">
              <a:sym typeface="Wingdings" panose="05000000000000000000" pitchFamily="2" charset="2"/>
            </a:endParaRP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Re-run the “set image” command while using an invalid version tag (like “invalid” or something with a typo)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Check the rollout status </a:t>
            </a:r>
            <a:r>
              <a:rPr lang="en-US" dirty="0">
                <a:sym typeface="Wingdings" panose="05000000000000000000" pitchFamily="2" charset="2"/>
              </a:rPr>
              <a:t> there should be one pod with the new image version in an error status &amp; at least 2 pods of the previous revision up and running.</a:t>
            </a:r>
            <a:endParaRPr lang="en-US"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Explain the rolling update strategy and why there is only one pod in status error </a:t>
            </a:r>
            <a:r>
              <a:rPr lang="en-US" dirty="0">
                <a:sym typeface="Wingdings" panose="05000000000000000000" pitchFamily="2" charset="2"/>
              </a:rPr>
              <a:t> </a:t>
            </a:r>
            <a:r>
              <a:rPr lang="en-US" dirty="0" err="1">
                <a:sym typeface="Wingdings" panose="05000000000000000000" pitchFamily="2" charset="2"/>
              </a:rPr>
              <a:t>maxUnavailable</a:t>
            </a:r>
            <a:r>
              <a:rPr lang="en-US" dirty="0">
                <a:sym typeface="Wingdings" panose="05000000000000000000" pitchFamily="2" charset="2"/>
              </a:rPr>
              <a:t> (</a:t>
            </a:r>
            <a:r>
              <a:rPr lang="de-DE" sz="1400" b="0" kern="1200" dirty="0" err="1">
                <a:solidFill>
                  <a:schemeClr val="tx1"/>
                </a:solidFill>
                <a:effectLst/>
                <a:latin typeface="+mn-lt"/>
                <a:ea typeface="+mn-ea"/>
                <a:cs typeface="+mn-cs"/>
              </a:rPr>
              <a:t>kubectl</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explain</a:t>
            </a:r>
            <a:r>
              <a:rPr lang="de-DE" sz="1400" b="0" kern="1200" dirty="0">
                <a:solidFill>
                  <a:schemeClr val="tx1"/>
                </a:solidFill>
                <a:effectLst/>
                <a:latin typeface="+mn-lt"/>
                <a:ea typeface="+mn-ea"/>
                <a:cs typeface="+mn-cs"/>
              </a:rPr>
              <a:t> </a:t>
            </a:r>
            <a:r>
              <a:rPr lang="de-DE" sz="1400" b="0" kern="1200" dirty="0" err="1">
                <a:solidFill>
                  <a:schemeClr val="tx1"/>
                </a:solidFill>
                <a:effectLst/>
                <a:latin typeface="+mn-lt"/>
                <a:ea typeface="+mn-ea"/>
                <a:cs typeface="+mn-cs"/>
              </a:rPr>
              <a:t>deployment.spec.strategy.rollingUpdate</a:t>
            </a:r>
            <a:r>
              <a:rPr lang="de-DE" sz="1400" b="0" kern="1200" dirty="0">
                <a:solidFill>
                  <a:schemeClr val="tx1"/>
                </a:solidFill>
                <a:effectLst/>
                <a:latin typeface="+mn-lt"/>
                <a:ea typeface="+mn-ea"/>
                <a:cs typeface="+mn-cs"/>
              </a:rPr>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 Do the rollback: </a:t>
            </a:r>
            <a:r>
              <a:rPr lang="en-US" dirty="0" err="1"/>
              <a:t>kubectl</a:t>
            </a:r>
            <a:r>
              <a:rPr lang="en-US" dirty="0"/>
              <a:t> rollout undo deployment </a:t>
            </a:r>
            <a:r>
              <a:rPr lang="en-US" dirty="0" err="1"/>
              <a:t>nginx</a:t>
            </a:r>
            <a:endParaRPr lang="en-US" dirty="0"/>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805946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actually talking about the deployment resource, we need to introduce one of the fundamental concepts of Kubernetes: labels &amp; selectors.</a:t>
            </a:r>
          </a:p>
          <a:p>
            <a:endParaRPr lang="en-US" dirty="0"/>
          </a:p>
          <a:p>
            <a:r>
              <a:rPr lang="en-US" dirty="0"/>
              <a:t>Basically, labels are </a:t>
            </a:r>
            <a:r>
              <a:rPr lang="en-US" b="1" dirty="0"/>
              <a:t>key-value pairs </a:t>
            </a:r>
            <a:r>
              <a:rPr lang="en-US" dirty="0"/>
              <a:t>and you can attach them to almost everything in Kubernetes. Keys can have a prefix separated by “/”. The parts of the key must be DNS compatible names. Labels are part of the metadata-section of a resource description and of course you can attach multiple labels to one resource.</a:t>
            </a:r>
          </a:p>
          <a:p>
            <a:endParaRPr lang="en-US" dirty="0"/>
          </a:p>
          <a:p>
            <a:r>
              <a:rPr lang="en-US" dirty="0"/>
              <a:t>But what are labels good for, if there is no selection mechanism to evaluate them? Kubernetes label selectors are the answer to this questions.</a:t>
            </a:r>
          </a:p>
          <a:p>
            <a:endParaRPr lang="en-US" dirty="0"/>
          </a:p>
          <a:p>
            <a:r>
              <a:rPr lang="en-US" dirty="0"/>
              <a:t>Selectors can be used in </a:t>
            </a:r>
            <a:r>
              <a:rPr lang="en-US" dirty="0" err="1"/>
              <a:t>kubectl</a:t>
            </a:r>
            <a:r>
              <a:rPr lang="en-US" dirty="0"/>
              <a:t> queries but also as part of resource definitions to define dependencies or even hierarchies of managed objects.</a:t>
            </a:r>
          </a:p>
          <a:p>
            <a:r>
              <a:rPr lang="en-US" dirty="0"/>
              <a:t>Mostly the selectors are part of the resource’s spec sections.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909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Labels are used to identify and bundle pods or nodes or any other resource, where it seem useful.</a:t>
            </a:r>
          </a:p>
          <a:p>
            <a:endParaRPr lang="en-US" dirty="0"/>
          </a:p>
          <a:p>
            <a:r>
              <a:rPr lang="en-US" dirty="0"/>
              <a:t>Pod names are not reliable because they are usually generated. To identify a set of same pods, a label helps.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5518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already said, labels are part of the metadata section and selectors usually occur in the spec sections.</a:t>
            </a:r>
          </a:p>
          <a:p>
            <a:endParaRPr lang="en-US" dirty="0"/>
          </a:p>
          <a:p>
            <a:r>
              <a:rPr lang="en-US" dirty="0"/>
              <a:t>Additionally manual labeling is possible via </a:t>
            </a:r>
            <a:r>
              <a:rPr lang="en-US" dirty="0" err="1"/>
              <a:t>kubectl</a:t>
            </a:r>
            <a:r>
              <a:rPr lang="en-US" dirty="0"/>
              <a:t> and label selectors can be added to </a:t>
            </a:r>
            <a:r>
              <a:rPr lang="en-US" dirty="0" err="1"/>
              <a:t>kubectl</a:t>
            </a:r>
            <a:r>
              <a:rPr lang="en-US" dirty="0"/>
              <a:t> queries.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6657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demo should familiarize participants with the labeling system.</a:t>
            </a:r>
          </a:p>
          <a:p>
            <a:pPr marL="285750" indent="-285750">
              <a:buFontTx/>
              <a:buChar char="-"/>
            </a:pPr>
            <a:r>
              <a:rPr lang="en-US" dirty="0"/>
              <a:t>Show labels</a:t>
            </a:r>
          </a:p>
          <a:p>
            <a:pPr marL="465750" lvl="1" indent="-285750">
              <a:buFontTx/>
              <a:buChar char="-"/>
            </a:pPr>
            <a:r>
              <a:rPr lang="en-US" dirty="0"/>
              <a:t>of nodes: </a:t>
            </a:r>
            <a:r>
              <a:rPr lang="en-US" dirty="0" err="1"/>
              <a:t>kubectl</a:t>
            </a:r>
            <a:r>
              <a:rPr lang="en-US" dirty="0"/>
              <a:t> get nodes --show-labels</a:t>
            </a:r>
          </a:p>
          <a:p>
            <a:pPr marL="465750" lvl="1" indent="-285750">
              <a:buFontTx/>
              <a:buChar char="-"/>
            </a:pPr>
            <a:r>
              <a:rPr lang="en-US" dirty="0"/>
              <a:t>of pods in </a:t>
            </a:r>
            <a:r>
              <a:rPr lang="en-US" dirty="0" err="1"/>
              <a:t>kube</a:t>
            </a:r>
            <a:r>
              <a:rPr lang="en-US" dirty="0"/>
              <a:t>-system namespace: </a:t>
            </a:r>
            <a:r>
              <a:rPr lang="en-US" dirty="0" err="1"/>
              <a:t>kubectl</a:t>
            </a:r>
            <a:r>
              <a:rPr lang="en-US" dirty="0"/>
              <a:t> get pods -n </a:t>
            </a:r>
            <a:r>
              <a:rPr lang="en-US" dirty="0" err="1"/>
              <a:t>kube</a:t>
            </a:r>
            <a:r>
              <a:rPr lang="en-US" dirty="0"/>
              <a:t>-system --show-labels</a:t>
            </a:r>
          </a:p>
          <a:p>
            <a:pPr marL="285750" indent="-285750">
              <a:buFontTx/>
              <a:buChar char="-"/>
            </a:pPr>
            <a:r>
              <a:rPr lang="en-US" dirty="0"/>
              <a:t>Show selection based on labels:</a:t>
            </a:r>
          </a:p>
          <a:p>
            <a:pPr marL="465750" lvl="1" indent="-285750">
              <a:buFontTx/>
              <a:buChar char="-"/>
            </a:pPr>
            <a:r>
              <a:rPr lang="en-US" dirty="0"/>
              <a:t>Select a group of pods from </a:t>
            </a:r>
            <a:r>
              <a:rPr lang="en-US" dirty="0" err="1"/>
              <a:t>kube</a:t>
            </a:r>
            <a:r>
              <a:rPr lang="en-US" dirty="0"/>
              <a:t>-system namespace by their labels (e.g. </a:t>
            </a:r>
            <a:r>
              <a:rPr lang="en-US" dirty="0" err="1"/>
              <a:t>kubect</a:t>
            </a:r>
            <a:r>
              <a:rPr lang="en-US" dirty="0"/>
              <a:t> get pods -n </a:t>
            </a:r>
            <a:r>
              <a:rPr lang="en-US" dirty="0" err="1"/>
              <a:t>kube</a:t>
            </a:r>
            <a:r>
              <a:rPr lang="en-US" dirty="0"/>
              <a:t>-system -l component=node-exporter)</a:t>
            </a:r>
          </a:p>
          <a:p>
            <a:pPr marL="465750" lvl="1" indent="-285750">
              <a:buFontTx/>
              <a:buChar char="-"/>
            </a:pPr>
            <a:r>
              <a:rPr lang="en-US" dirty="0"/>
              <a:t>Select a group based only based on key existence: </a:t>
            </a:r>
            <a:r>
              <a:rPr lang="en-US" dirty="0" err="1"/>
              <a:t>kubectl</a:t>
            </a:r>
            <a:r>
              <a:rPr lang="en-US" dirty="0"/>
              <a:t> get pods -n </a:t>
            </a:r>
            <a:r>
              <a:rPr lang="en-US" dirty="0" err="1"/>
              <a:t>kube</a:t>
            </a:r>
            <a:r>
              <a:rPr lang="en-US" dirty="0"/>
              <a:t>-system -l component</a:t>
            </a:r>
          </a:p>
          <a:p>
            <a:pPr marL="285750" indent="-285750">
              <a:buFontTx/>
              <a:buChar char="-"/>
            </a:pPr>
            <a:r>
              <a:rPr lang="en-US" dirty="0"/>
              <a:t>Label a pod from previous demo (re-create if necessary)</a:t>
            </a:r>
          </a:p>
          <a:p>
            <a:pPr marL="465750" lvl="1" indent="-285750">
              <a:buFontTx/>
              <a:buChar char="-"/>
            </a:pPr>
            <a:r>
              <a:rPr lang="en-US" dirty="0" err="1"/>
              <a:t>kubectl</a:t>
            </a:r>
            <a:r>
              <a:rPr lang="en-US" dirty="0"/>
              <a:t> label pod &lt;name&gt; awesome=hair</a:t>
            </a:r>
          </a:p>
          <a:p>
            <a:pPr marL="465750" lvl="1" indent="-285750">
              <a:buFontTx/>
              <a:buChar char="-"/>
            </a:pPr>
            <a:r>
              <a:rPr lang="en-US" dirty="0"/>
              <a:t>Query labeled pod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01708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699306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01230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How labels &amp; selectors work here:</a:t>
            </a:r>
          </a:p>
          <a:p>
            <a:pPr marL="285750" indent="-285750">
              <a:buFontTx/>
              <a:buChar char="-"/>
            </a:pPr>
            <a:r>
              <a:rPr lang="en-US" dirty="0"/>
              <a:t>Names of pods can change</a:t>
            </a:r>
          </a:p>
          <a:p>
            <a:pPr marL="285750" indent="-285750">
              <a:buFontTx/>
              <a:buChar char="-"/>
            </a:pPr>
            <a:r>
              <a:rPr lang="en-US" dirty="0"/>
              <a:t>Labels stay</a:t>
            </a:r>
            <a:r>
              <a:rPr lang="en-US" baseline="0" dirty="0"/>
              <a:t> the same</a:t>
            </a:r>
          </a:p>
          <a:p>
            <a:pPr marL="285750" indent="-285750">
              <a:buFontTx/>
              <a:buChar char="-"/>
            </a:pPr>
            <a:r>
              <a:rPr lang="en-US" baseline="0" dirty="0"/>
              <a:t>Only with labels pods related to </a:t>
            </a:r>
            <a:r>
              <a:rPr lang="en-US" baseline="0" dirty="0" err="1"/>
              <a:t>rs</a:t>
            </a:r>
            <a:r>
              <a:rPr lang="en-US" baseline="0" dirty="0"/>
              <a:t>/deployment can be determined reliably</a:t>
            </a:r>
          </a:p>
          <a:p>
            <a:pPr marL="285750" indent="-285750">
              <a:buFontTx/>
              <a:buChar char="-"/>
            </a:pPr>
            <a:endParaRPr lang="en-US" dirty="0"/>
          </a:p>
          <a:p>
            <a:r>
              <a:rPr lang="en-US" dirty="0"/>
              <a:t>Why deployments?</a:t>
            </a:r>
          </a:p>
          <a:p>
            <a:r>
              <a:rPr lang="en-US" dirty="0"/>
              <a:t>You don’t want to know and manage individual pods. You would like to specify a template and instantiate it as often as you wish. Also you want to manage the group of pods e.g. in terms of docker image used.</a:t>
            </a:r>
          </a:p>
          <a:p>
            <a:endParaRPr lang="en-US" dirty="0"/>
          </a:p>
          <a:p>
            <a:r>
              <a:rPr lang="en-US" dirty="0"/>
              <a:t>The deployment gives you these management capabilities. In it’s resource description (</a:t>
            </a:r>
            <a:r>
              <a:rPr lang="en-US" dirty="0" err="1"/>
              <a:t>yaml</a:t>
            </a:r>
            <a:r>
              <a:rPr lang="en-US" dirty="0"/>
              <a:t> file) you specify a pod template, how pods should be labeled and of course a corresponding selector to identify your pods.</a:t>
            </a:r>
          </a:p>
          <a:p>
            <a:r>
              <a:rPr lang="en-US" dirty="0"/>
              <a:t>On cluster level the deployment creates &amp; manages a replica set which then manages the pods. </a:t>
            </a:r>
          </a:p>
          <a:p>
            <a:r>
              <a:rPr lang="en-US" dirty="0"/>
              <a:t>If you update the number of replicas, this will be sent to the </a:t>
            </a:r>
            <a:r>
              <a:rPr lang="en-US" dirty="0" err="1"/>
              <a:t>replicaSet</a:t>
            </a:r>
            <a:r>
              <a:rPr lang="en-US" dirty="0"/>
              <a:t> and the desired state is enforced via the </a:t>
            </a:r>
            <a:r>
              <a:rPr lang="en-US" dirty="0" err="1"/>
              <a:t>replicaSet</a:t>
            </a:r>
            <a:r>
              <a:rPr lang="en-US" dirty="0"/>
              <a:t>. </a:t>
            </a:r>
          </a:p>
          <a:p>
            <a:r>
              <a:rPr lang="en-US" dirty="0"/>
              <a:t>Upon update of the image, a new </a:t>
            </a:r>
            <a:r>
              <a:rPr lang="en-US" dirty="0" err="1"/>
              <a:t>replicaSet</a:t>
            </a:r>
            <a:r>
              <a:rPr lang="en-US" dirty="0"/>
              <a:t> will be created and the old one will be set to replica=0. This way you can roll-back to your old </a:t>
            </a:r>
            <a:r>
              <a:rPr lang="en-US" dirty="0" err="1"/>
              <a:t>replicaSet</a:t>
            </a:r>
            <a:r>
              <a:rPr lang="en-US" dirty="0"/>
              <a:t> (by scaling it up again).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647646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Labels with red arrows pointing to have to match</a:t>
            </a:r>
          </a:p>
        </p:txBody>
      </p:sp>
    </p:spTree>
    <p:extLst>
      <p:ext uri="{BB962C8B-B14F-4D97-AF65-F5344CB8AC3E}">
        <p14:creationId xmlns:p14="http://schemas.microsoft.com/office/powerpoint/2010/main" val="3094605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Deployments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D24C773A-B80D-4ACD-8E88-83D16CDAEBC9}"/>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5B3BEF34-58E3-4509-95B9-E61C9AF3161E}"/>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23687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#03</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solidFill>
              <a:schemeClr val="accent4"/>
            </a:solidFill>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AAA8C7F8-E5A3-49DE-AE4F-902A3DF77D4D}"/>
              </a:ext>
            </a:extLst>
          </p:cNvPr>
          <p:cNvSpPr/>
          <p:nvPr/>
        </p:nvSpPr>
        <p:spPr bwMode="gray">
          <a:xfrm>
            <a:off x="504001" y="1453214"/>
            <a:ext cx="2535294" cy="915844"/>
          </a:xfrm>
          <a:prstGeom prst="wedgeRectCallout">
            <a:avLst>
              <a:gd name="adj1" fmla="val 52573"/>
              <a:gd name="adj2" fmla="val 12778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Create a deployment to manage multiple instances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3"/>
              </a:rPr>
              <a:t>https://kubernetes.io/docs/concepts/overview/working-with-objects/labels/</a:t>
            </a:r>
            <a:r>
              <a:rPr lang="de-DE" dirty="0"/>
              <a:t> </a:t>
            </a:r>
          </a:p>
        </p:txBody>
      </p:sp>
      <p:pic>
        <p:nvPicPr>
          <p:cNvPr id="4" name="Picture 3"/>
          <p:cNvPicPr>
            <a:picLocks noChangeAspect="1"/>
          </p:cNvPicPr>
          <p:nvPr/>
        </p:nvPicPr>
        <p:blipFill>
          <a:blip r:embed="rId4"/>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 </a:t>
            </a:r>
            <a:br>
              <a:rPr lang="en-US" dirty="0"/>
            </a:br>
            <a:r>
              <a:rPr lang="en-US" dirty="0"/>
              <a:t>“</a:t>
            </a:r>
            <a:r>
              <a:rPr lang="en-US" dirty="0" err="1"/>
              <a:t>com.sap</a:t>
            </a:r>
            <a:r>
              <a:rPr lang="en-US" dirty="0"/>
              <a:t>/product-name”:”</a:t>
            </a:r>
            <a:r>
              <a:rPr lang="en-US" dirty="0" err="1"/>
              <a:t>hana</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5"/>
          <a:stretch>
            <a:fillRect/>
          </a:stretch>
        </p:blipFill>
        <p:spPr>
          <a:xfrm>
            <a:off x="7862751" y="3213685"/>
            <a:ext cx="3076190" cy="742857"/>
          </a:xfrm>
          <a:prstGeom prst="rect">
            <a:avLst/>
          </a:prstGeom>
        </p:spPr>
      </p:pic>
      <p:pic>
        <p:nvPicPr>
          <p:cNvPr id="7" name="Picture 6"/>
          <p:cNvPicPr>
            <a:picLocks noChangeAspect="1"/>
          </p:cNvPicPr>
          <p:nvPr/>
        </p:nvPicPr>
        <p:blipFill>
          <a:blip r:embed="rId6"/>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p:cNvSpPr/>
          <p:nvPr/>
        </p:nvSpPr>
        <p:spPr bwMode="gray">
          <a:xfrm>
            <a:off x="1313895" y="2669495"/>
            <a:ext cx="8904303" cy="247687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Why do we need labels &amp; selectors?</a:t>
            </a:r>
          </a:p>
        </p:txBody>
      </p:sp>
      <p:sp>
        <p:nvSpPr>
          <p:cNvPr id="3" name="Text Placeholder 2"/>
          <p:cNvSpPr txBox="1">
            <a:spLocks/>
          </p:cNvSpPr>
          <p:nvPr/>
        </p:nvSpPr>
        <p:spPr>
          <a:xfrm>
            <a:off x="1640342" y="1497562"/>
            <a:ext cx="8728777" cy="99706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b="1" dirty="0"/>
              <a:t>“In an environment, where names can change and most thing are ephemeral, we need a mechanism to identify a single or a set of objects reliably”</a:t>
            </a:r>
          </a:p>
        </p:txBody>
      </p:sp>
      <p:sp>
        <p:nvSpPr>
          <p:cNvPr id="4" name="Rectangle 3"/>
          <p:cNvSpPr/>
          <p:nvPr/>
        </p:nvSpPr>
        <p:spPr bwMode="gray">
          <a:xfrm>
            <a:off x="2595087" y="3633266"/>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koopa</a:t>
            </a:r>
            <a:r>
              <a:rPr lang="de-DE" sz="1600" b="1" kern="0" noProof="0" dirty="0">
                <a:solidFill>
                  <a:sysClr val="windowText" lastClr="000000"/>
                </a:solidFill>
                <a:ea typeface="Arial Unicode MS" pitchFamily="34" charset="-128"/>
                <a:cs typeface="Arial Unicode MS" pitchFamily="34" charset="-128"/>
              </a:rPr>
              <a:t>-A</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p:cNvSpPr/>
          <p:nvPr/>
        </p:nvSpPr>
        <p:spPr bwMode="gray">
          <a:xfrm>
            <a:off x="1465871"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5400432" y="3633266"/>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koopa</a:t>
            </a:r>
            <a:r>
              <a:rPr lang="de-DE" sz="1600" b="1" kern="0" noProof="0" dirty="0">
                <a:solidFill>
                  <a:sysClr val="windowText" lastClr="000000"/>
                </a:solidFill>
                <a:ea typeface="Arial Unicode MS" pitchFamily="34" charset="-128"/>
                <a:cs typeface="Arial Unicode MS" pitchFamily="34" charset="-128"/>
              </a:rPr>
              <a:t>-B</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bwMode="gray">
          <a:xfrm>
            <a:off x="8205777" y="363326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-C</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Flowchart: Document 9"/>
          <p:cNvSpPr/>
          <p:nvPr/>
        </p:nvSpPr>
        <p:spPr bwMode="gray">
          <a:xfrm>
            <a:off x="892415" y="2438675"/>
            <a:ext cx="1926985"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species: </a:t>
            </a:r>
            <a:r>
              <a:rPr lang="en-US" sz="1800" kern="0" dirty="0" err="1">
                <a:ea typeface="Arial Unicode MS" pitchFamily="34" charset="-128"/>
                <a:cs typeface="Arial Unicode MS" pitchFamily="34" charset="-128"/>
              </a:rPr>
              <a:t>koopa</a:t>
            </a:r>
            <a:endParaRPr lang="en-US" sz="1800" kern="0" dirty="0">
              <a:ea typeface="Arial Unicode MS" pitchFamily="34" charset="-128"/>
              <a:cs typeface="Arial Unicode MS" pitchFamily="34" charset="-128"/>
            </a:endParaRPr>
          </a:p>
        </p:txBody>
      </p:sp>
      <p:sp>
        <p:nvSpPr>
          <p:cNvPr id="12" name="Rectangle 11"/>
          <p:cNvSpPr/>
          <p:nvPr/>
        </p:nvSpPr>
        <p:spPr bwMode="gray">
          <a:xfrm>
            <a:off x="8201754" y="3633266"/>
            <a:ext cx="1208595" cy="773906"/>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err="1">
                <a:solidFill>
                  <a:sysClr val="windowText" lastClr="000000"/>
                </a:solidFill>
                <a:ea typeface="Arial Unicode MS" pitchFamily="34" charset="-128"/>
                <a:cs typeface="Arial Unicode MS" pitchFamily="34" charset="-128"/>
              </a:rPr>
              <a:t>koopa</a:t>
            </a:r>
            <a:r>
              <a:rPr lang="de-DE" sz="1600" b="1" kern="0" noProof="0" dirty="0">
                <a:solidFill>
                  <a:sysClr val="windowText" lastClr="000000"/>
                </a:solidFill>
                <a:ea typeface="Arial Unicode MS" pitchFamily="34" charset="-128"/>
                <a:cs typeface="Arial Unicode MS" pitchFamily="34" charset="-128"/>
              </a:rPr>
              <a:t>-C</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pic>
        <p:nvPicPr>
          <p:cNvPr id="13" name="Picture 2" descr="https://vignette.wikia.nocookie.net/nintendo/images/8/83/KoopaNSMB.png/revision/latest?cb=20110724132501&amp;path-prefix=en">
            <a:extLst>
              <a:ext uri="{FF2B5EF4-FFF2-40B4-BE49-F238E27FC236}">
                <a16:creationId xmlns:a16="http://schemas.microsoft.com/office/drawing/2014/main" id="{A1C5E14C-377A-407D-893E-54B7B1EB9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729" y="4479164"/>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vignette.wikia.nocookie.net/nintendo/images/8/83/KoopaNSMB.png/revision/latest?cb=20110724132501&amp;path-prefix=en">
            <a:extLst>
              <a:ext uri="{FF2B5EF4-FFF2-40B4-BE49-F238E27FC236}">
                <a16:creationId xmlns:a16="http://schemas.microsoft.com/office/drawing/2014/main" id="{BAD9B6BE-86E1-420B-83D4-C7B0CBC69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541" y="4479164"/>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vignette.wikia.nocookie.net/nintendo/images/8/83/KoopaNSMB.png/revision/latest?cb=20110724132501&amp;path-prefix=en">
            <a:extLst>
              <a:ext uri="{FF2B5EF4-FFF2-40B4-BE49-F238E27FC236}">
                <a16:creationId xmlns:a16="http://schemas.microsoft.com/office/drawing/2014/main" id="{A3E03BF7-047D-41A3-AEF2-AFD5868AA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498" y="4474528"/>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1C98A382-EE16-485C-AE0F-67161D302C1C}"/>
              </a:ext>
            </a:extLst>
          </p:cNvPr>
          <p:cNvSpPr/>
          <p:nvPr/>
        </p:nvSpPr>
        <p:spPr bwMode="gray">
          <a:xfrm>
            <a:off x="4368102"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1EF57EA0-4CFA-4579-AFE2-7158841999DC}"/>
              </a:ext>
            </a:extLst>
          </p:cNvPr>
          <p:cNvSpPr/>
          <p:nvPr/>
        </p:nvSpPr>
        <p:spPr bwMode="gray">
          <a:xfrm>
            <a:off x="7076914" y="3450386"/>
            <a:ext cx="1729137"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species: </a:t>
            </a:r>
            <a:r>
              <a:rPr lang="en-US"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9741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lvl="2"/>
            <a:endParaRPr lang="en-US" dirty="0"/>
          </a:p>
          <a:p>
            <a:pPr lvl="2"/>
            <a:endParaRPr lang="en-US" dirty="0"/>
          </a:p>
          <a:p>
            <a:pPr lvl="2"/>
            <a:endParaRPr lang="en-US" dirty="0"/>
          </a:p>
          <a:p>
            <a:pPr lvl="2"/>
            <a:endParaRPr lang="en-US" dirty="0"/>
          </a:p>
          <a:p>
            <a:pPr lvl="2"/>
            <a:endParaRPr lang="en-US" dirty="0"/>
          </a:p>
          <a:p>
            <a:pPr marL="179387" lvl="2" indent="0">
              <a:buNone/>
            </a:pPr>
            <a:endParaRPr lang="en-US" dirty="0"/>
          </a:p>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2"/>
            <a:endParaRPr lang="en-US" dirty="0"/>
          </a:p>
          <a:p>
            <a:pPr marL="0" lvl="1" indent="0">
              <a:buNone/>
            </a:pPr>
            <a:endParaRPr lang="en-US" dirty="0"/>
          </a:p>
        </p:txBody>
      </p:sp>
      <p:pic>
        <p:nvPicPr>
          <p:cNvPr id="6" name="Picture 5"/>
          <p:cNvPicPr>
            <a:picLocks noChangeAspect="1"/>
          </p:cNvPicPr>
          <p:nvPr/>
        </p:nvPicPr>
        <p:blipFill>
          <a:blip r:embed="rId3"/>
          <a:stretch>
            <a:fillRect/>
          </a:stretch>
        </p:blipFill>
        <p:spPr>
          <a:xfrm>
            <a:off x="747276" y="313651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18579055-10A1-480D-BCD2-CB039684339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p:txBody>
          <a:bodyPr/>
          <a:lstStyle/>
          <a:p>
            <a:r>
              <a:rPr lang="en-US" dirty="0"/>
              <a:t>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156"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294"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018"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Rectangle 7">
            <a:extLst>
              <a:ext uri="{FF2B5EF4-FFF2-40B4-BE49-F238E27FC236}">
                <a16:creationId xmlns:a16="http://schemas.microsoft.com/office/drawing/2014/main" id="{CA8F3B21-6614-422C-82D9-FAB987B9BE1E}"/>
              </a:ext>
            </a:extLst>
          </p:cNvPr>
          <p:cNvSpPr/>
          <p:nvPr/>
        </p:nvSpPr>
        <p:spPr bwMode="gray">
          <a:xfrm>
            <a:off x="8347032" y="1551890"/>
            <a:ext cx="3326171" cy="1072511"/>
          </a:xfrm>
          <a:prstGeom prst="wedgeRectCallout">
            <a:avLst>
              <a:gd name="adj1" fmla="val -88824"/>
              <a:gd name="adj2" fmla="val -853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defines replica count, used image and more</a:t>
            </a:r>
          </a:p>
        </p:txBody>
      </p:sp>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850" y="759773"/>
            <a:ext cx="2647950" cy="2143125"/>
          </a:xfrm>
          <a:prstGeom prst="rect">
            <a:avLst/>
          </a:prstGeom>
          <a:gradFill>
            <a:gsLst>
              <a:gs pos="0">
                <a:schemeClr val="accent3">
                  <a:lumMod val="20000"/>
                  <a:lumOff val="80000"/>
                </a:schemeClr>
              </a:gs>
              <a:gs pos="50000">
                <a:schemeClr val="accent3">
                  <a:lumMod val="20000"/>
                  <a:lumOff val="80000"/>
                </a:schemeClr>
              </a:gs>
              <a:gs pos="100000">
                <a:schemeClr val="bg1"/>
              </a:gs>
            </a:gsLst>
            <a:lin ang="5400000" scaled="1"/>
          </a:gradFill>
          <a:ln>
            <a:solidFill>
              <a:schemeClr val="tx1"/>
            </a:solidFill>
          </a:ln>
          <a:extLst/>
        </p:spPr>
      </p:pic>
      <p:sp>
        <p:nvSpPr>
          <p:cNvPr id="21" name="Speech Bubble: Rectangle 20">
            <a:extLst>
              <a:ext uri="{FF2B5EF4-FFF2-40B4-BE49-F238E27FC236}">
                <a16:creationId xmlns:a16="http://schemas.microsoft.com/office/drawing/2014/main" id="{8D950947-1484-4F2C-9273-94DF5C9FABD7}"/>
              </a:ext>
            </a:extLst>
          </p:cNvPr>
          <p:cNvSpPr/>
          <p:nvPr/>
        </p:nvSpPr>
        <p:spPr bwMode="gray">
          <a:xfrm>
            <a:off x="8347029" y="3054348"/>
            <a:ext cx="3326171" cy="1060037"/>
          </a:xfrm>
          <a:prstGeom prst="wedgeRectCallout">
            <a:avLst>
              <a:gd name="adj1" fmla="val -88305"/>
              <a:gd name="adj2" fmla="val -38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ReplicaSet</a:t>
            </a:r>
            <a:r>
              <a:rPr lang="en-US" sz="1800" kern="0" dirty="0">
                <a:ea typeface="Arial Unicode MS" pitchFamily="34" charset="-128"/>
                <a:cs typeface="Arial Unicode MS" pitchFamily="34" charset="-128"/>
              </a:rPr>
              <a:t> spawns pods as defined in spec template &amp; adds a generation label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a:extLst>
              <a:ext uri="{FF2B5EF4-FFF2-40B4-BE49-F238E27FC236}">
                <a16:creationId xmlns:a16="http://schemas.microsoft.com/office/drawing/2014/main" id="{B378F0C9-0710-43E8-89C2-6CA44C5D12BF}"/>
              </a:ext>
            </a:extLst>
          </p:cNvPr>
          <p:cNvSpPr/>
          <p:nvPr/>
        </p:nvSpPr>
        <p:spPr bwMode="gray">
          <a:xfrm>
            <a:off x="8347030" y="4539768"/>
            <a:ext cx="3326171" cy="1239930"/>
          </a:xfrm>
          <a:prstGeom prst="wedgeRectCallout">
            <a:avLst>
              <a:gd name="adj1" fmla="val -78709"/>
              <a:gd name="adj2" fmla="val -71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Pods are identified by labels:</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species=</a:t>
            </a:r>
            <a:r>
              <a:rPr lang="en-US" sz="1800" kern="0" dirty="0" err="1">
                <a:ea typeface="Arial Unicode MS" pitchFamily="34" charset="-128"/>
                <a:cs typeface="Arial Unicode MS" pitchFamily="34" charset="-128"/>
              </a:rPr>
              <a:t>koopa</a:t>
            </a:r>
            <a:r>
              <a:rPr lang="en-US" sz="1800" kern="0" dirty="0">
                <a:ea typeface="Arial Unicode MS" pitchFamily="34" charset="-128"/>
                <a:cs typeface="Arial Unicode MS" pitchFamily="34" charset="-128"/>
              </a:rPr>
              <a:t> generation=green-shell</a:t>
            </a:r>
          </a:p>
        </p:txBody>
      </p:sp>
      <p:sp>
        <p:nvSpPr>
          <p:cNvPr id="20" name="Rectangle 19">
            <a:extLst>
              <a:ext uri="{FF2B5EF4-FFF2-40B4-BE49-F238E27FC236}">
                <a16:creationId xmlns:a16="http://schemas.microsoft.com/office/drawing/2014/main" id="{DE598B18-824C-4BC2-B699-C449E02B418F}"/>
              </a:ext>
            </a:extLst>
          </p:cNvPr>
          <p:cNvSpPr/>
          <p:nvPr/>
        </p:nvSpPr>
        <p:spPr bwMode="gray">
          <a:xfrm>
            <a:off x="1318615" y="2867183"/>
            <a:ext cx="2015135" cy="5279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lang="de-DE" sz="1800" kern="0" dirty="0">
                <a:ea typeface="Arial Unicode MS" pitchFamily="34" charset="-128"/>
                <a:cs typeface="Arial Unicode MS" pitchFamily="34" charset="-128"/>
              </a:rPr>
              <a:t> = </a:t>
            </a:r>
            <a:r>
              <a:rPr lang="de-DE" sz="1800" kern="0" dirty="0" err="1">
                <a:ea typeface="Arial Unicode MS" pitchFamily="34" charset="-128"/>
                <a:cs typeface="Arial Unicode MS" pitchFamily="34" charset="-128"/>
              </a:rPr>
              <a:t>koopa</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Flowchart: Document 23">
            <a:extLst>
              <a:ext uri="{FF2B5EF4-FFF2-40B4-BE49-F238E27FC236}">
                <a16:creationId xmlns:a16="http://schemas.microsoft.com/office/drawing/2014/main" id="{A5CA1BF9-ED37-4339-B739-1271C0123AC5}"/>
              </a:ext>
            </a:extLst>
          </p:cNvPr>
          <p:cNvSpPr/>
          <p:nvPr/>
        </p:nvSpPr>
        <p:spPr bwMode="gray">
          <a:xfrm>
            <a:off x="736575" y="2279442"/>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a:t>
            </a:r>
          </a:p>
        </p:txBody>
      </p:sp>
      <p:cxnSp>
        <p:nvCxnSpPr>
          <p:cNvPr id="14" name="Connector: Elbow 13">
            <a:extLst>
              <a:ext uri="{FF2B5EF4-FFF2-40B4-BE49-F238E27FC236}">
                <a16:creationId xmlns:a16="http://schemas.microsoft.com/office/drawing/2014/main" id="{948568E3-E30A-40FC-B829-9E1555E4FA76}"/>
              </a:ext>
            </a:extLst>
          </p:cNvPr>
          <p:cNvCxnSpPr>
            <a:cxnSpLocks/>
            <a:stCxn id="1032" idx="2"/>
          </p:cNvCxnSpPr>
          <p:nvPr/>
        </p:nvCxnSpPr>
        <p:spPr>
          <a:xfrm rot="5400000">
            <a:off x="5492429" y="2975294"/>
            <a:ext cx="144793" cy="1"/>
          </a:xfrm>
          <a:prstGeom prst="bentConnector3">
            <a:avLst>
              <a:gd name="adj1" fmla="val 50000"/>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4DCD3A2-04F9-4ED8-8D59-B92D55221180}"/>
              </a:ext>
            </a:extLst>
          </p:cNvPr>
          <p:cNvSpPr/>
          <p:nvPr/>
        </p:nvSpPr>
        <p:spPr bwMode="gray">
          <a:xfrm>
            <a:off x="488390" y="4862644"/>
            <a:ext cx="2723817" cy="985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species</a:t>
            </a:r>
            <a:r>
              <a:rPr lang="de-DE" sz="1800" kern="0" dirty="0">
                <a:ea typeface="Arial Unicode MS" pitchFamily="34" charset="-128"/>
                <a:cs typeface="Arial Unicode MS" pitchFamily="34" charset="-128"/>
              </a:rPr>
              <a:t>=</a:t>
            </a:r>
            <a:r>
              <a:rPr lang="de-DE" sz="1800" kern="0" dirty="0" err="1">
                <a:ea typeface="Arial Unicode MS" pitchFamily="34" charset="-128"/>
                <a:cs typeface="Arial Unicode MS" pitchFamily="34" charset="-128"/>
              </a:rPr>
              <a:t>koopa</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generation</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green-shell</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 name="Group 24">
            <a:extLst>
              <a:ext uri="{FF2B5EF4-FFF2-40B4-BE49-F238E27FC236}">
                <a16:creationId xmlns:a16="http://schemas.microsoft.com/office/drawing/2014/main" id="{4A27418C-429B-46C2-B944-E9D1AEFE0D0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2785" y="3045796"/>
            <a:ext cx="1204079" cy="145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95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22" grpId="0" animBg="1"/>
      <p:bldP spid="20" grpId="0" animBg="1"/>
      <p:bldP spid="24"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B34B4-C129-4847-964B-4D41E2982158}"/>
              </a:ext>
            </a:extLst>
          </p:cNvPr>
          <p:cNvSpPr>
            <a:spLocks noGrp="1"/>
          </p:cNvSpPr>
          <p:nvPr>
            <p:ph type="title"/>
          </p:nvPr>
        </p:nvSpPr>
        <p:spPr>
          <a:xfrm>
            <a:off x="504001" y="504000"/>
            <a:ext cx="11186476" cy="369332"/>
          </a:xfrm>
        </p:spPr>
        <p:txBody>
          <a:bodyPr/>
          <a:lstStyle/>
          <a:p>
            <a:r>
              <a:rPr lang="en-US" dirty="0"/>
              <a:t>Updating Deployments</a:t>
            </a:r>
          </a:p>
        </p:txBody>
      </p:sp>
      <p:pic>
        <p:nvPicPr>
          <p:cNvPr id="1026" name="Picture 2" descr="https://vignette.wikia.nocookie.net/nintendo/images/8/83/KoopaNSMB.png/revision/latest?cb=20110724132501&amp;path-prefix=en">
            <a:extLst>
              <a:ext uri="{FF2B5EF4-FFF2-40B4-BE49-F238E27FC236}">
                <a16:creationId xmlns:a16="http://schemas.microsoft.com/office/drawing/2014/main" id="{DD6E3BCC-6AF7-43FC-8693-FDBFC61D5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870"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vignette.wikia.nocookie.net/nintendo/images/8/83/KoopaNSMB.png/revision/latest?cb=20110724132501&amp;path-prefix=en">
            <a:extLst>
              <a:ext uri="{FF2B5EF4-FFF2-40B4-BE49-F238E27FC236}">
                <a16:creationId xmlns:a16="http://schemas.microsoft.com/office/drawing/2014/main" id="{44DF2202-C15C-4F6D-A36C-C7723B0C1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008" y="4539768"/>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vignette.wikia.nocookie.net/nintendo/images/8/83/KoopaNSMB.png/revision/latest?cb=20110724132501&amp;path-prefix=en">
            <a:extLst>
              <a:ext uri="{FF2B5EF4-FFF2-40B4-BE49-F238E27FC236}">
                <a16:creationId xmlns:a16="http://schemas.microsoft.com/office/drawing/2014/main" id="{DBA2E3A6-4169-47A9-ABDE-8180C825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732" y="4558083"/>
            <a:ext cx="1025020" cy="16309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0274FF14-135E-47F9-872A-76CDB252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132" y="809653"/>
            <a:ext cx="2647950" cy="2143125"/>
          </a:xfrm>
          <a:prstGeom prst="rect">
            <a:avLst/>
          </a:prstGeom>
          <a:gradFill>
            <a:gsLst>
              <a:gs pos="0">
                <a:schemeClr val="accent3">
                  <a:lumMod val="20000"/>
                  <a:lumOff val="80000"/>
                </a:schemeClr>
              </a:gs>
              <a:gs pos="50000">
                <a:schemeClr val="accent3">
                  <a:lumMod val="20000"/>
                  <a:lumOff val="80000"/>
                </a:schemeClr>
              </a:gs>
              <a:gs pos="100000">
                <a:schemeClr val="bg1"/>
              </a:gs>
            </a:gsLst>
            <a:lin ang="5400000" scaled="1"/>
          </a:gradFill>
          <a:ln>
            <a:solidFill>
              <a:schemeClr val="tx1"/>
            </a:solidFill>
          </a:ln>
          <a:extLst/>
        </p:spPr>
      </p:pic>
      <p:pic>
        <p:nvPicPr>
          <p:cNvPr id="1034" name="Picture 10" descr="Image result for nintendo koopa troopa">
            <a:extLst>
              <a:ext uri="{FF2B5EF4-FFF2-40B4-BE49-F238E27FC236}">
                <a16:creationId xmlns:a16="http://schemas.microsoft.com/office/drawing/2014/main" id="{C7A9084B-CD19-42E8-80F8-1AB06EB702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8339" y="455808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23" name="Speech Bubble: Rectangle 22">
            <a:extLst>
              <a:ext uri="{FF2B5EF4-FFF2-40B4-BE49-F238E27FC236}">
                <a16:creationId xmlns:a16="http://schemas.microsoft.com/office/drawing/2014/main" id="{CCFF3E12-3E2C-4608-A8F2-7D4BB6305DFA}"/>
              </a:ext>
            </a:extLst>
          </p:cNvPr>
          <p:cNvSpPr/>
          <p:nvPr/>
        </p:nvSpPr>
        <p:spPr bwMode="gray">
          <a:xfrm>
            <a:off x="6962606" y="1432563"/>
            <a:ext cx="3164604" cy="715415"/>
          </a:xfrm>
          <a:prstGeom prst="wedgeRectCallout">
            <a:avLst>
              <a:gd name="adj1" fmla="val -70151"/>
              <a:gd name="adj2" fmla="val -37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initiates update</a:t>
            </a:r>
          </a:p>
        </p:txBody>
      </p:sp>
      <p:pic>
        <p:nvPicPr>
          <p:cNvPr id="29" name="Picture 10" descr="Image result for nintendo koopa troopa">
            <a:extLst>
              <a:ext uri="{FF2B5EF4-FFF2-40B4-BE49-F238E27FC236}">
                <a16:creationId xmlns:a16="http://schemas.microsoft.com/office/drawing/2014/main" id="{14AB6E26-1E27-4397-AC7D-F683BD970F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8918" y="4539768"/>
            <a:ext cx="1275990" cy="162978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Image result for nintendo koopa troopa">
            <a:extLst>
              <a:ext uri="{FF2B5EF4-FFF2-40B4-BE49-F238E27FC236}">
                <a16:creationId xmlns:a16="http://schemas.microsoft.com/office/drawing/2014/main" id="{8DABBEEF-1866-4329-8194-0A8140E36E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9496" y="4521453"/>
            <a:ext cx="1275990" cy="1629787"/>
          </a:xfrm>
          <a:prstGeom prst="rect">
            <a:avLst/>
          </a:prstGeom>
          <a:noFill/>
          <a:extLst>
            <a:ext uri="{909E8E84-426E-40DD-AFC4-6F175D3DCCD1}">
              <a14:hiddenFill xmlns:a14="http://schemas.microsoft.com/office/drawing/2010/main">
                <a:solidFill>
                  <a:srgbClr val="FFFFFF"/>
                </a:solidFill>
              </a14:hiddenFill>
            </a:ext>
          </a:extLst>
        </p:spPr>
      </p:pic>
      <p:sp>
        <p:nvSpPr>
          <p:cNvPr id="31" name="Speech Bubble: Rectangle 30">
            <a:extLst>
              <a:ext uri="{FF2B5EF4-FFF2-40B4-BE49-F238E27FC236}">
                <a16:creationId xmlns:a16="http://schemas.microsoft.com/office/drawing/2014/main" id="{59344EF8-5F99-4B90-9F98-B5B575A802E4}"/>
              </a:ext>
            </a:extLst>
          </p:cNvPr>
          <p:cNvSpPr/>
          <p:nvPr/>
        </p:nvSpPr>
        <p:spPr bwMode="gray">
          <a:xfrm>
            <a:off x="9246990" y="2465483"/>
            <a:ext cx="1718445" cy="715415"/>
          </a:xfrm>
          <a:prstGeom prst="wedgeRectCallout">
            <a:avLst>
              <a:gd name="adj1" fmla="val -70653"/>
              <a:gd name="adj2" fmla="val 5175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New </a:t>
            </a:r>
            <a:r>
              <a:rPr lang="en-US" sz="1800" kern="0" dirty="0">
                <a:ea typeface="Arial Unicode MS" pitchFamily="34" charset="-128"/>
                <a:cs typeface="Arial Unicode MS" pitchFamily="34" charset="-128"/>
              </a:rPr>
              <a:t>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eplicaSet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Speech Bubble: Rectangle 31">
            <a:extLst>
              <a:ext uri="{FF2B5EF4-FFF2-40B4-BE49-F238E27FC236}">
                <a16:creationId xmlns:a16="http://schemas.microsoft.com/office/drawing/2014/main" id="{32E68E0E-C052-48B3-8A8D-C2DFFB8B4E6B}"/>
              </a:ext>
            </a:extLst>
          </p:cNvPr>
          <p:cNvSpPr/>
          <p:nvPr/>
        </p:nvSpPr>
        <p:spPr bwMode="gray">
          <a:xfrm>
            <a:off x="301925" y="1777561"/>
            <a:ext cx="2078815" cy="715415"/>
          </a:xfrm>
          <a:prstGeom prst="wedgeRectCallout">
            <a:avLst>
              <a:gd name="adj1" fmla="val 48318"/>
              <a:gd name="adj2" fmla="val 10119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Scale down, but keep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2624BD2-1BD0-43B4-BC35-BA4EDC55D2D4}"/>
              </a:ext>
            </a:extLst>
          </p:cNvPr>
          <p:cNvSpPr/>
          <p:nvPr/>
        </p:nvSpPr>
        <p:spPr bwMode="gray">
          <a:xfrm>
            <a:off x="9167491" y="3363783"/>
            <a:ext cx="2743536" cy="974785"/>
          </a:xfrm>
          <a:prstGeom prst="wedgeRectCallout">
            <a:avLst>
              <a:gd name="adj1" fmla="val -39406"/>
              <a:gd name="adj2" fmla="val 7777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 label set: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species=</a:t>
            </a:r>
            <a:r>
              <a:rPr lang="en-US" sz="1800" kern="0" dirty="0" err="1">
                <a:ea typeface="Arial Unicode MS" pitchFamily="34" charset="-128"/>
                <a:cs typeface="Arial Unicode MS" pitchFamily="34" charset="-128"/>
              </a:rPr>
              <a:t>koopa</a:t>
            </a:r>
            <a:r>
              <a:rPr lang="en-US" sz="1800" kern="0" dirty="0">
                <a:ea typeface="Arial Unicode MS" pitchFamily="34" charset="-128"/>
                <a:cs typeface="Arial Unicode MS" pitchFamily="34" charset="-128"/>
              </a:rPr>
              <a:t> generation=</a:t>
            </a:r>
            <a:r>
              <a:rPr lang="en-US" sz="1800" b="1" kern="0" dirty="0">
                <a:ea typeface="Arial Unicode MS" pitchFamily="34" charset="-128"/>
                <a:cs typeface="Arial Unicode MS" pitchFamily="34" charset="-128"/>
              </a:rPr>
              <a:t>red-shell</a:t>
            </a:r>
          </a:p>
        </p:txBody>
      </p:sp>
      <p:cxnSp>
        <p:nvCxnSpPr>
          <p:cNvPr id="4" name="Connector: Elbow 3">
            <a:extLst>
              <a:ext uri="{FF2B5EF4-FFF2-40B4-BE49-F238E27FC236}">
                <a16:creationId xmlns:a16="http://schemas.microsoft.com/office/drawing/2014/main" id="{72ED5063-2E4E-4757-BB7B-1351A10DA280}"/>
              </a:ext>
            </a:extLst>
          </p:cNvPr>
          <p:cNvCxnSpPr>
            <a:cxnSpLocks/>
          </p:cNvCxnSpPr>
          <p:nvPr/>
        </p:nvCxnSpPr>
        <p:spPr>
          <a:xfrm rot="5400000">
            <a:off x="3886834" y="2391727"/>
            <a:ext cx="838172" cy="1998375"/>
          </a:xfrm>
          <a:prstGeom prst="bentConnector2">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2FCAAA5-9423-4184-AD0F-345B06EB86A8}"/>
              </a:ext>
            </a:extLst>
          </p:cNvPr>
          <p:cNvCxnSpPr>
            <a:cxnSpLocks/>
            <a:stCxn id="1032" idx="2"/>
            <a:endCxn id="20" idx="1"/>
          </p:cNvCxnSpPr>
          <p:nvPr/>
        </p:nvCxnSpPr>
        <p:spPr>
          <a:xfrm rot="16200000" flipH="1">
            <a:off x="5875998" y="2381887"/>
            <a:ext cx="857984" cy="1999766"/>
          </a:xfrm>
          <a:prstGeom prst="bentConnector2">
            <a:avLst/>
          </a:prstGeom>
          <a:ln w="57150">
            <a:solidFill>
              <a:schemeClr val="bg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9" name="Group 24">
            <a:extLst>
              <a:ext uri="{FF2B5EF4-FFF2-40B4-BE49-F238E27FC236}">
                <a16:creationId xmlns:a16="http://schemas.microsoft.com/office/drawing/2014/main" id="{1CE2F06B-986D-44E7-9132-0090E787336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2653" y="3061944"/>
            <a:ext cx="1204079" cy="1458012"/>
          </a:xfrm>
          <a:prstGeom prst="rect">
            <a:avLst/>
          </a:prstGeom>
          <a:noFill/>
          <a:extLst>
            <a:ext uri="{909E8E84-426E-40DD-AFC4-6F175D3DCCD1}">
              <a14:hiddenFill xmlns:a14="http://schemas.microsoft.com/office/drawing/2010/main">
                <a:solidFill>
                  <a:srgbClr val="FFFFFF"/>
                </a:solidFill>
              </a14:hiddenFill>
            </a:ext>
          </a:extLst>
        </p:spPr>
      </p:pic>
      <p:pic>
        <p:nvPicPr>
          <p:cNvPr id="20" name="Group 24">
            <a:extLst>
              <a:ext uri="{FF2B5EF4-FFF2-40B4-BE49-F238E27FC236}">
                <a16:creationId xmlns:a16="http://schemas.microsoft.com/office/drawing/2014/main" id="{D9D33B36-8E29-4762-99B6-63BF44E3277D}"/>
              </a:ext>
            </a:extLst>
          </p:cNvPr>
          <p:cNvPicPr>
            <a:picLocks noChangeArrowheads="1"/>
          </p:cNvPicPr>
          <p:nvPr/>
        </p:nvPicPr>
        <p:blipFill>
          <a:blip r:embed="rId6">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304873" y="3081756"/>
            <a:ext cx="1204079" cy="145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25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42" presetClass="exit" presetSubtype="0" fill="hold" nodeType="afterEffect">
                                  <p:stCondLst>
                                    <p:cond delay="0"/>
                                  </p:stCondLst>
                                  <p:childTnLst>
                                    <p:animEffect transition="out" filter="fade">
                                      <p:cBhvr>
                                        <p:cTn id="19" dur="1000"/>
                                        <p:tgtEl>
                                          <p:spTgt spid="7"/>
                                        </p:tgtEl>
                                      </p:cBhvr>
                                    </p:animEffect>
                                    <p:anim calcmode="lin" valueType="num">
                                      <p:cBhvr>
                                        <p:cTn id="20" dur="1000"/>
                                        <p:tgtEl>
                                          <p:spTgt spid="7"/>
                                        </p:tgtEl>
                                        <p:attrNameLst>
                                          <p:attrName>ppt_x</p:attrName>
                                        </p:attrNameLst>
                                      </p:cBhvr>
                                      <p:tavLst>
                                        <p:tav tm="0">
                                          <p:val>
                                            <p:strVal val="ppt_x"/>
                                          </p:val>
                                        </p:tav>
                                        <p:tav tm="100000">
                                          <p:val>
                                            <p:strVal val="ppt_x"/>
                                          </p:val>
                                        </p:tav>
                                      </p:tavLst>
                                    </p:anim>
                                    <p:anim calcmode="lin" valueType="num">
                                      <p:cBhvr>
                                        <p:cTn id="21" dur="1000"/>
                                        <p:tgtEl>
                                          <p:spTgt spid="7"/>
                                        </p:tgtEl>
                                        <p:attrNameLst>
                                          <p:attrName>ppt_y</p:attrName>
                                        </p:attrNameLst>
                                      </p:cBhvr>
                                      <p:tavLst>
                                        <p:tav tm="0">
                                          <p:val>
                                            <p:strVal val="ppt_y"/>
                                          </p:val>
                                        </p:tav>
                                        <p:tav tm="100000">
                                          <p:val>
                                            <p:strVal val="ppt_y+.1"/>
                                          </p:val>
                                        </p:tav>
                                      </p:tavLst>
                                    </p:anim>
                                    <p:set>
                                      <p:cBhvr>
                                        <p:cTn id="22" dur="1" fill="hold">
                                          <p:stCondLst>
                                            <p:cond delay="999"/>
                                          </p:stCondLst>
                                        </p:cTn>
                                        <p:tgtEl>
                                          <p:spTgt spid="7"/>
                                        </p:tgtEl>
                                        <p:attrNameLst>
                                          <p:attrName>style.visibility</p:attrName>
                                        </p:attrNameLst>
                                      </p:cBhvr>
                                      <p:to>
                                        <p:strVal val="hidden"/>
                                      </p:to>
                                    </p:set>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1034"/>
                                        </p:tgtEl>
                                        <p:attrNameLst>
                                          <p:attrName>style.visibility</p:attrName>
                                        </p:attrNameLst>
                                      </p:cBhvr>
                                      <p:to>
                                        <p:strVal val="visible"/>
                                      </p:to>
                                    </p:set>
                                    <p:anim calcmode="lin" valueType="num">
                                      <p:cBhvr additive="base">
                                        <p:cTn id="26" dur="500" fill="hold"/>
                                        <p:tgtEl>
                                          <p:spTgt spid="1034"/>
                                        </p:tgtEl>
                                        <p:attrNameLst>
                                          <p:attrName>ppt_x</p:attrName>
                                        </p:attrNameLst>
                                      </p:cBhvr>
                                      <p:tavLst>
                                        <p:tav tm="0">
                                          <p:val>
                                            <p:strVal val="#ppt_x"/>
                                          </p:val>
                                        </p:tav>
                                        <p:tav tm="100000">
                                          <p:val>
                                            <p:strVal val="#ppt_x"/>
                                          </p:val>
                                        </p:tav>
                                      </p:tavLst>
                                    </p:anim>
                                    <p:anim calcmode="lin" valueType="num">
                                      <p:cBhvr additive="base">
                                        <p:cTn id="27" dur="500" fill="hold"/>
                                        <p:tgtEl>
                                          <p:spTgt spid="1034"/>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42" presetClass="exit" presetSubtype="0" fill="hold" nodeType="afterEffect">
                                  <p:stCondLst>
                                    <p:cond delay="0"/>
                                  </p:stCondLst>
                                  <p:childTnLst>
                                    <p:animEffect transition="out" filter="fade">
                                      <p:cBhvr>
                                        <p:cTn id="30" dur="1000"/>
                                        <p:tgtEl>
                                          <p:spTgt spid="1026"/>
                                        </p:tgtEl>
                                      </p:cBhvr>
                                    </p:animEffect>
                                    <p:anim calcmode="lin" valueType="num">
                                      <p:cBhvr>
                                        <p:cTn id="31" dur="1000"/>
                                        <p:tgtEl>
                                          <p:spTgt spid="1026"/>
                                        </p:tgtEl>
                                        <p:attrNameLst>
                                          <p:attrName>ppt_x</p:attrName>
                                        </p:attrNameLst>
                                      </p:cBhvr>
                                      <p:tavLst>
                                        <p:tav tm="0">
                                          <p:val>
                                            <p:strVal val="ppt_x"/>
                                          </p:val>
                                        </p:tav>
                                        <p:tav tm="100000">
                                          <p:val>
                                            <p:strVal val="ppt_x"/>
                                          </p:val>
                                        </p:tav>
                                      </p:tavLst>
                                    </p:anim>
                                    <p:anim calcmode="lin" valueType="num">
                                      <p:cBhvr>
                                        <p:cTn id="32" dur="1000"/>
                                        <p:tgtEl>
                                          <p:spTgt spid="1026"/>
                                        </p:tgtEl>
                                        <p:attrNameLst>
                                          <p:attrName>ppt_y</p:attrName>
                                        </p:attrNameLst>
                                      </p:cBhvr>
                                      <p:tavLst>
                                        <p:tav tm="0">
                                          <p:val>
                                            <p:strVal val="ppt_y"/>
                                          </p:val>
                                        </p:tav>
                                        <p:tav tm="100000">
                                          <p:val>
                                            <p:strVal val="ppt_y+.1"/>
                                          </p:val>
                                        </p:tav>
                                      </p:tavLst>
                                    </p:anim>
                                    <p:set>
                                      <p:cBhvr>
                                        <p:cTn id="33" dur="1" fill="hold">
                                          <p:stCondLst>
                                            <p:cond delay="999"/>
                                          </p:stCondLst>
                                        </p:cTn>
                                        <p:tgtEl>
                                          <p:spTgt spid="1026"/>
                                        </p:tgtEl>
                                        <p:attrNameLst>
                                          <p:attrName>style.visibility</p:attrName>
                                        </p:attrNameLst>
                                      </p:cBhvr>
                                      <p:to>
                                        <p:strVal val="hidden"/>
                                      </p:to>
                                    </p:set>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42" presetClass="exit" presetSubtype="0" fill="hold" nodeType="afterEffect">
                                  <p:stCondLst>
                                    <p:cond delay="0"/>
                                  </p:stCondLst>
                                  <p:childTnLst>
                                    <p:animEffect transition="out" filter="fade">
                                      <p:cBhvr>
                                        <p:cTn id="42" dur="1000"/>
                                        <p:tgtEl>
                                          <p:spTgt spid="6"/>
                                        </p:tgtEl>
                                      </p:cBhvr>
                                    </p:animEffect>
                                    <p:anim calcmode="lin" valueType="num">
                                      <p:cBhvr>
                                        <p:cTn id="43" dur="1000"/>
                                        <p:tgtEl>
                                          <p:spTgt spid="6"/>
                                        </p:tgtEl>
                                        <p:attrNameLst>
                                          <p:attrName>ppt_x</p:attrName>
                                        </p:attrNameLst>
                                      </p:cBhvr>
                                      <p:tavLst>
                                        <p:tav tm="0">
                                          <p:val>
                                            <p:strVal val="ppt_x"/>
                                          </p:val>
                                        </p:tav>
                                        <p:tav tm="100000">
                                          <p:val>
                                            <p:strVal val="ppt_x"/>
                                          </p:val>
                                        </p:tav>
                                      </p:tavLst>
                                    </p:anim>
                                    <p:anim calcmode="lin" valueType="num">
                                      <p:cBhvr>
                                        <p:cTn id="44" dur="1000"/>
                                        <p:tgtEl>
                                          <p:spTgt spid="6"/>
                                        </p:tgtEl>
                                        <p:attrNameLst>
                                          <p:attrName>ppt_y</p:attrName>
                                        </p:attrNameLst>
                                      </p:cBhvr>
                                      <p:tavLst>
                                        <p:tav tm="0">
                                          <p:val>
                                            <p:strVal val="ppt_y"/>
                                          </p:val>
                                        </p:tav>
                                        <p:tav tm="100000">
                                          <p:val>
                                            <p:strVal val="ppt_y+.1"/>
                                          </p:val>
                                        </p:tav>
                                      </p:tavLst>
                                    </p:anim>
                                    <p:set>
                                      <p:cBhvr>
                                        <p:cTn id="45" dur="1" fill="hold">
                                          <p:stCondLst>
                                            <p:cond delay="999"/>
                                          </p:stCondLst>
                                        </p:cTn>
                                        <p:tgtEl>
                                          <p:spTgt spid="6"/>
                                        </p:tgtEl>
                                        <p:attrNameLst>
                                          <p:attrName>style.visibility</p:attrName>
                                        </p:attrNameLst>
                                      </p:cBhvr>
                                      <p:to>
                                        <p:strVal val="hidden"/>
                                      </p:to>
                                    </p:set>
                                  </p:childTnLst>
                                </p:cTn>
                              </p:par>
                            </p:childTnLst>
                          </p:cTn>
                        </p:par>
                        <p:par>
                          <p:cTn id="46" fill="hold">
                            <p:stCondLst>
                              <p:cond delay="4500"/>
                            </p:stCondLst>
                            <p:childTnLst>
                              <p:par>
                                <p:cTn id="47" presetID="42" presetClass="entr" presetSubtype="0" fill="hold"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1000"/>
                                        <p:tgtEl>
                                          <p:spTgt spid="30"/>
                                        </p:tgtEl>
                                      </p:cBhvr>
                                    </p:animEffect>
                                    <p:anim calcmode="lin" valueType="num">
                                      <p:cBhvr>
                                        <p:cTn id="50" dur="1000" fill="hold"/>
                                        <p:tgtEl>
                                          <p:spTgt spid="30"/>
                                        </p:tgtEl>
                                        <p:attrNameLst>
                                          <p:attrName>ppt_x</p:attrName>
                                        </p:attrNameLst>
                                      </p:cBhvr>
                                      <p:tavLst>
                                        <p:tav tm="0">
                                          <p:val>
                                            <p:strVal val="#ppt_x"/>
                                          </p:val>
                                        </p:tav>
                                        <p:tav tm="100000">
                                          <p:val>
                                            <p:strVal val="#ppt_x"/>
                                          </p:val>
                                        </p:tav>
                                      </p:tavLst>
                                    </p:anim>
                                    <p:anim calcmode="lin" valueType="num">
                                      <p:cBhvr>
                                        <p:cTn id="51" dur="1000" fill="hold"/>
                                        <p:tgtEl>
                                          <p:spTgt spid="30"/>
                                        </p:tgtEl>
                                        <p:attrNameLst>
                                          <p:attrName>ppt_y</p:attrName>
                                        </p:attrNameLst>
                                      </p:cBhvr>
                                      <p:tavLst>
                                        <p:tav tm="0">
                                          <p:val>
                                            <p:strVal val="#ppt_y+.1"/>
                                          </p:val>
                                        </p:tav>
                                        <p:tav tm="100000">
                                          <p:val>
                                            <p:strVal val="#ppt_y"/>
                                          </p:val>
                                        </p:tav>
                                      </p:tavLst>
                                    </p:anim>
                                  </p:childTnLst>
                                </p:cTn>
                              </p:par>
                              <p:par>
                                <p:cTn id="52" presetID="1"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2A931E-4934-4B92-902B-4B22DC418132}"/>
              </a:ext>
            </a:extLst>
          </p:cNvPr>
          <p:cNvPicPr>
            <a:picLocks noChangeAspect="1"/>
          </p:cNvPicPr>
          <p:nvPr/>
        </p:nvPicPr>
        <p:blipFill>
          <a:blip r:embed="rId3"/>
          <a:stretch>
            <a:fillRect/>
          </a:stretch>
        </p:blipFill>
        <p:spPr>
          <a:xfrm>
            <a:off x="7574616" y="651855"/>
            <a:ext cx="3380968" cy="5673150"/>
          </a:xfrm>
          <a:prstGeom prst="rect">
            <a:avLst/>
          </a:prstGeom>
          <a:ln>
            <a:solidFill>
              <a:schemeClr val="tx1"/>
            </a:solidFill>
          </a:ln>
        </p:spPr>
      </p:pic>
      <p:sp>
        <p:nvSpPr>
          <p:cNvPr id="3" name="Text Placeholder 2"/>
          <p:cNvSpPr>
            <a:spLocks noGrp="1"/>
          </p:cNvSpPr>
          <p:nvPr>
            <p:ph type="body" sz="quarter" idx="10"/>
          </p:nvPr>
        </p:nvSpPr>
        <p:spPr>
          <a:xfrm>
            <a:off x="504001" y="1124700"/>
            <a:ext cx="6506400"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a:t>
            </a:r>
            <a:r>
              <a:rPr lang="en-US" dirty="0" err="1"/>
              <a:t>json</a:t>
            </a:r>
            <a:r>
              <a:rPr lang="en-US" dirty="0"/>
              <a:t> file or by “</a:t>
            </a:r>
            <a:r>
              <a:rPr lang="en-US" dirty="0" err="1"/>
              <a:t>kubectl</a:t>
            </a:r>
            <a:r>
              <a:rPr lang="en-US" dirty="0"/>
              <a:t> run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a:t>
            </a:r>
            <a:r>
              <a:rPr lang="en-US" dirty="0" err="1"/>
              <a:t>selctors</a:t>
            </a:r>
            <a:endParaRPr lang="en-US" dirty="0"/>
          </a:p>
          <a:p>
            <a:pPr lvl="1"/>
            <a:endParaRPr lang="en-US" dirty="0"/>
          </a:p>
        </p:txBody>
      </p:sp>
      <p:sp>
        <p:nvSpPr>
          <p:cNvPr id="2" name="Title 1"/>
          <p:cNvSpPr>
            <a:spLocks noGrp="1"/>
          </p:cNvSpPr>
          <p:nvPr>
            <p:ph type="title"/>
          </p:nvPr>
        </p:nvSpPr>
        <p:spPr/>
        <p:txBody>
          <a:bodyPr/>
          <a:lstStyle/>
          <a:p>
            <a:r>
              <a:rPr lang="en-US" dirty="0"/>
              <a:t>Deployments</a:t>
            </a:r>
          </a:p>
        </p:txBody>
      </p:sp>
      <p:cxnSp>
        <p:nvCxnSpPr>
          <p:cNvPr id="5" name="Straight Arrow Connector 4"/>
          <p:cNvCxnSpPr/>
          <p:nvPr/>
        </p:nvCxnSpPr>
        <p:spPr>
          <a:xfrm flipH="1">
            <a:off x="10146741" y="2111548"/>
            <a:ext cx="1059180" cy="7620"/>
          </a:xfrm>
          <a:prstGeom prst="straightConnector1">
            <a:avLst/>
          </a:prstGeom>
          <a:ln w="57150">
            <a:solidFill>
              <a:schemeClr val="accent4"/>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H="1">
            <a:off x="10146741" y="3488430"/>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flipH="1">
            <a:off x="10146741" y="4597507"/>
            <a:ext cx="1059180" cy="7620"/>
          </a:xfrm>
          <a:prstGeom prst="straightConnector1">
            <a:avLst/>
          </a:prstGeom>
          <a:ln w="57150">
            <a:solidFill>
              <a:schemeClr val="accent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4999000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1265</Words>
  <Application>Microsoft Office PowerPoint</Application>
  <PresentationFormat>Custom</PresentationFormat>
  <Paragraphs>152</Paragraphs>
  <Slides>12</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Introducing labels &amp; selectors</vt:lpstr>
      <vt:lpstr>Why do we need labels &amp; selectors?</vt:lpstr>
      <vt:lpstr>Using labels &amp; selectors</vt:lpstr>
      <vt:lpstr>Demo</vt:lpstr>
      <vt:lpstr>Deployments</vt:lpstr>
      <vt:lpstr>Updating Deployments</vt:lpstr>
      <vt:lpstr>Architecture overview – deployments</vt:lpstr>
      <vt:lpstr>Deployments</vt:lpstr>
      <vt:lpstr>Demo</vt:lpstr>
      <vt:lpstr>What YOU will do in exercise #03</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457</cp:revision>
  <dcterms:created xsi:type="dcterms:W3CDTF">2015-10-14T11:21:43Z</dcterms:created>
  <dcterms:modified xsi:type="dcterms:W3CDTF">2019-01-28T13:55:18Z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