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7" r:id="rId3"/>
    <p:sldId id="454" r:id="rId4"/>
    <p:sldId id="463" r:id="rId5"/>
    <p:sldId id="448" r:id="rId6"/>
    <p:sldId id="455" r:id="rId7"/>
    <p:sldId id="449" r:id="rId8"/>
    <p:sldId id="460" r:id="rId9"/>
    <p:sldId id="456" r:id="rId10"/>
    <p:sldId id="457" r:id="rId11"/>
    <p:sldId id="461" r:id="rId12"/>
    <p:sldId id="458" r:id="rId13"/>
    <p:sldId id="459" r:id="rId14"/>
    <p:sldId id="462" r:id="rId15"/>
    <p:sldId id="450" r:id="rId16"/>
    <p:sldId id="451"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75" autoAdjust="0"/>
  </p:normalViewPr>
  <p:slideViewPr>
    <p:cSldViewPr snapToGrid="0" showGuides="1">
      <p:cViewPr varScale="1">
        <p:scale>
          <a:sx n="114" d="100"/>
          <a:sy n="114" d="100"/>
        </p:scale>
        <p:origin x="2610"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379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construct consists of several building blocks: </a:t>
            </a:r>
          </a:p>
          <a:p>
            <a:pPr marL="285750" indent="-285750">
              <a:buFontTx/>
              <a:buChar char="-"/>
            </a:pPr>
            <a:r>
              <a:rPr lang="en-US" dirty="0"/>
              <a:t>In part-0000 namespace there are pods &amp; a </a:t>
            </a:r>
            <a:r>
              <a:rPr lang="en-US" dirty="0" err="1"/>
              <a:t>clusterIP</a:t>
            </a:r>
            <a:r>
              <a:rPr lang="en-US" dirty="0"/>
              <a:t> service, which can be used to access the pods cluster-internally</a:t>
            </a:r>
          </a:p>
          <a:p>
            <a:pPr marL="285750" indent="-285750">
              <a:buFontTx/>
              <a:buChar char="-"/>
            </a:pPr>
            <a:r>
              <a:rPr lang="en-US" dirty="0"/>
              <a:t>In </a:t>
            </a:r>
            <a:r>
              <a:rPr lang="en-US" dirty="0" err="1"/>
              <a:t>kube</a:t>
            </a:r>
            <a:r>
              <a:rPr lang="en-US" dirty="0"/>
              <a:t>-system namespace a component called “ingress-controller” runs. This component is exposed via </a:t>
            </a:r>
            <a:r>
              <a:rPr lang="en-US" dirty="0" err="1"/>
              <a:t>loadbalancer</a:t>
            </a:r>
            <a:r>
              <a:rPr lang="en-US" dirty="0"/>
              <a:t> service. The IP of this service is registered to a wildcard domain / top level domain.</a:t>
            </a:r>
          </a:p>
          <a:p>
            <a:pPr marL="285750" indent="-285750">
              <a:buFontTx/>
              <a:buChar char="-"/>
            </a:pPr>
            <a:r>
              <a:rPr lang="en-US" dirty="0"/>
              <a:t>In </a:t>
            </a:r>
            <a:r>
              <a:rPr lang="en-US" dirty="0" err="1"/>
              <a:t>kube</a:t>
            </a:r>
            <a:r>
              <a:rPr lang="en-US" dirty="0"/>
              <a:t>-system namespace a 2</a:t>
            </a:r>
            <a:r>
              <a:rPr lang="en-US" baseline="30000" dirty="0"/>
              <a:t>nd</a:t>
            </a:r>
            <a:r>
              <a:rPr lang="en-US" dirty="0"/>
              <a:t> component called “ingress-backend” is running.</a:t>
            </a:r>
          </a:p>
          <a:p>
            <a:pPr marL="285750" indent="-285750">
              <a:buFontTx/>
              <a:buChar char="-"/>
            </a:pPr>
            <a:r>
              <a:rPr lang="en-US" dirty="0"/>
              <a:t>In part-0000 the user deploys a routing description (ingress resource; regular k8s API object). This routing description is specific to the wildcard domain registered with the </a:t>
            </a:r>
            <a:r>
              <a:rPr lang="en-US" dirty="0" err="1"/>
              <a:t>loadbalancer</a:t>
            </a:r>
            <a:r>
              <a:rPr lang="en-US" dirty="0"/>
              <a:t> service.</a:t>
            </a:r>
          </a:p>
          <a:p>
            <a:pPr marL="285750" indent="-285750">
              <a:buFontTx/>
              <a:buChar char="-"/>
            </a:pPr>
            <a:r>
              <a:rPr lang="en-US" dirty="0"/>
              <a:t>The ingress-backend picks up the rules from this and all other namespaces and updates the server config of the ingress-controller</a:t>
            </a:r>
          </a:p>
          <a:p>
            <a:pPr marL="285750" indent="-285750">
              <a:buFontTx/>
              <a:buChar char="-"/>
            </a:pPr>
            <a:r>
              <a:rPr lang="en-US" dirty="0"/>
              <a:t>Now all traffic going in to *.ingress.com will be sent to the ingress-controller, evaluated and forwarded according to routing rules defined in the ingress resources.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2633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0985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reen.koopa/" TargetMode="External"/><Relationship Id="rId7" Type="http://schemas.openxmlformats.org/officeDocument/2006/relationships/hyperlink" Target="https://your-app.ingress.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red.koopa/" TargetMode="External"/><Relationship Id="rId11" Type="http://schemas.openxmlformats.org/officeDocument/2006/relationships/image" Target="../media/image13.png"/><Relationship Id="rId5" Type="http://schemas.openxmlformats.org/officeDocument/2006/relationships/hyperlink" Target="https://my-app.ingress.com/" TargetMode="External"/><Relationship Id="rId10" Type="http://schemas.openxmlformats.org/officeDocument/2006/relationships/image" Target="../media/image10.png"/><Relationship Id="rId4" Type="http://schemas.openxmlformats.org/officeDocument/2006/relationships/hyperlink" Target="https://koopa.ondemand.com/green" TargetMode="External"/><Relationship Id="rId9"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app.ingress.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oopa.ondemand.com/"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koopa.ondemand.com/green"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koopa.ondemand.com/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301466" y="1206858"/>
            <a:ext cx="634799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035240"/>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017662" y="2322576"/>
            <a:ext cx="4028467"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green</a:t>
            </a:r>
            <a:r>
              <a:rPr lang="de-DE" sz="1800" kern="0" dirty="0">
                <a:ea typeface="Arial Unicode MS" pitchFamily="34" charset="-128"/>
                <a:cs typeface="Arial Unicode MS" pitchFamily="34" charset="-128"/>
                <a:hlinkClick r:id="rId3"/>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5"/>
              </a:rPr>
              <a:t>. </a:t>
            </a:r>
            <a:r>
              <a:rPr lang="de-DE" sz="1800" kern="0" dirty="0" err="1">
                <a:ea typeface="Arial Unicode MS" pitchFamily="34" charset="-128"/>
                <a:cs typeface="Arial Unicode MS" pitchFamily="34" charset="-128"/>
                <a:hlinkClick r:id="rId5"/>
              </a:rPr>
              <a:t>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6"/>
              </a:rPr>
              <a:t>https://</a:t>
            </a:r>
            <a:r>
              <a:rPr lang="de-DE" sz="1800" b="1" kern="0" dirty="0">
                <a:ea typeface="Arial Unicode MS" pitchFamily="34" charset="-128"/>
                <a:cs typeface="Arial Unicode MS" pitchFamily="34" charset="-128"/>
                <a:hlinkClick r:id="rId6"/>
              </a:rPr>
              <a:t>red</a:t>
            </a:r>
            <a:r>
              <a:rPr lang="de-DE" sz="1800" kern="0" dirty="0">
                <a:ea typeface="Arial Unicode MS" pitchFamily="34" charset="-128"/>
                <a:cs typeface="Arial Unicode MS" pitchFamily="34" charset="-128"/>
                <a:hlinkClick r:id="rId6"/>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7"/>
              </a:rPr>
              <a:t>.com/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1311434" y="4905624"/>
            <a:ext cx="3158101" cy="1029376"/>
          </a:xfrm>
          <a:prstGeom prst="wedgeRectCallout">
            <a:avLst>
              <a:gd name="adj1" fmla="val 28485"/>
              <a:gd name="adj2" fmla="val -1270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a:t>
            </a:r>
            <a:endParaRPr lang="de-DE" sz="1800" kern="0" dirty="0">
              <a:ea typeface="Arial Unicode MS" pitchFamily="34" charset="-128"/>
              <a:cs typeface="Arial Unicode MS" pitchFamily="34" charset="-128"/>
            </a:endParaRPr>
          </a:p>
        </p:txBody>
      </p:sp>
      <p:cxnSp>
        <p:nvCxnSpPr>
          <p:cNvPr id="31" name="Connector: Elbow 30">
            <a:extLst>
              <a:ext uri="{FF2B5EF4-FFF2-40B4-BE49-F238E27FC236}">
                <a16:creationId xmlns:a16="http://schemas.microsoft.com/office/drawing/2014/main" id="{2739D898-ED70-45A5-9A26-67B71EB89EDC}"/>
              </a:ext>
            </a:extLst>
          </p:cNvPr>
          <p:cNvCxnSpPr>
            <a:cxnSpLocks/>
            <a:stCxn id="3" idx="1"/>
            <a:endCxn id="9" idx="3"/>
          </p:cNvCxnSpPr>
          <p:nvPr/>
        </p:nvCxnSpPr>
        <p:spPr>
          <a:xfrm rot="10800000" flipV="1">
            <a:off x="7046130" y="2925911"/>
            <a:ext cx="726271" cy="38767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a:stCxn id="9" idx="3"/>
            <a:endCxn id="46" idx="1"/>
          </p:cNvCxnSpPr>
          <p:nvPr/>
        </p:nvCxnSpPr>
        <p:spPr>
          <a:xfrm>
            <a:off x="7046129" y="3313585"/>
            <a:ext cx="726271" cy="1881680"/>
          </a:xfrm>
          <a:prstGeom prst="bentConnector3">
            <a:avLst>
              <a:gd name="adj1" fmla="val 31187"/>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9DFA2F-7A4A-4782-A513-725870D0DBDD}"/>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87A769-5BC6-4117-AA69-3AA10279F8EE}"/>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vignette.wikia.nocookie.net/nintendo/images/8/83/KoopaNSMB.png/revision/latest?cb=20110724132501&amp;path-prefix=en">
            <a:extLst>
              <a:ext uri="{FF2B5EF4-FFF2-40B4-BE49-F238E27FC236}">
                <a16:creationId xmlns:a16="http://schemas.microsoft.com/office/drawing/2014/main" id="{B93ACE34-1BD3-4E5E-9128-8FFAA75BD9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1660"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D64EE48D-C506-49B6-B5E5-9A4CCEEABC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1994"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2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37704A5-AD6E-495C-B693-CDB27091B4A6}"/>
              </a:ext>
            </a:extLst>
          </p:cNvPr>
          <p:cNvGrpSpPr/>
          <p:nvPr/>
        </p:nvGrpSpPr>
        <p:grpSpPr>
          <a:xfrm>
            <a:off x="4037687" y="2058632"/>
            <a:ext cx="3204830" cy="681069"/>
            <a:chOff x="2697480" y="2743200"/>
            <a:chExt cx="6187440" cy="2034540"/>
          </a:xfrm>
        </p:grpSpPr>
        <p:sp>
          <p:nvSpPr>
            <p:cNvPr id="24" name="Rectangle: Rounded Corners 23">
              <a:extLst>
                <a:ext uri="{FF2B5EF4-FFF2-40B4-BE49-F238E27FC236}">
                  <a16:creationId xmlns:a16="http://schemas.microsoft.com/office/drawing/2014/main" id="{05E8C5E2-5BB4-4FAC-900B-2C83D651B2FB}"/>
                </a:ext>
              </a:extLst>
            </p:cNvPr>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0BFD41BC-CBE2-408D-87EB-E611A2C832FD}"/>
                </a:ext>
              </a:extLst>
            </p:cNvPr>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ingress</a:t>
              </a:r>
              <a:r>
                <a:rPr lang="de-DE" sz="1800" kern="0" dirty="0">
                  <a:ea typeface="Arial Unicode MS" pitchFamily="34" charset="-128"/>
                  <a:cs typeface="Arial Unicode MS" pitchFamily="34" charset="-128"/>
                </a:rPr>
                <a:t>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Desired target state – exercise #07</a:t>
            </a:r>
          </a:p>
        </p:txBody>
      </p:sp>
      <p:grpSp>
        <p:nvGrpSpPr>
          <p:cNvPr id="13" name="Group 12"/>
          <p:cNvGrpSpPr/>
          <p:nvPr/>
        </p:nvGrpSpPr>
        <p:grpSpPr>
          <a:xfrm>
            <a:off x="3290150" y="3946055"/>
            <a:ext cx="4784740" cy="1063258"/>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EFA92259-685E-4269-8B4A-1237D4E8A830}"/>
              </a:ext>
            </a:extLst>
          </p:cNvPr>
          <p:cNvGrpSpPr/>
          <p:nvPr/>
        </p:nvGrpSpPr>
        <p:grpSpPr>
          <a:xfrm>
            <a:off x="4093382" y="5272162"/>
            <a:ext cx="3178276" cy="1331355"/>
            <a:chOff x="3482340" y="5191896"/>
            <a:chExt cx="3349915" cy="1363980"/>
          </a:xfrm>
        </p:grpSpPr>
        <p:sp>
          <p:nvSpPr>
            <p:cNvPr id="14" name="Rectangle: Rounded Corners 13"/>
            <p:cNvSpPr/>
            <p:nvPr/>
          </p:nvSpPr>
          <p:spPr bwMode="gray">
            <a:xfrm>
              <a:off x="3482340" y="5191896"/>
              <a:ext cx="33499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4007848"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75339"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7" name="Cloud 16"/>
          <p:cNvSpPr/>
          <p:nvPr/>
        </p:nvSpPr>
        <p:spPr bwMode="gray">
          <a:xfrm>
            <a:off x="3991499" y="997717"/>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037687" y="3000658"/>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a:extLst>
              <a:ext uri="{FF2B5EF4-FFF2-40B4-BE49-F238E27FC236}">
                <a16:creationId xmlns:a16="http://schemas.microsoft.com/office/drawing/2014/main" id="{F32124D6-E1B9-49E7-B6BA-2A5FF7218FFD}"/>
              </a:ext>
            </a:extLst>
          </p:cNvPr>
          <p:cNvGrpSpPr/>
          <p:nvPr/>
        </p:nvGrpSpPr>
        <p:grpSpPr>
          <a:xfrm>
            <a:off x="7816915" y="5272162"/>
            <a:ext cx="1513115" cy="1363980"/>
            <a:chOff x="146302" y="5125599"/>
            <a:chExt cx="1513115" cy="1363980"/>
          </a:xfrm>
        </p:grpSpPr>
        <p:sp>
          <p:nvSpPr>
            <p:cNvPr id="30" name="Rectangle: Rounded Corners 29">
              <a:extLst>
                <a:ext uri="{FF2B5EF4-FFF2-40B4-BE49-F238E27FC236}">
                  <a16:creationId xmlns:a16="http://schemas.microsoft.com/office/drawing/2014/main" id="{73BB4947-C31D-4339-8ED7-777A1A0AFC07}"/>
                </a:ext>
              </a:extLst>
            </p:cNvPr>
            <p:cNvSpPr/>
            <p:nvPr/>
          </p:nvSpPr>
          <p:spPr bwMode="gray">
            <a:xfrm>
              <a:off x="146302" y="5125599"/>
              <a:ext cx="15131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Cylinder 33">
              <a:extLst>
                <a:ext uri="{FF2B5EF4-FFF2-40B4-BE49-F238E27FC236}">
                  <a16:creationId xmlns:a16="http://schemas.microsoft.com/office/drawing/2014/main" id="{43E6B8DD-2872-4E69-9F28-D6D04BBBF190}"/>
                </a:ext>
              </a:extLst>
            </p:cNvPr>
            <p:cNvSpPr/>
            <p:nvPr/>
          </p:nvSpPr>
          <p:spPr bwMode="gray">
            <a:xfrm>
              <a:off x="436341" y="5305465"/>
              <a:ext cx="933038"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9476592" y="4844778"/>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 for ingress</a:t>
            </a:r>
          </a:p>
        </p:txBody>
      </p:sp>
      <p:cxnSp>
        <p:nvCxnSpPr>
          <p:cNvPr id="39" name="Connector: Elbow 38">
            <a:extLst>
              <a:ext uri="{FF2B5EF4-FFF2-40B4-BE49-F238E27FC236}">
                <a16:creationId xmlns:a16="http://schemas.microsoft.com/office/drawing/2014/main" id="{4017628C-E063-450D-A08D-0D789468B3A8}"/>
              </a:ext>
            </a:extLst>
          </p:cNvPr>
          <p:cNvCxnSpPr>
            <a:stCxn id="24" idx="3"/>
            <a:endCxn id="30" idx="0"/>
          </p:cNvCxnSpPr>
          <p:nvPr/>
        </p:nvCxnSpPr>
        <p:spPr>
          <a:xfrm>
            <a:off x="7242517" y="2399167"/>
            <a:ext cx="1330956" cy="2872995"/>
          </a:xfrm>
          <a:prstGeom prst="bentConnector2">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C5DF80D-7E3E-4500-A88C-2AAC46BBD4DD}"/>
              </a:ext>
            </a:extLst>
          </p:cNvPr>
          <p:cNvCxnSpPr/>
          <p:nvPr/>
        </p:nvCxnSpPr>
        <p:spPr>
          <a:xfrm>
            <a:off x="5682520" y="484477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11107B-48C5-42BC-AAB9-676E7426FE40}"/>
              </a:ext>
            </a:extLst>
          </p:cNvPr>
          <p:cNvCxnSpPr/>
          <p:nvPr/>
        </p:nvCxnSpPr>
        <p:spPr>
          <a:xfrm>
            <a:off x="5682520" y="350972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447B5A-B629-4DAD-A4A6-6A08B0ADE588}"/>
              </a:ext>
            </a:extLst>
          </p:cNvPr>
          <p:cNvCxnSpPr/>
          <p:nvPr/>
        </p:nvCxnSpPr>
        <p:spPr>
          <a:xfrm>
            <a:off x="5682520" y="2527024"/>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3C9A3-3BE5-4DCE-8DBD-D76819815FD5}"/>
              </a:ext>
            </a:extLst>
          </p:cNvPr>
          <p:cNvCxnSpPr/>
          <p:nvPr/>
        </p:nvCxnSpPr>
        <p:spPr>
          <a:xfrm>
            <a:off x="5682520" y="158499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4DEE0B1F-605D-4458-A2D3-5CE9DF04AC87}"/>
              </a:ext>
            </a:extLst>
          </p:cNvPr>
          <p:cNvSpPr/>
          <p:nvPr/>
        </p:nvSpPr>
        <p:spPr bwMode="gray">
          <a:xfrm>
            <a:off x="7654962" y="15043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Ingress as central entry point to cluster</a:t>
            </a:r>
          </a:p>
        </p:txBody>
      </p:sp>
      <p:sp>
        <p:nvSpPr>
          <p:cNvPr id="66" name="Speech Bubble: Rectangle 65">
            <a:extLst>
              <a:ext uri="{FF2B5EF4-FFF2-40B4-BE49-F238E27FC236}">
                <a16:creationId xmlns:a16="http://schemas.microsoft.com/office/drawing/2014/main" id="{9E7D1D7D-E7F6-4298-82FF-3C26840C53C1}"/>
              </a:ext>
            </a:extLst>
          </p:cNvPr>
          <p:cNvSpPr/>
          <p:nvPr/>
        </p:nvSpPr>
        <p:spPr bwMode="gray">
          <a:xfrm>
            <a:off x="7654962" y="268330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ClusterIP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service for inter cluster com.</a:t>
            </a: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04001" y="504000"/>
            <a:ext cx="11186476" cy="369332"/>
          </a:xfrm>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26B00B56-663D-40AE-B5A1-E2879A98E83E}"/>
              </a:ext>
            </a:extLst>
          </p:cNvPr>
          <p:cNvSpPr/>
          <p:nvPr/>
        </p:nvSpPr>
        <p:spPr bwMode="gray">
          <a:xfrm>
            <a:off x="2948686" y="1208105"/>
            <a:ext cx="9082355" cy="475090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kubernetes</a:t>
            </a:r>
            <a:r>
              <a:rPr lang="en-US" sz="1800" b="1" kern="0" dirty="0">
                <a:ea typeface="Arial Unicode MS" pitchFamily="34" charset="-128"/>
                <a:cs typeface="Arial Unicode MS" pitchFamily="34" charset="-128"/>
              </a:rPr>
              <a:t> internal network</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A1D9EC9-1EBD-46CA-B0ED-978CB0DAE2A3}"/>
              </a:ext>
            </a:extLst>
          </p:cNvPr>
          <p:cNvSpPr/>
          <p:nvPr/>
        </p:nvSpPr>
        <p:spPr bwMode="gray">
          <a:xfrm>
            <a:off x="7597517" y="1893013"/>
            <a:ext cx="4092960" cy="390161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part-0000</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7073C2CB-D306-4B39-B905-FEF684ECD5D6}"/>
              </a:ext>
            </a:extLst>
          </p:cNvPr>
          <p:cNvSpPr>
            <a:spLocks noGrp="1"/>
          </p:cNvSpPr>
          <p:nvPr>
            <p:ph type="title"/>
          </p:nvPr>
        </p:nvSpPr>
        <p:spPr/>
        <p:txBody>
          <a:bodyPr/>
          <a:lstStyle/>
          <a:p>
            <a:r>
              <a:rPr lang="en-US" dirty="0"/>
              <a:t>How does it work?</a:t>
            </a:r>
          </a:p>
        </p:txBody>
      </p:sp>
      <p:sp>
        <p:nvSpPr>
          <p:cNvPr id="10" name="Rectangle 9">
            <a:extLst>
              <a:ext uri="{FF2B5EF4-FFF2-40B4-BE49-F238E27FC236}">
                <a16:creationId xmlns:a16="http://schemas.microsoft.com/office/drawing/2014/main" id="{E88C9445-9706-4262-83C3-2A6ED4EE52A1}"/>
              </a:ext>
            </a:extLst>
          </p:cNvPr>
          <p:cNvSpPr/>
          <p:nvPr/>
        </p:nvSpPr>
        <p:spPr bwMode="gray">
          <a:xfrm>
            <a:off x="7857158" y="3091179"/>
            <a:ext cx="1222647"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ClusterIP</a:t>
            </a:r>
            <a:r>
              <a:rPr lang="de-DE" sz="1800" b="1" kern="0" dirty="0">
                <a:ea typeface="Arial Unicode MS" pitchFamily="34" charset="-128"/>
                <a:cs typeface="Arial Unicode MS" pitchFamily="34" charset="-128"/>
              </a:rPr>
              <a:t> Service</a:t>
            </a:r>
          </a:p>
        </p:txBody>
      </p:sp>
      <p:sp>
        <p:nvSpPr>
          <p:cNvPr id="11" name="Rectangle 10">
            <a:extLst>
              <a:ext uri="{FF2B5EF4-FFF2-40B4-BE49-F238E27FC236}">
                <a16:creationId xmlns:a16="http://schemas.microsoft.com/office/drawing/2014/main" id="{3CFB9957-97EE-4CDE-A8B1-520618B7E77F}"/>
              </a:ext>
            </a:extLst>
          </p:cNvPr>
          <p:cNvSpPr/>
          <p:nvPr/>
        </p:nvSpPr>
        <p:spPr bwMode="gray">
          <a:xfrm>
            <a:off x="10208188" y="2539966"/>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9D827E62-DB83-40D2-9D58-56EFE71ABAFA}"/>
              </a:ext>
            </a:extLst>
          </p:cNvPr>
          <p:cNvSpPr/>
          <p:nvPr/>
        </p:nvSpPr>
        <p:spPr bwMode="gray">
          <a:xfrm>
            <a:off x="10208188" y="3522078"/>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cxnSp>
        <p:nvCxnSpPr>
          <p:cNvPr id="13" name="Connector: Elbow 12">
            <a:extLst>
              <a:ext uri="{FF2B5EF4-FFF2-40B4-BE49-F238E27FC236}">
                <a16:creationId xmlns:a16="http://schemas.microsoft.com/office/drawing/2014/main" id="{57C26E21-BB2B-4663-A9C7-8DF9EC75E7A3}"/>
              </a:ext>
            </a:extLst>
          </p:cNvPr>
          <p:cNvCxnSpPr>
            <a:cxnSpLocks/>
            <a:stCxn id="10" idx="3"/>
            <a:endCxn id="11" idx="1"/>
          </p:cNvCxnSpPr>
          <p:nvPr/>
        </p:nvCxnSpPr>
        <p:spPr>
          <a:xfrm flipV="1">
            <a:off x="9079805" y="2937944"/>
            <a:ext cx="1128383" cy="551213"/>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36F964-D7B5-4DAC-A34C-F9A82EFD4176}"/>
              </a:ext>
            </a:extLst>
          </p:cNvPr>
          <p:cNvCxnSpPr>
            <a:cxnSpLocks/>
            <a:stCxn id="10" idx="3"/>
            <a:endCxn id="12" idx="1"/>
          </p:cNvCxnSpPr>
          <p:nvPr/>
        </p:nvCxnSpPr>
        <p:spPr>
          <a:xfrm>
            <a:off x="9079805" y="3489157"/>
            <a:ext cx="1128383" cy="430899"/>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31DD58-B049-4DA3-98AD-06E8F134860F}"/>
              </a:ext>
            </a:extLst>
          </p:cNvPr>
          <p:cNvSpPr/>
          <p:nvPr/>
        </p:nvSpPr>
        <p:spPr bwMode="gray">
          <a:xfrm>
            <a:off x="3357109" y="1893012"/>
            <a:ext cx="3522377" cy="390161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a:t>
            </a:r>
            <a:r>
              <a:rPr lang="en-US" sz="1800" b="1" kern="0" dirty="0" err="1">
                <a:ea typeface="Arial Unicode MS" pitchFamily="34" charset="-128"/>
                <a:cs typeface="Arial Unicode MS" pitchFamily="34" charset="-128"/>
              </a:rPr>
              <a:t>kube</a:t>
            </a:r>
            <a:r>
              <a:rPr lang="en-US" sz="1800" b="1" kern="0" dirty="0">
                <a:ea typeface="Arial Unicode MS" pitchFamily="34" charset="-128"/>
                <a:cs typeface="Arial Unicode MS" pitchFamily="34" charset="-128"/>
              </a:rPr>
              <a:t>-system</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021572A9-6976-4081-B145-7278775BF274}"/>
              </a:ext>
            </a:extLst>
          </p:cNvPr>
          <p:cNvSpPr/>
          <p:nvPr/>
        </p:nvSpPr>
        <p:spPr bwMode="gray">
          <a:xfrm>
            <a:off x="2276077" y="3091179"/>
            <a:ext cx="187018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LoadBalancer</a:t>
            </a:r>
            <a:r>
              <a:rPr lang="de-DE" sz="1800" b="1" kern="0" dirty="0">
                <a:ea typeface="Arial Unicode MS" pitchFamily="34" charset="-128"/>
                <a:cs typeface="Arial Unicode MS" pitchFamily="34" charset="-128"/>
              </a:rPr>
              <a:t> Service</a:t>
            </a:r>
          </a:p>
        </p:txBody>
      </p:sp>
      <p:sp>
        <p:nvSpPr>
          <p:cNvPr id="19" name="Rectangle 18">
            <a:extLst>
              <a:ext uri="{FF2B5EF4-FFF2-40B4-BE49-F238E27FC236}">
                <a16:creationId xmlns:a16="http://schemas.microsoft.com/office/drawing/2014/main" id="{1F4902FD-5842-4B59-BAE8-175F6C77D5BD}"/>
              </a:ext>
            </a:extLst>
          </p:cNvPr>
          <p:cNvSpPr/>
          <p:nvPr/>
        </p:nvSpPr>
        <p:spPr bwMode="gray">
          <a:xfrm>
            <a:off x="4884806" y="3032660"/>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Controlle</a:t>
            </a:r>
            <a:r>
              <a:rPr lang="de-DE" sz="1800" kern="0" dirty="0">
                <a:ea typeface="Arial Unicode MS" pitchFamily="34" charset="-128"/>
                <a:cs typeface="Arial Unicode MS" pitchFamily="34" charset="-128"/>
              </a:rPr>
              <a:t>r</a:t>
            </a:r>
          </a:p>
        </p:txBody>
      </p:sp>
      <p:pic>
        <p:nvPicPr>
          <p:cNvPr id="29" name="Graphic 28" descr="Document">
            <a:extLst>
              <a:ext uri="{FF2B5EF4-FFF2-40B4-BE49-F238E27FC236}">
                <a16:creationId xmlns:a16="http://schemas.microsoft.com/office/drawing/2014/main" id="{91BC4884-401A-40D3-A07B-72E5820CB0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3611" y="4392861"/>
            <a:ext cx="949274" cy="949274"/>
          </a:xfrm>
          <a:prstGeom prst="rect">
            <a:avLst/>
          </a:prstGeom>
        </p:spPr>
      </p:pic>
      <p:sp>
        <p:nvSpPr>
          <p:cNvPr id="30" name="Rectangle 29">
            <a:extLst>
              <a:ext uri="{FF2B5EF4-FFF2-40B4-BE49-F238E27FC236}">
                <a16:creationId xmlns:a16="http://schemas.microsoft.com/office/drawing/2014/main" id="{9C7EC393-EAC6-4D4C-A63C-7D3EE5945207}"/>
              </a:ext>
            </a:extLst>
          </p:cNvPr>
          <p:cNvSpPr/>
          <p:nvPr/>
        </p:nvSpPr>
        <p:spPr>
          <a:xfrm>
            <a:off x="8039861" y="5236161"/>
            <a:ext cx="1096775" cy="400110"/>
          </a:xfrm>
          <a:prstGeom prst="rect">
            <a:avLst/>
          </a:prstGeom>
        </p:spPr>
        <p:txBody>
          <a:bodyPr wrap="none">
            <a:spAutoFit/>
          </a:bodyPr>
          <a:lstStyle/>
          <a:p>
            <a:r>
              <a:rPr lang="en-US" sz="2000" b="1" dirty="0"/>
              <a:t>Ingress</a:t>
            </a:r>
          </a:p>
        </p:txBody>
      </p:sp>
      <p:sp>
        <p:nvSpPr>
          <p:cNvPr id="31" name="Rectangle 30">
            <a:extLst>
              <a:ext uri="{FF2B5EF4-FFF2-40B4-BE49-F238E27FC236}">
                <a16:creationId xmlns:a16="http://schemas.microsoft.com/office/drawing/2014/main" id="{251DAEA0-6088-4363-91D0-61B27629D20A}"/>
              </a:ext>
            </a:extLst>
          </p:cNvPr>
          <p:cNvSpPr/>
          <p:nvPr/>
        </p:nvSpPr>
        <p:spPr bwMode="gray">
          <a:xfrm>
            <a:off x="4884806" y="4410164"/>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Backend</a:t>
            </a:r>
          </a:p>
        </p:txBody>
      </p:sp>
      <p:grpSp>
        <p:nvGrpSpPr>
          <p:cNvPr id="38" name="Group 37">
            <a:extLst>
              <a:ext uri="{FF2B5EF4-FFF2-40B4-BE49-F238E27FC236}">
                <a16:creationId xmlns:a16="http://schemas.microsoft.com/office/drawing/2014/main" id="{0132434E-2832-4EDA-A3FB-9F567C37A600}"/>
              </a:ext>
            </a:extLst>
          </p:cNvPr>
          <p:cNvGrpSpPr/>
          <p:nvPr/>
        </p:nvGrpSpPr>
        <p:grpSpPr>
          <a:xfrm>
            <a:off x="389308" y="1692841"/>
            <a:ext cx="2249770" cy="1106406"/>
            <a:chOff x="1122252" y="3219863"/>
            <a:chExt cx="2249770" cy="1106406"/>
          </a:xfrm>
        </p:grpSpPr>
        <p:sp>
          <p:nvSpPr>
            <p:cNvPr id="39" name="Cloud 38">
              <a:extLst>
                <a:ext uri="{FF2B5EF4-FFF2-40B4-BE49-F238E27FC236}">
                  <a16:creationId xmlns:a16="http://schemas.microsoft.com/office/drawing/2014/main" id="{3C10E259-D9F3-4770-9A41-6C5DF9C4DC1E}"/>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Graphic 39" descr="User">
              <a:extLst>
                <a:ext uri="{FF2B5EF4-FFF2-40B4-BE49-F238E27FC236}">
                  <a16:creationId xmlns:a16="http://schemas.microsoft.com/office/drawing/2014/main" id="{BE1C7252-16D0-4CFC-BDDF-CCC747988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42" name="Connector: Elbow 41">
            <a:extLst>
              <a:ext uri="{FF2B5EF4-FFF2-40B4-BE49-F238E27FC236}">
                <a16:creationId xmlns:a16="http://schemas.microsoft.com/office/drawing/2014/main" id="{B9A0A99E-6624-475B-BBC7-BE1A6C23B42C}"/>
              </a:ext>
            </a:extLst>
          </p:cNvPr>
          <p:cNvCxnSpPr>
            <a:cxnSpLocks/>
            <a:stCxn id="39" idx="1"/>
            <a:endCxn id="18" idx="1"/>
          </p:cNvCxnSpPr>
          <p:nvPr/>
        </p:nvCxnSpPr>
        <p:spPr>
          <a:xfrm rot="16200000" flipH="1">
            <a:off x="1549591" y="2762671"/>
            <a:ext cx="691088" cy="761884"/>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52CF1A-EF4E-4426-9C36-3ACB823F1DC3}"/>
              </a:ext>
            </a:extLst>
          </p:cNvPr>
          <p:cNvCxnSpPr>
            <a:stCxn id="18" idx="3"/>
            <a:endCxn id="19" idx="1"/>
          </p:cNvCxnSpPr>
          <p:nvPr/>
        </p:nvCxnSpPr>
        <p:spPr>
          <a:xfrm>
            <a:off x="4146265" y="3489157"/>
            <a:ext cx="738541"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05A0E4-E458-4109-A529-5E6395D587A0}"/>
              </a:ext>
            </a:extLst>
          </p:cNvPr>
          <p:cNvCxnSpPr>
            <a:stCxn id="19" idx="3"/>
            <a:endCxn id="10" idx="1"/>
          </p:cNvCxnSpPr>
          <p:nvPr/>
        </p:nvCxnSpPr>
        <p:spPr>
          <a:xfrm>
            <a:off x="6452214" y="3489157"/>
            <a:ext cx="1404944"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3E2339-A29C-43AB-AF53-6364372A14BD}"/>
              </a:ext>
            </a:extLst>
          </p:cNvPr>
          <p:cNvCxnSpPr>
            <a:stCxn id="19" idx="2"/>
            <a:endCxn id="31" idx="0"/>
          </p:cNvCxnSpPr>
          <p:nvPr/>
        </p:nvCxnSpPr>
        <p:spPr>
          <a:xfrm>
            <a:off x="5668510" y="3945654"/>
            <a:ext cx="0" cy="464510"/>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4E0F4E-A136-4242-8C93-C5836C6796CF}"/>
              </a:ext>
            </a:extLst>
          </p:cNvPr>
          <p:cNvCxnSpPr>
            <a:stCxn id="31" idx="3"/>
            <a:endCxn id="29" idx="1"/>
          </p:cNvCxnSpPr>
          <p:nvPr/>
        </p:nvCxnSpPr>
        <p:spPr>
          <a:xfrm>
            <a:off x="6452214" y="4866661"/>
            <a:ext cx="1661397" cy="837"/>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Speech Bubble: Rectangle 69">
            <a:extLst>
              <a:ext uri="{FF2B5EF4-FFF2-40B4-BE49-F238E27FC236}">
                <a16:creationId xmlns:a16="http://schemas.microsoft.com/office/drawing/2014/main" id="{289E23CB-40FD-44C8-B9AD-5ED101D48D38}"/>
              </a:ext>
            </a:extLst>
          </p:cNvPr>
          <p:cNvSpPr/>
          <p:nvPr/>
        </p:nvSpPr>
        <p:spPr bwMode="gray">
          <a:xfrm>
            <a:off x="389308" y="4392861"/>
            <a:ext cx="2725361" cy="921007"/>
          </a:xfrm>
          <a:prstGeom prst="wedgeRectCallout">
            <a:avLst>
              <a:gd name="adj1" fmla="val 55139"/>
              <a:gd name="adj2" fmla="val -8921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7"/>
              </a:rPr>
              <a:t>*.ondemand.com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310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0" grpId="0"/>
      <p:bldP spid="31"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23956" y="1206858"/>
            <a:ext cx="642550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336454" y="2710452"/>
            <a:ext cx="3216161"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596975" y="3245672"/>
            <a:ext cx="1076854" cy="238173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669560"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84877"/>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https://koopa.ondemand.com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*.ondemand.com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4" name="Picture 2" descr="https://vignette.wikia.nocookie.net/nintendo/images/8/83/KoopaNSMB.png/revision/latest?cb=20110724132501&amp;path-prefix=en">
            <a:extLst>
              <a:ext uri="{FF2B5EF4-FFF2-40B4-BE49-F238E27FC236}">
                <a16:creationId xmlns:a16="http://schemas.microsoft.com/office/drawing/2014/main" id="{6EF85849-5145-44AF-8DFF-9F1B6F3357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822" y="2226304"/>
            <a:ext cx="519950" cy="82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3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70643" y="1206858"/>
            <a:ext cx="6378813"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171876"/>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200128" y="2322576"/>
            <a:ext cx="405201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b="1" kern="0" dirty="0">
                <a:ea typeface="Arial Unicode MS" pitchFamily="34" charset="-128"/>
                <a:cs typeface="Arial Unicode MS" pitchFamily="34" charset="-128"/>
                <a:hlinkClick r:id="rId3"/>
              </a:rPr>
              <a:t>green</a:t>
            </a: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https://koopa.ondemand.com/</a:t>
            </a:r>
            <a:r>
              <a:rPr lang="de-DE" sz="1800" b="1" kern="0" dirty="0">
                <a:ea typeface="Arial Unicode MS" pitchFamily="34" charset="-128"/>
                <a:cs typeface="Arial Unicode MS" pitchFamily="34" charset="-128"/>
                <a:hlinkClick r:id="rId4"/>
              </a:rPr>
              <a:t>red</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Cloud 11">
            <a:extLst>
              <a:ext uri="{FF2B5EF4-FFF2-40B4-BE49-F238E27FC236}">
                <a16:creationId xmlns:a16="http://schemas.microsoft.com/office/drawing/2014/main" id="{1743D8BF-8F3B-443E-ABD5-8A254B403503}"/>
              </a:ext>
            </a:extLst>
          </p:cNvPr>
          <p:cNvSpPr/>
          <p:nvPr/>
        </p:nvSpPr>
        <p:spPr bwMode="gray">
          <a:xfrm>
            <a:off x="320690" y="2760382"/>
            <a:ext cx="2249770" cy="1106406"/>
          </a:xfrm>
          <a:prstGeom prst="cloud">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6764" y="2787861"/>
            <a:ext cx="914400" cy="914400"/>
          </a:xfrm>
          <a:prstGeom prst="rect">
            <a:avLst/>
          </a:prstGeom>
        </p:spPr>
      </p:pic>
      <p:cxnSp>
        <p:nvCxnSpPr>
          <p:cNvPr id="33" name="Straight Connector 32">
            <a:extLst>
              <a:ext uri="{FF2B5EF4-FFF2-40B4-BE49-F238E27FC236}">
                <a16:creationId xmlns:a16="http://schemas.microsoft.com/office/drawing/2014/main" id="{93CFC0E6-4B2E-4A4A-8320-32CEDFC1F8AC}"/>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849098" y="5204116"/>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suffixes: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/green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/red</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flipV="1">
            <a:off x="7275708" y="3062547"/>
            <a:ext cx="496693" cy="244709"/>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a:stCxn id="9" idx="3"/>
            <a:endCxn id="46" idx="1"/>
          </p:cNvCxnSpPr>
          <p:nvPr/>
        </p:nvCxnSpPr>
        <p:spPr>
          <a:xfrm>
            <a:off x="7252141" y="3313585"/>
            <a:ext cx="520259" cy="1881680"/>
          </a:xfrm>
          <a:prstGeom prst="bentConnector3">
            <a:avLst>
              <a:gd name="adj1" fmla="val 21717"/>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pic>
        <p:nvPicPr>
          <p:cNvPr id="63" name="Picture 2" descr="https://vignette.wikia.nocookie.net/nintendo/images/8/83/KoopaNSMB.png/revision/latest?cb=20110724132501&amp;path-prefix=en">
            <a:extLst>
              <a:ext uri="{FF2B5EF4-FFF2-40B4-BE49-F238E27FC236}">
                <a16:creationId xmlns:a16="http://schemas.microsoft.com/office/drawing/2014/main" id="{146A0740-6CF7-4453-940E-E529058DA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1051"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Image result for nintendo koopa troopa">
            <a:extLst>
              <a:ext uri="{FF2B5EF4-FFF2-40B4-BE49-F238E27FC236}">
                <a16:creationId xmlns:a16="http://schemas.microsoft.com/office/drawing/2014/main" id="{B849C9E0-9AB3-481D-88A2-9845E445C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385"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5894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1839</Words>
  <Application>Microsoft Office PowerPoint</Application>
  <PresentationFormat>Custom</PresentationFormat>
  <Paragraphs>231</Paragraphs>
  <Slides>17</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Desired target state – 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677</cp:revision>
  <dcterms:created xsi:type="dcterms:W3CDTF">2015-10-14T11:21:43Z</dcterms:created>
  <dcterms:modified xsi:type="dcterms:W3CDTF">2019-07-24T08:57:20Z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