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Lst>
  <p:notesMasterIdLst>
    <p:notesMasterId r:id="rId42"/>
  </p:notesMasterIdLst>
  <p:handoutMasterIdLst>
    <p:handoutMasterId r:id="rId43"/>
  </p:handoutMasterIdLst>
  <p:sldIdLst>
    <p:sldId id="433" r:id="rId4"/>
    <p:sldId id="451" r:id="rId5"/>
    <p:sldId id="868" r:id="rId6"/>
    <p:sldId id="872" r:id="rId7"/>
    <p:sldId id="882" r:id="rId8"/>
    <p:sldId id="884" r:id="rId9"/>
    <p:sldId id="883" r:id="rId10"/>
    <p:sldId id="881" r:id="rId11"/>
    <p:sldId id="877" r:id="rId12"/>
    <p:sldId id="875" r:id="rId13"/>
    <p:sldId id="878" r:id="rId14"/>
    <p:sldId id="449" r:id="rId15"/>
    <p:sldId id="452" r:id="rId16"/>
    <p:sldId id="450" r:id="rId17"/>
    <p:sldId id="880" r:id="rId18"/>
    <p:sldId id="879" r:id="rId19"/>
    <p:sldId id="876" r:id="rId20"/>
    <p:sldId id="874" r:id="rId21"/>
    <p:sldId id="870" r:id="rId22"/>
    <p:sldId id="871" r:id="rId23"/>
    <p:sldId id="865" r:id="rId24"/>
    <p:sldId id="867" r:id="rId25"/>
    <p:sldId id="378" r:id="rId26"/>
    <p:sldId id="866" r:id="rId27"/>
    <p:sldId id="869" r:id="rId28"/>
    <p:sldId id="873" r:id="rId29"/>
    <p:sldId id="441" r:id="rId30"/>
    <p:sldId id="447" r:id="rId31"/>
    <p:sldId id="437" r:id="rId32"/>
    <p:sldId id="445" r:id="rId33"/>
    <p:sldId id="438" r:id="rId34"/>
    <p:sldId id="446" r:id="rId35"/>
    <p:sldId id="443" r:id="rId36"/>
    <p:sldId id="440" r:id="rId37"/>
    <p:sldId id="436" r:id="rId38"/>
    <p:sldId id="448" r:id="rId39"/>
    <p:sldId id="444" r:id="rId40"/>
    <p:sldId id="265" r:id="rId4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ECE59"/>
    <a:srgbClr val="0F46A7"/>
    <a:srgbClr val="970A82"/>
    <a:srgbClr val="FF3399"/>
    <a:srgbClr val="FF0000"/>
    <a:srgbClr val="FFFFFF"/>
    <a:srgbClr val="FEE3A1"/>
    <a:srgbClr val="FFF1D0"/>
    <a:srgbClr val="FFF8E7"/>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9053" autoAdjust="0"/>
  </p:normalViewPr>
  <p:slideViewPr>
    <p:cSldViewPr snapToGrid="0" showGuides="1">
      <p:cViewPr varScale="1">
        <p:scale>
          <a:sx n="145" d="100"/>
          <a:sy n="145" d="100"/>
        </p:scale>
        <p:origin x="1410" y="12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710699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997134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468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929201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39963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90429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7551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21416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90963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09660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21598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72262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22</a:t>
            </a:fld>
            <a:endParaRPr dirty="0">
              <a:solidFill>
                <a:prstClr val="black"/>
              </a:solidFill>
            </a:endParaRPr>
          </a:p>
        </p:txBody>
      </p:sp>
    </p:spTree>
    <p:extLst>
      <p:ext uri="{BB962C8B-B14F-4D97-AF65-F5344CB8AC3E}">
        <p14:creationId xmlns:p14="http://schemas.microsoft.com/office/powerpoint/2010/main" val="3729772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1000" b="0" i="0" u="none" strike="noStrike" kern="1200" cap="none" spc="0" normalizeH="0" baseline="0" noProof="0" smtClean="0">
                <a:ln>
                  <a:noFill/>
                </a:ln>
                <a:solidFill>
                  <a:prstClr val="black"/>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23</a:t>
            </a:fld>
            <a:endParaRPr kumimoji="0" lang="de-DE"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224718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27</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32</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Create a pod: ~/</a:t>
            </a:r>
            <a:r>
              <a:rPr lang="en-US" dirty="0" err="1"/>
              <a:t>kubernetes</a:t>
            </a:r>
            <a:r>
              <a:rPr lang="en-US" dirty="0"/>
              <a:t>/demo/02_pod_exec_liveness.yaml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33</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34</a:t>
            </a:fld>
            <a:endParaRPr lang="de-DE" dirty="0"/>
          </a:p>
        </p:txBody>
      </p:sp>
    </p:spTree>
    <p:extLst>
      <p:ext uri="{BB962C8B-B14F-4D97-AF65-F5344CB8AC3E}">
        <p14:creationId xmlns:p14="http://schemas.microsoft.com/office/powerpoint/2010/main" val="1827817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1754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35</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36</a:t>
            </a:fld>
            <a:endParaRPr lang="de-DE" dirty="0"/>
          </a:p>
        </p:txBody>
      </p:sp>
    </p:spTree>
    <p:extLst>
      <p:ext uri="{BB962C8B-B14F-4D97-AF65-F5344CB8AC3E}">
        <p14:creationId xmlns:p14="http://schemas.microsoft.com/office/powerpoint/2010/main" val="9873033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37</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14523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74202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27662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26172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59067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034930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637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theme" Target="../theme/theme2.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theme" Target="../theme/theme3.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 id="2147483826"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https://bulletinboard-ads-production.cfapps.sap.hana.ondemand.com/static/index.html" TargetMode="External"/><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02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254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254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254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254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Tree>
    <p:extLst>
      <p:ext uri="{BB962C8B-B14F-4D97-AF65-F5344CB8AC3E}">
        <p14:creationId xmlns:p14="http://schemas.microsoft.com/office/powerpoint/2010/main" val="2885181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545399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#0x</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content</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tls</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certs</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164703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3997893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9055" y="132766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6" name="Rectangle 5">
            <a:extLst>
              <a:ext uri="{FF2B5EF4-FFF2-40B4-BE49-F238E27FC236}">
                <a16:creationId xmlns:a16="http://schemas.microsoft.com/office/drawing/2014/main" id="{A6F0C299-DFA8-489C-B5C2-351ADFEC886A}"/>
              </a:ext>
            </a:extLst>
          </p:cNvPr>
          <p:cNvSpPr/>
          <p:nvPr/>
        </p:nvSpPr>
        <p:spPr bwMode="gray">
          <a:xfrm>
            <a:off x="4436352" y="1557571"/>
            <a:ext cx="7113496" cy="2540131"/>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
        <p:nvSpPr>
          <p:cNvPr id="72" name="Rectangle 71">
            <a:extLst>
              <a:ext uri="{FF2B5EF4-FFF2-40B4-BE49-F238E27FC236}">
                <a16:creationId xmlns:a16="http://schemas.microsoft.com/office/drawing/2014/main" id="{9F50EF68-9F70-4E04-876A-6D4D6C96E2EF}"/>
              </a:ext>
            </a:extLst>
          </p:cNvPr>
          <p:cNvSpPr/>
          <p:nvPr/>
        </p:nvSpPr>
        <p:spPr bwMode="gray">
          <a:xfrm>
            <a:off x="8031873" y="3758722"/>
            <a:ext cx="3517666" cy="2556614"/>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2120308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xxx</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74403" y="914576"/>
            <a:ext cx="2495238" cy="5504762"/>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523381"/>
            <a:ext cx="3771429" cy="1695238"/>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322662"/>
            <a:ext cx="1600000" cy="957143"/>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383848"/>
            <a:ext cx="1900000" cy="1028572"/>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914576"/>
            <a:ext cx="1276191" cy="1504762"/>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p:nvPr/>
        </p:nvCxnSpPr>
        <p:spPr>
          <a:xfrm flipV="1">
            <a:off x="1942266" y="1067912"/>
            <a:ext cx="3804438" cy="727516"/>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722022" y="2695287"/>
            <a:ext cx="4024682" cy="530750"/>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flipV="1">
            <a:off x="1942266" y="4449535"/>
            <a:ext cx="3804438" cy="310408"/>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942266" y="5236029"/>
            <a:ext cx="3804438" cy="274692"/>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315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1308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anim calcmode="lin" valueType="num">
                                      <p:cBhvr additive="base">
                                        <p:cTn id="33" dur="500" fill="hold"/>
                                        <p:tgtEl>
                                          <p:spTgt spid="68"/>
                                        </p:tgtEl>
                                        <p:attrNameLst>
                                          <p:attrName>ppt_x</p:attrName>
                                        </p:attrNameLst>
                                      </p:cBhvr>
                                      <p:tavLst>
                                        <p:tav tm="0">
                                          <p:val>
                                            <p:strVal val="#ppt_x"/>
                                          </p:val>
                                        </p:tav>
                                        <p:tav tm="100000">
                                          <p:val>
                                            <p:strVal val="#ppt_x"/>
                                          </p:val>
                                        </p:tav>
                                      </p:tavLst>
                                    </p:anim>
                                    <p:anim calcmode="lin" valueType="num">
                                      <p:cBhvr additive="base">
                                        <p:cTn id="34" dur="500" fill="hold"/>
                                        <p:tgtEl>
                                          <p:spTgt spid="6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anim calcmode="lin" valueType="num">
                                      <p:cBhvr additive="base">
                                        <p:cTn id="41" dur="500" fill="hold"/>
                                        <p:tgtEl>
                                          <p:spTgt spid="70"/>
                                        </p:tgtEl>
                                        <p:attrNameLst>
                                          <p:attrName>ppt_x</p:attrName>
                                        </p:attrNameLst>
                                      </p:cBhvr>
                                      <p:tavLst>
                                        <p:tav tm="0">
                                          <p:val>
                                            <p:strVal val="#ppt_x"/>
                                          </p:val>
                                        </p:tav>
                                        <p:tav tm="100000">
                                          <p:val>
                                            <p:strVal val="#ppt_x"/>
                                          </p:val>
                                        </p:tav>
                                      </p:tavLst>
                                    </p:anim>
                                    <p:anim calcmode="lin" valueType="num">
                                      <p:cBhvr additive="base">
                                        <p:cTn id="42" dur="500" fill="hold"/>
                                        <p:tgtEl>
                                          <p:spTgt spid="7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ppt_x"/>
                                          </p:val>
                                        </p:tav>
                                        <p:tav tm="100000">
                                          <p:val>
                                            <p:strVal val="#ppt_x"/>
                                          </p:val>
                                        </p:tav>
                                      </p:tavLst>
                                    </p:anim>
                                    <p:anim calcmode="lin" valueType="num">
                                      <p:cBhvr additive="base">
                                        <p:cTn id="4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 calcmode="lin" valueType="num">
                                      <p:cBhvr additive="base">
                                        <p:cTn id="65" dur="500" fill="hold"/>
                                        <p:tgtEl>
                                          <p:spTgt spid="47"/>
                                        </p:tgtEl>
                                        <p:attrNameLst>
                                          <p:attrName>ppt_x</p:attrName>
                                        </p:attrNameLst>
                                      </p:cBhvr>
                                      <p:tavLst>
                                        <p:tav tm="0">
                                          <p:val>
                                            <p:strVal val="#ppt_x"/>
                                          </p:val>
                                        </p:tav>
                                        <p:tav tm="100000">
                                          <p:val>
                                            <p:strVal val="#ppt_x"/>
                                          </p:val>
                                        </p:tav>
                                      </p:tavLst>
                                    </p:anim>
                                    <p:anim calcmode="lin" valueType="num">
                                      <p:cBhvr additive="base">
                                        <p:cTn id="66" dur="500" fill="hold"/>
                                        <p:tgtEl>
                                          <p:spTgt spid="4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500" fill="hold"/>
                                        <p:tgtEl>
                                          <p:spTgt spid="10"/>
                                        </p:tgtEl>
                                        <p:attrNameLst>
                                          <p:attrName>ppt_x</p:attrName>
                                        </p:attrNameLst>
                                      </p:cBhvr>
                                      <p:tavLst>
                                        <p:tav tm="0">
                                          <p:val>
                                            <p:strVal val="#ppt_x"/>
                                          </p:val>
                                        </p:tav>
                                        <p:tav tm="100000">
                                          <p:val>
                                            <p:strVal val="#ppt_x"/>
                                          </p:val>
                                        </p:tav>
                                      </p:tavLst>
                                    </p:anim>
                                    <p:anim calcmode="lin" valueType="num">
                                      <p:cBhvr additive="base">
                                        <p:cTn id="70" dur="500" fill="hold"/>
                                        <p:tgtEl>
                                          <p:spTgt spid="1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500" fill="hold"/>
                                        <p:tgtEl>
                                          <p:spTgt spid="49"/>
                                        </p:tgtEl>
                                        <p:attrNameLst>
                                          <p:attrName>ppt_x</p:attrName>
                                        </p:attrNameLst>
                                      </p:cBhvr>
                                      <p:tavLst>
                                        <p:tav tm="0">
                                          <p:val>
                                            <p:strVal val="#ppt_x"/>
                                          </p:val>
                                        </p:tav>
                                        <p:tav tm="100000">
                                          <p:val>
                                            <p:strVal val="#ppt_x"/>
                                          </p:val>
                                        </p:tav>
                                      </p:tavLst>
                                    </p:anim>
                                    <p:anim calcmode="lin" valueType="num">
                                      <p:cBhvr additive="base">
                                        <p:cTn id="74" dur="500" fill="hold"/>
                                        <p:tgtEl>
                                          <p:spTgt spid="49"/>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additive="base">
                                        <p:cTn id="77" dur="500" fill="hold"/>
                                        <p:tgtEl>
                                          <p:spTgt spid="60"/>
                                        </p:tgtEl>
                                        <p:attrNameLst>
                                          <p:attrName>ppt_x</p:attrName>
                                        </p:attrNameLst>
                                      </p:cBhvr>
                                      <p:tavLst>
                                        <p:tav tm="0">
                                          <p:val>
                                            <p:strVal val="#ppt_x"/>
                                          </p:val>
                                        </p:tav>
                                        <p:tav tm="100000">
                                          <p:val>
                                            <p:strVal val="#ppt_x"/>
                                          </p:val>
                                        </p:tav>
                                      </p:tavLst>
                                    </p:anim>
                                    <p:anim calcmode="lin" valueType="num">
                                      <p:cBhvr additive="base">
                                        <p:cTn id="78" dur="500" fill="hold"/>
                                        <p:tgtEl>
                                          <p:spTgt spid="6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65"/>
                                        </p:tgtEl>
                                        <p:attrNameLst>
                                          <p:attrName>style.visibility</p:attrName>
                                        </p:attrNameLst>
                                      </p:cBhvr>
                                      <p:to>
                                        <p:strVal val="visible"/>
                                      </p:to>
                                    </p:set>
                                    <p:anim calcmode="lin" valueType="num">
                                      <p:cBhvr additive="base">
                                        <p:cTn id="81" dur="500" fill="hold"/>
                                        <p:tgtEl>
                                          <p:spTgt spid="65"/>
                                        </p:tgtEl>
                                        <p:attrNameLst>
                                          <p:attrName>ppt_x</p:attrName>
                                        </p:attrNameLst>
                                      </p:cBhvr>
                                      <p:tavLst>
                                        <p:tav tm="0">
                                          <p:val>
                                            <p:strVal val="#ppt_x"/>
                                          </p:val>
                                        </p:tav>
                                        <p:tav tm="100000">
                                          <p:val>
                                            <p:strVal val="#ppt_x"/>
                                          </p:val>
                                        </p:tav>
                                      </p:tavLst>
                                    </p:anim>
                                    <p:anim calcmode="lin" valueType="num">
                                      <p:cBhvr additive="base">
                                        <p:cTn id="8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48"/>
                                        </p:tgtEl>
                                        <p:attrNameLst>
                                          <p:attrName>style.visibility</p:attrName>
                                        </p:attrNameLst>
                                      </p:cBhvr>
                                      <p:to>
                                        <p:strVal val="visible"/>
                                      </p:to>
                                    </p:set>
                                    <p:anim calcmode="lin" valueType="num">
                                      <p:cBhvr additive="base">
                                        <p:cTn id="87" dur="500" fill="hold"/>
                                        <p:tgtEl>
                                          <p:spTgt spid="48"/>
                                        </p:tgtEl>
                                        <p:attrNameLst>
                                          <p:attrName>ppt_x</p:attrName>
                                        </p:attrNameLst>
                                      </p:cBhvr>
                                      <p:tavLst>
                                        <p:tav tm="0">
                                          <p:val>
                                            <p:strVal val="#ppt_x"/>
                                          </p:val>
                                        </p:tav>
                                        <p:tav tm="100000">
                                          <p:val>
                                            <p:strVal val="#ppt_x"/>
                                          </p:val>
                                        </p:tav>
                                      </p:tavLst>
                                    </p:anim>
                                    <p:anim calcmode="lin" valueType="num">
                                      <p:cBhvr additive="base">
                                        <p:cTn id="88" dur="500" fill="hold"/>
                                        <p:tgtEl>
                                          <p:spTgt spid="48"/>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500" fill="hold"/>
                                        <p:tgtEl>
                                          <p:spTgt spid="41"/>
                                        </p:tgtEl>
                                        <p:attrNameLst>
                                          <p:attrName>ppt_x</p:attrName>
                                        </p:attrNameLst>
                                      </p:cBhvr>
                                      <p:tavLst>
                                        <p:tav tm="0">
                                          <p:val>
                                            <p:strVal val="#ppt_x"/>
                                          </p:val>
                                        </p:tav>
                                        <p:tav tm="100000">
                                          <p:val>
                                            <p:strVal val="#ppt_x"/>
                                          </p:val>
                                        </p:tav>
                                      </p:tavLst>
                                    </p:anim>
                                    <p:anim calcmode="lin" valueType="num">
                                      <p:cBhvr additive="base">
                                        <p:cTn id="10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3"/>
                                        </p:tgtEl>
                                        <p:attrNameLst>
                                          <p:attrName>style.visibility</p:attrName>
                                        </p:attrNameLst>
                                      </p:cBhvr>
                                      <p:to>
                                        <p:strVal val="visible"/>
                                      </p:to>
                                    </p:set>
                                    <p:anim calcmode="lin" valueType="num">
                                      <p:cBhvr additive="base">
                                        <p:cTn id="109" dur="500" fill="hold"/>
                                        <p:tgtEl>
                                          <p:spTgt spid="13"/>
                                        </p:tgtEl>
                                        <p:attrNameLst>
                                          <p:attrName>ppt_x</p:attrName>
                                        </p:attrNameLst>
                                      </p:cBhvr>
                                      <p:tavLst>
                                        <p:tav tm="0">
                                          <p:val>
                                            <p:strVal val="#ppt_x"/>
                                          </p:val>
                                        </p:tav>
                                        <p:tav tm="100000">
                                          <p:val>
                                            <p:strVal val="#ppt_x"/>
                                          </p:val>
                                        </p:tav>
                                      </p:tavLst>
                                    </p:anim>
                                    <p:anim calcmode="lin" valueType="num">
                                      <p:cBhvr additive="base">
                                        <p:cTn id="110" dur="500" fill="hold"/>
                                        <p:tgtEl>
                                          <p:spTgt spid="13"/>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1"/>
                                        </p:tgtEl>
                                        <p:attrNameLst>
                                          <p:attrName>style.visibility</p:attrName>
                                        </p:attrNameLst>
                                      </p:cBhvr>
                                      <p:to>
                                        <p:strVal val="visible"/>
                                      </p:to>
                                    </p:set>
                                    <p:anim calcmode="lin" valueType="num">
                                      <p:cBhvr additive="base">
                                        <p:cTn id="113" dur="500" fill="hold"/>
                                        <p:tgtEl>
                                          <p:spTgt spid="31"/>
                                        </p:tgtEl>
                                        <p:attrNameLst>
                                          <p:attrName>ppt_x</p:attrName>
                                        </p:attrNameLst>
                                      </p:cBhvr>
                                      <p:tavLst>
                                        <p:tav tm="0">
                                          <p:val>
                                            <p:strVal val="#ppt_x"/>
                                          </p:val>
                                        </p:tav>
                                        <p:tav tm="100000">
                                          <p:val>
                                            <p:strVal val="#ppt_x"/>
                                          </p:val>
                                        </p:tav>
                                      </p:tavLst>
                                    </p:anim>
                                    <p:anim calcmode="lin" valueType="num">
                                      <p:cBhvr additive="base">
                                        <p:cTn id="114" dur="500" fill="hold"/>
                                        <p:tgtEl>
                                          <p:spTgt spid="31"/>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additive="base">
                                        <p:cTn id="117" dur="500" fill="hold"/>
                                        <p:tgtEl>
                                          <p:spTgt spid="29"/>
                                        </p:tgtEl>
                                        <p:attrNameLst>
                                          <p:attrName>ppt_x</p:attrName>
                                        </p:attrNameLst>
                                      </p:cBhvr>
                                      <p:tavLst>
                                        <p:tav tm="0">
                                          <p:val>
                                            <p:strVal val="#ppt_x"/>
                                          </p:val>
                                        </p:tav>
                                        <p:tav tm="100000">
                                          <p:val>
                                            <p:strVal val="#ppt_x"/>
                                          </p:val>
                                        </p:tav>
                                      </p:tavLst>
                                    </p:anim>
                                    <p:anim calcmode="lin" valueType="num">
                                      <p:cBhvr additive="base">
                                        <p:cTn id="11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500" fill="hold"/>
                                        <p:tgtEl>
                                          <p:spTgt spid="27"/>
                                        </p:tgtEl>
                                        <p:attrNameLst>
                                          <p:attrName>ppt_x</p:attrName>
                                        </p:attrNameLst>
                                      </p:cBhvr>
                                      <p:tavLst>
                                        <p:tav tm="0">
                                          <p:val>
                                            <p:strVal val="#ppt_x"/>
                                          </p:val>
                                        </p:tav>
                                        <p:tav tm="100000">
                                          <p:val>
                                            <p:strVal val="#ppt_x"/>
                                          </p:val>
                                        </p:tav>
                                      </p:tavLst>
                                    </p:anim>
                                    <p:anim calcmode="lin" valueType="num">
                                      <p:cBhvr additive="base">
                                        <p:cTn id="12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19" grpId="0" animBg="1"/>
      <p:bldP spid="17" grpId="0" animBg="1"/>
      <p:bldP spid="15" grpId="0" animBg="1"/>
      <p:bldP spid="21" grpId="0" animBg="1"/>
      <p:bldP spid="42" grpId="0" animBg="1"/>
      <p:bldP spid="4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037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cxnSpLocks/>
          </p:cNvCxnSpPr>
          <p:nvPr/>
        </p:nvCxnSpPr>
        <p:spPr>
          <a:xfrm>
            <a:off x="6832776" y="1816583"/>
            <a:ext cx="3010839" cy="0"/>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4531911" y="1799764"/>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945660" y="155497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57" name="Connector: Elbow 56">
            <a:extLst>
              <a:ext uri="{FF2B5EF4-FFF2-40B4-BE49-F238E27FC236}">
                <a16:creationId xmlns:a16="http://schemas.microsoft.com/office/drawing/2014/main" id="{32B59199-B92D-4587-9382-1AB623F888BA}"/>
              </a:ext>
            </a:extLst>
          </p:cNvPr>
          <p:cNvCxnSpPr>
            <a:stCxn id="2" idx="3"/>
          </p:cNvCxnSpPr>
          <p:nvPr/>
        </p:nvCxnSpPr>
        <p:spPr>
          <a:xfrm flipV="1">
            <a:off x="2939177" y="1799764"/>
            <a:ext cx="1592734" cy="795375"/>
          </a:xfrm>
          <a:prstGeom prst="bentConnector3">
            <a:avLst>
              <a:gd name="adj1" fmla="val 99987"/>
            </a:avLst>
          </a:prstGeom>
          <a:ln w="444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665BE06-EC68-4A21-8500-7D887C7B0278}"/>
              </a:ext>
            </a:extLst>
          </p:cNvPr>
          <p:cNvCxnSpPr>
            <a:cxnSpLocks/>
            <a:endCxn id="16" idx="0"/>
          </p:cNvCxnSpPr>
          <p:nvPr/>
        </p:nvCxnSpPr>
        <p:spPr>
          <a:xfrm flipH="1">
            <a:off x="6498123" y="2066818"/>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flipH="1">
            <a:off x="10161694" y="2052445"/>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28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Xxx</a:t>
            </a:r>
          </a:p>
          <a:p>
            <a:pPr lvl="1"/>
            <a:r>
              <a:rPr lang="en-US" dirty="0" err="1"/>
              <a:t>yyy</a:t>
            </a:r>
            <a:endParaRPr lang="en-US" dirty="0"/>
          </a:p>
          <a:p>
            <a:pPr lvl="2"/>
            <a:r>
              <a:rPr lang="en-US" dirty="0"/>
              <a:t>ccc</a:t>
            </a:r>
          </a:p>
          <a:p>
            <a:pPr lvl="2"/>
            <a:r>
              <a:rPr lang="en-US" dirty="0" err="1"/>
              <a:t>bbb</a:t>
            </a:r>
            <a:endParaRPr lang="en-US" dirty="0"/>
          </a:p>
          <a:p>
            <a:pPr lvl="1"/>
            <a:endParaRPr lang="en-US" dirty="0"/>
          </a:p>
        </p:txBody>
      </p:sp>
      <p:sp>
        <p:nvSpPr>
          <p:cNvPr id="2" name="Title 1"/>
          <p:cNvSpPr>
            <a:spLocks noGrp="1"/>
          </p:cNvSpPr>
          <p:nvPr>
            <p:ph type="title"/>
          </p:nvPr>
        </p:nvSpPr>
        <p:spPr/>
        <p:txBody>
          <a:bodyPr/>
          <a:lstStyle/>
          <a:p>
            <a:r>
              <a:rPr lang="en-US" dirty="0"/>
              <a:t>xxx</a:t>
            </a:r>
          </a:p>
        </p:txBody>
      </p:sp>
    </p:spTree>
    <p:extLst>
      <p:ext uri="{BB962C8B-B14F-4D97-AF65-F5344CB8AC3E}">
        <p14:creationId xmlns:p14="http://schemas.microsoft.com/office/powerpoint/2010/main" val="339406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K8s</a:t>
            </a: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1853701"/>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181437"/>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1849694"/>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17743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173457"/>
            <a:ext cx="1" cy="169577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stCxn id="17" idx="3"/>
            <a:endCxn id="15" idx="1"/>
          </p:cNvCxnSpPr>
          <p:nvPr/>
        </p:nvCxnSpPr>
        <p:spPr>
          <a:xfrm>
            <a:off x="7312088" y="2675444"/>
            <a:ext cx="2011265" cy="4007"/>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177464"/>
            <a:ext cx="0" cy="1691765"/>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2979683" y="2595139"/>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623649" y="242030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4676865" y="2379676"/>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8314520" y="2430449"/>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424757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kern="0" dirty="0">
                <a:solidFill>
                  <a:srgbClr val="002060"/>
                </a:solidFill>
                <a:ea typeface="Arial Unicode MS" pitchFamily="34" charset="-128"/>
                <a:cs typeface="Arial Unicode MS" pitchFamily="34" charset="-128"/>
              </a:rPr>
              <a:t>Cloud </a:t>
            </a:r>
            <a:r>
              <a:rPr kern="0" dirty="0" err="1">
                <a:solidFill>
                  <a:srgbClr val="002060"/>
                </a:solidFill>
                <a:ea typeface="Arial Unicode MS" pitchFamily="34" charset="-128"/>
                <a:cs typeface="Arial Unicode MS" pitchFamily="34" charset="-128"/>
              </a:rPr>
              <a:t>Foundry</a:t>
            </a:r>
            <a:endParaRPr kern="0" dirty="0">
              <a:solidFill>
                <a:srgbClr val="002060"/>
              </a:solidFil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sz="1600" kern="0" dirty="0" err="1">
                <a:solidFill>
                  <a:srgbClr val="000000"/>
                </a:solidFill>
                <a:ea typeface="Arial Unicode MS" pitchFamily="34" charset="-128"/>
                <a:cs typeface="Arial Unicode MS" pitchFamily="34" charset="-128"/>
              </a:rPr>
              <a:t>PostgreSQL</a:t>
            </a:r>
            <a:endParaRPr sz="1600" kern="0" dirty="0">
              <a:solidFill>
                <a:srgbClr val="000000"/>
              </a:solidFil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sz="1600" kern="0" dirty="0">
              <a:solidFill>
                <a:srgbClr val="000000">
                  <a:lumMod val="75000"/>
                  <a:lumOff val="25000"/>
                </a:srgbClr>
              </a:solidFil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err="1">
                <a:solidFill>
                  <a:srgbClr val="000000">
                    <a:lumMod val="75000"/>
                    <a:lumOff val="25000"/>
                  </a:srgbClr>
                </a:solidFill>
                <a:ea typeface="Arial Unicode MS" pitchFamily="34" charset="-128"/>
                <a:cs typeface="Arial Unicode MS" pitchFamily="34" charset="-128"/>
              </a:rPr>
              <a:t>Statistics</a:t>
            </a:r>
            <a:endParaRPr sz="1600" kern="0" dirty="0">
              <a:solidFill>
                <a:srgbClr val="000000">
                  <a:lumMod val="75000"/>
                  <a:lumOff val="25000"/>
                </a:srgbClr>
              </a:solidFil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HTTPS / REST</a:t>
            </a:r>
            <a:endParaRPr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a:t>
            </a:r>
            <a:r>
              <a:rPr sz="1400" kern="0" dirty="0" err="1">
                <a:solidFill>
                  <a:srgbClr val="000000"/>
                </a:solidFill>
                <a:ea typeface="Arial Unicode MS" pitchFamily="34" charset="-128"/>
                <a:cs typeface="Arial Unicode MS" pitchFamily="34" charset="-128"/>
              </a:rPr>
              <a:t>backing</a:t>
            </a:r>
            <a:r>
              <a:rPr sz="1400" kern="0" dirty="0">
                <a:solidFill>
                  <a:srgbClr val="000000"/>
                </a:solidFill>
                <a:ea typeface="Arial Unicode MS" pitchFamily="34" charset="-128"/>
                <a:cs typeface="Arial Unicode MS" pitchFamily="34" charset="-128"/>
              </a:rPr>
              <a:t>) </a:t>
            </a:r>
            <a:r>
              <a:rPr sz="1400" kern="0" dirty="0" err="1">
                <a:solidFill>
                  <a:srgbClr val="000000"/>
                </a:solidFill>
                <a:ea typeface="Arial Unicode MS" pitchFamily="34" charset="-128"/>
                <a:cs typeface="Arial Unicode MS" pitchFamily="34" charset="-128"/>
              </a:rPr>
              <a:t>services</a:t>
            </a:r>
            <a:endParaRPr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fontAlgn="base">
              <a:spcBef>
                <a:spcPct val="50000"/>
              </a:spcBef>
              <a:spcAft>
                <a:spcPct val="0"/>
              </a:spcAft>
              <a:buClr>
                <a:srgbClr val="F0AB00"/>
              </a:buClr>
              <a:buSzPct val="80000"/>
            </a:pPr>
            <a:r>
              <a:rPr sz="1600" kern="0" dirty="0">
                <a:solidFill>
                  <a:srgbClr val="000000"/>
                </a:solidFil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
        <p:nvSpPr>
          <p:cNvPr id="3" name="Rectangle 2"/>
          <p:cNvSpPr/>
          <p:nvPr/>
        </p:nvSpPr>
        <p:spPr>
          <a:xfrm>
            <a:off x="247316" y="4080034"/>
            <a:ext cx="2434418" cy="646181"/>
          </a:xfrm>
          <a:prstGeom prst="rect">
            <a:avLst/>
          </a:prstGeom>
        </p:spPr>
        <p:txBody>
          <a:bodyPr wrap="square">
            <a:spAutoFit/>
          </a:bodyPr>
          <a:lstStyle/>
          <a:p>
            <a:r>
              <a:rPr lang="de-DE" sz="1200" dirty="0">
                <a:hlinkClick r:id="rId3"/>
              </a:rPr>
              <a:t>https://bulletinboard-ads-production.cfapps.sap.hana.ondemand.com/static/index.html</a:t>
            </a:r>
            <a:endParaRPr lang="de-DE" sz="1200" dirty="0"/>
          </a:p>
        </p:txBody>
      </p:sp>
    </p:spTree>
    <p:extLst>
      <p:ext uri="{BB962C8B-B14F-4D97-AF65-F5344CB8AC3E}">
        <p14:creationId xmlns:p14="http://schemas.microsoft.com/office/powerpoint/2010/main" val="3139714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Deploy</a:t>
            </a:r>
            <a:endParaRPr lang="en-US" sz="1600" kern="0" dirty="0" err="1">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ea typeface="Arial Unicode MS" pitchFamily="34" charset="-128"/>
                <a:cs typeface="Arial Unicode MS" pitchFamily="34" charset="-128"/>
              </a:rPr>
              <a:t>App</a:t>
            </a:r>
            <a:endParaRPr lang="en-US" sz="16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73805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solidFill>
                  <a:srgbClr val="000000"/>
                </a:solidFill>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a:solidFill>
                  <a:srgbClr val="000000"/>
                </a:solidFill>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Deploy</a:t>
            </a:r>
            <a:endParaRPr lang="en-US" sz="1600" kern="0" dirty="0" err="1">
              <a:solidFill>
                <a:srgbClr val="000000"/>
              </a:solidFill>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solidFill>
                  <a:srgbClr val="000000"/>
                </a:solidFill>
                <a:ea typeface="Arial Unicode MS" pitchFamily="34" charset="-128"/>
                <a:cs typeface="Arial Unicode MS" pitchFamily="34" charset="-128"/>
              </a:rPr>
              <a:t>App</a:t>
            </a:r>
            <a:endParaRPr lang="en-US" sz="1600" kern="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693304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Tree>
    <p:extLst>
      <p:ext uri="{BB962C8B-B14F-4D97-AF65-F5344CB8AC3E}">
        <p14:creationId xmlns:p14="http://schemas.microsoft.com/office/powerpoint/2010/main" val="4101123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gray">
          <a:xfrm>
            <a:off x="4114667" y="74920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14945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153119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08989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196590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01680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182474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494957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495298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14945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476045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475975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28751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23884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136582"/>
            <a:ext cx="2702231" cy="2150930"/>
          </a:xfrm>
          <a:prstGeom prst="rect">
            <a:avLst/>
          </a:prstGeom>
          <a:ln>
            <a:solidFill>
              <a:schemeClr val="tx1"/>
            </a:solidFill>
          </a:ln>
        </p:spPr>
      </p:pic>
    </p:spTree>
    <p:extLst>
      <p:ext uri="{BB962C8B-B14F-4D97-AF65-F5344CB8AC3E}">
        <p14:creationId xmlns:p14="http://schemas.microsoft.com/office/powerpoint/2010/main" val="2934269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Old</a:t>
            </a:r>
          </a:p>
        </p:txBody>
      </p:sp>
    </p:spTree>
    <p:extLst>
      <p:ext uri="{BB962C8B-B14F-4D97-AF65-F5344CB8AC3E}">
        <p14:creationId xmlns:p14="http://schemas.microsoft.com/office/powerpoint/2010/main" val="3198709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6" name="Picture 5">
            <a:extLst>
              <a:ext uri="{FF2B5EF4-FFF2-40B4-BE49-F238E27FC236}">
                <a16:creationId xmlns:a16="http://schemas.microsoft.com/office/drawing/2014/main" id="{E5890B50-4677-4B18-A312-FADD0C473BEA}"/>
              </a:ext>
            </a:extLst>
          </p:cNvPr>
          <p:cNvPicPr>
            <a:picLocks noChangeAspect="1"/>
          </p:cNvPicPr>
          <p:nvPr/>
        </p:nvPicPr>
        <p:blipFill>
          <a:blip r:embed="rId3"/>
          <a:stretch>
            <a:fillRect/>
          </a:stretch>
        </p:blipFill>
        <p:spPr>
          <a:xfrm>
            <a:off x="2238703" y="1771841"/>
            <a:ext cx="7942000" cy="4129714"/>
          </a:xfrm>
          <a:prstGeom prst="rect">
            <a:avLst/>
          </a:prstGeom>
        </p:spPr>
      </p:pic>
      <p:cxnSp>
        <p:nvCxnSpPr>
          <p:cNvPr id="8" name="Straight Connector 7">
            <a:extLst>
              <a:ext uri="{FF2B5EF4-FFF2-40B4-BE49-F238E27FC236}">
                <a16:creationId xmlns:a16="http://schemas.microsoft.com/office/drawing/2014/main" id="{9E199B26-A15E-414D-B89E-687DE6C73179}"/>
              </a:ext>
            </a:extLst>
          </p:cNvPr>
          <p:cNvCxnSpPr/>
          <p:nvPr/>
        </p:nvCxnSpPr>
        <p:spPr>
          <a:xfrm flipV="1">
            <a:off x="8600090" y="3547241"/>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CBA2852-DA83-43D3-9DFC-BB0BB3CDE7D2}"/>
              </a:ext>
            </a:extLst>
          </p:cNvPr>
          <p:cNvCxnSpPr>
            <a:cxnSpLocks/>
          </p:cNvCxnSpPr>
          <p:nvPr/>
        </p:nvCxnSpPr>
        <p:spPr>
          <a:xfrm>
            <a:off x="8521262" y="3547241"/>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63E59D-A525-4CA8-B346-76230440F55F}"/>
              </a:ext>
            </a:extLst>
          </p:cNvPr>
          <p:cNvCxnSpPr/>
          <p:nvPr/>
        </p:nvCxnSpPr>
        <p:spPr>
          <a:xfrm flipV="1">
            <a:off x="7309946" y="4953000"/>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17BC0B7-BED7-48F2-B833-B2A8381D8D51}"/>
              </a:ext>
            </a:extLst>
          </p:cNvPr>
          <p:cNvCxnSpPr>
            <a:cxnSpLocks/>
          </p:cNvCxnSpPr>
          <p:nvPr/>
        </p:nvCxnSpPr>
        <p:spPr>
          <a:xfrm>
            <a:off x="7231118" y="4953000"/>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D528-86FA-40A5-BB30-E3435BC3D2AB}"/>
              </a:ext>
            </a:extLst>
          </p:cNvPr>
          <p:cNvCxnSpPr>
            <a:cxnSpLocks/>
          </p:cNvCxnSpPr>
          <p:nvPr/>
        </p:nvCxnSpPr>
        <p:spPr>
          <a:xfrm>
            <a:off x="6498021" y="2430516"/>
            <a:ext cx="1765739"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9DD5CE-8444-402C-AE18-E1CD13811A8D}"/>
              </a:ext>
            </a:extLst>
          </p:cNvPr>
          <p:cNvCxnSpPr>
            <a:cxnSpLocks/>
          </p:cNvCxnSpPr>
          <p:nvPr/>
        </p:nvCxnSpPr>
        <p:spPr>
          <a:xfrm>
            <a:off x="8734096" y="5018688"/>
            <a:ext cx="945932"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23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631106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84" name="Group 83">
            <a:extLst>
              <a:ext uri="{FF2B5EF4-FFF2-40B4-BE49-F238E27FC236}">
                <a16:creationId xmlns:a16="http://schemas.microsoft.com/office/drawing/2014/main" id="{FD8EA436-B1D4-43D4-A5AE-47308BBBD387}"/>
              </a:ext>
            </a:extLst>
          </p:cNvPr>
          <p:cNvGrpSpPr/>
          <p:nvPr/>
        </p:nvGrpSpPr>
        <p:grpSpPr>
          <a:xfrm>
            <a:off x="2939177" y="1799765"/>
            <a:ext cx="3558946" cy="1063716"/>
            <a:chOff x="2939177" y="1799765"/>
            <a:chExt cx="3558946" cy="1063716"/>
          </a:xfrm>
        </p:grpSpPr>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a:off x="6498122" y="1799765"/>
              <a:ext cx="1" cy="605030"/>
            </a:xfrm>
            <a:prstGeom prst="line">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4D0194AC-DFC2-402B-A349-73E5501FAB2C}"/>
                </a:ext>
              </a:extLst>
            </p:cNvPr>
            <p:cNvGrpSpPr/>
            <p:nvPr/>
          </p:nvGrpSpPr>
          <p:grpSpPr>
            <a:xfrm>
              <a:off x="2939177" y="1799765"/>
              <a:ext cx="3558945" cy="1063716"/>
              <a:chOff x="2939177" y="1799765"/>
              <a:chExt cx="3558945"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a:stCxn id="2" idx="3"/>
              </p:cNvCxnSpPr>
              <p:nvPr/>
            </p:nvCxnSpPr>
            <p:spPr>
              <a:xfrm flipV="1">
                <a:off x="2939177" y="1799765"/>
                <a:ext cx="3558945" cy="795374"/>
              </a:xfrm>
              <a:prstGeom prst="bentConnector3">
                <a:avLst/>
              </a:prstGeom>
              <a:ln w="44450">
                <a:solidFill>
                  <a:schemeClr val="accent1"/>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grpSp>
        <p:nvGrpSpPr>
          <p:cNvPr id="85" name="Group 84">
            <a:extLst>
              <a:ext uri="{FF2B5EF4-FFF2-40B4-BE49-F238E27FC236}">
                <a16:creationId xmlns:a16="http://schemas.microsoft.com/office/drawing/2014/main" id="{6364B226-50DF-4B39-9149-3AAF12C2AC0C}"/>
              </a:ext>
            </a:extLst>
          </p:cNvPr>
          <p:cNvGrpSpPr/>
          <p:nvPr/>
        </p:nvGrpSpPr>
        <p:grpSpPr>
          <a:xfrm>
            <a:off x="7312088" y="1547090"/>
            <a:ext cx="2853400" cy="1380607"/>
            <a:chOff x="7312088" y="1547090"/>
            <a:chExt cx="2853400" cy="1380607"/>
          </a:xfrm>
        </p:grpSpPr>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1799765"/>
              <a:ext cx="0" cy="614211"/>
            </a:xfrm>
            <a:prstGeom prst="line">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47A6CC2F-84DC-4994-8143-02C6A1C8335E}"/>
                </a:ext>
              </a:extLst>
            </p:cNvPr>
            <p:cNvGrpSpPr/>
            <p:nvPr/>
          </p:nvGrpSpPr>
          <p:grpSpPr>
            <a:xfrm>
              <a:off x="7312088" y="1547090"/>
              <a:ext cx="2853400" cy="1380607"/>
              <a:chOff x="7312088" y="1547090"/>
              <a:chExt cx="285340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17" idx="3"/>
              </p:cNvCxnSpPr>
              <p:nvPr/>
            </p:nvCxnSpPr>
            <p:spPr>
              <a:xfrm flipV="1">
                <a:off x="7312088" y="1799765"/>
                <a:ext cx="2853400" cy="1127932"/>
              </a:xfrm>
              <a:prstGeom prst="bentConnector3">
                <a:avLst>
                  <a:gd name="adj1" fmla="val 27615"/>
                </a:avLst>
              </a:prstGeom>
              <a:ln w="44450">
                <a:solidFill>
                  <a:schemeClr val="accent1"/>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936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4"/>
                                        </p:tgtEl>
                                        <p:attrNameLst>
                                          <p:attrName>style.visibility</p:attrName>
                                        </p:attrNameLst>
                                      </p:cBhvr>
                                      <p:to>
                                        <p:strVal val="visible"/>
                                      </p:to>
                                    </p:set>
                                    <p:anim calcmode="lin" valueType="num">
                                      <p:cBhvr additive="base">
                                        <p:cTn id="33" dur="500" fill="hold"/>
                                        <p:tgtEl>
                                          <p:spTgt spid="84"/>
                                        </p:tgtEl>
                                        <p:attrNameLst>
                                          <p:attrName>ppt_x</p:attrName>
                                        </p:attrNameLst>
                                      </p:cBhvr>
                                      <p:tavLst>
                                        <p:tav tm="0">
                                          <p:val>
                                            <p:strVal val="#ppt_x"/>
                                          </p:val>
                                        </p:tav>
                                        <p:tav tm="100000">
                                          <p:val>
                                            <p:strVal val="#ppt_x"/>
                                          </p:val>
                                        </p:tav>
                                      </p:tavLst>
                                    </p:anim>
                                    <p:anim calcmode="lin" valueType="num">
                                      <p:cBhvr additive="base">
                                        <p:cTn id="34" dur="500" fill="hold"/>
                                        <p:tgtEl>
                                          <p:spTgt spid="8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anim calcmode="lin" valueType="num">
                                      <p:cBhvr additive="base">
                                        <p:cTn id="37" dur="500" fill="hold"/>
                                        <p:tgtEl>
                                          <p:spTgt spid="85"/>
                                        </p:tgtEl>
                                        <p:attrNameLst>
                                          <p:attrName>ppt_x</p:attrName>
                                        </p:attrNameLst>
                                      </p:cBhvr>
                                      <p:tavLst>
                                        <p:tav tm="0">
                                          <p:val>
                                            <p:strVal val="#ppt_x"/>
                                          </p:val>
                                        </p:tav>
                                        <p:tav tm="100000">
                                          <p:val>
                                            <p:strVal val="#ppt_x"/>
                                          </p:val>
                                        </p:tav>
                                      </p:tavLst>
                                    </p:anim>
                                    <p:anim calcmode="lin" valueType="num">
                                      <p:cBhvr additive="base">
                                        <p:cTn id="38"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 grpId="0" animBg="1"/>
      <p:bldP spid="15"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1 – App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565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2 – DB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773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3 – Both – app and DB get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2176491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81508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139857697"/>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1763</Words>
  <Application>Microsoft Office PowerPoint</Application>
  <PresentationFormat>Custom</PresentationFormat>
  <Paragraphs>453</Paragraphs>
  <Slides>38</Slides>
  <Notes>33</Notes>
  <HiddenSlides>3</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38</vt:i4>
      </vt:variant>
    </vt:vector>
  </HeadingPairs>
  <TitlesOfParts>
    <vt:vector size="48" baseType="lpstr">
      <vt:lpstr>Arial Unicode MS</vt:lpstr>
      <vt:lpstr>MS PGothic</vt:lpstr>
      <vt:lpstr>Arial</vt:lpstr>
      <vt:lpstr>Courier New</vt:lpstr>
      <vt:lpstr>Symbol</vt:lpstr>
      <vt:lpstr>Wingdings</vt:lpstr>
      <vt:lpstr>Wingdings</vt:lpstr>
      <vt:lpstr>SAP_2017_16x9_black</vt:lpstr>
      <vt:lpstr>SAPCorporate_2016_CC</vt:lpstr>
      <vt:lpstr>1_SAPCorporate_2016_CC</vt:lpstr>
      <vt:lpstr>PowerPoint Presentation</vt:lpstr>
      <vt:lpstr>xxx</vt:lpstr>
      <vt:lpstr>Cloud Curriculum, Reference/ Sample Microservice: bulletinboard</vt:lpstr>
      <vt:lpstr>How to bring bulletinboard into K8s ?</vt:lpstr>
      <vt:lpstr>Scaling: Option 1 – App gets multiple instances, if needed</vt:lpstr>
      <vt:lpstr>Scaling: Option 2 – DB gets multiple instances, if needed</vt:lpstr>
      <vt:lpstr>Scaling: Option 3 – Both – app and DB get multiple instances, if needed</vt:lpstr>
      <vt:lpstr>Bulletinboard in K8s: Target picture</vt:lpstr>
      <vt:lpstr>Bulletinboard in K8s: Step 1 – DB for bulletinboard-ads</vt:lpstr>
      <vt:lpstr>Bulletinboard in K8s: Dependencies across entities - 1</vt:lpstr>
      <vt:lpstr>Bulletinboard in K8s: Dependencies across entities - 2</vt:lpstr>
      <vt:lpstr>Demo</vt:lpstr>
      <vt:lpstr>What YOU will do in exercise #0x</vt:lpstr>
      <vt:lpstr>Appendix</vt:lpstr>
      <vt:lpstr>Cloud Curriculum, Reference/ Sample Microservice: bulletinboard</vt:lpstr>
      <vt:lpstr>xxx</vt:lpstr>
      <vt:lpstr>Cloud Curriculum, Reference/ Sample Microservice: bulletinboard</vt:lpstr>
      <vt:lpstr>Cloud Curriculum, Reference/ Sample Microservice: bulletinboard</vt:lpstr>
      <vt:lpstr>Cloud Curriculum, Reference/ Sample Microservice: bulletinboard</vt:lpstr>
      <vt:lpstr>Cloud Curriculum, Reference/ Sample Microservice: bulletinboard</vt:lpstr>
      <vt:lpstr>Reference/ Sample Microservices: bulletinboard</vt:lpstr>
      <vt:lpstr>PowerPoint Presentation</vt:lpstr>
      <vt:lpstr>PowerPoint Presentation</vt:lpstr>
      <vt:lpstr>Reference/ Sample Microservices: bulletinboard</vt:lpstr>
      <vt:lpstr>PowerPoint Presentation</vt:lpstr>
      <vt:lpstr>Old</vt:lpstr>
      <vt:lpstr>Pods – logical hosts</vt:lpstr>
      <vt:lpstr>Sidecar pattern – or when to use multiple container in a pod</vt:lpstr>
      <vt:lpstr>Pods</vt:lpstr>
      <vt:lpstr>Basic structure of most K8s resources</vt:lpstr>
      <vt:lpstr>Pod definition - https://kubernetes.io/docs/api-reference/v1.8/#pod-v1-core  </vt:lpstr>
      <vt:lpstr>Liveness &amp; Readiness Probes</vt:lpstr>
      <vt:lpstr>Demo</vt:lpstr>
      <vt:lpstr>Namespaces</vt:lpstr>
      <vt:lpstr>Namespaces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546</cp:revision>
  <dcterms:created xsi:type="dcterms:W3CDTF">2015-10-14T11:21:43Z</dcterms:created>
  <dcterms:modified xsi:type="dcterms:W3CDTF">2018-08-16T14:26:26Z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