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5" r:id="rId2"/>
    <p:sldId id="434" r:id="rId3"/>
    <p:sldId id="439" r:id="rId4"/>
    <p:sldId id="440" r:id="rId5"/>
    <p:sldId id="441" r:id="rId6"/>
    <p:sldId id="442" r:id="rId7"/>
    <p:sldId id="443" r:id="rId8"/>
    <p:sldId id="446"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7911" autoAdjust="0"/>
  </p:normalViewPr>
  <p:slideViewPr>
    <p:cSldViewPr snapToGrid="0" showGuides="1">
      <p:cViewPr varScale="1">
        <p:scale>
          <a:sx n="87" d="100"/>
          <a:sy n="87" d="100"/>
        </p:scale>
        <p:origin x="1890"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consist of different layers, depending on how they were built, which base images they come from and what software components are in it.</a:t>
            </a:r>
          </a:p>
          <a:p>
            <a:r>
              <a:rPr lang="en-US" dirty="0"/>
              <a:t>Every container will use the same set of image layers which are immutable (all containers will refer to the same bytes of data on the disk holding the image). However, every container gets an individual read/write layer that is unique to each container.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516210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“docker commit”, the read/write layer can be persisted into an immutable image layer, creating a new image.</a:t>
            </a:r>
          </a:p>
          <a:p>
            <a:endParaRPr lang="en-US" dirty="0"/>
          </a:p>
          <a:p>
            <a:r>
              <a:rPr lang="en-US" dirty="0"/>
              <a:t>Docker commit is good for persisting quick and small changes into an image. It has however two important drawbacks:</a:t>
            </a:r>
          </a:p>
          <a:p>
            <a:pPr marL="342900" indent="-342900">
              <a:buAutoNum type="arabicPeriod"/>
            </a:pPr>
            <a:r>
              <a:rPr lang="en-US" dirty="0"/>
              <a:t>Building images with “docker commit” cannot be easily automated</a:t>
            </a:r>
          </a:p>
          <a:p>
            <a:pPr marL="342900" indent="-342900">
              <a:buAutoNum type="arabicPeriod"/>
            </a:pPr>
            <a:r>
              <a:rPr lang="en-US" dirty="0"/>
              <a:t>All changes introduced to an image with “docker commit” cannot be examined in the images change history</a:t>
            </a:r>
          </a:p>
          <a:p>
            <a:pPr marL="342900" indent="-342900">
              <a:buAutoNum type="arabicPeriod"/>
            </a:pPr>
            <a:endParaRPr lang="en-US" dirty="0"/>
          </a:p>
          <a:p>
            <a:pPr marL="0" indent="0">
              <a:buNone/>
            </a:pPr>
            <a:r>
              <a:rPr lang="en-US" dirty="0"/>
              <a:t>Using “docker commit” to produce image that are intended for distribution is therefore highly discouraged.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44697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555985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hub.docker.com/"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spTree>
    <p:extLst>
      <p:ext uri="{BB962C8B-B14F-4D97-AF65-F5344CB8AC3E}">
        <p14:creationId xmlns:p14="http://schemas.microsoft.com/office/powerpoint/2010/main" val="138643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Docker </a:t>
            </a:r>
            <a:r>
              <a:rPr lang="en-US" dirty="0">
                <a:solidFill>
                  <a:schemeClr val="accent1"/>
                </a:solidFill>
              </a:rPr>
              <a:t>Images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Layers of images and containers</a:t>
            </a:r>
          </a:p>
        </p:txBody>
      </p:sp>
      <p:grpSp>
        <p:nvGrpSpPr>
          <p:cNvPr id="5" name="Group 4"/>
          <p:cNvGrpSpPr/>
          <p:nvPr/>
        </p:nvGrpSpPr>
        <p:grpSpPr>
          <a:xfrm>
            <a:off x="4841966" y="1615987"/>
            <a:ext cx="5947954" cy="3896539"/>
            <a:chOff x="4693920" y="1694364"/>
            <a:chExt cx="5947954" cy="3896539"/>
          </a:xfrm>
        </p:grpSpPr>
        <p:sp>
          <p:nvSpPr>
            <p:cNvPr id="6" name="Rectangle 5"/>
            <p:cNvSpPr/>
            <p:nvPr/>
          </p:nvSpPr>
          <p:spPr bwMode="gray">
            <a:xfrm>
              <a:off x="4693920" y="1694364"/>
              <a:ext cx="5947954" cy="389653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4920343" y="2718929"/>
              <a:ext cx="5495108"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8" name="Rectangle 7"/>
            <p:cNvSpPr/>
            <p:nvPr/>
          </p:nvSpPr>
          <p:spPr bwMode="gray">
            <a:xfrm>
              <a:off x="5329646" y="4730608"/>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5329646" y="4103591"/>
              <a:ext cx="4972594"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11" name="Rectangle 10"/>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12" name="Rectangle 11"/>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pic>
        <p:nvPicPr>
          <p:cNvPr id="13" name="Picture 12">
            <a:extLst>
              <a:ext uri="{FF2B5EF4-FFF2-40B4-BE49-F238E27FC236}">
                <a16:creationId xmlns:a16="http://schemas.microsoft.com/office/drawing/2014/main" id="{A8968184-AC3B-4D2A-B7CF-E7F43CD5D25A}"/>
              </a:ext>
            </a:extLst>
          </p:cNvPr>
          <p:cNvPicPr>
            <a:picLocks noChangeAspect="1"/>
          </p:cNvPicPr>
          <p:nvPr/>
        </p:nvPicPr>
        <p:blipFill>
          <a:blip r:embed="rId2"/>
          <a:stretch>
            <a:fillRect/>
          </a:stretch>
        </p:blipFill>
        <p:spPr>
          <a:xfrm>
            <a:off x="1146874" y="1852442"/>
            <a:ext cx="2767929" cy="3546882"/>
          </a:xfrm>
          <a:prstGeom prst="rect">
            <a:avLst/>
          </a:prstGeom>
        </p:spPr>
      </p:pic>
    </p:spTree>
    <p:extLst>
      <p:ext uri="{BB962C8B-B14F-4D97-AF65-F5344CB8AC3E}">
        <p14:creationId xmlns:p14="http://schemas.microsoft.com/office/powerpoint/2010/main" val="23174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5098638" cy="4230000"/>
          </a:xfrm>
        </p:spPr>
        <p:txBody>
          <a:bodyPr/>
          <a:lstStyle/>
          <a:p>
            <a:r>
              <a:rPr lang="en-US" dirty="0"/>
              <a:t>Example – </a:t>
            </a:r>
            <a:r>
              <a:rPr lang="en-US" dirty="0" err="1"/>
              <a:t>nginx</a:t>
            </a:r>
            <a:r>
              <a:rPr lang="en-US" dirty="0"/>
              <a:t> image</a:t>
            </a:r>
          </a:p>
        </p:txBody>
      </p:sp>
      <p:sp>
        <p:nvSpPr>
          <p:cNvPr id="3" name="Title 2"/>
          <p:cNvSpPr>
            <a:spLocks noGrp="1"/>
          </p:cNvSpPr>
          <p:nvPr>
            <p:ph type="title"/>
          </p:nvPr>
        </p:nvSpPr>
        <p:spPr/>
        <p:txBody>
          <a:bodyPr/>
          <a:lstStyle/>
          <a:p>
            <a:r>
              <a:rPr lang="en-US" dirty="0"/>
              <a:t>Image Layers</a:t>
            </a:r>
          </a:p>
        </p:txBody>
      </p:sp>
      <p:sp>
        <p:nvSpPr>
          <p:cNvPr id="12" name="Text Placeholder 1"/>
          <p:cNvSpPr txBox="1">
            <a:spLocks/>
          </p:cNvSpPr>
          <p:nvPr/>
        </p:nvSpPr>
        <p:spPr bwMode="gray">
          <a:xfrm>
            <a:off x="6235790" y="1620000"/>
            <a:ext cx="5098638" cy="4230000"/>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Example – </a:t>
            </a:r>
            <a:r>
              <a:rPr lang="de-DE" dirty="0" err="1"/>
              <a:t>Azure</a:t>
            </a:r>
            <a:r>
              <a:rPr lang="de-DE" dirty="0"/>
              <a:t> App Service </a:t>
            </a:r>
            <a:r>
              <a:rPr lang="de-DE" dirty="0" err="1"/>
              <a:t>php</a:t>
            </a:r>
            <a:endParaRPr lang="en-US" dirty="0"/>
          </a:p>
        </p:txBody>
      </p:sp>
      <p:grpSp>
        <p:nvGrpSpPr>
          <p:cNvPr id="25" name="Group 24"/>
          <p:cNvGrpSpPr/>
          <p:nvPr/>
        </p:nvGrpSpPr>
        <p:grpSpPr>
          <a:xfrm>
            <a:off x="7153912" y="2454474"/>
            <a:ext cx="3262393" cy="2726217"/>
            <a:chOff x="7153912" y="2240990"/>
            <a:chExt cx="3262393" cy="2726217"/>
          </a:xfrm>
        </p:grpSpPr>
        <p:sp>
          <p:nvSpPr>
            <p:cNvPr id="22" name="Rectangle: Rounded Corners 21"/>
            <p:cNvSpPr/>
            <p:nvPr/>
          </p:nvSpPr>
          <p:spPr bwMode="gray">
            <a:xfrm>
              <a:off x="7153912" y="2240990"/>
              <a:ext cx="3262393" cy="290843"/>
            </a:xfrm>
            <a:prstGeom prst="roundRect">
              <a:avLst/>
            </a:prstGeom>
            <a:solidFill>
              <a:schemeClr val="accent6">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200" i="1" kern="0" dirty="0">
                  <a:ea typeface="Arial Unicode MS" pitchFamily="34" charset="-128"/>
                  <a:cs typeface="Arial Unicode MS" pitchFamily="34" charset="-128"/>
                </a:rPr>
                <a:t>Container </a:t>
              </a:r>
              <a:r>
                <a:rPr lang="de-DE" sz="1200" i="1" kern="0" dirty="0" err="1">
                  <a:ea typeface="Arial Unicode MS" pitchFamily="34" charset="-128"/>
                  <a:cs typeface="Arial Unicode MS" pitchFamily="34" charset="-128"/>
                </a:rPr>
                <a:t>rw</a:t>
              </a:r>
              <a:r>
                <a:rPr lang="de-DE" sz="1200" i="1" kern="0" dirty="0">
                  <a:ea typeface="Arial Unicode MS" pitchFamily="34" charset="-128"/>
                  <a:cs typeface="Arial Unicode MS" pitchFamily="34" charset="-128"/>
                </a:rPr>
                <a:t> </a:t>
              </a:r>
              <a:r>
                <a:rPr lang="de-DE" sz="1200" i="1" kern="0" dirty="0" err="1">
                  <a:ea typeface="Arial Unicode MS" pitchFamily="34" charset="-128"/>
                  <a:cs typeface="Arial Unicode MS" pitchFamily="34" charset="-128"/>
                </a:rPr>
                <a:t>layer</a:t>
              </a:r>
              <a:endParaRPr lang="de-DE" sz="1200" i="1" kern="0" dirty="0">
                <a:ea typeface="Arial Unicode MS" pitchFamily="34" charset="-128"/>
                <a:cs typeface="Arial Unicode MS" pitchFamily="34" charset="-128"/>
              </a:endParaRPr>
            </a:p>
          </p:txBody>
        </p:sp>
        <p:sp>
          <p:nvSpPr>
            <p:cNvPr id="9" name="Rectangle 8"/>
            <p:cNvSpPr/>
            <p:nvPr/>
          </p:nvSpPr>
          <p:spPr bwMode="gray">
            <a:xfrm>
              <a:off x="7630334" y="4564251"/>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7" name="Arrow: Down 16"/>
            <p:cNvSpPr/>
            <p:nvPr/>
          </p:nvSpPr>
          <p:spPr bwMode="gray">
            <a:xfrm>
              <a:off x="8307939" y="3242771"/>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Down 17"/>
            <p:cNvSpPr/>
            <p:nvPr/>
          </p:nvSpPr>
          <p:spPr bwMode="gray">
            <a:xfrm>
              <a:off x="8307939" y="3817583"/>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Arrow: Down 18"/>
            <p:cNvSpPr/>
            <p:nvPr/>
          </p:nvSpPr>
          <p:spPr bwMode="gray">
            <a:xfrm>
              <a:off x="8307939" y="439239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7630334" y="3989439"/>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1" name="Rectangle 10"/>
            <p:cNvSpPr/>
            <p:nvPr/>
          </p:nvSpPr>
          <p:spPr bwMode="gray">
            <a:xfrm>
              <a:off x="7630334" y="3414627"/>
              <a:ext cx="2440092" cy="402956"/>
            </a:xfrm>
            <a:prstGeom prst="rect">
              <a:avLst/>
            </a:prstGeom>
            <a:solidFill>
              <a:schemeClr val="accent5">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800" dirty="0">
                  <a:solidFill>
                    <a:schemeClr val="bg1"/>
                  </a:solidFill>
                </a:rPr>
                <a:t>php:7.0.6-apache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4" name="Rectangle 13"/>
            <p:cNvSpPr/>
            <p:nvPr/>
          </p:nvSpPr>
          <p:spPr bwMode="gray">
            <a:xfrm>
              <a:off x="7630334" y="2839815"/>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800" dirty="0" err="1"/>
                <a:t>appsvc</a:t>
              </a:r>
              <a:r>
                <a:rPr lang="de-DE" sz="1800" dirty="0"/>
                <a:t>/</a:t>
              </a:r>
              <a:r>
                <a:rPr lang="de-DE" sz="1800" dirty="0" err="1"/>
                <a:t>php</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grpSp>
        <p:nvGrpSpPr>
          <p:cNvPr id="24" name="Group 23"/>
          <p:cNvGrpSpPr/>
          <p:nvPr/>
        </p:nvGrpSpPr>
        <p:grpSpPr>
          <a:xfrm>
            <a:off x="1169677" y="3029287"/>
            <a:ext cx="3262393" cy="2151404"/>
            <a:chOff x="1146430" y="2815803"/>
            <a:chExt cx="3262393" cy="2151404"/>
          </a:xfrm>
        </p:grpSpPr>
        <p:sp>
          <p:nvSpPr>
            <p:cNvPr id="4" name="Rectangle 3"/>
            <p:cNvSpPr/>
            <p:nvPr/>
          </p:nvSpPr>
          <p:spPr bwMode="gray">
            <a:xfrm>
              <a:off x="1557581" y="4564251"/>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2235186" y="3817583"/>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Arrow: Down 15"/>
            <p:cNvSpPr/>
            <p:nvPr/>
          </p:nvSpPr>
          <p:spPr bwMode="gray">
            <a:xfrm>
              <a:off x="2235186" y="439239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p:nvSpPr>
          <p:spPr bwMode="gray">
            <a:xfrm>
              <a:off x="1557581" y="3989439"/>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Rectangle 7"/>
            <p:cNvSpPr/>
            <p:nvPr/>
          </p:nvSpPr>
          <p:spPr bwMode="gray">
            <a:xfrm>
              <a:off x="1557581" y="3414627"/>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23" name="Rectangle: Rounded Corners 22"/>
            <p:cNvSpPr/>
            <p:nvPr/>
          </p:nvSpPr>
          <p:spPr bwMode="gray">
            <a:xfrm>
              <a:off x="1146430" y="2815803"/>
              <a:ext cx="3262393" cy="290843"/>
            </a:xfrm>
            <a:prstGeom prst="roundRect">
              <a:avLst/>
            </a:prstGeom>
            <a:solidFill>
              <a:schemeClr val="accent6">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200" i="1" kern="0" dirty="0">
                  <a:ea typeface="Arial Unicode MS" pitchFamily="34" charset="-128"/>
                  <a:cs typeface="Arial Unicode MS" pitchFamily="34" charset="-128"/>
                </a:rPr>
                <a:t>Container </a:t>
              </a:r>
              <a:r>
                <a:rPr lang="de-DE" sz="1200" i="1" kern="0" dirty="0" err="1">
                  <a:ea typeface="Arial Unicode MS" pitchFamily="34" charset="-128"/>
                  <a:cs typeface="Arial Unicode MS" pitchFamily="34" charset="-128"/>
                </a:rPr>
                <a:t>rw</a:t>
              </a:r>
              <a:r>
                <a:rPr lang="de-DE" sz="1200" i="1" kern="0" dirty="0">
                  <a:ea typeface="Arial Unicode MS" pitchFamily="34" charset="-128"/>
                  <a:cs typeface="Arial Unicode MS" pitchFamily="34" charset="-128"/>
                </a:rPr>
                <a:t> </a:t>
              </a:r>
              <a:r>
                <a:rPr lang="de-DE" sz="1200" i="1" kern="0" dirty="0" err="1">
                  <a:ea typeface="Arial Unicode MS" pitchFamily="34" charset="-128"/>
                  <a:cs typeface="Arial Unicode MS" pitchFamily="34" charset="-128"/>
                </a:rPr>
                <a:t>layer</a:t>
              </a:r>
              <a:endParaRPr lang="de-DE" sz="1200" i="1"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149913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Committing changes</a:t>
            </a:r>
          </a:p>
        </p:txBody>
      </p:sp>
      <p:grpSp>
        <p:nvGrpSpPr>
          <p:cNvPr id="41" name="Group 40"/>
          <p:cNvGrpSpPr/>
          <p:nvPr/>
        </p:nvGrpSpPr>
        <p:grpSpPr>
          <a:xfrm>
            <a:off x="920505" y="2486032"/>
            <a:ext cx="2969021" cy="1828800"/>
            <a:chOff x="773819" y="2489200"/>
            <a:chExt cx="2969021" cy="1828800"/>
          </a:xfrm>
        </p:grpSpPr>
        <p:sp>
          <p:nvSpPr>
            <p:cNvPr id="39" name="Rectangle 38"/>
            <p:cNvSpPr/>
            <p:nvPr/>
          </p:nvSpPr>
          <p:spPr bwMode="gray">
            <a:xfrm>
              <a:off x="773819" y="2489200"/>
              <a:ext cx="2969021"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4" name="Rectangle 3"/>
            <p:cNvSpPr/>
            <p:nvPr/>
          </p:nvSpPr>
          <p:spPr bwMode="gray">
            <a:xfrm>
              <a:off x="1184971" y="3773840"/>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1862576" y="3027172"/>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6" name="Arrow: Down 15"/>
            <p:cNvSpPr/>
            <p:nvPr/>
          </p:nvSpPr>
          <p:spPr bwMode="gray">
            <a:xfrm>
              <a:off x="1862576" y="3601984"/>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 name="Rectangle 6"/>
            <p:cNvSpPr/>
            <p:nvPr/>
          </p:nvSpPr>
          <p:spPr bwMode="gray">
            <a:xfrm>
              <a:off x="1184971" y="3199028"/>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Rectangle 7"/>
            <p:cNvSpPr/>
            <p:nvPr/>
          </p:nvSpPr>
          <p:spPr bwMode="gray">
            <a:xfrm>
              <a:off x="1184971" y="2624216"/>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grpSp>
      <p:sp>
        <p:nvSpPr>
          <p:cNvPr id="23" name="Rectangle: Rounded Corners 22"/>
          <p:cNvSpPr/>
          <p:nvPr/>
        </p:nvSpPr>
        <p:spPr bwMode="gray">
          <a:xfrm>
            <a:off x="773820" y="2025392"/>
            <a:ext cx="3262393" cy="290843"/>
          </a:xfrm>
          <a:prstGeom prst="roundRect">
            <a:avLst/>
          </a:prstGeom>
          <a:solidFill>
            <a:schemeClr val="accent6">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i="1" kern="0" dirty="0">
                <a:ea typeface="Arial Unicode MS" pitchFamily="34" charset="-128"/>
                <a:cs typeface="Arial Unicode MS" pitchFamily="34" charset="-128"/>
              </a:rPr>
              <a:t>Container </a:t>
            </a:r>
            <a:r>
              <a:rPr lang="en-US" sz="1200" i="1" kern="0" dirty="0" err="1">
                <a:ea typeface="Arial Unicode MS" pitchFamily="34" charset="-128"/>
                <a:cs typeface="Arial Unicode MS" pitchFamily="34" charset="-128"/>
              </a:rPr>
              <a:t>rw</a:t>
            </a:r>
            <a:r>
              <a:rPr lang="en-US" sz="1200" i="1" kern="0" dirty="0">
                <a:ea typeface="Arial Unicode MS" pitchFamily="34" charset="-128"/>
                <a:cs typeface="Arial Unicode MS" pitchFamily="34" charset="-128"/>
              </a:rPr>
              <a:t> layer</a:t>
            </a:r>
          </a:p>
        </p:txBody>
      </p:sp>
      <p:sp>
        <p:nvSpPr>
          <p:cNvPr id="31" name="Rectangle: Rounded Corners 30"/>
          <p:cNvSpPr/>
          <p:nvPr/>
        </p:nvSpPr>
        <p:spPr bwMode="gray">
          <a:xfrm>
            <a:off x="7711253" y="1762071"/>
            <a:ext cx="3262393" cy="290843"/>
          </a:xfrm>
          <a:prstGeom prst="roundRect">
            <a:avLst/>
          </a:prstGeom>
          <a:solidFill>
            <a:schemeClr val="accent3">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i="1" kern="0" dirty="0">
                <a:ea typeface="Arial Unicode MS" pitchFamily="34" charset="-128"/>
                <a:cs typeface="Arial Unicode MS" pitchFamily="34" charset="-128"/>
              </a:rPr>
              <a:t>New container </a:t>
            </a:r>
            <a:r>
              <a:rPr lang="en-US" sz="1200" i="1" kern="0" dirty="0" err="1">
                <a:ea typeface="Arial Unicode MS" pitchFamily="34" charset="-128"/>
                <a:cs typeface="Arial Unicode MS" pitchFamily="34" charset="-128"/>
              </a:rPr>
              <a:t>rw</a:t>
            </a:r>
            <a:r>
              <a:rPr lang="en-US" sz="1200" i="1" kern="0" dirty="0">
                <a:ea typeface="Arial Unicode MS" pitchFamily="34" charset="-128"/>
                <a:cs typeface="Arial Unicode MS" pitchFamily="34" charset="-128"/>
              </a:rPr>
              <a:t> layer</a:t>
            </a:r>
          </a:p>
        </p:txBody>
      </p:sp>
      <p:grpSp>
        <p:nvGrpSpPr>
          <p:cNvPr id="42" name="Group 41"/>
          <p:cNvGrpSpPr/>
          <p:nvPr/>
        </p:nvGrpSpPr>
        <p:grpSpPr>
          <a:xfrm>
            <a:off x="7857938" y="2212005"/>
            <a:ext cx="2969021" cy="2370666"/>
            <a:chOff x="7711253" y="2218267"/>
            <a:chExt cx="2969021" cy="2370666"/>
          </a:xfrm>
        </p:grpSpPr>
        <p:sp>
          <p:nvSpPr>
            <p:cNvPr id="40" name="Rectangle 39"/>
            <p:cNvSpPr/>
            <p:nvPr/>
          </p:nvSpPr>
          <p:spPr bwMode="gray">
            <a:xfrm>
              <a:off x="7711253" y="2218267"/>
              <a:ext cx="2969021" cy="2370666"/>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26" name="Rectangle 25"/>
            <p:cNvSpPr/>
            <p:nvPr/>
          </p:nvSpPr>
          <p:spPr bwMode="gray">
            <a:xfrm>
              <a:off x="8122405" y="4061172"/>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27" name="Arrow: Down 26"/>
            <p:cNvSpPr/>
            <p:nvPr/>
          </p:nvSpPr>
          <p:spPr bwMode="gray">
            <a:xfrm>
              <a:off x="8800010" y="3314504"/>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Arrow: Down 27"/>
            <p:cNvSpPr/>
            <p:nvPr/>
          </p:nvSpPr>
          <p:spPr bwMode="gray">
            <a:xfrm>
              <a:off x="8800010" y="3889316"/>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8122405" y="3486360"/>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0" name="Rectangle 29"/>
            <p:cNvSpPr/>
            <p:nvPr/>
          </p:nvSpPr>
          <p:spPr bwMode="gray">
            <a:xfrm>
              <a:off x="8122405" y="2911548"/>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33" name="Arrow: Down 32"/>
            <p:cNvSpPr/>
            <p:nvPr/>
          </p:nvSpPr>
          <p:spPr bwMode="gray">
            <a:xfrm>
              <a:off x="8800008" y="2736678"/>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8122404" y="2333722"/>
              <a:ext cx="2440092" cy="402956"/>
            </a:xfrm>
            <a:prstGeom prst="rect">
              <a:avLst/>
            </a:prstGeom>
            <a:solidFill>
              <a:schemeClr val="accent6">
                <a:lumMod val="20000"/>
                <a:lumOff val="8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comitted</a:t>
              </a:r>
              <a:r>
                <a:rPr lang="en-US" sz="1800" kern="0" dirty="0">
                  <a:ea typeface="Arial Unicode MS" pitchFamily="34" charset="-128"/>
                  <a:cs typeface="Arial Unicode MS" pitchFamily="34" charset="-128"/>
                </a:rPr>
                <a:t> layer</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grpSp>
      <p:sp>
        <p:nvSpPr>
          <p:cNvPr id="37" name="Text Placeholder 10"/>
          <p:cNvSpPr>
            <a:spLocks noGrp="1"/>
          </p:cNvSpPr>
          <p:nvPr>
            <p:ph type="body" sz="quarter" idx="10"/>
          </p:nvPr>
        </p:nvSpPr>
        <p:spPr>
          <a:xfrm>
            <a:off x="4713816" y="5112307"/>
            <a:ext cx="2624631" cy="737692"/>
          </a:xfrm>
        </p:spPr>
        <p:txBody>
          <a:bodyPr/>
          <a:lstStyle/>
          <a:p>
            <a:pPr lvl="1"/>
            <a:r>
              <a:rPr lang="en-US" dirty="0"/>
              <a:t>No build automatization</a:t>
            </a:r>
          </a:p>
          <a:p>
            <a:pPr lvl="1"/>
            <a:r>
              <a:rPr lang="en-US" dirty="0"/>
              <a:t>No change history</a:t>
            </a:r>
          </a:p>
        </p:txBody>
      </p:sp>
      <p:pic>
        <p:nvPicPr>
          <p:cNvPr id="38" name="Picture 37"/>
          <p:cNvPicPr>
            <a:picLocks noChangeAspect="1"/>
          </p:cNvPicPr>
          <p:nvPr/>
        </p:nvPicPr>
        <p:blipFill>
          <a:blip r:embed="rId3"/>
          <a:stretch>
            <a:fillRect/>
          </a:stretch>
        </p:blipFill>
        <p:spPr>
          <a:xfrm>
            <a:off x="3625063" y="4964816"/>
            <a:ext cx="1032674" cy="1032674"/>
          </a:xfrm>
          <a:prstGeom prst="rect">
            <a:avLst/>
          </a:prstGeom>
        </p:spPr>
      </p:pic>
      <p:cxnSp>
        <p:nvCxnSpPr>
          <p:cNvPr id="46" name="Connector: Curved 45"/>
          <p:cNvCxnSpPr>
            <a:stCxn id="23" idx="3"/>
            <a:endCxn id="32" idx="1"/>
          </p:cNvCxnSpPr>
          <p:nvPr/>
        </p:nvCxnSpPr>
        <p:spPr>
          <a:xfrm>
            <a:off x="4036213" y="2170814"/>
            <a:ext cx="4232876" cy="358124"/>
          </a:xfrm>
          <a:prstGeom prst="curvedConnector3">
            <a:avLst>
              <a:gd name="adj1" fmla="val 35199"/>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Arrow: Right 12"/>
          <p:cNvSpPr/>
          <p:nvPr/>
        </p:nvSpPr>
        <p:spPr bwMode="gray">
          <a:xfrm>
            <a:off x="4713816" y="1516700"/>
            <a:ext cx="2539387" cy="319265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dirty="0">
                <a:ln>
                  <a:noFill/>
                </a:ln>
                <a:effectLst/>
                <a:uLnTx/>
                <a:uFillTx/>
                <a:latin typeface="Arial Black" panose="020B0A04020102020204" pitchFamily="34" charset="0"/>
                <a:ea typeface="Arial Unicode MS" pitchFamily="34" charset="-128"/>
                <a:cs typeface="Arial Unicode MS" pitchFamily="34" charset="-128"/>
              </a:rPr>
              <a:t>commit</a:t>
            </a:r>
            <a:endParaRPr kumimoji="0" lang="en-US" sz="1800" b="0" i="0" u="none" strike="noStrike" kern="0" cap="none" spc="0" normalizeH="0" baseline="0" dirty="0">
              <a:ln>
                <a:noFill/>
              </a:ln>
              <a:effectLst/>
              <a:uLnTx/>
              <a:uFillTx/>
              <a:latin typeface="Arial Black" panose="020B0A040201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68494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loud 23"/>
          <p:cNvSpPr/>
          <p:nvPr/>
        </p:nvSpPr>
        <p:spPr bwMode="gray">
          <a:xfrm>
            <a:off x="4709296" y="2556215"/>
            <a:ext cx="4170408" cy="2484248"/>
          </a:xfrm>
          <a:prstGeom prst="cloud">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 name="Group 7"/>
          <p:cNvGrpSpPr/>
          <p:nvPr/>
        </p:nvGrpSpPr>
        <p:grpSpPr>
          <a:xfrm>
            <a:off x="1055953" y="2056108"/>
            <a:ext cx="3854714" cy="3413359"/>
            <a:chOff x="916099" y="2056108"/>
            <a:chExt cx="2494075" cy="2496077"/>
          </a:xfrm>
        </p:grpSpPr>
        <p:sp>
          <p:nvSpPr>
            <p:cNvPr id="9" name="Rectangle 8"/>
            <p:cNvSpPr/>
            <p:nvPr/>
          </p:nvSpPr>
          <p:spPr bwMode="gray">
            <a:xfrm>
              <a:off x="916099" y="2056108"/>
              <a:ext cx="2494075"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0" name="Rectangle 9"/>
            <p:cNvSpPr/>
            <p:nvPr/>
          </p:nvSpPr>
          <p:spPr bwMode="gray">
            <a:xfrm>
              <a:off x="994619" y="2421820"/>
              <a:ext cx="404680"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21" name="Rectangle: Rounded Corners 20"/>
          <p:cNvSpPr/>
          <p:nvPr/>
        </p:nvSpPr>
        <p:spPr bwMode="gray">
          <a:xfrm>
            <a:off x="3615268" y="2556215"/>
            <a:ext cx="1186322" cy="2818970"/>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err="1">
                <a:ea typeface="Arial Unicode MS" pitchFamily="34" charset="-128"/>
                <a:cs typeface="Arial Unicode MS" pitchFamily="34" charset="-128"/>
              </a:rPr>
              <a:t>i</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3" name="Title 2"/>
          <p:cNvSpPr>
            <a:spLocks noGrp="1"/>
          </p:cNvSpPr>
          <p:nvPr>
            <p:ph type="title"/>
          </p:nvPr>
        </p:nvSpPr>
        <p:spPr/>
        <p:txBody>
          <a:bodyPr/>
          <a:lstStyle/>
          <a:p>
            <a:r>
              <a:rPr lang="en-US" dirty="0"/>
              <a:t>Registries</a:t>
            </a:r>
          </a:p>
        </p:txBody>
      </p:sp>
      <p:sp>
        <p:nvSpPr>
          <p:cNvPr id="13" name="Rectangle 12"/>
          <p:cNvSpPr/>
          <p:nvPr/>
        </p:nvSpPr>
        <p:spPr bwMode="gray">
          <a:xfrm>
            <a:off x="2666606" y="2556215"/>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5" name="Rectangle 14"/>
          <p:cNvSpPr/>
          <p:nvPr/>
        </p:nvSpPr>
        <p:spPr bwMode="gray">
          <a:xfrm>
            <a:off x="3764999" y="263872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17" name="Rectangle 16"/>
          <p:cNvSpPr/>
          <p:nvPr/>
        </p:nvSpPr>
        <p:spPr bwMode="gray">
          <a:xfrm>
            <a:off x="1862960" y="2556215"/>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21"/>
          <p:cNvSpPr/>
          <p:nvPr/>
        </p:nvSpPr>
        <p:spPr bwMode="gray">
          <a:xfrm>
            <a:off x="3764999" y="2951524"/>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23" name="Rectangle 22"/>
          <p:cNvSpPr/>
          <p:nvPr/>
        </p:nvSpPr>
        <p:spPr bwMode="gray">
          <a:xfrm>
            <a:off x="3764999" y="3264322"/>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sp>
        <p:nvSpPr>
          <p:cNvPr id="25" name="Cylinder 24"/>
          <p:cNvSpPr/>
          <p:nvPr/>
        </p:nvSpPr>
        <p:spPr bwMode="gray">
          <a:xfrm>
            <a:off x="8737598" y="2477539"/>
            <a:ext cx="2472267" cy="2641600"/>
          </a:xfrm>
          <a:prstGeom prst="can">
            <a:avLst>
              <a:gd name="adj" fmla="val 17808"/>
            </a:avLst>
          </a:prstGeom>
          <a:solidFill>
            <a:schemeClr val="accent3">
              <a:lumMod val="75000"/>
            </a:schemeClr>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Registry</a:t>
            </a:r>
          </a:p>
        </p:txBody>
      </p:sp>
      <p:grpSp>
        <p:nvGrpSpPr>
          <p:cNvPr id="35" name="Group 34"/>
          <p:cNvGrpSpPr/>
          <p:nvPr/>
        </p:nvGrpSpPr>
        <p:grpSpPr>
          <a:xfrm>
            <a:off x="8854877" y="3108445"/>
            <a:ext cx="2237710" cy="1234592"/>
            <a:chOff x="8858924" y="3142311"/>
            <a:chExt cx="2237710" cy="1234592"/>
          </a:xfrm>
        </p:grpSpPr>
        <p:sp>
          <p:nvSpPr>
            <p:cNvPr id="26" name="Rectangle 25"/>
            <p:cNvSpPr/>
            <p:nvPr/>
          </p:nvSpPr>
          <p:spPr bwMode="gray">
            <a:xfrm>
              <a:off x="9327599" y="320505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exim</a:t>
              </a:r>
              <a:endParaRPr lang="en-US" sz="1100" i="1" kern="0" dirty="0">
                <a:solidFill>
                  <a:schemeClr val="bg1"/>
                </a:solidFill>
                <a:ea typeface="Arial Unicode MS" pitchFamily="34" charset="-128"/>
                <a:cs typeface="Arial Unicode MS" pitchFamily="34" charset="-128"/>
              </a:endParaRPr>
            </a:p>
          </p:txBody>
        </p:sp>
        <p:sp>
          <p:nvSpPr>
            <p:cNvPr id="27" name="Rectangle 26"/>
            <p:cNvSpPr/>
            <p:nvPr/>
          </p:nvSpPr>
          <p:spPr bwMode="gray">
            <a:xfrm>
              <a:off x="9867110" y="3485795"/>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java</a:t>
              </a:r>
            </a:p>
          </p:txBody>
        </p:sp>
        <p:sp>
          <p:nvSpPr>
            <p:cNvPr id="28" name="Rectangle 27"/>
            <p:cNvSpPr/>
            <p:nvPr/>
          </p:nvSpPr>
          <p:spPr bwMode="gray">
            <a:xfrm>
              <a:off x="9465057" y="388800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mysql</a:t>
              </a:r>
              <a:endParaRPr lang="en-US" sz="1100" i="1" kern="0" dirty="0">
                <a:solidFill>
                  <a:schemeClr val="bg1"/>
                </a:solidFill>
                <a:ea typeface="Arial Unicode MS" pitchFamily="34" charset="-128"/>
                <a:cs typeface="Arial Unicode MS" pitchFamily="34" charset="-128"/>
              </a:endParaRPr>
            </a:p>
          </p:txBody>
        </p:sp>
        <p:sp>
          <p:nvSpPr>
            <p:cNvPr id="29" name="Rectangle 28"/>
            <p:cNvSpPr/>
            <p:nvPr/>
          </p:nvSpPr>
          <p:spPr bwMode="gray">
            <a:xfrm>
              <a:off x="10209774" y="3142311"/>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httpd</a:t>
              </a:r>
              <a:endParaRPr lang="en-US" sz="1100" i="1" kern="0" dirty="0">
                <a:solidFill>
                  <a:schemeClr val="bg1"/>
                </a:solidFill>
                <a:ea typeface="Arial Unicode MS" pitchFamily="34" charset="-128"/>
                <a:cs typeface="Arial Unicode MS" pitchFamily="34" charset="-128"/>
              </a:endParaRPr>
            </a:p>
          </p:txBody>
        </p:sp>
        <p:sp>
          <p:nvSpPr>
            <p:cNvPr id="30" name="Rectangle 29"/>
            <p:cNvSpPr/>
            <p:nvPr/>
          </p:nvSpPr>
          <p:spPr bwMode="gray">
            <a:xfrm>
              <a:off x="10114471" y="412817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php</a:t>
              </a:r>
              <a:endParaRPr lang="en-US" sz="1100" i="1" kern="0" dirty="0">
                <a:solidFill>
                  <a:schemeClr val="bg1"/>
                </a:solidFill>
                <a:ea typeface="Arial Unicode MS" pitchFamily="34" charset="-128"/>
                <a:cs typeface="Arial Unicode MS" pitchFamily="34" charset="-128"/>
              </a:endParaRPr>
            </a:p>
          </p:txBody>
        </p:sp>
        <p:sp>
          <p:nvSpPr>
            <p:cNvPr id="31" name="Rectangle 30"/>
            <p:cNvSpPr/>
            <p:nvPr/>
          </p:nvSpPr>
          <p:spPr bwMode="gray">
            <a:xfrm>
              <a:off x="10164465" y="374098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debian</a:t>
              </a:r>
              <a:endParaRPr lang="en-US" sz="1100" i="1" kern="0" dirty="0">
                <a:solidFill>
                  <a:schemeClr val="bg1"/>
                </a:solidFill>
                <a:ea typeface="Arial Unicode MS" pitchFamily="34" charset="-128"/>
                <a:cs typeface="Arial Unicode MS" pitchFamily="34" charset="-128"/>
              </a:endParaRPr>
            </a:p>
          </p:txBody>
        </p:sp>
        <p:sp>
          <p:nvSpPr>
            <p:cNvPr id="32" name="Rectangle 31"/>
            <p:cNvSpPr/>
            <p:nvPr/>
          </p:nvSpPr>
          <p:spPr bwMode="gray">
            <a:xfrm>
              <a:off x="8858924" y="3277280"/>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33" name="Rectangle 32"/>
            <p:cNvSpPr/>
            <p:nvPr/>
          </p:nvSpPr>
          <p:spPr bwMode="gray">
            <a:xfrm>
              <a:off x="8931573" y="369931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34" name="Rectangle 33"/>
            <p:cNvSpPr/>
            <p:nvPr/>
          </p:nvSpPr>
          <p:spPr bwMode="gray">
            <a:xfrm>
              <a:off x="8858924" y="4085667"/>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cxnSp>
        <p:nvCxnSpPr>
          <p:cNvPr id="37" name="Straight Arrow Connector 36"/>
          <p:cNvCxnSpPr>
            <a:stCxn id="32" idx="1"/>
            <a:endCxn id="15" idx="3"/>
          </p:cNvCxnSpPr>
          <p:nvPr/>
        </p:nvCxnSpPr>
        <p:spPr>
          <a:xfrm flipH="1" flipV="1">
            <a:off x="4651859" y="2763091"/>
            <a:ext cx="4203018" cy="604688"/>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93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61533" y="1620000"/>
            <a:ext cx="10428943" cy="4230000"/>
          </a:xfrm>
        </p:spPr>
        <p:txBody>
          <a:bodyPr anchor="ctr" anchorCtr="0"/>
          <a:lstStyle/>
          <a:p>
            <a:r>
              <a:rPr lang="de-DE" dirty="0">
                <a:hlinkClick r:id="rId2"/>
              </a:rPr>
              <a:t>https://hub.docker.com</a:t>
            </a:r>
            <a:endParaRPr lang="de-DE" dirty="0"/>
          </a:p>
          <a:p>
            <a:endParaRPr lang="de-DE" dirty="0"/>
          </a:p>
        </p:txBody>
      </p:sp>
      <p:sp>
        <p:nvSpPr>
          <p:cNvPr id="3" name="Title 2"/>
          <p:cNvSpPr>
            <a:spLocks noGrp="1"/>
          </p:cNvSpPr>
          <p:nvPr>
            <p:ph type="title"/>
          </p:nvPr>
        </p:nvSpPr>
        <p:spPr/>
        <p:txBody>
          <a:bodyPr/>
          <a:lstStyle/>
          <a:p>
            <a:r>
              <a:rPr lang="de-DE" dirty="0"/>
              <a:t>Docker Hub</a:t>
            </a:r>
          </a:p>
        </p:txBody>
      </p:sp>
      <p:pic>
        <p:nvPicPr>
          <p:cNvPr id="4" name="Picture 3"/>
          <p:cNvPicPr>
            <a:picLocks noChangeAspect="1"/>
          </p:cNvPicPr>
          <p:nvPr/>
        </p:nvPicPr>
        <p:blipFill>
          <a:blip r:embed="rId3"/>
          <a:stretch>
            <a:fillRect/>
          </a:stretch>
        </p:blipFill>
        <p:spPr>
          <a:xfrm>
            <a:off x="5165193" y="1620000"/>
            <a:ext cx="5739873" cy="4101643"/>
          </a:xfrm>
          <a:prstGeom prst="rect">
            <a:avLst/>
          </a:prstGeom>
        </p:spPr>
      </p:pic>
    </p:spTree>
    <p:extLst>
      <p:ext uri="{BB962C8B-B14F-4D97-AF65-F5344CB8AC3E}">
        <p14:creationId xmlns:p14="http://schemas.microsoft.com/office/powerpoint/2010/main" val="236774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about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Available/present containers</a:t>
            </a:r>
          </a:p>
          <a:p>
            <a:pPr lvl="1"/>
            <a:r>
              <a:rPr lang="en-US" sz="1600" dirty="0"/>
              <a:t>the command </a:t>
            </a:r>
            <a:r>
              <a:rPr lang="en-US" sz="1600" b="1" dirty="0" err="1">
                <a:latin typeface="Courier New" panose="02070309020205020404" pitchFamily="49" charset="0"/>
                <a:cs typeface="Courier New" panose="02070309020205020404" pitchFamily="49" charset="0"/>
              </a:rPr>
              <a:t>docker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ps</a:t>
            </a:r>
            <a:r>
              <a:rPr lang="en-US" sz="1600" dirty="0"/>
              <a:t> gives a list of all running containers on a host (use –a to see also terminated containers)</a:t>
            </a:r>
          </a:p>
          <a:p>
            <a:pPr lvl="2"/>
            <a:endParaRPr lang="en-US" sz="1600" dirty="0"/>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2743200" y="4816657"/>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0588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5423602" y="3814898"/>
            <a:ext cx="402104" cy="139945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4628264" y="5214351"/>
            <a:ext cx="1590675" cy="44285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LIKES!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6513185" y="4476144"/>
            <a:ext cx="1495014" cy="51829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official project maintainer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6792686" y="3814898"/>
            <a:ext cx="468006" cy="661246"/>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866216" y="5092928"/>
            <a:ext cx="1891166" cy="600095"/>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automatically built on Docker Hub</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7576457" y="3814898"/>
            <a:ext cx="2235342" cy="127803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31934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search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NAME                        DESCRIPTION                                     STARS     OFFICIAL   AUTOMATED</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1160      [OK]       </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progrium</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66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rpi-busybox-httpd</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Raspberry Pi compatible Docker Image with ...   39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radial/</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busyboxplus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Full-chain, Internet enabled,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made...   17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armhf-busybox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for ARM.                     8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296090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413</Words>
  <Application>Microsoft Office PowerPoint</Application>
  <PresentationFormat>Custom</PresentationFormat>
  <Paragraphs>90</Paragraphs>
  <Slides>9</Slides>
  <Notes>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Black</vt:lpstr>
      <vt:lpstr>Arial monospaced for SAP</vt:lpstr>
      <vt:lpstr>Arial Unicode MS</vt:lpstr>
      <vt:lpstr>Courier New</vt:lpstr>
      <vt:lpstr>Symbol</vt:lpstr>
      <vt:lpstr>wingdings</vt:lpstr>
      <vt:lpstr>wingdings</vt:lpstr>
      <vt:lpstr>SAP_2017_16x9_white</vt:lpstr>
      <vt:lpstr>PowerPoint Presentation</vt:lpstr>
      <vt:lpstr>PowerPoint Presentation</vt:lpstr>
      <vt:lpstr>Layers of images and containers</vt:lpstr>
      <vt:lpstr>Image Layers</vt:lpstr>
      <vt:lpstr>Committing changes</vt:lpstr>
      <vt:lpstr>Registries</vt:lpstr>
      <vt:lpstr>Docker Hub</vt:lpstr>
      <vt:lpstr>Information about containers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339</cp:revision>
  <dcterms:created xsi:type="dcterms:W3CDTF">2015-10-14T11:21:43Z</dcterms:created>
  <dcterms:modified xsi:type="dcterms:W3CDTF">2018-04-27T10:33:33Z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