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handoutMasterIdLst>
    <p:handoutMasterId r:id="rId18"/>
  </p:handoutMasterIdLst>
  <p:sldIdLst>
    <p:sldId id="433" r:id="rId2"/>
    <p:sldId id="457" r:id="rId3"/>
    <p:sldId id="458" r:id="rId4"/>
    <p:sldId id="445" r:id="rId5"/>
    <p:sldId id="446" r:id="rId6"/>
    <p:sldId id="442" r:id="rId7"/>
    <p:sldId id="447" r:id="rId8"/>
    <p:sldId id="453" r:id="rId9"/>
    <p:sldId id="448" r:id="rId10"/>
    <p:sldId id="452" r:id="rId11"/>
    <p:sldId id="450" r:id="rId12"/>
    <p:sldId id="455" r:id="rId13"/>
    <p:sldId id="456" r:id="rId14"/>
    <p:sldId id="451"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211" autoAdjust="0"/>
  </p:normalViewPr>
  <p:slideViewPr>
    <p:cSldViewPr snapToGrid="0" showGuides="1">
      <p:cViewPr varScale="1">
        <p:scale>
          <a:sx n="104" d="100"/>
          <a:sy n="104" d="100"/>
        </p:scale>
        <p:origin x="1254"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b="0" i="0" dirty="0"/>
            <a:t>all Pods can communicate with all other Pods without using network address translation (NAT).</a:t>
          </a:r>
          <a:endParaRPr lang="en-US" sz="2000" i="0" dirty="0"/>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1500A81C-5D3B-4DEB-AF54-68DE294A082F}">
      <dgm:prSet phldrT="[Text]" custT="1"/>
      <dgm:spPr/>
      <dgm:t>
        <a:bodyPr/>
        <a:lstStyle/>
        <a:p>
          <a:pPr>
            <a:buFont typeface="Arial" panose="020B0604020202020204" pitchFamily="34" charset="0"/>
            <a:buChar char="•"/>
          </a:pPr>
          <a:r>
            <a:rPr lang="en-US" sz="2000" b="0" i="0" dirty="0"/>
            <a:t>all Nodes can communicate with all Pods without NAT.</a:t>
          </a:r>
          <a:endParaRPr lang="en-US" sz="2000" dirty="0"/>
        </a:p>
      </dgm:t>
    </dgm:pt>
    <dgm:pt modelId="{7DE23D8C-9903-4D4D-A793-03318026A787}" type="parTrans" cxnId="{D89589C8-B744-49DA-96C2-F544D6CB181A}">
      <dgm:prSet/>
      <dgm:spPr/>
      <dgm:t>
        <a:bodyPr/>
        <a:lstStyle/>
        <a:p>
          <a:endParaRPr lang="en-US" sz="1400"/>
        </a:p>
      </dgm:t>
    </dgm:pt>
    <dgm:pt modelId="{1338EA23-7B93-4474-A233-59D0D4945BE7}" type="sibTrans" cxnId="{D89589C8-B744-49DA-96C2-F544D6CB181A}">
      <dgm:prSet/>
      <dgm:spPr/>
      <dgm:t>
        <a:bodyPr/>
        <a:lstStyle/>
        <a:p>
          <a:endParaRPr lang="en-US" sz="1400"/>
        </a:p>
      </dgm:t>
    </dgm:pt>
    <dgm:pt modelId="{22946A86-D849-44D3-AC3C-E8F6B47E210A}">
      <dgm:prSet phldrT="[Text]" custT="1"/>
      <dgm:spPr/>
      <dgm:t>
        <a:bodyPr/>
        <a:lstStyle/>
        <a:p>
          <a:pPr>
            <a:buFont typeface="Arial" panose="020B0604020202020204" pitchFamily="34" charset="0"/>
            <a:buChar char="•"/>
          </a:pPr>
          <a:r>
            <a:rPr lang="en-US" sz="2000" b="0" i="0" dirty="0"/>
            <a:t>the IP that a Pod sees itself as, is the same IP that others see it as.</a:t>
          </a:r>
          <a:endParaRPr lang="en-US" sz="2000" dirty="0"/>
        </a:p>
      </dgm:t>
    </dgm:pt>
    <dgm:pt modelId="{824AB408-D449-42C0-B6E3-83A089E5B6B8}" type="parTrans" cxnId="{747DE3B0-FB4F-4421-BC96-CFAE140DB470}">
      <dgm:prSet/>
      <dgm:spPr/>
      <dgm:t>
        <a:bodyPr/>
        <a:lstStyle/>
        <a:p>
          <a:endParaRPr lang="en-US" sz="1400"/>
        </a:p>
      </dgm:t>
    </dgm:pt>
    <dgm:pt modelId="{CE0EF3D1-050D-480F-AEA3-FB3C7B45DED9}" type="sibTrans" cxnId="{747DE3B0-FB4F-4421-BC96-CFAE140DB470}">
      <dgm:prSet/>
      <dgm:spPr/>
      <dgm:t>
        <a:bodyPr/>
        <a:lstStyle/>
        <a:p>
          <a:endParaRPr lang="en-US" sz="1400"/>
        </a:p>
      </dgm:t>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3"/>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3"/>
      <dgm:spPr/>
    </dgm:pt>
    <dgm:pt modelId="{A0D32B92-65B2-4AE7-904C-BBD5DEAA8DA0}" type="pres">
      <dgm:prSet presAssocID="{906D0D95-5AC1-4D2E-B9B9-3257DEABF982}" presName="dstNode" presStyleLbl="node1" presStyleIdx="0" presStyleCnt="3"/>
      <dgm:spPr/>
    </dgm:pt>
    <dgm:pt modelId="{57A7BA3B-FAB1-406D-9769-0C612419D433}" type="pres">
      <dgm:prSet presAssocID="{257D202A-46AB-45E6-B57E-FBAB3D830B19}" presName="text_1" presStyleLbl="node1" presStyleIdx="0" presStyleCnt="3">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3"/>
      <dgm:spPr/>
    </dgm:pt>
    <dgm:pt modelId="{532ABC2B-FCE2-4EEC-B32F-F34F5ECC1538}" type="pres">
      <dgm:prSet presAssocID="{1500A81C-5D3B-4DEB-AF54-68DE294A082F}" presName="text_2" presStyleLbl="node1" presStyleIdx="1" presStyleCnt="3">
        <dgm:presLayoutVars>
          <dgm:bulletEnabled val="1"/>
        </dgm:presLayoutVars>
      </dgm:prSet>
      <dgm:spPr/>
    </dgm:pt>
    <dgm:pt modelId="{80444883-2601-46BD-9CDC-F9B99B64D860}" type="pres">
      <dgm:prSet presAssocID="{1500A81C-5D3B-4DEB-AF54-68DE294A082F}" presName="accent_2" presStyleCnt="0"/>
      <dgm:spPr/>
    </dgm:pt>
    <dgm:pt modelId="{4B1873C9-205A-47BC-8195-C54ADFC71013}" type="pres">
      <dgm:prSet presAssocID="{1500A81C-5D3B-4DEB-AF54-68DE294A082F}" presName="accentRepeatNode" presStyleLbl="solidFgAcc1" presStyleIdx="1" presStyleCnt="3"/>
      <dgm:spPr/>
    </dgm:pt>
    <dgm:pt modelId="{6E1B9612-ECC1-435D-92B1-2891BCF9CD3C}" type="pres">
      <dgm:prSet presAssocID="{22946A86-D849-44D3-AC3C-E8F6B47E210A}" presName="text_3" presStyleLbl="node1" presStyleIdx="2" presStyleCnt="3">
        <dgm:presLayoutVars>
          <dgm:bulletEnabled val="1"/>
        </dgm:presLayoutVars>
      </dgm:prSet>
      <dgm:spPr/>
    </dgm:pt>
    <dgm:pt modelId="{1DA0EBB0-83FD-47B8-82CE-262E28B58C9F}" type="pres">
      <dgm:prSet presAssocID="{22946A86-D849-44D3-AC3C-E8F6B47E210A}" presName="accent_3" presStyleCnt="0"/>
      <dgm:spPr/>
    </dgm:pt>
    <dgm:pt modelId="{6FC70A23-11BA-4EE0-B386-935FDB364BCC}" type="pres">
      <dgm:prSet presAssocID="{22946A86-D849-44D3-AC3C-E8F6B47E210A}" presName="accentRepeatNode" presStyleLbl="solidFgAcc1" presStyleIdx="2" presStyleCnt="3"/>
      <dgm:spPr/>
    </dgm:pt>
  </dgm:ptLst>
  <dgm:cxnLst>
    <dgm:cxn modelId="{6AC2D203-3FFB-4819-85B4-B22FA7A64E1E}" type="presOf" srcId="{22946A86-D849-44D3-AC3C-E8F6B47E210A}" destId="{6E1B9612-ECC1-435D-92B1-2891BCF9CD3C}" srcOrd="0" destOrd="0" presId="urn:microsoft.com/office/officeart/2008/layout/VerticalCurvedList"/>
    <dgm:cxn modelId="{A761BC17-5D71-4EFB-A8E2-0706AD929588}" type="presOf" srcId="{906D0D95-5AC1-4D2E-B9B9-3257DEABF982}" destId="{AEEAACCD-F653-48E1-BC41-03DBEC944DD1}" srcOrd="0" destOrd="0" presId="urn:microsoft.com/office/officeart/2008/layout/VerticalCurvedList"/>
    <dgm:cxn modelId="{58982853-AAED-41AE-ACF0-AF0F28EF936F}" type="presOf" srcId="{257D202A-46AB-45E6-B57E-FBAB3D830B19}" destId="{57A7BA3B-FAB1-406D-9769-0C612419D433}" srcOrd="0" destOrd="0" presId="urn:microsoft.com/office/officeart/2008/layout/VerticalCurvedList"/>
    <dgm:cxn modelId="{FD92A89E-4CF3-4F8B-9ED5-93A0ACE2B5F5}" srcId="{906D0D95-5AC1-4D2E-B9B9-3257DEABF982}" destId="{257D202A-46AB-45E6-B57E-FBAB3D830B19}" srcOrd="0" destOrd="0" parTransId="{E1AD4B5F-B41F-43C0-961E-34482193FD00}" sibTransId="{2F58CE7A-C98B-479C-AD32-6B1A97FF5BB2}"/>
    <dgm:cxn modelId="{7EFA23A7-4CF3-4EF4-BE9D-82A2A2DF7186}" type="presOf" srcId="{1500A81C-5D3B-4DEB-AF54-68DE294A082F}" destId="{532ABC2B-FCE2-4EEC-B32F-F34F5ECC1538}" srcOrd="0" destOrd="0" presId="urn:microsoft.com/office/officeart/2008/layout/VerticalCurvedList"/>
    <dgm:cxn modelId="{747DE3B0-FB4F-4421-BC96-CFAE140DB470}" srcId="{906D0D95-5AC1-4D2E-B9B9-3257DEABF982}" destId="{22946A86-D849-44D3-AC3C-E8F6B47E210A}" srcOrd="2" destOrd="0" parTransId="{824AB408-D449-42C0-B6E3-83A089E5B6B8}" sibTransId="{CE0EF3D1-050D-480F-AEA3-FB3C7B45DED9}"/>
    <dgm:cxn modelId="{B00A73B6-0D87-49DB-A464-DDA8E6BEB648}" type="presOf" srcId="{2F58CE7A-C98B-479C-AD32-6B1A97FF5BB2}" destId="{6EFF6477-2CE1-4401-9BA2-75031BD825A1}" srcOrd="0" destOrd="0" presId="urn:microsoft.com/office/officeart/2008/layout/VerticalCurvedList"/>
    <dgm:cxn modelId="{D89589C8-B744-49DA-96C2-F544D6CB181A}" srcId="{906D0D95-5AC1-4D2E-B9B9-3257DEABF982}" destId="{1500A81C-5D3B-4DEB-AF54-68DE294A082F}" srcOrd="1" destOrd="0" parTransId="{7DE23D8C-9903-4D4D-A793-03318026A787}" sibTransId="{1338EA23-7B93-4474-A233-59D0D4945BE7}"/>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A44A6607-2CF7-4F56-8219-95C9DAF12191}" type="presParOf" srcId="{E63C81A4-9CDE-482F-B0B2-D740BCDE465B}" destId="{532ABC2B-FCE2-4EEC-B32F-F34F5ECC1538}" srcOrd="3" destOrd="0" presId="urn:microsoft.com/office/officeart/2008/layout/VerticalCurvedList"/>
    <dgm:cxn modelId="{ACB71542-1A3A-487F-A9BD-75B40821EF17}" type="presParOf" srcId="{E63C81A4-9CDE-482F-B0B2-D740BCDE465B}" destId="{80444883-2601-46BD-9CDC-F9B99B64D860}" srcOrd="4" destOrd="0" presId="urn:microsoft.com/office/officeart/2008/layout/VerticalCurvedList"/>
    <dgm:cxn modelId="{1E39F62E-7893-4550-AE98-51D0E2C76807}" type="presParOf" srcId="{80444883-2601-46BD-9CDC-F9B99B64D860}" destId="{4B1873C9-205A-47BC-8195-C54ADFC71013}" srcOrd="0" destOrd="0" presId="urn:microsoft.com/office/officeart/2008/layout/VerticalCurvedList"/>
    <dgm:cxn modelId="{DA026212-7FEF-453F-8DB1-BDA9FA3354B8}" type="presParOf" srcId="{E63C81A4-9CDE-482F-B0B2-D740BCDE465B}" destId="{6E1B9612-ECC1-435D-92B1-2891BCF9CD3C}" srcOrd="5" destOrd="0" presId="urn:microsoft.com/office/officeart/2008/layout/VerticalCurvedList"/>
    <dgm:cxn modelId="{15FE846B-99C8-40D5-838B-C6441232550A}" type="presParOf" srcId="{E63C81A4-9CDE-482F-B0B2-D740BCDE465B}" destId="{1DA0EBB0-83FD-47B8-82CE-262E28B58C9F}" srcOrd="6" destOrd="0" presId="urn:microsoft.com/office/officeart/2008/layout/VerticalCurvedList"/>
    <dgm:cxn modelId="{4944E1B0-ACE4-4FB0-A9A3-3401C4FB54CD}" type="presParOf" srcId="{1DA0EBB0-83FD-47B8-82CE-262E28B58C9F}" destId="{6FC70A23-11BA-4EE0-B386-935FDB364BC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dirty="0"/>
            <a:t>Highly coupled container to container communication</a:t>
          </a:r>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0BF87686-5B3C-4EA5-83C9-B65AF4A14A99}">
      <dgm:prSet phldrT="[Text]" custT="1"/>
      <dgm:spPr/>
      <dgm:t>
        <a:bodyPr/>
        <a:lstStyle/>
        <a:p>
          <a:r>
            <a:rPr lang="en-US" sz="2000" dirty="0"/>
            <a:t>Pod to pod communication</a:t>
          </a:r>
        </a:p>
      </dgm:t>
    </dgm:pt>
    <dgm:pt modelId="{B661731D-814E-4A05-978C-01EF0C99967F}" type="parTrans" cxnId="{3DEABED4-330E-4C87-8291-04C2B51EBD05}">
      <dgm:prSet/>
      <dgm:spPr/>
      <dgm:t>
        <a:bodyPr/>
        <a:lstStyle/>
        <a:p>
          <a:endParaRPr lang="en-US"/>
        </a:p>
      </dgm:t>
    </dgm:pt>
    <dgm:pt modelId="{5A2D9205-8423-4403-9222-B18DE66E6939}" type="sibTrans" cxnId="{3DEABED4-330E-4C87-8291-04C2B51EBD05}">
      <dgm:prSet/>
      <dgm:spPr/>
      <dgm:t>
        <a:bodyPr/>
        <a:lstStyle/>
        <a:p>
          <a:endParaRPr lang="en-US"/>
        </a:p>
      </dgm:t>
    </dgm:pt>
    <dgm:pt modelId="{C1988519-9520-48D3-91ED-E0E72D1A1D87}">
      <dgm:prSet phldrT="[Text]" custT="1"/>
      <dgm:spPr/>
      <dgm:t>
        <a:bodyPr/>
        <a:lstStyle/>
        <a:p>
          <a:r>
            <a:rPr lang="en-US" sz="2000" dirty="0"/>
            <a:t>Pod to service communication</a:t>
          </a:r>
        </a:p>
      </dgm:t>
    </dgm:pt>
    <dgm:pt modelId="{402A2A47-D3D5-44B4-A5AD-87D79A18074F}" type="parTrans" cxnId="{7AC32A6C-B07E-4829-BD8C-7117D4D42D24}">
      <dgm:prSet/>
      <dgm:spPr/>
      <dgm:t>
        <a:bodyPr/>
        <a:lstStyle/>
        <a:p>
          <a:endParaRPr lang="en-US"/>
        </a:p>
      </dgm:t>
    </dgm:pt>
    <dgm:pt modelId="{ABBF4BB6-16BB-43F5-9C7C-CCC28C262E87}" type="sibTrans" cxnId="{7AC32A6C-B07E-4829-BD8C-7117D4D42D24}">
      <dgm:prSet/>
      <dgm:spPr/>
      <dgm:t>
        <a:bodyPr/>
        <a:lstStyle/>
        <a:p>
          <a:endParaRPr lang="en-US"/>
        </a:p>
      </dgm:t>
    </dgm:pt>
    <dgm:pt modelId="{F10B7FF6-64B2-4B0F-AE56-32AE778122CC}">
      <dgm:prSet phldrT="[Text]" custT="1"/>
      <dgm:spPr/>
      <dgm:t>
        <a:bodyPr/>
        <a:lstStyle/>
        <a:p>
          <a:r>
            <a:rPr lang="en-US" sz="2000" dirty="0"/>
            <a:t>Egress / ingress communication with the internet</a:t>
          </a:r>
        </a:p>
      </dgm:t>
    </dgm:pt>
    <dgm:pt modelId="{827CFD13-5106-4CB2-9120-835FDABE142D}" type="parTrans" cxnId="{5B3D0399-D2BF-4C94-B53A-E49C8E15B472}">
      <dgm:prSet/>
      <dgm:spPr/>
      <dgm:t>
        <a:bodyPr/>
        <a:lstStyle/>
        <a:p>
          <a:endParaRPr lang="en-US"/>
        </a:p>
      </dgm:t>
    </dgm:pt>
    <dgm:pt modelId="{82D2FB50-FC20-40A1-B479-EA8BE94B87CF}" type="sibTrans" cxnId="{5B3D0399-D2BF-4C94-B53A-E49C8E15B472}">
      <dgm:prSet/>
      <dgm:spPr/>
      <dgm:t>
        <a:bodyPr/>
        <a:lstStyle/>
        <a:p>
          <a:endParaRPr lang="en-US"/>
        </a:p>
      </dgm:t>
    </dgm:pt>
    <dgm:pt modelId="{5CFE22FF-5D34-498E-9C22-37256643DC09}">
      <dgm:prSet phldrT="[Text]" custT="1"/>
      <dgm:spPr/>
      <dgm:t>
        <a:bodyPr/>
        <a:lstStyle/>
        <a:p>
          <a:r>
            <a:rPr lang="en-US" sz="2000" dirty="0"/>
            <a:t>Cluster internal DNS resolution</a:t>
          </a:r>
        </a:p>
      </dgm:t>
    </dgm:pt>
    <dgm:pt modelId="{C2FC45A3-A78B-42D5-B433-07C69ECBC772}" type="parTrans" cxnId="{9E1E0EBD-C8F1-4DD2-8D0D-B08EC7B7A3B5}">
      <dgm:prSet/>
      <dgm:spPr/>
    </dgm:pt>
    <dgm:pt modelId="{F1066729-CD93-4CEB-A0E4-B8DF02E98F7C}" type="sibTrans" cxnId="{9E1E0EBD-C8F1-4DD2-8D0D-B08EC7B7A3B5}">
      <dgm:prSet/>
      <dgm:spPr/>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5"/>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5"/>
      <dgm:spPr/>
    </dgm:pt>
    <dgm:pt modelId="{A0D32B92-65B2-4AE7-904C-BBD5DEAA8DA0}" type="pres">
      <dgm:prSet presAssocID="{906D0D95-5AC1-4D2E-B9B9-3257DEABF982}" presName="dstNode" presStyleLbl="node1" presStyleIdx="0" presStyleCnt="5"/>
      <dgm:spPr/>
    </dgm:pt>
    <dgm:pt modelId="{57A7BA3B-FAB1-406D-9769-0C612419D433}" type="pres">
      <dgm:prSet presAssocID="{257D202A-46AB-45E6-B57E-FBAB3D830B19}" presName="text_1" presStyleLbl="node1" presStyleIdx="0" presStyleCnt="5">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5"/>
      <dgm:spPr/>
    </dgm:pt>
    <dgm:pt modelId="{9E324B9A-F5F4-44D0-A78E-C022A943304E}" type="pres">
      <dgm:prSet presAssocID="{0BF87686-5B3C-4EA5-83C9-B65AF4A14A99}" presName="text_2" presStyleLbl="node1" presStyleIdx="1" presStyleCnt="5">
        <dgm:presLayoutVars>
          <dgm:bulletEnabled val="1"/>
        </dgm:presLayoutVars>
      </dgm:prSet>
      <dgm:spPr/>
    </dgm:pt>
    <dgm:pt modelId="{BAAC0A1A-3E42-409E-818D-F56890F2F895}" type="pres">
      <dgm:prSet presAssocID="{0BF87686-5B3C-4EA5-83C9-B65AF4A14A99}" presName="accent_2" presStyleCnt="0"/>
      <dgm:spPr/>
    </dgm:pt>
    <dgm:pt modelId="{C53D1684-42E2-4992-9DB1-DF9ED26FA8C7}" type="pres">
      <dgm:prSet presAssocID="{0BF87686-5B3C-4EA5-83C9-B65AF4A14A99}" presName="accentRepeatNode" presStyleLbl="solidFgAcc1" presStyleIdx="1" presStyleCnt="5"/>
      <dgm:spPr/>
    </dgm:pt>
    <dgm:pt modelId="{2C233A66-994A-4333-B069-9EEEFAD0FD74}" type="pres">
      <dgm:prSet presAssocID="{C1988519-9520-48D3-91ED-E0E72D1A1D87}" presName="text_3" presStyleLbl="node1" presStyleIdx="2" presStyleCnt="5">
        <dgm:presLayoutVars>
          <dgm:bulletEnabled val="1"/>
        </dgm:presLayoutVars>
      </dgm:prSet>
      <dgm:spPr/>
    </dgm:pt>
    <dgm:pt modelId="{1B201A07-343E-4F69-81CE-AD0666B7EEAF}" type="pres">
      <dgm:prSet presAssocID="{C1988519-9520-48D3-91ED-E0E72D1A1D87}" presName="accent_3" presStyleCnt="0"/>
      <dgm:spPr/>
    </dgm:pt>
    <dgm:pt modelId="{20D18A71-3AF1-4B93-8B2C-1BD1BEFC7792}" type="pres">
      <dgm:prSet presAssocID="{C1988519-9520-48D3-91ED-E0E72D1A1D87}" presName="accentRepeatNode" presStyleLbl="solidFgAcc1" presStyleIdx="2" presStyleCnt="5"/>
      <dgm:spPr/>
    </dgm:pt>
    <dgm:pt modelId="{887CF57D-243C-4C98-BC97-ECE3C90DE274}" type="pres">
      <dgm:prSet presAssocID="{F10B7FF6-64B2-4B0F-AE56-32AE778122CC}" presName="text_4" presStyleLbl="node1" presStyleIdx="3" presStyleCnt="5">
        <dgm:presLayoutVars>
          <dgm:bulletEnabled val="1"/>
        </dgm:presLayoutVars>
      </dgm:prSet>
      <dgm:spPr/>
    </dgm:pt>
    <dgm:pt modelId="{EC3BDF72-9AE6-43BE-B070-3B1D468850B7}" type="pres">
      <dgm:prSet presAssocID="{F10B7FF6-64B2-4B0F-AE56-32AE778122CC}" presName="accent_4" presStyleCnt="0"/>
      <dgm:spPr/>
    </dgm:pt>
    <dgm:pt modelId="{BFFCF418-E259-4D92-A4D8-BEE0CDAA23BB}" type="pres">
      <dgm:prSet presAssocID="{F10B7FF6-64B2-4B0F-AE56-32AE778122CC}" presName="accentRepeatNode" presStyleLbl="solidFgAcc1" presStyleIdx="3" presStyleCnt="5"/>
      <dgm:spPr/>
    </dgm:pt>
    <dgm:pt modelId="{72EFFA76-A850-40F9-8820-C18C2B0F2634}" type="pres">
      <dgm:prSet presAssocID="{5CFE22FF-5D34-498E-9C22-37256643DC09}" presName="text_5" presStyleLbl="node1" presStyleIdx="4" presStyleCnt="5">
        <dgm:presLayoutVars>
          <dgm:bulletEnabled val="1"/>
        </dgm:presLayoutVars>
      </dgm:prSet>
      <dgm:spPr/>
    </dgm:pt>
    <dgm:pt modelId="{6226ECD5-BC19-4F58-8730-6E935E599159}" type="pres">
      <dgm:prSet presAssocID="{5CFE22FF-5D34-498E-9C22-37256643DC09}" presName="accent_5" presStyleCnt="0"/>
      <dgm:spPr/>
    </dgm:pt>
    <dgm:pt modelId="{85DC2809-1BAB-4799-927F-40A38DCCE3C8}" type="pres">
      <dgm:prSet presAssocID="{5CFE22FF-5D34-498E-9C22-37256643DC09}" presName="accentRepeatNode" presStyleLbl="solidFgAcc1" presStyleIdx="4" presStyleCnt="5"/>
      <dgm:spPr/>
    </dgm:pt>
  </dgm:ptLst>
  <dgm:cxnLst>
    <dgm:cxn modelId="{A761BC17-5D71-4EFB-A8E2-0706AD929588}" type="presOf" srcId="{906D0D95-5AC1-4D2E-B9B9-3257DEABF982}" destId="{AEEAACCD-F653-48E1-BC41-03DBEC944DD1}" srcOrd="0" destOrd="0" presId="urn:microsoft.com/office/officeart/2008/layout/VerticalCurvedList"/>
    <dgm:cxn modelId="{E04BD02E-1F5F-4602-94DA-3D4E5651A0FE}" type="presOf" srcId="{0BF87686-5B3C-4EA5-83C9-B65AF4A14A99}" destId="{9E324B9A-F5F4-44D0-A78E-C022A943304E}" srcOrd="0" destOrd="0" presId="urn:microsoft.com/office/officeart/2008/layout/VerticalCurvedList"/>
    <dgm:cxn modelId="{845DFF2F-9755-4AF2-A097-DC5380837266}" type="presOf" srcId="{F10B7FF6-64B2-4B0F-AE56-32AE778122CC}" destId="{887CF57D-243C-4C98-BC97-ECE3C90DE274}" srcOrd="0" destOrd="0" presId="urn:microsoft.com/office/officeart/2008/layout/VerticalCurvedList"/>
    <dgm:cxn modelId="{7AC32A6C-B07E-4829-BD8C-7117D4D42D24}" srcId="{906D0D95-5AC1-4D2E-B9B9-3257DEABF982}" destId="{C1988519-9520-48D3-91ED-E0E72D1A1D87}" srcOrd="2" destOrd="0" parTransId="{402A2A47-D3D5-44B4-A5AD-87D79A18074F}" sibTransId="{ABBF4BB6-16BB-43F5-9C7C-CCC28C262E87}"/>
    <dgm:cxn modelId="{58982853-AAED-41AE-ACF0-AF0F28EF936F}" type="presOf" srcId="{257D202A-46AB-45E6-B57E-FBAB3D830B19}" destId="{57A7BA3B-FAB1-406D-9769-0C612419D433}" srcOrd="0" destOrd="0" presId="urn:microsoft.com/office/officeart/2008/layout/VerticalCurvedList"/>
    <dgm:cxn modelId="{D5FAA985-89D5-47F1-B403-088EB1422F9A}" type="presOf" srcId="{C1988519-9520-48D3-91ED-E0E72D1A1D87}" destId="{2C233A66-994A-4333-B069-9EEEFAD0FD74}" srcOrd="0" destOrd="0" presId="urn:microsoft.com/office/officeart/2008/layout/VerticalCurvedList"/>
    <dgm:cxn modelId="{5B3D0399-D2BF-4C94-B53A-E49C8E15B472}" srcId="{906D0D95-5AC1-4D2E-B9B9-3257DEABF982}" destId="{F10B7FF6-64B2-4B0F-AE56-32AE778122CC}" srcOrd="3" destOrd="0" parTransId="{827CFD13-5106-4CB2-9120-835FDABE142D}" sibTransId="{82D2FB50-FC20-40A1-B479-EA8BE94B87CF}"/>
    <dgm:cxn modelId="{FD92A89E-4CF3-4F8B-9ED5-93A0ACE2B5F5}" srcId="{906D0D95-5AC1-4D2E-B9B9-3257DEABF982}" destId="{257D202A-46AB-45E6-B57E-FBAB3D830B19}" srcOrd="0" destOrd="0" parTransId="{E1AD4B5F-B41F-43C0-961E-34482193FD00}" sibTransId="{2F58CE7A-C98B-479C-AD32-6B1A97FF5BB2}"/>
    <dgm:cxn modelId="{B8DB9BA5-E2C4-4E07-AADE-94BFE6480580}" type="presOf" srcId="{5CFE22FF-5D34-498E-9C22-37256643DC09}" destId="{72EFFA76-A850-40F9-8820-C18C2B0F2634}" srcOrd="0" destOrd="0" presId="urn:microsoft.com/office/officeart/2008/layout/VerticalCurvedList"/>
    <dgm:cxn modelId="{B00A73B6-0D87-49DB-A464-DDA8E6BEB648}" type="presOf" srcId="{2F58CE7A-C98B-479C-AD32-6B1A97FF5BB2}" destId="{6EFF6477-2CE1-4401-9BA2-75031BD825A1}" srcOrd="0" destOrd="0" presId="urn:microsoft.com/office/officeart/2008/layout/VerticalCurvedList"/>
    <dgm:cxn modelId="{9E1E0EBD-C8F1-4DD2-8D0D-B08EC7B7A3B5}" srcId="{906D0D95-5AC1-4D2E-B9B9-3257DEABF982}" destId="{5CFE22FF-5D34-498E-9C22-37256643DC09}" srcOrd="4" destOrd="0" parTransId="{C2FC45A3-A78B-42D5-B433-07C69ECBC772}" sibTransId="{F1066729-CD93-4CEB-A0E4-B8DF02E98F7C}"/>
    <dgm:cxn modelId="{3DEABED4-330E-4C87-8291-04C2B51EBD05}" srcId="{906D0D95-5AC1-4D2E-B9B9-3257DEABF982}" destId="{0BF87686-5B3C-4EA5-83C9-B65AF4A14A99}" srcOrd="1" destOrd="0" parTransId="{B661731D-814E-4A05-978C-01EF0C99967F}" sibTransId="{5A2D9205-8423-4403-9222-B18DE66E6939}"/>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4B4F1909-F21C-47C9-B5DB-282AD40BAF63}" type="presParOf" srcId="{E63C81A4-9CDE-482F-B0B2-D740BCDE465B}" destId="{9E324B9A-F5F4-44D0-A78E-C022A943304E}" srcOrd="3" destOrd="0" presId="urn:microsoft.com/office/officeart/2008/layout/VerticalCurvedList"/>
    <dgm:cxn modelId="{0598DF1B-8A02-4FCB-A4D6-3F3C46F170C8}" type="presParOf" srcId="{E63C81A4-9CDE-482F-B0B2-D740BCDE465B}" destId="{BAAC0A1A-3E42-409E-818D-F56890F2F895}" srcOrd="4" destOrd="0" presId="urn:microsoft.com/office/officeart/2008/layout/VerticalCurvedList"/>
    <dgm:cxn modelId="{D03EC832-D61A-428E-9F0C-FC5E0A93C84B}" type="presParOf" srcId="{BAAC0A1A-3E42-409E-818D-F56890F2F895}" destId="{C53D1684-42E2-4992-9DB1-DF9ED26FA8C7}" srcOrd="0" destOrd="0" presId="urn:microsoft.com/office/officeart/2008/layout/VerticalCurvedList"/>
    <dgm:cxn modelId="{AC67FF72-5BF2-4F07-A90C-B4EAFD0DEBA6}" type="presParOf" srcId="{E63C81A4-9CDE-482F-B0B2-D740BCDE465B}" destId="{2C233A66-994A-4333-B069-9EEEFAD0FD74}" srcOrd="5" destOrd="0" presId="urn:microsoft.com/office/officeart/2008/layout/VerticalCurvedList"/>
    <dgm:cxn modelId="{D2681939-1D32-4B5E-A1E9-BDDEC9C85470}" type="presParOf" srcId="{E63C81A4-9CDE-482F-B0B2-D740BCDE465B}" destId="{1B201A07-343E-4F69-81CE-AD0666B7EEAF}" srcOrd="6" destOrd="0" presId="urn:microsoft.com/office/officeart/2008/layout/VerticalCurvedList"/>
    <dgm:cxn modelId="{01FBD000-84C3-48FB-AF78-7255B62EB763}" type="presParOf" srcId="{1B201A07-343E-4F69-81CE-AD0666B7EEAF}" destId="{20D18A71-3AF1-4B93-8B2C-1BD1BEFC7792}" srcOrd="0" destOrd="0" presId="urn:microsoft.com/office/officeart/2008/layout/VerticalCurvedList"/>
    <dgm:cxn modelId="{8E3A7FA1-50DB-491C-9A19-069BC401D4F8}" type="presParOf" srcId="{E63C81A4-9CDE-482F-B0B2-D740BCDE465B}" destId="{887CF57D-243C-4C98-BC97-ECE3C90DE274}" srcOrd="7" destOrd="0" presId="urn:microsoft.com/office/officeart/2008/layout/VerticalCurvedList"/>
    <dgm:cxn modelId="{6D4ED8A8-812B-4A32-94BD-48769EF7674D}" type="presParOf" srcId="{E63C81A4-9CDE-482F-B0B2-D740BCDE465B}" destId="{EC3BDF72-9AE6-43BE-B070-3B1D468850B7}" srcOrd="8" destOrd="0" presId="urn:microsoft.com/office/officeart/2008/layout/VerticalCurvedList"/>
    <dgm:cxn modelId="{FDC51F2C-C572-4030-B6C4-2623E2CAD58C}" type="presParOf" srcId="{EC3BDF72-9AE6-43BE-B070-3B1D468850B7}" destId="{BFFCF418-E259-4D92-A4D8-BEE0CDAA23BB}" srcOrd="0" destOrd="0" presId="urn:microsoft.com/office/officeart/2008/layout/VerticalCurvedList"/>
    <dgm:cxn modelId="{3072E4E8-F94A-4F11-8063-81F43C76AC58}" type="presParOf" srcId="{E63C81A4-9CDE-482F-B0B2-D740BCDE465B}" destId="{72EFFA76-A850-40F9-8820-C18C2B0F2634}" srcOrd="9" destOrd="0" presId="urn:microsoft.com/office/officeart/2008/layout/VerticalCurvedList"/>
    <dgm:cxn modelId="{AB62D7EB-2F87-4478-BE41-2007EDF93FB9}" type="presParOf" srcId="{E63C81A4-9CDE-482F-B0B2-D740BCDE465B}" destId="{6226ECD5-BC19-4F58-8730-6E935E599159}" srcOrd="10" destOrd="0" presId="urn:microsoft.com/office/officeart/2008/layout/VerticalCurvedList"/>
    <dgm:cxn modelId="{B8CF866C-577A-4D67-8E3B-85634339A167}" type="presParOf" srcId="{6226ECD5-BC19-4F58-8730-6E935E599159}" destId="{85DC2809-1BAB-4799-927F-40A38DCCE3C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3130" y="-867043"/>
          <a:ext cx="6743641" cy="6743641"/>
        </a:xfrm>
        <a:prstGeom prst="blockArc">
          <a:avLst>
            <a:gd name="adj1" fmla="val 18900000"/>
            <a:gd name="adj2" fmla="val 2700000"/>
            <a:gd name="adj3" fmla="val 320"/>
          </a:avLst>
        </a:pr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695326" y="500955"/>
          <a:ext cx="7852540" cy="1001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Pods can communicate with all other Pods without using network address translation (NAT).</a:t>
          </a:r>
          <a:endParaRPr lang="en-US" sz="2000" i="0" kern="1200" dirty="0"/>
        </a:p>
      </dsp:txBody>
      <dsp:txXfrm>
        <a:off x="695326" y="500955"/>
        <a:ext cx="7852540" cy="1001911"/>
      </dsp:txXfrm>
    </dsp:sp>
    <dsp:sp modelId="{BE7839CB-8A5D-4837-98EF-6225A8102944}">
      <dsp:nvSpPr>
        <dsp:cNvPr id="0" name=""/>
        <dsp:cNvSpPr/>
      </dsp:nvSpPr>
      <dsp:spPr>
        <a:xfrm>
          <a:off x="69131" y="375716"/>
          <a:ext cx="1252388" cy="1252388"/>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2ABC2B-FCE2-4EEC-B32F-F34F5ECC1538}">
      <dsp:nvSpPr>
        <dsp:cNvPr id="0" name=""/>
        <dsp:cNvSpPr/>
      </dsp:nvSpPr>
      <dsp:spPr>
        <a:xfrm>
          <a:off x="1059520" y="2003822"/>
          <a:ext cx="7488346" cy="1001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Nodes can communicate with all Pods without NAT.</a:t>
          </a:r>
          <a:endParaRPr lang="en-US" sz="2000" kern="1200" dirty="0"/>
        </a:p>
      </dsp:txBody>
      <dsp:txXfrm>
        <a:off x="1059520" y="2003822"/>
        <a:ext cx="7488346" cy="1001911"/>
      </dsp:txXfrm>
    </dsp:sp>
    <dsp:sp modelId="{4B1873C9-205A-47BC-8195-C54ADFC71013}">
      <dsp:nvSpPr>
        <dsp:cNvPr id="0" name=""/>
        <dsp:cNvSpPr/>
      </dsp:nvSpPr>
      <dsp:spPr>
        <a:xfrm>
          <a:off x="433326" y="1878583"/>
          <a:ext cx="1252388" cy="1252388"/>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1B9612-ECC1-435D-92B1-2891BCF9CD3C}">
      <dsp:nvSpPr>
        <dsp:cNvPr id="0" name=""/>
        <dsp:cNvSpPr/>
      </dsp:nvSpPr>
      <dsp:spPr>
        <a:xfrm>
          <a:off x="695326" y="3506688"/>
          <a:ext cx="7852540" cy="1001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the IP that a Pod sees itself as, is the same IP that others see it as.</a:t>
          </a:r>
          <a:endParaRPr lang="en-US" sz="2000" kern="1200" dirty="0"/>
        </a:p>
      </dsp:txBody>
      <dsp:txXfrm>
        <a:off x="695326" y="3506688"/>
        <a:ext cx="7852540" cy="1001911"/>
      </dsp:txXfrm>
    </dsp:sp>
    <dsp:sp modelId="{6FC70A23-11BA-4EE0-B386-935FDB364BCC}">
      <dsp:nvSpPr>
        <dsp:cNvPr id="0" name=""/>
        <dsp:cNvSpPr/>
      </dsp:nvSpPr>
      <dsp:spPr>
        <a:xfrm>
          <a:off x="69131" y="3381449"/>
          <a:ext cx="1252388" cy="1252388"/>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4119" y="-867043"/>
          <a:ext cx="6743641" cy="6743641"/>
        </a:xfrm>
        <a:prstGeom prst="blockArc">
          <a:avLst>
            <a:gd name="adj1" fmla="val 18900000"/>
            <a:gd name="adj2" fmla="val 2700000"/>
            <a:gd name="adj3" fmla="val 320"/>
          </a:avLst>
        </a:pr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471913" y="312996"/>
          <a:ext cx="8074965"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Highly coupled container to container communication</a:t>
          </a:r>
        </a:p>
      </dsp:txBody>
      <dsp:txXfrm>
        <a:off x="471913" y="312996"/>
        <a:ext cx="8074965" cy="626394"/>
      </dsp:txXfrm>
    </dsp:sp>
    <dsp:sp modelId="{BE7839CB-8A5D-4837-98EF-6225A8102944}">
      <dsp:nvSpPr>
        <dsp:cNvPr id="0" name=""/>
        <dsp:cNvSpPr/>
      </dsp:nvSpPr>
      <dsp:spPr>
        <a:xfrm>
          <a:off x="80416" y="234697"/>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324B9A-F5F4-44D0-A78E-C022A943304E}">
      <dsp:nvSpPr>
        <dsp:cNvPr id="0" name=""/>
        <dsp:cNvSpPr/>
      </dsp:nvSpPr>
      <dsp:spPr>
        <a:xfrm>
          <a:off x="920769" y="1252288"/>
          <a:ext cx="7626109"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pod communication</a:t>
          </a:r>
        </a:p>
      </dsp:txBody>
      <dsp:txXfrm>
        <a:off x="920769" y="1252288"/>
        <a:ext cx="7626109" cy="626394"/>
      </dsp:txXfrm>
    </dsp:sp>
    <dsp:sp modelId="{C53D1684-42E2-4992-9DB1-DF9ED26FA8C7}">
      <dsp:nvSpPr>
        <dsp:cNvPr id="0" name=""/>
        <dsp:cNvSpPr/>
      </dsp:nvSpPr>
      <dsp:spPr>
        <a:xfrm>
          <a:off x="529272" y="1173989"/>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233A66-994A-4333-B069-9EEEFAD0FD74}">
      <dsp:nvSpPr>
        <dsp:cNvPr id="0" name=""/>
        <dsp:cNvSpPr/>
      </dsp:nvSpPr>
      <dsp:spPr>
        <a:xfrm>
          <a:off x="1058532" y="2191580"/>
          <a:ext cx="7488346"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service communication</a:t>
          </a:r>
        </a:p>
      </dsp:txBody>
      <dsp:txXfrm>
        <a:off x="1058532" y="2191580"/>
        <a:ext cx="7488346" cy="626394"/>
      </dsp:txXfrm>
    </dsp:sp>
    <dsp:sp modelId="{20D18A71-3AF1-4B93-8B2C-1BD1BEFC7792}">
      <dsp:nvSpPr>
        <dsp:cNvPr id="0" name=""/>
        <dsp:cNvSpPr/>
      </dsp:nvSpPr>
      <dsp:spPr>
        <a:xfrm>
          <a:off x="667035" y="2113280"/>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7CF57D-243C-4C98-BC97-ECE3C90DE274}">
      <dsp:nvSpPr>
        <dsp:cNvPr id="0" name=""/>
        <dsp:cNvSpPr/>
      </dsp:nvSpPr>
      <dsp:spPr>
        <a:xfrm>
          <a:off x="920769" y="3130871"/>
          <a:ext cx="7626109"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Egress / ingress communication with the internet</a:t>
          </a:r>
        </a:p>
      </dsp:txBody>
      <dsp:txXfrm>
        <a:off x="920769" y="3130871"/>
        <a:ext cx="7626109" cy="626394"/>
      </dsp:txXfrm>
    </dsp:sp>
    <dsp:sp modelId="{BFFCF418-E259-4D92-A4D8-BEE0CDAA23BB}">
      <dsp:nvSpPr>
        <dsp:cNvPr id="0" name=""/>
        <dsp:cNvSpPr/>
      </dsp:nvSpPr>
      <dsp:spPr>
        <a:xfrm>
          <a:off x="529272" y="3052572"/>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EFFA76-A850-40F9-8820-C18C2B0F2634}">
      <dsp:nvSpPr>
        <dsp:cNvPr id="0" name=""/>
        <dsp:cNvSpPr/>
      </dsp:nvSpPr>
      <dsp:spPr>
        <a:xfrm>
          <a:off x="471913" y="4070163"/>
          <a:ext cx="8074965"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Cluster internal DNS resolution</a:t>
          </a:r>
        </a:p>
      </dsp:txBody>
      <dsp:txXfrm>
        <a:off x="471913" y="4070163"/>
        <a:ext cx="8074965" cy="626394"/>
      </dsp:txXfrm>
    </dsp:sp>
    <dsp:sp modelId="{85DC2809-1BAB-4799-927F-40A38DCCE3C8}">
      <dsp:nvSpPr>
        <dsp:cNvPr id="0" name=""/>
        <dsp:cNvSpPr/>
      </dsp:nvSpPr>
      <dsp:spPr>
        <a:xfrm>
          <a:off x="80416" y="3991863"/>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91184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service to the pods matching the labels specified in the service description.</a:t>
            </a:r>
          </a:p>
          <a:p>
            <a:r>
              <a:rPr lang="en-US" dirty="0"/>
              <a:t>LoadBalancers are an external entity provided to the cluster by Cloud Providers and their actual implementation varies among the different cloud platforms (GCP, Azure, AWS, OpenStack). If your cluster runs in an environment that does not support LoadBalancers, you can still try to create them but their state will remain “Pending” without ever getting an IP.</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82709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NodePorts and the service to the pods matching the labels specified in the service description.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58219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objectives, we can derive a few scenarios which the k8s network stack should be able to run.</a:t>
            </a:r>
          </a:p>
          <a:p>
            <a:endParaRPr lang="en-US" dirty="0"/>
          </a:p>
          <a:p>
            <a:pPr marL="342900" indent="-342900">
              <a:buAutoNum type="arabicParenR"/>
            </a:pPr>
            <a:r>
              <a:rPr lang="en-US" dirty="0"/>
              <a:t>The container to container communication is achieved by having all docker container joining the same </a:t>
            </a:r>
            <a:r>
              <a:rPr lang="en-US" dirty="0" err="1"/>
              <a:t>linux</a:t>
            </a:r>
            <a:r>
              <a:rPr lang="en-US" dirty="0"/>
              <a:t> namespace for networking. This way they can use the localhost interface to communicate.</a:t>
            </a:r>
          </a:p>
          <a:p>
            <a:pPr marL="342900" indent="-342900">
              <a:buAutoNum type="arabicParenR"/>
            </a:pPr>
            <a:r>
              <a:rPr lang="en-US" dirty="0"/>
              <a:t>Pod to pod communication is also achieved with docker means &amp; the overlay network</a:t>
            </a:r>
          </a:p>
          <a:p>
            <a:pPr marL="342900" indent="-342900">
              <a:buAutoNum type="arabicParenR"/>
            </a:pPr>
            <a:r>
              <a:rPr lang="en-US" dirty="0"/>
              <a:t>For services the cluster is heavily using </a:t>
            </a:r>
            <a:r>
              <a:rPr lang="en-US" dirty="0" err="1"/>
              <a:t>ip_tables</a:t>
            </a:r>
            <a:r>
              <a:rPr lang="en-US" dirty="0"/>
              <a:t> to manage </a:t>
            </a:r>
            <a:r>
              <a:rPr lang="en-US" dirty="0" err="1"/>
              <a:t>netfilter</a:t>
            </a:r>
            <a:r>
              <a:rPr lang="en-US" dirty="0"/>
              <a:t> and re-write IP addresses. In future IPVS might substitute </a:t>
            </a:r>
            <a:r>
              <a:rPr lang="en-US" dirty="0" err="1"/>
              <a:t>ip_tables</a:t>
            </a:r>
            <a:r>
              <a:rPr lang="en-US" dirty="0"/>
              <a:t>. The </a:t>
            </a:r>
            <a:r>
              <a:rPr lang="en-US" dirty="0" err="1"/>
              <a:t>kube</a:t>
            </a:r>
            <a:r>
              <a:rPr lang="en-US" dirty="0"/>
              <a:t>-proxy component is helping to maintain all of these.</a:t>
            </a:r>
          </a:p>
          <a:p>
            <a:pPr marL="342900" indent="-342900">
              <a:buAutoNum type="arabicParenR"/>
            </a:pPr>
            <a:r>
              <a:rPr lang="en-US" dirty="0"/>
              <a:t>Traffic to and from the internet is usually exposed via </a:t>
            </a:r>
            <a:r>
              <a:rPr lang="en-US" dirty="0" err="1"/>
              <a:t>ip_tables</a:t>
            </a:r>
            <a:r>
              <a:rPr lang="en-US" dirty="0"/>
              <a:t> and or network address translation.</a:t>
            </a:r>
          </a:p>
          <a:p>
            <a:pPr marL="342900" indent="-342900">
              <a:buAutoNum type="arabicParenR"/>
            </a:pPr>
            <a:r>
              <a:rPr lang="en-US" dirty="0"/>
              <a:t>It is also reasonable to have a cluster internal DNS resolution. There is a DNS service deployed to our training cluster.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1326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as used in this course, is ok to use on one host. If more hosts are involved it is getting more and more complex. To mask/cover this, there is a software-defined network (referred to as “overlay network”) added to Kubernetes. It assigns an IP to every pod and manages the routing tables in the back.</a:t>
            </a:r>
          </a:p>
          <a:p>
            <a:r>
              <a:rPr lang="en-US" dirty="0"/>
              <a:t>So regardless on which node a pod runs, it will be reachable via its unique internal IP.</a:t>
            </a:r>
          </a:p>
          <a:p>
            <a:endParaRPr lang="en-US" dirty="0"/>
          </a:p>
          <a:p>
            <a:r>
              <a:rPr lang="en-US" dirty="0"/>
              <a:t>To enable external exposure a so called “service” resource is needed. Also services can serve as static endpoints internally to bundle several pods of the same kind (like in a load balancing scenario).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1554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overlay network is an additional component to Kubernetes. There are several different implementations available.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246651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serve as static endpoints to one or many pods. They get an internal IP address as well but also their name becomes a routable, cluster-internal DNS entry. So instead of calling 10.10.0.5, “nginx” could be valid as well (assuming the service is called nginx)</a:t>
            </a:r>
          </a:p>
          <a:p>
            <a:r>
              <a:rPr lang="en-US" dirty="0"/>
              <a:t>To connect parts of an application (like frontend and backend), you could use services instead of actual pods. This way you program against a generic interface instead of a specific implementation.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039543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how deployments work, also the service determines its managed pods by labels and corresponding selectors.</a:t>
            </a:r>
          </a:p>
          <a:p>
            <a:r>
              <a:rPr lang="en-US" dirty="0"/>
              <a:t>A service always maps its own port to a target port on the actual pods. So when your pods exposes port 80 (target port), your service can expose a different port (8080). The service would receive traffic on 8080 and route it to 80 on any pod that fits its selector.</a:t>
            </a:r>
          </a:p>
          <a:p>
            <a:r>
              <a:rPr lang="en-US" dirty="0"/>
              <a:t>Another feature is the “named” port. You can assign a name to a port and use this in your implementations. If the port changes later, there is no update needed elsewhere as you are referencing it by its name.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44529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a port is referenced by its value – the port number. However the port can be considered an interface and interfaces might change over time.</a:t>
            </a:r>
          </a:p>
          <a:p>
            <a:r>
              <a:rPr lang="en-US" dirty="0"/>
              <a:t>K8s offers to give a (DNS) name to any port on container &amp; service level. The DNS name is available cluster internally only, as the cluster DNS usually does not connect with an external DNS server.</a:t>
            </a:r>
          </a:p>
          <a:p>
            <a:r>
              <a:rPr lang="en-US" dirty="0"/>
              <a:t>Once you name ports, you can reference them by name and the value might change over time without impacting the application.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80920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r>
              <a:rPr lang="en-US" baseline="0" dirty="0"/>
              <a:t> get a pod + shell session with “</a:t>
            </a:r>
            <a:r>
              <a:rPr lang="en-US" baseline="0" dirty="0" err="1"/>
              <a:t>kubectl</a:t>
            </a:r>
            <a:r>
              <a:rPr lang="en-US" baseline="0" dirty="0"/>
              <a:t> run </a:t>
            </a:r>
            <a:r>
              <a:rPr lang="en-US" baseline="0" dirty="0" err="1"/>
              <a:t>dns</a:t>
            </a:r>
            <a:r>
              <a:rPr lang="en-US" baseline="0" dirty="0"/>
              <a:t>-test --</a:t>
            </a:r>
            <a:r>
              <a:rPr lang="en-US" baseline="0" dirty="0" err="1"/>
              <a:t>rm</a:t>
            </a:r>
            <a:r>
              <a:rPr lang="en-US" baseline="0" dirty="0"/>
              <a:t> -</a:t>
            </a:r>
            <a:r>
              <a:rPr lang="en-US" baseline="0" dirty="0" err="1"/>
              <a:t>ti</a:t>
            </a:r>
            <a:r>
              <a:rPr lang="en-US" baseline="0" dirty="0"/>
              <a:t> --image=</a:t>
            </a:r>
            <a:r>
              <a:rPr lang="en-US" baseline="0" dirty="0" err="1"/>
              <a:t>busybox</a:t>
            </a:r>
            <a:r>
              <a:rPr lang="en-US" baseline="0" dirty="0"/>
              <a:t> /bin/ash”; use the DNS name of a service to download an index.html (i.e. “</a:t>
            </a:r>
            <a:r>
              <a:rPr lang="en-US" baseline="0" dirty="0" err="1"/>
              <a:t>wget</a:t>
            </a:r>
            <a:r>
              <a:rPr lang="en-US" baseline="0" dirty="0"/>
              <a:t> nginx”)</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218195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nodePort</a:t>
            </a:r>
            <a:r>
              <a:rPr lang="en-US" dirty="0"/>
              <a:t> is a port that is opened on every node of the cluster. It is associated with a service and any incoming traffic at this </a:t>
            </a:r>
            <a:r>
              <a:rPr lang="en-US" dirty="0" err="1"/>
              <a:t>nodePort</a:t>
            </a:r>
            <a:r>
              <a:rPr lang="en-US" dirty="0"/>
              <a:t> will be routed to the corresponding service. From there it will be forwarded to service’s pods, regardless on which node it they actually run.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589324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hyperlink" Target="https://sookocheff.com/post/kubernetes/understanding-kubernetes-networking-model/"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concepts/cluster-administration/networking/"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3" name="Picture Placeholder 2"/>
          <p:cNvPicPr>
            <a:picLocks noGrp="1" noChangeAspect="1"/>
          </p:cNvPicPr>
          <p:nvPr>
            <p:ph type="pic" sz="quarter" idx="12"/>
          </p:nvPr>
        </p:nvPicPr>
        <p:blipFill>
          <a:blip r:embed="rId2"/>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gray">
          <a:xfrm>
            <a:off x="8353098" y="2668940"/>
            <a:ext cx="2542902" cy="1994263"/>
          </a:xfrm>
          <a:prstGeom prst="rect">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Rectangle 36"/>
          <p:cNvSpPr/>
          <p:nvPr/>
        </p:nvSpPr>
        <p:spPr bwMode="gray">
          <a:xfrm>
            <a:off x="1234440" y="1321321"/>
            <a:ext cx="2786743" cy="4667794"/>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accent5"/>
              </a:solidFill>
              <a:latin typeface="+mn-lt"/>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a:t>ClusterIP</a:t>
            </a:r>
            <a:r>
              <a:rPr lang="en-US" dirty="0"/>
              <a:t> Services – cluster internal communication</a:t>
            </a:r>
          </a:p>
        </p:txBody>
      </p:sp>
      <p:sp>
        <p:nvSpPr>
          <p:cNvPr id="3" name="Rectangle: Single Corner Snipped 2"/>
          <p:cNvSpPr/>
          <p:nvPr/>
        </p:nvSpPr>
        <p:spPr bwMode="gray">
          <a:xfrm>
            <a:off x="4266503" y="3172065"/>
            <a:ext cx="1776947" cy="988022"/>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ervice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 name="Rectangle 4"/>
          <p:cNvSpPr/>
          <p:nvPr/>
        </p:nvSpPr>
        <p:spPr bwMode="gray">
          <a:xfrm>
            <a:off x="1552504" y="3074792"/>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A2</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552504" y="4394141"/>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A3</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552504" y="1755443"/>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716880" y="3085645"/>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B1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Straight Arrow Connector 8"/>
          <p:cNvCxnSpPr>
            <a:stCxn id="3" idx="2"/>
            <a:endCxn id="5" idx="3"/>
          </p:cNvCxnSpPr>
          <p:nvPr/>
        </p:nvCxnSpPr>
        <p:spPr>
          <a:xfrm rot="10800000">
            <a:off x="3367843" y="3655222"/>
            <a:ext cx="898661" cy="10854"/>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8"/>
          <p:cNvCxnSpPr>
            <a:stCxn id="3" idx="2"/>
            <a:endCxn id="7" idx="3"/>
          </p:cNvCxnSpPr>
          <p:nvPr/>
        </p:nvCxnSpPr>
        <p:spPr>
          <a:xfrm rot="10800000">
            <a:off x="3367843" y="2335874"/>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8"/>
          <p:cNvCxnSpPr>
            <a:stCxn id="3" idx="2"/>
            <a:endCxn id="6" idx="3"/>
          </p:cNvCxnSpPr>
          <p:nvPr/>
        </p:nvCxnSpPr>
        <p:spPr>
          <a:xfrm rot="10800000" flipV="1">
            <a:off x="3367843" y="3666075"/>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8"/>
          <p:cNvCxnSpPr>
            <a:stCxn id="8" idx="1"/>
            <a:endCxn id="3" idx="0"/>
          </p:cNvCxnSpPr>
          <p:nvPr/>
        </p:nvCxnSpPr>
        <p:spPr>
          <a:xfrm rot="10800000" flipV="1">
            <a:off x="6043450" y="3666074"/>
            <a:ext cx="2673430" cy="1"/>
          </a:xfrm>
          <a:prstGeom prst="bentConnector3">
            <a:avLst>
              <a:gd name="adj1" fmla="val 50000"/>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6" name="Rectangle 25"/>
          <p:cNvSpPr/>
          <p:nvPr/>
        </p:nvSpPr>
        <p:spPr bwMode="gray">
          <a:xfrm>
            <a:off x="1637213" y="18481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7" name="Rectangle 26"/>
          <p:cNvSpPr/>
          <p:nvPr/>
        </p:nvSpPr>
        <p:spPr bwMode="gray">
          <a:xfrm>
            <a:off x="1637213" y="316120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8" name="Rectangle 27"/>
          <p:cNvSpPr/>
          <p:nvPr/>
        </p:nvSpPr>
        <p:spPr bwMode="gray">
          <a:xfrm>
            <a:off x="1637213" y="44803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9" name="Rectangle 28"/>
          <p:cNvSpPr/>
          <p:nvPr/>
        </p:nvSpPr>
        <p:spPr bwMode="gray">
          <a:xfrm>
            <a:off x="8801589" y="317206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10.10.24.1</a:t>
            </a:r>
          </a:p>
        </p:txBody>
      </p:sp>
      <p:sp>
        <p:nvSpPr>
          <p:cNvPr id="30" name="Rectangle 29"/>
          <p:cNvSpPr/>
          <p:nvPr/>
        </p:nvSpPr>
        <p:spPr bwMode="gray">
          <a:xfrm>
            <a:off x="4314899" y="396196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10.10.10.4</a:t>
            </a:r>
          </a:p>
        </p:txBody>
      </p:sp>
      <p:cxnSp>
        <p:nvCxnSpPr>
          <p:cNvPr id="33" name="Straight Arrow Connector 8"/>
          <p:cNvCxnSpPr>
            <a:stCxn id="8" idx="1"/>
            <a:endCxn id="37" idx="3"/>
          </p:cNvCxnSpPr>
          <p:nvPr/>
        </p:nvCxnSpPr>
        <p:spPr>
          <a:xfrm flipH="1" flipV="1">
            <a:off x="4021183" y="3655218"/>
            <a:ext cx="4695697" cy="10857"/>
          </a:xfrm>
          <a:prstGeom prst="straightConnector1">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1" name="Speech Bubble: Rectangle with Corners Rounded 50"/>
          <p:cNvSpPr/>
          <p:nvPr/>
        </p:nvSpPr>
        <p:spPr bwMode="gray">
          <a:xfrm>
            <a:off x="6330831" y="1161400"/>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lt1"/>
                </a:solidFill>
                <a:ea typeface="Arial Unicode MS" pitchFamily="34" charset="-128"/>
                <a:cs typeface="Arial Unicode MS" pitchFamily="34" charset="-128"/>
              </a:rPr>
              <a:t>Connect to 10.10.10.1/2/3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with Corners Rounded 51"/>
          <p:cNvSpPr/>
          <p:nvPr/>
        </p:nvSpPr>
        <p:spPr bwMode="gray">
          <a:xfrm>
            <a:off x="6330830" y="1161397"/>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chemeClr val="lt1"/>
                </a:solidFill>
                <a:ea typeface="Arial Unicode MS" pitchFamily="34" charset="-128"/>
                <a:cs typeface="Arial Unicode MS" pitchFamily="34" charset="-128"/>
              </a:rPr>
              <a:t>Use “service-a” as DNS name to connect to it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35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51" grpId="0" animBg="1"/>
      <p:bldP spid="51" grpId="1"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How NodePorts work</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Cloud 23"/>
          <p:cNvSpPr/>
          <p:nvPr/>
        </p:nvSpPr>
        <p:spPr bwMode="gray">
          <a:xfrm>
            <a:off x="4348821" y="1057695"/>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6" name="Connector: Elbow 25"/>
          <p:cNvCxnSpPr>
            <a:stCxn id="24" idx="2"/>
            <a:endCxn id="22" idx="0"/>
          </p:cNvCxnSpPr>
          <p:nvPr/>
        </p:nvCxnSpPr>
        <p:spPr>
          <a:xfrm rot="10800000" flipV="1">
            <a:off x="1403286" y="1594904"/>
            <a:ext cx="2956383"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24" idx="0"/>
            <a:endCxn id="23" idx="0"/>
          </p:cNvCxnSpPr>
          <p:nvPr/>
        </p:nvCxnSpPr>
        <p:spPr>
          <a:xfrm>
            <a:off x="7842743" y="1594905"/>
            <a:ext cx="2785571"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31" idx="1"/>
            <a:endCxn id="15" idx="2"/>
          </p:cNvCxnSpPr>
          <p:nvPr/>
        </p:nvCxnSpPr>
        <p:spPr>
          <a:xfrm rot="5400000">
            <a:off x="3594206" y="3379499"/>
            <a:ext cx="960317" cy="3910927"/>
          </a:xfrm>
          <a:prstGeom prst="bentConnector3">
            <a:avLst>
              <a:gd name="adj1" fmla="val 123805"/>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31"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cxnSpLocks/>
            <a:stCxn id="22" idx="2"/>
            <a:endCxn id="31" idx="2"/>
          </p:cNvCxnSpPr>
          <p:nvPr/>
        </p:nvCxnSpPr>
        <p:spPr>
          <a:xfrm rot="16200000" flipH="1">
            <a:off x="2942712" y="2117017"/>
            <a:ext cx="310522" cy="3389376"/>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Single Corner Snipped 30">
            <a:extLst>
              <a:ext uri="{FF2B5EF4-FFF2-40B4-BE49-F238E27FC236}">
                <a16:creationId xmlns:a16="http://schemas.microsoft.com/office/drawing/2014/main" id="{8C332021-E2C8-40F3-9F1A-E060F1384DF3}"/>
              </a:ext>
            </a:extLst>
          </p:cNvPr>
          <p:cNvSpPr/>
          <p:nvPr/>
        </p:nvSpPr>
        <p:spPr bwMode="gray">
          <a:xfrm>
            <a:off x="4792661" y="3079127"/>
            <a:ext cx="2474332"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Label: app=nginx</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NodePort: 30021</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29" name="Rectangle 28">
            <a:extLst>
              <a:ext uri="{FF2B5EF4-FFF2-40B4-BE49-F238E27FC236}">
                <a16:creationId xmlns:a16="http://schemas.microsoft.com/office/drawing/2014/main" id="{965DBE36-9899-405C-9A72-452A2D084CD9}"/>
              </a:ext>
            </a:extLst>
          </p:cNvPr>
          <p:cNvSpPr/>
          <p:nvPr/>
        </p:nvSpPr>
        <p:spPr bwMode="gray">
          <a:xfrm>
            <a:off x="5197191" y="2922464"/>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10.10.10.4</a:t>
            </a:r>
          </a:p>
        </p:txBody>
      </p:sp>
    </p:spTree>
    <p:extLst>
      <p:ext uri="{BB962C8B-B14F-4D97-AF65-F5344CB8AC3E}">
        <p14:creationId xmlns:p14="http://schemas.microsoft.com/office/powerpoint/2010/main" val="2098045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Introducing LoadBalancers</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6" name="Connector: Elbow 25"/>
          <p:cNvCxnSpPr>
            <a:cxnSpLocks/>
            <a:stCxn id="25" idx="1"/>
            <a:endCxn id="22" idx="0"/>
          </p:cNvCxnSpPr>
          <p:nvPr/>
        </p:nvCxnSpPr>
        <p:spPr>
          <a:xfrm rot="10800000" flipV="1">
            <a:off x="1403286" y="2334304"/>
            <a:ext cx="1614611" cy="8935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cxnSpLocks/>
            <a:stCxn id="25" idx="3"/>
            <a:endCxn id="23" idx="0"/>
          </p:cNvCxnSpPr>
          <p:nvPr/>
        </p:nvCxnSpPr>
        <p:spPr>
          <a:xfrm>
            <a:off x="9069904" y="2334305"/>
            <a:ext cx="1558410" cy="8935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46" idx="1"/>
            <a:endCxn id="15" idx="2"/>
          </p:cNvCxnSpPr>
          <p:nvPr/>
        </p:nvCxnSpPr>
        <p:spPr>
          <a:xfrm rot="5400000">
            <a:off x="3594206" y="3379499"/>
            <a:ext cx="960317" cy="3910927"/>
          </a:xfrm>
          <a:prstGeom prst="bentConnector3">
            <a:avLst>
              <a:gd name="adj1" fmla="val 123805"/>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cxnSpLocks/>
            <a:stCxn id="31" idx="1"/>
            <a:endCxn id="39" idx="0"/>
          </p:cNvCxnSpPr>
          <p:nvPr/>
        </p:nvCxnSpPr>
        <p:spPr>
          <a:xfrm>
            <a:off x="8130685" y="1505887"/>
            <a:ext cx="0" cy="313921"/>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A93DF1A8-4868-459A-AF50-9326D5A976E1}"/>
              </a:ext>
            </a:extLst>
          </p:cNvPr>
          <p:cNvGrpSpPr/>
          <p:nvPr/>
        </p:nvGrpSpPr>
        <p:grpSpPr>
          <a:xfrm>
            <a:off x="3017896" y="1819808"/>
            <a:ext cx="6052008" cy="821276"/>
            <a:chOff x="3017896" y="1876370"/>
            <a:chExt cx="6052008" cy="821276"/>
          </a:xfrm>
        </p:grpSpPr>
        <p:sp>
          <p:nvSpPr>
            <p:cNvPr id="25" name="Rectangle 24">
              <a:extLst>
                <a:ext uri="{FF2B5EF4-FFF2-40B4-BE49-F238E27FC236}">
                  <a16:creationId xmlns:a16="http://schemas.microsoft.com/office/drawing/2014/main" id="{10B7A041-D1B3-4694-9454-55B5F757C84F}"/>
                </a:ext>
              </a:extLst>
            </p:cNvPr>
            <p:cNvSpPr/>
            <p:nvPr/>
          </p:nvSpPr>
          <p:spPr bwMode="gray">
            <a:xfrm>
              <a:off x="3017896" y="2084088"/>
              <a:ext cx="6052008" cy="613558"/>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76370"/>
              <a:ext cx="1073656" cy="36993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a:extLst>
                <a:ext uri="{FF2B5EF4-FFF2-40B4-BE49-F238E27FC236}">
                  <a16:creationId xmlns:a16="http://schemas.microsoft.com/office/drawing/2014/main" id="{54F544F5-461B-4475-AC4A-B14AC1B5D1B3}"/>
                </a:ext>
              </a:extLst>
            </p:cNvPr>
            <p:cNvSpPr/>
            <p:nvPr/>
          </p:nvSpPr>
          <p:spPr bwMode="gray">
            <a:xfrm>
              <a:off x="3184074" y="1880541"/>
              <a:ext cx="1794651"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35.65.257.1</a:t>
              </a:r>
            </a:p>
          </p:txBody>
        </p:sp>
      </p:grpSp>
      <p:sp>
        <p:nvSpPr>
          <p:cNvPr id="46" name="Rectangle: Single Corner Snipped 45">
            <a:extLst>
              <a:ext uri="{FF2B5EF4-FFF2-40B4-BE49-F238E27FC236}">
                <a16:creationId xmlns:a16="http://schemas.microsoft.com/office/drawing/2014/main" id="{5E9FCBC4-82E3-4A8A-AD31-E51BA1D4CAB8}"/>
              </a:ext>
            </a:extLst>
          </p:cNvPr>
          <p:cNvSpPr/>
          <p:nvPr/>
        </p:nvSpPr>
        <p:spPr bwMode="gray">
          <a:xfrm>
            <a:off x="4792661" y="3079127"/>
            <a:ext cx="2474332"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Label: app=nginx</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cxnSp>
        <p:nvCxnSpPr>
          <p:cNvPr id="33" name="Connector: Elbow 32"/>
          <p:cNvCxnSpPr>
            <a:cxnSpLocks/>
            <a:stCxn id="22" idx="2"/>
            <a:endCxn id="46" idx="2"/>
          </p:cNvCxnSpPr>
          <p:nvPr/>
        </p:nvCxnSpPr>
        <p:spPr>
          <a:xfrm rot="16200000" flipH="1">
            <a:off x="2942712" y="2117017"/>
            <a:ext cx="310522" cy="3389376"/>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46"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504562E7-00A7-4A86-943E-8EBA6759839C}"/>
              </a:ext>
            </a:extLst>
          </p:cNvPr>
          <p:cNvSpPr/>
          <p:nvPr/>
        </p:nvSpPr>
        <p:spPr bwMode="gray">
          <a:xfrm>
            <a:off x="5197190" y="2922326"/>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10.10.10.4</a:t>
            </a:r>
          </a:p>
        </p:txBody>
      </p:sp>
    </p:spTree>
    <p:extLst>
      <p:ext uri="{BB962C8B-B14F-4D97-AF65-F5344CB8AC3E}">
        <p14:creationId xmlns:p14="http://schemas.microsoft.com/office/powerpoint/2010/main" val="13675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So </a:t>
            </a:r>
            <a:r>
              <a:rPr lang="en-US"/>
              <a:t>many different ports</a:t>
            </a:r>
            <a:r>
              <a:rPr lang="en-US" dirty="0"/>
              <a:t>…</a:t>
            </a: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7" name="Connector: Elbow 26"/>
          <p:cNvCxnSpPr>
            <a:cxnSpLocks/>
            <a:stCxn id="25" idx="3"/>
            <a:endCxn id="23" idx="0"/>
          </p:cNvCxnSpPr>
          <p:nvPr/>
        </p:nvCxnSpPr>
        <p:spPr>
          <a:xfrm>
            <a:off x="9069903" y="2390867"/>
            <a:ext cx="1558411" cy="836993"/>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57"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57" idx="1"/>
            <a:endCxn id="15" idx="2"/>
          </p:cNvCxnSpPr>
          <p:nvPr/>
        </p:nvCxnSpPr>
        <p:spPr>
          <a:xfrm rot="16200000" flipH="1">
            <a:off x="6478895" y="4432863"/>
            <a:ext cx="957690" cy="1801572"/>
          </a:xfrm>
          <a:prstGeom prst="bentConnector3">
            <a:avLst>
              <a:gd name="adj1" fmla="val 123870"/>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0B7A041-D1B3-4694-9454-55B5F757C84F}"/>
              </a:ext>
            </a:extLst>
          </p:cNvPr>
          <p:cNvSpPr/>
          <p:nvPr/>
        </p:nvSpPr>
        <p:spPr bwMode="gray">
          <a:xfrm>
            <a:off x="4806732" y="2084088"/>
            <a:ext cx="4263171" cy="613558"/>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52866"/>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stCxn id="31" idx="1"/>
            <a:endCxn id="39" idx="0"/>
          </p:cNvCxnSpPr>
          <p:nvPr/>
        </p:nvCxnSpPr>
        <p:spPr>
          <a:xfrm>
            <a:off x="8130685" y="1505887"/>
            <a:ext cx="0" cy="346979"/>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7198669" y="5383910"/>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9" name="Picture 28">
            <a:extLst>
              <a:ext uri="{FF2B5EF4-FFF2-40B4-BE49-F238E27FC236}">
                <a16:creationId xmlns:a16="http://schemas.microsoft.com/office/drawing/2014/main" id="{F08B04CC-B4D7-438C-9B05-EE0BDB5E902C}"/>
              </a:ext>
            </a:extLst>
          </p:cNvPr>
          <p:cNvPicPr>
            <a:picLocks noChangeAspect="1"/>
          </p:cNvPicPr>
          <p:nvPr/>
        </p:nvPicPr>
        <p:blipFill>
          <a:blip r:embed="rId3"/>
          <a:stretch>
            <a:fillRect/>
          </a:stretch>
        </p:blipFill>
        <p:spPr>
          <a:xfrm>
            <a:off x="790680" y="1226795"/>
            <a:ext cx="2580189" cy="4585699"/>
          </a:xfrm>
          <a:prstGeom prst="rect">
            <a:avLst/>
          </a:prstGeom>
        </p:spPr>
      </p:pic>
      <p:cxnSp>
        <p:nvCxnSpPr>
          <p:cNvPr id="37" name="Connector: Elbow 36">
            <a:extLst>
              <a:ext uri="{FF2B5EF4-FFF2-40B4-BE49-F238E27FC236}">
                <a16:creationId xmlns:a16="http://schemas.microsoft.com/office/drawing/2014/main" id="{A1F6945B-3CC4-4A5B-8F84-7DC5CC6F54A9}"/>
              </a:ext>
            </a:extLst>
          </p:cNvPr>
          <p:cNvCxnSpPr>
            <a:cxnSpLocks/>
            <a:endCxn id="20" idx="2"/>
          </p:cNvCxnSpPr>
          <p:nvPr/>
        </p:nvCxnSpPr>
        <p:spPr>
          <a:xfrm>
            <a:off x="3066714" y="4637523"/>
            <a:ext cx="7045445" cy="1177598"/>
          </a:xfrm>
          <a:prstGeom prst="bentConnector4">
            <a:avLst>
              <a:gd name="adj1" fmla="val 8860"/>
              <a:gd name="adj2" fmla="val 1514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E855FA4F-FE92-4572-9B89-39B46442B4EE}"/>
              </a:ext>
            </a:extLst>
          </p:cNvPr>
          <p:cNvSpPr/>
          <p:nvPr/>
        </p:nvSpPr>
        <p:spPr bwMode="gray">
          <a:xfrm>
            <a:off x="10284643" y="1679376"/>
            <a:ext cx="1648753" cy="482047"/>
          </a:xfrm>
          <a:prstGeom prst="wedgeRectCallout">
            <a:avLst>
              <a:gd name="adj1" fmla="val 1972"/>
              <a:gd name="adj2" fmla="val 259334"/>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Chosen at random</a:t>
            </a:r>
          </a:p>
        </p:txBody>
      </p:sp>
      <p:sp>
        <p:nvSpPr>
          <p:cNvPr id="57" name="Rectangle: Single Corner Snipped 56">
            <a:extLst>
              <a:ext uri="{FF2B5EF4-FFF2-40B4-BE49-F238E27FC236}">
                <a16:creationId xmlns:a16="http://schemas.microsoft.com/office/drawing/2014/main" id="{DAF516E3-9AF4-402E-A9A8-2D2A63535036}"/>
              </a:ext>
            </a:extLst>
          </p:cNvPr>
          <p:cNvSpPr/>
          <p:nvPr/>
        </p:nvSpPr>
        <p:spPr bwMode="gray">
          <a:xfrm>
            <a:off x="4846915" y="3079127"/>
            <a:ext cx="2420078"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Label: app=nginx</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64" name="Rectangle 63">
            <a:extLst>
              <a:ext uri="{FF2B5EF4-FFF2-40B4-BE49-F238E27FC236}">
                <a16:creationId xmlns:a16="http://schemas.microsoft.com/office/drawing/2014/main" id="{97293F6F-4DF5-437A-9417-D5496CC658F9}"/>
              </a:ext>
            </a:extLst>
          </p:cNvPr>
          <p:cNvSpPr/>
          <p:nvPr/>
        </p:nvSpPr>
        <p:spPr bwMode="gray">
          <a:xfrm>
            <a:off x="6097239" y="2890429"/>
            <a:ext cx="803182" cy="3257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Port: 80</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72" name="Group 71">
            <a:extLst>
              <a:ext uri="{FF2B5EF4-FFF2-40B4-BE49-F238E27FC236}">
                <a16:creationId xmlns:a16="http://schemas.microsoft.com/office/drawing/2014/main" id="{A78C8562-3BB2-459D-9F61-CA18CD4420BF}"/>
              </a:ext>
            </a:extLst>
          </p:cNvPr>
          <p:cNvGrpSpPr/>
          <p:nvPr/>
        </p:nvGrpSpPr>
        <p:grpSpPr>
          <a:xfrm>
            <a:off x="2479249" y="2067158"/>
            <a:ext cx="5114608" cy="2640037"/>
            <a:chOff x="2479249" y="2067158"/>
            <a:chExt cx="5114608" cy="2640037"/>
          </a:xfrm>
        </p:grpSpPr>
        <p:cxnSp>
          <p:nvCxnSpPr>
            <p:cNvPr id="12" name="Connector: Elbow 11">
              <a:extLst>
                <a:ext uri="{FF2B5EF4-FFF2-40B4-BE49-F238E27FC236}">
                  <a16:creationId xmlns:a16="http://schemas.microsoft.com/office/drawing/2014/main" id="{2EE11602-31B0-45B6-9197-973EB3DBA5CA}"/>
                </a:ext>
              </a:extLst>
            </p:cNvPr>
            <p:cNvCxnSpPr>
              <a:cxnSpLocks/>
              <a:endCxn id="39" idx="1"/>
            </p:cNvCxnSpPr>
            <p:nvPr/>
          </p:nvCxnSpPr>
          <p:spPr>
            <a:xfrm flipV="1">
              <a:off x="2479249" y="2067158"/>
              <a:ext cx="5114608" cy="1976942"/>
            </a:xfrm>
            <a:prstGeom prst="bentConnector3">
              <a:avLst>
                <a:gd name="adj1" fmla="val 32306"/>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71DACFA-F495-47A4-91BC-AEADDC20E789}"/>
                </a:ext>
              </a:extLst>
            </p:cNvPr>
            <p:cNvCxnSpPr>
              <a:cxnSpLocks/>
              <a:endCxn id="64" idx="1"/>
            </p:cNvCxnSpPr>
            <p:nvPr/>
          </p:nvCxnSpPr>
          <p:spPr>
            <a:xfrm flipV="1">
              <a:off x="2479249" y="3053299"/>
              <a:ext cx="3617990" cy="983340"/>
            </a:xfrm>
            <a:prstGeom prst="bentConnector3">
              <a:avLst>
                <a:gd name="adj1" fmla="val 458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A4A8741F-1EB5-49DE-AABB-C32933988FC3}"/>
                </a:ext>
              </a:extLst>
            </p:cNvPr>
            <p:cNvCxnSpPr>
              <a:cxnSpLocks/>
            </p:cNvCxnSpPr>
            <p:nvPr/>
          </p:nvCxnSpPr>
          <p:spPr>
            <a:xfrm>
              <a:off x="2482560" y="4047491"/>
              <a:ext cx="2683329" cy="659704"/>
            </a:xfrm>
            <a:prstGeom prst="bentConnector3">
              <a:avLst>
                <a:gd name="adj1" fmla="val 61944"/>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656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Objectives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2303761192"/>
              </p:ext>
            </p:extLst>
          </p:nvPr>
        </p:nvGraphicFramePr>
        <p:xfrm>
          <a:off x="504001" y="1136193"/>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269F4EFB-F450-478D-A54F-AC412F44A3C0}"/>
              </a:ext>
            </a:extLst>
          </p:cNvPr>
          <p:cNvSpPr/>
          <p:nvPr/>
        </p:nvSpPr>
        <p:spPr>
          <a:xfrm>
            <a:off x="1521414" y="6145748"/>
            <a:ext cx="9151648" cy="338554"/>
          </a:xfrm>
          <a:prstGeom prst="rect">
            <a:avLst/>
          </a:prstGeom>
        </p:spPr>
        <p:txBody>
          <a:bodyPr wrap="square">
            <a:spAutoFit/>
          </a:bodyPr>
          <a:lstStyle/>
          <a:p>
            <a:r>
              <a:rPr lang="en-US" sz="1600" dirty="0">
                <a:hlinkClick r:id="rId8"/>
              </a:rPr>
              <a:t>https://sookocheff.com/post/kubernetes/understanding-kubernetes-networking-model/</a:t>
            </a:r>
            <a:r>
              <a:rPr lang="en-US" sz="1600" dirty="0"/>
              <a:t> </a:t>
            </a:r>
          </a:p>
        </p:txBody>
      </p:sp>
    </p:spTree>
    <p:extLst>
      <p:ext uri="{BB962C8B-B14F-4D97-AF65-F5344CB8AC3E}">
        <p14:creationId xmlns:p14="http://schemas.microsoft.com/office/powerpoint/2010/main" val="142946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Scenarios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3030601165"/>
              </p:ext>
            </p:extLst>
          </p:nvPr>
        </p:nvGraphicFramePr>
        <p:xfrm>
          <a:off x="504001" y="1228436"/>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14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918424"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7449867"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Tree>
    <p:extLst>
      <p:ext uri="{BB962C8B-B14F-4D97-AF65-F5344CB8AC3E}">
        <p14:creationId xmlns:p14="http://schemas.microsoft.com/office/powerpoint/2010/main" val="420794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this?</a:t>
            </a:r>
          </a:p>
        </p:txBody>
      </p:sp>
      <p:sp>
        <p:nvSpPr>
          <p:cNvPr id="3" name="Rectangle 2"/>
          <p:cNvSpPr/>
          <p:nvPr/>
        </p:nvSpPr>
        <p:spPr>
          <a:xfrm>
            <a:off x="504000" y="1223190"/>
            <a:ext cx="10590719" cy="3000821"/>
          </a:xfrm>
          <a:prstGeom prst="rect">
            <a:avLst/>
          </a:prstGeom>
        </p:spPr>
        <p:txBody>
          <a:bodyPr wrap="square">
            <a:spAutoFit/>
          </a:bodyPr>
          <a:lstStyle/>
          <a:p>
            <a:pPr marL="342900" indent="-342900">
              <a:buFont typeface="Wingdings" panose="05000000000000000000" pitchFamily="2" charset="2"/>
              <a:buChar char="§"/>
            </a:pPr>
            <a:r>
              <a:rPr lang="en-US" dirty="0" err="1"/>
              <a:t>netfilter</a:t>
            </a:r>
            <a:r>
              <a:rPr lang="en-US" dirty="0"/>
              <a:t>, </a:t>
            </a:r>
            <a:r>
              <a:rPr lang="en-US" dirty="0" err="1"/>
              <a:t>ip_tables</a:t>
            </a:r>
            <a:r>
              <a:rPr lang="en-US" dirty="0"/>
              <a:t>, </a:t>
            </a:r>
            <a:r>
              <a:rPr lang="en-US" dirty="0" err="1"/>
              <a:t>ipvs</a:t>
            </a:r>
            <a:endParaRPr lang="en-US" dirty="0"/>
          </a:p>
          <a:p>
            <a:pPr marL="342900" indent="-342900">
              <a:buFont typeface="Wingdings" panose="05000000000000000000" pitchFamily="2" charset="2"/>
              <a:buChar char="§"/>
            </a:pPr>
            <a:r>
              <a:rPr lang="en-US" dirty="0"/>
              <a:t>Setup an overlay network (software defined networking)</a:t>
            </a:r>
          </a:p>
          <a:p>
            <a:pPr marL="342900" indent="-342900">
              <a:buFont typeface="Wingdings" panose="05000000000000000000" pitchFamily="2" charset="2"/>
              <a:buChar char="§"/>
            </a:pPr>
            <a:r>
              <a:rPr lang="en-US" dirty="0"/>
              <a:t>Most common tools:</a:t>
            </a:r>
          </a:p>
          <a:p>
            <a:pPr marL="887288" lvl="1" indent="-342900">
              <a:buFont typeface="Wingdings" panose="05000000000000000000" pitchFamily="2" charset="2"/>
              <a:buChar char="§"/>
            </a:pPr>
            <a:r>
              <a:rPr lang="en-US" dirty="0"/>
              <a:t>flannel</a:t>
            </a:r>
          </a:p>
          <a:p>
            <a:pPr marL="887288" lvl="1" indent="-342900">
              <a:buFont typeface="Wingdings" panose="05000000000000000000" pitchFamily="2" charset="2"/>
              <a:buChar char="§"/>
            </a:pPr>
            <a:r>
              <a:rPr lang="en-US" dirty="0"/>
              <a:t>weave net</a:t>
            </a:r>
          </a:p>
          <a:p>
            <a:pPr marL="887288" lvl="1" indent="-342900">
              <a:buFont typeface="Wingdings" panose="05000000000000000000" pitchFamily="2" charset="2"/>
              <a:buChar char="§"/>
            </a:pPr>
            <a:r>
              <a:rPr lang="en-US" dirty="0"/>
              <a:t>calico</a:t>
            </a:r>
          </a:p>
          <a:p>
            <a:pPr marL="887288" lvl="1" indent="-342900">
              <a:buFont typeface="Wingdings" panose="05000000000000000000" pitchFamily="2" charset="2"/>
              <a:buChar char="§"/>
            </a:pPr>
            <a:r>
              <a:rPr lang="en-US" dirty="0"/>
              <a:t>GCP custom routing</a:t>
            </a:r>
          </a:p>
          <a:p>
            <a:pPr marL="342900" indent="-342900">
              <a:buFont typeface="Wingdings" panose="05000000000000000000" pitchFamily="2" charset="2"/>
              <a:buChar char="§"/>
            </a:pPr>
            <a:r>
              <a:rPr lang="en-US" dirty="0">
                <a:hlinkClick r:id="rId3"/>
              </a:rPr>
              <a:t>https://kubernetes.io/docs/concepts/cluster-administration/networking/</a:t>
            </a:r>
            <a:r>
              <a:rPr lang="en-US" dirty="0"/>
              <a:t> </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12820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8" name="Rectangle 7"/>
          <p:cNvSpPr/>
          <p:nvPr/>
        </p:nvSpPr>
        <p:spPr>
          <a:xfrm>
            <a:off x="504000" y="1223190"/>
            <a:ext cx="10590719" cy="3647152"/>
          </a:xfrm>
          <a:prstGeom prst="rect">
            <a:avLst/>
          </a:prstGeom>
        </p:spPr>
        <p:txBody>
          <a:bodyPr wrap="square">
            <a:spAutoFit/>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è"/>
            </a:pPr>
            <a:r>
              <a:rPr lang="en-US" dirty="0">
                <a:sym typeface="Wingdings" panose="05000000000000000000" pitchFamily="2" charset="2"/>
              </a:rPr>
              <a:t>Resource type: service</a:t>
            </a:r>
          </a:p>
          <a:p>
            <a:pPr marL="342900" indent="-342900">
              <a:buFont typeface="Wingdings" panose="05000000000000000000" pitchFamily="2" charset="2"/>
              <a:buChar char="è"/>
            </a:pP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a:p>
            <a:pPr marL="342900" indent="-342900">
              <a:buFont typeface="Wingdings" panose="05000000000000000000" pitchFamily="2" charset="2"/>
              <a:buChar char="§"/>
            </a:pPr>
            <a:r>
              <a:rPr lang="en-US" dirty="0">
                <a:sym typeface="Wingdings" panose="05000000000000000000" pitchFamily="2" charset="2"/>
              </a:rPr>
              <a:t>Cluster internally, DNS entries are created for services and </a:t>
            </a:r>
            <a:r>
              <a:rPr lang="en-US">
                <a:sym typeface="Wingdings" panose="05000000000000000000" pitchFamily="2" charset="2"/>
              </a:rPr>
              <a:t>named ports</a:t>
            </a:r>
            <a:endParaRPr lang="en-US" dirty="0">
              <a:sym typeface="Wingdings" panose="05000000000000000000" pitchFamily="2" charset="2"/>
            </a:endParaRPr>
          </a:p>
        </p:txBody>
      </p:sp>
    </p:spTree>
    <p:extLst>
      <p:ext uri="{BB962C8B-B14F-4D97-AF65-F5344CB8AC3E}">
        <p14:creationId xmlns:p14="http://schemas.microsoft.com/office/powerpoint/2010/main" val="86419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pic>
        <p:nvPicPr>
          <p:cNvPr id="4" name="Picture 3"/>
          <p:cNvPicPr>
            <a:picLocks noChangeAspect="1"/>
          </p:cNvPicPr>
          <p:nvPr/>
        </p:nvPicPr>
        <p:blipFill>
          <a:blip r:embed="rId3"/>
          <a:stretch>
            <a:fillRect/>
          </a:stretch>
        </p:blipFill>
        <p:spPr>
          <a:xfrm>
            <a:off x="956846" y="1549677"/>
            <a:ext cx="2095238" cy="3723809"/>
          </a:xfrm>
          <a:prstGeom prst="rect">
            <a:avLst/>
          </a:prstGeom>
        </p:spPr>
      </p:pic>
      <p:sp>
        <p:nvSpPr>
          <p:cNvPr id="6" name="Rectangle 5"/>
          <p:cNvSpPr/>
          <p:nvPr/>
        </p:nvSpPr>
        <p:spPr>
          <a:xfrm>
            <a:off x="3641769" y="1749587"/>
            <a:ext cx="7923213" cy="3647152"/>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a:sym typeface="Wingdings" panose="05000000000000000000" pitchFamily="2" charset="2"/>
              </a:rPr>
              <a:t>Ports can be named. When using these names the port can change later without any impact</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NodePort or use a LoadBalancer</a:t>
            </a:r>
          </a:p>
        </p:txBody>
      </p:sp>
    </p:spTree>
    <p:extLst>
      <p:ext uri="{BB962C8B-B14F-4D97-AF65-F5344CB8AC3E}">
        <p14:creationId xmlns:p14="http://schemas.microsoft.com/office/powerpoint/2010/main" val="169108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B02-D33A-4A27-A7EF-DEFABA68D66B}"/>
              </a:ext>
            </a:extLst>
          </p:cNvPr>
          <p:cNvSpPr>
            <a:spLocks noGrp="1"/>
          </p:cNvSpPr>
          <p:nvPr>
            <p:ph type="title"/>
          </p:nvPr>
        </p:nvSpPr>
        <p:spPr/>
        <p:txBody>
          <a:bodyPr/>
          <a:lstStyle/>
          <a:p>
            <a:r>
              <a:rPr lang="en-US" dirty="0"/>
              <a:t>Labels &amp; Named Ports</a:t>
            </a:r>
          </a:p>
        </p:txBody>
      </p:sp>
      <p:sp>
        <p:nvSpPr>
          <p:cNvPr id="7" name="Rectangle: Single Corner Snipped 6">
            <a:extLst>
              <a:ext uri="{FF2B5EF4-FFF2-40B4-BE49-F238E27FC236}">
                <a16:creationId xmlns:a16="http://schemas.microsoft.com/office/drawing/2014/main" id="{0A1FF212-16DF-4C0F-A0EF-DC26417C8147}"/>
              </a:ext>
            </a:extLst>
          </p:cNvPr>
          <p:cNvSpPr/>
          <p:nvPr/>
        </p:nvSpPr>
        <p:spPr bwMode="gray">
          <a:xfrm>
            <a:off x="4758707" y="4013187"/>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Label: app= client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TargetPort: </a:t>
            </a:r>
            <a:r>
              <a:rPr lang="en-US" sz="1800" b="1" kern="0" dirty="0">
                <a:ea typeface="Arial Unicode MS" pitchFamily="34" charset="-128"/>
                <a:cs typeface="Arial Unicode MS" pitchFamily="34" charset="-128"/>
              </a:rPr>
              <a:t>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grpSp>
        <p:nvGrpSpPr>
          <p:cNvPr id="31" name="Group 30">
            <a:extLst>
              <a:ext uri="{FF2B5EF4-FFF2-40B4-BE49-F238E27FC236}">
                <a16:creationId xmlns:a16="http://schemas.microsoft.com/office/drawing/2014/main" id="{578B2474-3A6B-40A2-862E-6C958D31893F}"/>
              </a:ext>
            </a:extLst>
          </p:cNvPr>
          <p:cNvGrpSpPr/>
          <p:nvPr/>
        </p:nvGrpSpPr>
        <p:grpSpPr>
          <a:xfrm>
            <a:off x="301167" y="2001735"/>
            <a:ext cx="3731275" cy="2011453"/>
            <a:chOff x="601205" y="3245257"/>
            <a:chExt cx="3731275" cy="2011453"/>
          </a:xfrm>
        </p:grpSpPr>
        <p:sp>
          <p:nvSpPr>
            <p:cNvPr id="5" name="Rectangle 4">
              <a:extLst>
                <a:ext uri="{FF2B5EF4-FFF2-40B4-BE49-F238E27FC236}">
                  <a16:creationId xmlns:a16="http://schemas.microsoft.com/office/drawing/2014/main" id="{4F713495-D0C7-4536-A47C-ABE85D9862FF}"/>
                </a:ext>
              </a:extLst>
            </p:cNvPr>
            <p:cNvSpPr/>
            <p:nvPr/>
          </p:nvSpPr>
          <p:spPr bwMode="gray">
            <a:xfrm>
              <a:off x="1479724" y="3479388"/>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E5AF0BEF-A5C6-477C-A03D-80DD0C56FEF6}"/>
                </a:ext>
              </a:extLst>
            </p:cNvPr>
            <p:cNvSpPr/>
            <p:nvPr/>
          </p:nvSpPr>
          <p:spPr bwMode="gray">
            <a:xfrm>
              <a:off x="1564433" y="324525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8" name="Rectangle 7">
              <a:extLst>
                <a:ext uri="{FF2B5EF4-FFF2-40B4-BE49-F238E27FC236}">
                  <a16:creationId xmlns:a16="http://schemas.microsoft.com/office/drawing/2014/main" id="{2A7326BA-2147-4201-9D76-9DEE3806C186}"/>
                </a:ext>
              </a:extLst>
            </p:cNvPr>
            <p:cNvSpPr/>
            <p:nvPr/>
          </p:nvSpPr>
          <p:spPr bwMode="gray">
            <a:xfrm>
              <a:off x="601205" y="4425955"/>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67BFC906-AFD7-4353-A1E7-A99CA1E80D65}"/>
                </a:ext>
              </a:extLst>
            </p:cNvPr>
            <p:cNvSpPr/>
            <p:nvPr/>
          </p:nvSpPr>
          <p:spPr bwMode="gray">
            <a:xfrm>
              <a:off x="2770539" y="4205839"/>
              <a:ext cx="1561941" cy="105087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Name: </a:t>
              </a:r>
              <a:r>
                <a:rPr kumimoji="0" lang="de-DE" sz="1800" b="1" i="0" u="none" strike="noStrike" kern="0" cap="none" spc="0" normalizeH="0" baseline="0" noProof="0" dirty="0">
                  <a:ln>
                    <a:noFill/>
                  </a:ln>
                  <a:effectLst/>
                  <a:uLnTx/>
                  <a:uFillTx/>
                  <a:ea typeface="Arial Unicode MS" pitchFamily="34" charset="-128"/>
                  <a:cs typeface="Arial Unicode MS" pitchFamily="34" charset="-128"/>
                </a:rPr>
                <a:t>http</a:t>
              </a:r>
            </a:p>
          </p:txBody>
        </p:sp>
      </p:grpSp>
      <p:grpSp>
        <p:nvGrpSpPr>
          <p:cNvPr id="32" name="Group 31">
            <a:extLst>
              <a:ext uri="{FF2B5EF4-FFF2-40B4-BE49-F238E27FC236}">
                <a16:creationId xmlns:a16="http://schemas.microsoft.com/office/drawing/2014/main" id="{8C9BDB52-4DDC-42BB-81A7-4C558F9C56FD}"/>
              </a:ext>
            </a:extLst>
          </p:cNvPr>
          <p:cNvGrpSpPr/>
          <p:nvPr/>
        </p:nvGrpSpPr>
        <p:grpSpPr>
          <a:xfrm>
            <a:off x="8067352" y="2001735"/>
            <a:ext cx="3440617" cy="1609282"/>
            <a:chOff x="7208370" y="4205839"/>
            <a:chExt cx="3440617" cy="1609282"/>
          </a:xfrm>
        </p:grpSpPr>
        <p:sp>
          <p:nvSpPr>
            <p:cNvPr id="9" name="Rectangle 8">
              <a:extLst>
                <a:ext uri="{FF2B5EF4-FFF2-40B4-BE49-F238E27FC236}">
                  <a16:creationId xmlns:a16="http://schemas.microsoft.com/office/drawing/2014/main" id="{E0824ACE-C4FA-47B7-B3CD-360612A7B5C4}"/>
                </a:ext>
              </a:extLst>
            </p:cNvPr>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543F1C75-A9B3-4B58-9707-3D22A5BE69AE}"/>
                </a:ext>
              </a:extLst>
            </p:cNvPr>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9F572E94-DE2F-4584-90F0-B18FA2D59F06}"/>
                </a:ext>
              </a:extLst>
            </p:cNvPr>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1320E9C-3B8A-4B42-A640-2260E1AC8CF2}"/>
                </a:ext>
              </a:extLst>
            </p:cNvPr>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grpSp>
      <p:cxnSp>
        <p:nvCxnSpPr>
          <p:cNvPr id="16" name="Connector: Elbow 15">
            <a:extLst>
              <a:ext uri="{FF2B5EF4-FFF2-40B4-BE49-F238E27FC236}">
                <a16:creationId xmlns:a16="http://schemas.microsoft.com/office/drawing/2014/main" id="{ADE7A174-FDE3-4744-8B4E-E5B3FEC53F27}"/>
              </a:ext>
            </a:extLst>
          </p:cNvPr>
          <p:cNvCxnSpPr>
            <a:cxnSpLocks/>
            <a:stCxn id="7" idx="0"/>
            <a:endCxn id="10" idx="2"/>
          </p:cNvCxnSpPr>
          <p:nvPr/>
        </p:nvCxnSpPr>
        <p:spPr>
          <a:xfrm flipV="1">
            <a:off x="7233039" y="3611017"/>
            <a:ext cx="1494170" cy="1575450"/>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Rectangle: Single Corner Snipped 26">
            <a:extLst>
              <a:ext uri="{FF2B5EF4-FFF2-40B4-BE49-F238E27FC236}">
                <a16:creationId xmlns:a16="http://schemas.microsoft.com/office/drawing/2014/main" id="{C001CD37-F670-4E91-8ED5-09EA7CCBF5C4}"/>
              </a:ext>
            </a:extLst>
          </p:cNvPr>
          <p:cNvSpPr/>
          <p:nvPr/>
        </p:nvSpPr>
        <p:spPr bwMode="gray">
          <a:xfrm>
            <a:off x="4776946" y="4013188"/>
            <a:ext cx="2474332" cy="2346559"/>
          </a:xfrm>
          <a:prstGeom prst="snip1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Service</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Label: app= nginx</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Name: nginx-http</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TargetPort: http</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Port: 80</a:t>
            </a:r>
          </a:p>
        </p:txBody>
      </p:sp>
      <p:cxnSp>
        <p:nvCxnSpPr>
          <p:cNvPr id="28" name="Connector: Elbow 27">
            <a:extLst>
              <a:ext uri="{FF2B5EF4-FFF2-40B4-BE49-F238E27FC236}">
                <a16:creationId xmlns:a16="http://schemas.microsoft.com/office/drawing/2014/main" id="{05915C05-8AE8-49E3-B511-9862741B53DB}"/>
              </a:ext>
            </a:extLst>
          </p:cNvPr>
          <p:cNvCxnSpPr>
            <a:cxnSpLocks/>
            <a:stCxn id="27" idx="2"/>
            <a:endCxn id="8" idx="2"/>
          </p:cNvCxnSpPr>
          <p:nvPr/>
        </p:nvCxnSpPr>
        <p:spPr>
          <a:xfrm rot="10800000">
            <a:off x="961024" y="3611018"/>
            <a:ext cx="3815922" cy="157545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8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NodePort,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LoadBalancer</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a:sym typeface="Wingdings" panose="05000000000000000000" pitchFamily="2" charset="2"/>
              </a:rPr>
              <a:t>NodePort</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1631</Words>
  <Application>Microsoft Office PowerPoint</Application>
  <PresentationFormat>Custom</PresentationFormat>
  <Paragraphs>207</Paragraphs>
  <Slides>15</Slides>
  <Notes>12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Unicode MS</vt:lpstr>
      <vt:lpstr>Courier New</vt:lpstr>
      <vt:lpstr>Symbol</vt:lpstr>
      <vt:lpstr>wingdings</vt:lpstr>
      <vt:lpstr>wingdings</vt:lpstr>
      <vt:lpstr>SAP_2017_16x9_black</vt:lpstr>
      <vt:lpstr>PowerPoint Presentation</vt:lpstr>
      <vt:lpstr>Objectives of k8s networking</vt:lpstr>
      <vt:lpstr>Scenarios of k8s networking</vt:lpstr>
      <vt:lpstr>Pod communication</vt:lpstr>
      <vt:lpstr>How to achieve this?</vt:lpstr>
      <vt:lpstr>Services</vt:lpstr>
      <vt:lpstr>Services</vt:lpstr>
      <vt:lpstr>Labels &amp; Named Ports</vt:lpstr>
      <vt:lpstr>Service types: Cluster IP, NodePort, Loadbalancer</vt:lpstr>
      <vt:lpstr>ClusterIP Services – cluster internal communication</vt:lpstr>
      <vt:lpstr>How NodePorts work</vt:lpstr>
      <vt:lpstr>Introducing LoadBalancers</vt:lpstr>
      <vt:lpstr>So many different ports…</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488</cp:revision>
  <dcterms:created xsi:type="dcterms:W3CDTF">2015-10-14T11:21:43Z</dcterms:created>
  <dcterms:modified xsi:type="dcterms:W3CDTF">2018-07-18T14:57:01Z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