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3" r:id="rId2"/>
    <p:sldId id="442" r:id="rId3"/>
    <p:sldId id="946" r:id="rId4"/>
    <p:sldId id="443" r:id="rId5"/>
    <p:sldId id="466" r:id="rId6"/>
    <p:sldId id="469" r:id="rId7"/>
    <p:sldId id="471" r:id="rId8"/>
    <p:sldId id="929" r:id="rId9"/>
    <p:sldId id="930" r:id="rId10"/>
    <p:sldId id="459" r:id="rId11"/>
    <p:sldId id="926" r:id="rId12"/>
    <p:sldId id="927" r:id="rId13"/>
    <p:sldId id="928" r:id="rId14"/>
    <p:sldId id="446" r:id="rId15"/>
    <p:sldId id="467" r:id="rId16"/>
    <p:sldId id="458" r:id="rId17"/>
    <p:sldId id="931" r:id="rId18"/>
    <p:sldId id="940" r:id="rId19"/>
    <p:sldId id="936" r:id="rId20"/>
    <p:sldId id="943" r:id="rId21"/>
    <p:sldId id="942" r:id="rId22"/>
    <p:sldId id="944" r:id="rId23"/>
    <p:sldId id="945"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69116" autoAdjust="0"/>
  </p:normalViewPr>
  <p:slideViewPr>
    <p:cSldViewPr snapToGrid="0" showGuides="1">
      <p:cViewPr varScale="1">
        <p:scale>
          <a:sx n="90" d="100"/>
          <a:sy n="90" d="100"/>
        </p:scale>
        <p:origin x="177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Normally part of Day4</a:t>
            </a:r>
          </a:p>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9157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part of Day4</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63497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one container running (of course managed by </a:t>
            </a:r>
            <a:r>
              <a:rPr lang="en-US" dirty="0" err="1"/>
              <a:t>kubernetes</a:t>
            </a:r>
            <a:r>
              <a:rPr lang="en-US" dirty="0"/>
              <a:t> as a pod, deployment, …). The attacker (i.e. we) is connected to a shell session within the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5.sv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4" y="4778963"/>
            <a:ext cx="1056243" cy="1004248"/>
          </a:xfrm>
          <a:prstGeom prst="can">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rPr>
              <a:t>Postgresql</a:t>
            </a:r>
            <a:endParaRPr lang="de-DE" sz="1400" kern="0" dirty="0">
              <a:solidFill>
                <a:srgbClr val="000000"/>
              </a:solidFill>
              <a:latin typeface="Arial"/>
              <a:ea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algn="ct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bg1">
              <a:lumMod val="8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bg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name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err="1">
                <a:ea typeface="Arial Unicode MS" pitchFamily="34" charset="-128"/>
                <a:cs typeface="Arial Unicode MS" pitchFamily="34" charset="-128"/>
              </a:rPr>
              <a:t>kube</a:t>
            </a:r>
            <a:r>
              <a:rPr lang="en-US" sz="2000" kern="0" dirty="0">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Namespace:</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240302" y="3757055"/>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733225" y="4927602"/>
            <a:ext cx="3014153" cy="1000664"/>
          </a:xfrm>
          <a:prstGeom prst="wedgeRectCallout">
            <a:avLst>
              <a:gd name="adj1" fmla="val -110717"/>
              <a:gd name="adj2" fmla="val -731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Tree>
    <p:extLst>
      <p:ext uri="{BB962C8B-B14F-4D97-AF65-F5344CB8AC3E}">
        <p14:creationId xmlns:p14="http://schemas.microsoft.com/office/powerpoint/2010/main" val="6670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090720"/>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context &amp; policies:</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run as non-root &amp;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22F2E50F-EBB2-47D2-B872-FA5012B3343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880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p:txBody>
          <a:bodyPr/>
          <a:lstStyle/>
          <a:p>
            <a:pPr marL="342900" indent="-342900">
              <a:buFontTx/>
              <a:buChar char="-"/>
            </a:pPr>
            <a:r>
              <a:rPr lang="en-US" dirty="0"/>
              <a:t>Used to define limits on different resources in a namespace.</a:t>
            </a:r>
          </a:p>
          <a:p>
            <a:pPr marL="342900" indent="-342900">
              <a:buFontTx/>
              <a:buChar char="-"/>
            </a:pPr>
            <a:r>
              <a:rPr lang="en-US" dirty="0" err="1"/>
              <a:t>namespaced</a:t>
            </a:r>
            <a:r>
              <a:rPr lang="en-US" dirty="0"/>
              <a:t> Resource</a:t>
            </a:r>
          </a:p>
          <a:p>
            <a:pPr marL="342900" indent="-342900">
              <a:buFontTx/>
              <a:buChar char="-"/>
            </a:pPr>
            <a:r>
              <a:rPr lang="en-US" dirty="0"/>
              <a:t>Set “hard” limits on resources like</a:t>
            </a:r>
          </a:p>
          <a:p>
            <a:pPr marL="522864" lvl="1" indent="-342900">
              <a:buFontTx/>
              <a:buChar char="-"/>
            </a:pPr>
            <a:r>
              <a:rPr lang="en-US" dirty="0"/>
              <a:t>Pods</a:t>
            </a:r>
          </a:p>
          <a:p>
            <a:pPr marL="522864" lvl="1" indent="-342900">
              <a:buFontTx/>
              <a:buChar char="-"/>
            </a:pPr>
            <a:r>
              <a:rPr lang="en-US" dirty="0"/>
              <a:t>Number of PVCs</a:t>
            </a:r>
          </a:p>
          <a:p>
            <a:pPr marL="522864" lvl="1" indent="-342900">
              <a:buFontTx/>
              <a:buChar char="-"/>
            </a:pPr>
            <a:r>
              <a:rPr lang="en-US" dirty="0"/>
              <a:t>Memory (of all pods combined) </a:t>
            </a:r>
          </a:p>
          <a:p>
            <a:pPr marL="342900" indent="-342900">
              <a:buFontTx/>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FontTx/>
              <a:buChar char="-"/>
            </a:pPr>
            <a:r>
              <a:rPr lang="en-US" dirty="0"/>
              <a:t>Each pod consumes a certain amount of </a:t>
            </a:r>
            <a:r>
              <a:rPr lang="en-US" dirty="0" err="1"/>
              <a:t>cpu</a:t>
            </a:r>
            <a:r>
              <a:rPr lang="en-US" dirty="0"/>
              <a:t> or memory. </a:t>
            </a:r>
          </a:p>
          <a:p>
            <a:pPr marL="342900" indent="-342900">
              <a:buFontTx/>
              <a:buChar char="-"/>
            </a:pPr>
            <a:r>
              <a:rPr lang="en-US" dirty="0"/>
              <a:t>With resource spec each Container can request </a:t>
            </a:r>
            <a:r>
              <a:rPr lang="en-US" dirty="0" err="1"/>
              <a:t>cpu</a:t>
            </a:r>
            <a:r>
              <a:rPr lang="en-US" dirty="0"/>
              <a:t> and memory and set its own limits. If it consumes more resources it will be killed.</a:t>
            </a:r>
          </a:p>
          <a:p>
            <a:pPr marL="342900" indent="-342900">
              <a:buFontTx/>
              <a:buChar char="-"/>
            </a:pPr>
            <a:r>
              <a:rPr lang="en-US" dirty="0" err="1"/>
              <a:t>LimitRanges</a:t>
            </a:r>
            <a:r>
              <a:rPr lang="en-US" dirty="0"/>
              <a:t> are used to set maximum/default limits/requests of </a:t>
            </a:r>
          </a:p>
          <a:p>
            <a:pPr marL="522864" lvl="1" indent="-342900">
              <a:buFontTx/>
              <a:buChar char="-"/>
            </a:pPr>
            <a:r>
              <a:rPr lang="en-US" dirty="0" err="1"/>
              <a:t>cpu</a:t>
            </a:r>
            <a:endParaRPr lang="en-US" dirty="0"/>
          </a:p>
          <a:p>
            <a:pPr marL="522864" lvl="1" indent="-342900">
              <a:buFontTx/>
              <a:buChar char="-"/>
            </a:pPr>
            <a:r>
              <a:rPr lang="en-US" dirty="0"/>
              <a:t>memory</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395119" y="2591537"/>
            <a:ext cx="2583981" cy="3479974"/>
          </a:xfrm>
          <a:prstGeom prst="rect">
            <a:avLst/>
          </a:prstGeom>
          <a:ln>
            <a:solidFill>
              <a:schemeClr val="tx1"/>
            </a:solidFill>
          </a:ln>
        </p:spPr>
      </p:pic>
      <p:pic>
        <p:nvPicPr>
          <p:cNvPr id="7" name="Picture 6">
            <a:extLst>
              <a:ext uri="{FF2B5EF4-FFF2-40B4-BE49-F238E27FC236}">
                <a16:creationId xmlns:a16="http://schemas.microsoft.com/office/drawing/2014/main" id="{B728B219-96F2-4D3F-9621-2D3B724FE276}"/>
              </a:ext>
            </a:extLst>
          </p:cNvPr>
          <p:cNvPicPr>
            <a:picLocks noChangeAspect="1"/>
          </p:cNvPicPr>
          <p:nvPr/>
        </p:nvPicPr>
        <p:blipFill>
          <a:blip r:embed="rId4"/>
          <a:stretch>
            <a:fillRect/>
          </a:stretch>
        </p:blipFill>
        <p:spPr>
          <a:xfrm>
            <a:off x="7395119" y="669851"/>
            <a:ext cx="2220995" cy="1764627"/>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2539</Words>
  <Application>Microsoft Office PowerPoint</Application>
  <PresentationFormat>Custom</PresentationFormat>
  <Paragraphs>329</Paragraphs>
  <Slides>24</Slides>
  <Notes>20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Arial Unicode MS</vt:lpstr>
      <vt:lpstr>Courier New</vt:lpstr>
      <vt:lpstr>Symbol</vt:lpstr>
      <vt:lpstr>Wingdings</vt:lpstr>
      <vt:lpstr>Wingdings</vt:lpstr>
      <vt:lpstr>SAP_2017_16x9_black</vt:lpstr>
      <vt:lpstr>PowerPoint Presentation</vt:lpstr>
      <vt:lpstr>Service Accounts</vt:lpstr>
      <vt:lpstr>Access tokens</vt:lpstr>
      <vt:lpstr>Role based access control (RBAC)</vt:lpstr>
      <vt:lpstr>Demo</vt:lpstr>
      <vt:lpstr>PowerPoint Presentation</vt:lpstr>
      <vt:lpstr>Policy objects in Kubernetes</vt:lpstr>
      <vt:lpstr>Policy: ResourceQuota</vt:lpstr>
      <vt:lpstr>Policy: LimitRanges</vt:lpstr>
      <vt:lpstr>NetworkPolicy</vt:lpstr>
      <vt:lpstr>More on Network Policies</vt:lpstr>
      <vt:lpstr>Network Policy for Ads:DB</vt:lpstr>
      <vt:lpstr>Network Policies for Ads:App</vt:lpstr>
      <vt:lpstr>NetworkPolicy</vt:lpstr>
      <vt:lpstr>Demo</vt:lpstr>
      <vt:lpstr>Exercise #08</vt:lpstr>
      <vt:lpstr>Attacking K8s</vt:lpstr>
      <vt:lpstr>Setup</vt:lpstr>
      <vt:lpstr>Scenario 1: Bitcoin, Ethereum, Monero!</vt:lpstr>
      <vt:lpstr>How to prevent this?</vt:lpstr>
      <vt:lpstr>Scenario 2: Take over the cluster / hosts</vt:lpstr>
      <vt:lpstr>How to prevent this?</vt:lpstr>
      <vt:lpstr>How to prevent this?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781</cp:revision>
  <dcterms:created xsi:type="dcterms:W3CDTF">2015-10-14T11:21:43Z</dcterms:created>
  <dcterms:modified xsi:type="dcterms:W3CDTF">2019-01-16T08:54:24Z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