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0"/>
  </p:notesMasterIdLst>
  <p:handoutMasterIdLst>
    <p:handoutMasterId r:id="rId31"/>
  </p:handoutMasterIdLst>
  <p:sldIdLst>
    <p:sldId id="433" r:id="rId2"/>
    <p:sldId id="442" r:id="rId3"/>
    <p:sldId id="443" r:id="rId4"/>
    <p:sldId id="466" r:id="rId5"/>
    <p:sldId id="455" r:id="rId6"/>
    <p:sldId id="451" r:id="rId7"/>
    <p:sldId id="452" r:id="rId8"/>
    <p:sldId id="453" r:id="rId9"/>
    <p:sldId id="454" r:id="rId10"/>
    <p:sldId id="450" r:id="rId11"/>
    <p:sldId id="462" r:id="rId12"/>
    <p:sldId id="469" r:id="rId13"/>
    <p:sldId id="471" r:id="rId14"/>
    <p:sldId id="459" r:id="rId15"/>
    <p:sldId id="446" r:id="rId16"/>
    <p:sldId id="467" r:id="rId17"/>
    <p:sldId id="458" r:id="rId18"/>
    <p:sldId id="470" r:id="rId19"/>
    <p:sldId id="457" r:id="rId20"/>
    <p:sldId id="456" r:id="rId21"/>
    <p:sldId id="468" r:id="rId22"/>
    <p:sldId id="449" r:id="rId23"/>
    <p:sldId id="460" r:id="rId24"/>
    <p:sldId id="461" r:id="rId25"/>
    <p:sldId id="474" r:id="rId26"/>
    <p:sldId id="472" r:id="rId27"/>
    <p:sldId id="473" r:id="rId28"/>
    <p:sldId id="265" r:id="rId2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46009" autoAdjust="0"/>
  </p:normalViewPr>
  <p:slideViewPr>
    <p:cSldViewPr snapToGrid="0" showGuides="1">
      <p:cViewPr varScale="1">
        <p:scale>
          <a:sx n="75" d="100"/>
          <a:sy n="75" d="100"/>
        </p:scale>
        <p:origin x="4092" y="6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287381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Tree>
    <p:extLst>
      <p:ext uri="{BB962C8B-B14F-4D97-AF65-F5344CB8AC3E}">
        <p14:creationId xmlns:p14="http://schemas.microsoft.com/office/powerpoint/2010/main" val="158234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Optional demo: </a:t>
            </a:r>
          </a:p>
          <a:p>
            <a:r>
              <a:rPr lang="en-US" baseline="0" dirty="0"/>
              <a:t>To access the cluster’s dashboard, use the Gardener UI or port-forward the to dashboard pod (example: </a:t>
            </a:r>
            <a:r>
              <a:rPr lang="en-US" baseline="0" dirty="0" err="1"/>
              <a:t>kubectl</a:t>
            </a:r>
            <a:r>
              <a:rPr lang="en-US" baseline="0" dirty="0"/>
              <a:t> port-forward -n </a:t>
            </a:r>
            <a:r>
              <a:rPr lang="en-US" baseline="0" dirty="0" err="1"/>
              <a:t>kube</a:t>
            </a:r>
            <a:r>
              <a:rPr lang="en-US" baseline="0" dirty="0"/>
              <a:t>-system addons-kubernetes-dashboard-5486b968b7-zf62b 8443:8443)</a:t>
            </a:r>
          </a:p>
          <a:p>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305262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is SAP’s solution for managed </a:t>
            </a:r>
            <a:r>
              <a:rPr lang="en-US" dirty="0" err="1"/>
              <a:t>kubernetes</a:t>
            </a:r>
            <a:r>
              <a:rPr lang="en-US" dirty="0"/>
              <a:t> cluster. It is open source &amp; completely available on </a:t>
            </a:r>
            <a:r>
              <a:rPr lang="en-US" dirty="0" err="1"/>
              <a:t>github</a:t>
            </a:r>
            <a:r>
              <a:rPr lang="en-US" dirty="0"/>
              <a:t>: https://github.com/gardener/gardener/ </a:t>
            </a:r>
          </a:p>
          <a:p>
            <a:endParaRPr lang="en-US" dirty="0"/>
          </a:p>
          <a:p>
            <a:r>
              <a:rPr lang="en-US" dirty="0"/>
              <a:t>Show internal landing page: https://github.wdf.sap.corp/pages/kubernetes/gardener/ including blog &amp; help section</a:t>
            </a:r>
          </a:p>
          <a:p>
            <a:endParaRPr lang="en-US" dirty="0"/>
          </a:p>
          <a:p>
            <a:r>
              <a:rPr lang="en-US"/>
              <a:t>Jam Group Kubernetes </a:t>
            </a:r>
            <a:r>
              <a:rPr lang="en-US" dirty="0"/>
              <a:t>Clusters as a Service in SAP Cloud Platform: 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611099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 up lots of small clusters individually leads to resource waste. The control plane / master needs to be high available but the resources reserved for fail-over usually idle.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1487314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Gardener runs the control plane / master components of many “worker” clusters in a </a:t>
            </a:r>
            <a:r>
              <a:rPr lang="en-US"/>
              <a:t>separate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1867122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1785805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1413328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https://jam4.sapjam.com/groups/Niq7TSBxLlzgb3nroBZJVx/overview_page/e9uqTDxXBRFbk7FJXEA4Cd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2237772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28</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the secret pod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hyperlink" Target="https://github.com/kubernetes/minikube"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github.wdf.sap.corp/pages/kubernetes/gardener" TargetMode="External"/><Relationship Id="rId4" Type="http://schemas.openxmlformats.org/officeDocument/2006/relationships/image" Target="../media/image13.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hyperlink" Target="https://kubernetes.io/blog/2018/05/17/gardener/"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(Cluster) 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5B3171-6747-4BE9-86AF-A5644F76A623}"/>
              </a:ext>
            </a:extLst>
          </p:cNvPr>
          <p:cNvSpPr>
            <a:spLocks noGrp="1"/>
          </p:cNvSpPr>
          <p:nvPr>
            <p:ph type="title"/>
          </p:nvPr>
        </p:nvSpPr>
        <p:spPr/>
        <p:txBody>
          <a:bodyPr/>
          <a:lstStyle/>
          <a:p>
            <a:r>
              <a:rPr lang="en-US" dirty="0"/>
              <a:t>Example: </a:t>
            </a:r>
            <a:r>
              <a:rPr lang="en-US" dirty="0" err="1"/>
              <a:t>NodeSelector</a:t>
            </a:r>
            <a:endParaRPr lang="en-US" dirty="0"/>
          </a:p>
        </p:txBody>
      </p:sp>
      <p:pic>
        <p:nvPicPr>
          <p:cNvPr id="4" name="Picture 3">
            <a:extLst>
              <a:ext uri="{FF2B5EF4-FFF2-40B4-BE49-F238E27FC236}">
                <a16:creationId xmlns:a16="http://schemas.microsoft.com/office/drawing/2014/main" id="{63572B24-95A9-44B1-ADEF-F45AE37D5E46}"/>
              </a:ext>
            </a:extLst>
          </p:cNvPr>
          <p:cNvPicPr>
            <a:picLocks noChangeAspect="1"/>
          </p:cNvPicPr>
          <p:nvPr/>
        </p:nvPicPr>
        <p:blipFill>
          <a:blip r:embed="rId2"/>
          <a:stretch>
            <a:fillRect/>
          </a:stretch>
        </p:blipFill>
        <p:spPr>
          <a:xfrm>
            <a:off x="1839050" y="1611085"/>
            <a:ext cx="8516377" cy="4055938"/>
          </a:xfrm>
          <a:prstGeom prst="rect">
            <a:avLst/>
          </a:prstGeom>
        </p:spPr>
      </p:pic>
    </p:spTree>
    <p:extLst>
      <p:ext uri="{BB962C8B-B14F-4D97-AF65-F5344CB8AC3E}">
        <p14:creationId xmlns:p14="http://schemas.microsoft.com/office/powerpoint/2010/main" val="388161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Policies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8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Dashboard addon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389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a:t>(optional) Demo</a:t>
            </a:r>
            <a:endParaRPr lang="en-US" dirty="0"/>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612786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7"/>
              </a:rPr>
              <a:t>https://github.com/kubernetes/minikube</a:t>
            </a:r>
            <a:r>
              <a:rPr lang="en-US" dirty="0"/>
              <a:t> </a:t>
            </a:r>
          </a:p>
        </p:txBody>
      </p:sp>
      <p:pic>
        <p:nvPicPr>
          <p:cNvPr id="1026" name="Picture 2" descr="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10"/>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4001" y="1581688"/>
            <a:ext cx="2991957" cy="1944000"/>
            <a:chOff x="504001" y="1581688"/>
            <a:chExt cx="2991957" cy="1944000"/>
          </a:xfrm>
        </p:grpSpPr>
        <p:sp>
          <p:nvSpPr>
            <p:cNvPr id="6" name="Rectangle 5"/>
            <p:cNvSpPr/>
            <p:nvPr/>
          </p:nvSpPr>
          <p:spPr>
            <a:xfrm>
              <a:off x="504001" y="1581688"/>
              <a:ext cx="2991957" cy="1944000"/>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p:cNvSpPr/>
            <p:nvPr/>
          </p:nvSpPr>
          <p:spPr>
            <a:xfrm>
              <a:off x="1242981" y="238817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8" name="Hexagon 7"/>
            <p:cNvSpPr/>
            <p:nvPr/>
          </p:nvSpPr>
          <p:spPr>
            <a:xfrm>
              <a:off x="566088" y="2004438"/>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9" name="Hexagon 8"/>
            <p:cNvSpPr/>
            <p:nvPr/>
          </p:nvSpPr>
          <p:spPr>
            <a:xfrm>
              <a:off x="1242981" y="1644450"/>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10" name="Hexagon 9"/>
            <p:cNvSpPr/>
            <p:nvPr/>
          </p:nvSpPr>
          <p:spPr>
            <a:xfrm>
              <a:off x="1915914" y="201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1" name="Hexagon 10"/>
            <p:cNvSpPr/>
            <p:nvPr/>
          </p:nvSpPr>
          <p:spPr>
            <a:xfrm>
              <a:off x="2594701" y="164631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2" name="Hexagon 11"/>
            <p:cNvSpPr/>
            <p:nvPr/>
          </p:nvSpPr>
          <p:spPr>
            <a:xfrm>
              <a:off x="1916042" y="276003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14" name="TextBox 13"/>
            <p:cNvSpPr txBox="1"/>
            <p:nvPr/>
          </p:nvSpPr>
          <p:spPr>
            <a:xfrm flipH="1">
              <a:off x="826265" y="2693518"/>
              <a:ext cx="512421" cy="369332"/>
            </a:xfrm>
            <a:prstGeom prst="rect">
              <a:avLst/>
            </a:prstGeom>
            <a:noFill/>
          </p:spPr>
          <p:txBody>
            <a:bodyPr wrap="square" rtlCol="0">
              <a:spAutoFit/>
            </a:bodyPr>
            <a:lstStyle/>
            <a:p>
              <a:r>
                <a:rPr lang="en-US" sz="1800" dirty="0"/>
                <a:t>HA</a:t>
              </a:r>
            </a:p>
          </p:txBody>
        </p:sp>
        <p:sp>
          <p:nvSpPr>
            <p:cNvPr id="107" name="Hexagon 106"/>
            <p:cNvSpPr/>
            <p:nvPr/>
          </p:nvSpPr>
          <p:spPr>
            <a:xfrm>
              <a:off x="2594931" y="238817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
        <p:nvSpPr>
          <p:cNvPr id="2" name="Title 1"/>
          <p:cNvSpPr>
            <a:spLocks noGrp="1"/>
          </p:cNvSpPr>
          <p:nvPr>
            <p:ph type="title"/>
          </p:nvPr>
        </p:nvSpPr>
        <p:spPr/>
        <p:txBody>
          <a:bodyPr/>
          <a:lstStyle/>
          <a:p>
            <a:r>
              <a:rPr lang="en-US" dirty="0"/>
              <a:t>“Traditional” Kubernetes Cluster Set-up</a:t>
            </a:r>
          </a:p>
        </p:txBody>
      </p:sp>
      <p:sp>
        <p:nvSpPr>
          <p:cNvPr id="3" name="TextBox 2"/>
          <p:cNvSpPr txBox="1"/>
          <p:nvPr/>
        </p:nvSpPr>
        <p:spPr>
          <a:xfrm>
            <a:off x="299831" y="5469755"/>
            <a:ext cx="5168813" cy="1015663"/>
          </a:xfrm>
          <a:prstGeom prst="rect">
            <a:avLst/>
          </a:prstGeom>
          <a:noFill/>
        </p:spPr>
        <p:txBody>
          <a:bodyPr wrap="square" rtlCol="0">
            <a:spAutoFit/>
          </a:bodyPr>
          <a:lstStyle/>
          <a:p>
            <a:r>
              <a:rPr lang="en-US" sz="2000" dirty="0"/>
              <a:t>The </a:t>
            </a:r>
            <a:r>
              <a:rPr lang="en-US" sz="2000" dirty="0">
                <a:highlight>
                  <a:srgbClr val="FF0000"/>
                </a:highlight>
              </a:rPr>
              <a:t>red nodes</a:t>
            </a:r>
            <a:r>
              <a:rPr lang="en-US" sz="2000" dirty="0"/>
              <a:t> run the control plane,</a:t>
            </a:r>
          </a:p>
          <a:p>
            <a:r>
              <a:rPr lang="en-US" sz="2000" dirty="0"/>
              <a:t>often in HA and on separate hardware</a:t>
            </a:r>
          </a:p>
          <a:p>
            <a:r>
              <a:rPr lang="en-US" sz="2000" dirty="0"/>
              <a:t>(usually quite </a:t>
            </a:r>
            <a:r>
              <a:rPr lang="en-US" sz="2000" b="1" dirty="0"/>
              <a:t>underutilized</a:t>
            </a:r>
            <a:r>
              <a:rPr lang="en-US" sz="2000" dirty="0"/>
              <a:t>) </a:t>
            </a:r>
          </a:p>
        </p:txBody>
      </p:sp>
      <p:sp>
        <p:nvSpPr>
          <p:cNvPr id="102" name="TextBox 101"/>
          <p:cNvSpPr txBox="1"/>
          <p:nvPr/>
        </p:nvSpPr>
        <p:spPr>
          <a:xfrm>
            <a:off x="4969958" y="5469755"/>
            <a:ext cx="5209741" cy="1015663"/>
          </a:xfrm>
          <a:prstGeom prst="rect">
            <a:avLst/>
          </a:prstGeom>
          <a:noFill/>
        </p:spPr>
        <p:txBody>
          <a:bodyPr wrap="square" rtlCol="0">
            <a:spAutoFit/>
          </a:bodyPr>
          <a:lstStyle/>
          <a:p>
            <a:r>
              <a:rPr lang="en-US" sz="2000" dirty="0"/>
              <a:t>The </a:t>
            </a:r>
            <a:r>
              <a:rPr lang="en-US" sz="2000" dirty="0">
                <a:highlight>
                  <a:srgbClr val="0F46A7"/>
                </a:highlight>
              </a:rPr>
              <a:t>blue nodes</a:t>
            </a:r>
            <a:r>
              <a:rPr lang="en-US" sz="2000" dirty="0"/>
              <a:t> run the actual workload and is managed by Master Nodes </a:t>
            </a:r>
            <a:br>
              <a:rPr lang="en-US" sz="2000" dirty="0"/>
            </a:br>
            <a:r>
              <a:rPr lang="en-US" sz="2000" dirty="0"/>
              <a:t>(usually </a:t>
            </a:r>
            <a:r>
              <a:rPr lang="en-US" sz="2000" b="1" dirty="0"/>
              <a:t>pretty well utilized</a:t>
            </a:r>
            <a:r>
              <a:rPr lang="en-US" sz="2000" dirty="0"/>
              <a:t>)</a:t>
            </a:r>
          </a:p>
        </p:txBody>
      </p:sp>
      <p:grpSp>
        <p:nvGrpSpPr>
          <p:cNvPr id="13" name="Group 12"/>
          <p:cNvGrpSpPr/>
          <p:nvPr/>
        </p:nvGrpSpPr>
        <p:grpSpPr>
          <a:xfrm>
            <a:off x="1851572" y="1573575"/>
            <a:ext cx="7740297" cy="3558810"/>
            <a:chOff x="1851572" y="1573575"/>
            <a:chExt cx="7740297" cy="3558810"/>
          </a:xfrm>
        </p:grpSpPr>
        <p:sp>
          <p:nvSpPr>
            <p:cNvPr id="49" name="Rectangle 48"/>
            <p:cNvSpPr/>
            <p:nvPr/>
          </p:nvSpPr>
          <p:spPr>
            <a:xfrm>
              <a:off x="3558044" y="3188384"/>
              <a:ext cx="3680124" cy="1944001"/>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6612090" y="1573575"/>
              <a:ext cx="2979779"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558045" y="1573575"/>
              <a:ext cx="2991957" cy="1548353"/>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p:cNvSpPr/>
            <p:nvPr/>
          </p:nvSpPr>
          <p:spPr>
            <a:xfrm>
              <a:off x="4297025"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0" name="Hexagon 29"/>
            <p:cNvSpPr/>
            <p:nvPr/>
          </p:nvSpPr>
          <p:spPr>
            <a:xfrm>
              <a:off x="3620132"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1" name="Hexagon 30"/>
            <p:cNvSpPr/>
            <p:nvPr/>
          </p:nvSpPr>
          <p:spPr>
            <a:xfrm>
              <a:off x="4297025"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2" name="Hexagon 31"/>
            <p:cNvSpPr/>
            <p:nvPr/>
          </p:nvSpPr>
          <p:spPr>
            <a:xfrm>
              <a:off x="4969958"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3" name="Hexagon 32"/>
            <p:cNvSpPr/>
            <p:nvPr/>
          </p:nvSpPr>
          <p:spPr>
            <a:xfrm>
              <a:off x="5648745"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4" name="Hexagon 33"/>
            <p:cNvSpPr/>
            <p:nvPr/>
          </p:nvSpPr>
          <p:spPr>
            <a:xfrm>
              <a:off x="5648975" y="238006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35" name="TextBox 34"/>
            <p:cNvSpPr txBox="1"/>
            <p:nvPr/>
          </p:nvSpPr>
          <p:spPr>
            <a:xfrm flipH="1">
              <a:off x="3880309" y="2685404"/>
              <a:ext cx="512421" cy="369332"/>
            </a:xfrm>
            <a:prstGeom prst="rect">
              <a:avLst/>
            </a:prstGeom>
            <a:noFill/>
          </p:spPr>
          <p:txBody>
            <a:bodyPr wrap="square" rtlCol="0">
              <a:spAutoFit/>
            </a:bodyPr>
            <a:lstStyle/>
            <a:p>
              <a:r>
                <a:rPr lang="en-US" sz="1800" dirty="0"/>
                <a:t>HA</a:t>
              </a:r>
              <a:endParaRPr lang="en-US" dirty="0"/>
            </a:p>
          </p:txBody>
        </p:sp>
        <p:sp>
          <p:nvSpPr>
            <p:cNvPr id="37" name="Hexagon 36"/>
            <p:cNvSpPr/>
            <p:nvPr/>
          </p:nvSpPr>
          <p:spPr>
            <a:xfrm>
              <a:off x="7351070" y="238006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8" name="Hexagon 37"/>
            <p:cNvSpPr/>
            <p:nvPr/>
          </p:nvSpPr>
          <p:spPr>
            <a:xfrm>
              <a:off x="6674177" y="199632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39" name="Hexagon 38"/>
            <p:cNvSpPr/>
            <p:nvPr/>
          </p:nvSpPr>
          <p:spPr>
            <a:xfrm>
              <a:off x="7351070" y="163633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40" name="Hexagon 39"/>
            <p:cNvSpPr/>
            <p:nvPr/>
          </p:nvSpPr>
          <p:spPr>
            <a:xfrm>
              <a:off x="8024003" y="200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1" name="Hexagon 40"/>
            <p:cNvSpPr/>
            <p:nvPr/>
          </p:nvSpPr>
          <p:spPr>
            <a:xfrm>
              <a:off x="8702790" y="163819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42" name="TextBox 41"/>
            <p:cNvSpPr txBox="1"/>
            <p:nvPr/>
          </p:nvSpPr>
          <p:spPr>
            <a:xfrm flipH="1">
              <a:off x="6934354" y="2685404"/>
              <a:ext cx="512421" cy="369332"/>
            </a:xfrm>
            <a:prstGeom prst="rect">
              <a:avLst/>
            </a:prstGeom>
            <a:noFill/>
          </p:spPr>
          <p:txBody>
            <a:bodyPr wrap="square" rtlCol="0">
              <a:spAutoFit/>
            </a:bodyPr>
            <a:lstStyle/>
            <a:p>
              <a:r>
                <a:rPr lang="en-US" sz="1800" dirty="0"/>
                <a:t>HA</a:t>
              </a:r>
            </a:p>
          </p:txBody>
        </p:sp>
        <p:sp>
          <p:nvSpPr>
            <p:cNvPr id="50" name="Hexagon 49"/>
            <p:cNvSpPr/>
            <p:nvPr/>
          </p:nvSpPr>
          <p:spPr>
            <a:xfrm>
              <a:off x="4297025" y="3994872"/>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1" name="Hexagon 50"/>
            <p:cNvSpPr/>
            <p:nvPr/>
          </p:nvSpPr>
          <p:spPr>
            <a:xfrm>
              <a:off x="3620132" y="3611134"/>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2" name="Hexagon 51"/>
            <p:cNvSpPr/>
            <p:nvPr/>
          </p:nvSpPr>
          <p:spPr>
            <a:xfrm>
              <a:off x="4297025" y="3251146"/>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53" name="Hexagon 52"/>
            <p:cNvSpPr/>
            <p:nvPr/>
          </p:nvSpPr>
          <p:spPr>
            <a:xfrm>
              <a:off x="4969958" y="362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4" name="Hexagon 53"/>
            <p:cNvSpPr/>
            <p:nvPr/>
          </p:nvSpPr>
          <p:spPr>
            <a:xfrm>
              <a:off x="5648745" y="3253009"/>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5" name="Hexagon 54"/>
            <p:cNvSpPr/>
            <p:nvPr/>
          </p:nvSpPr>
          <p:spPr>
            <a:xfrm>
              <a:off x="4970086" y="4366735"/>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6" name="Hexagon 55"/>
            <p:cNvSpPr/>
            <p:nvPr/>
          </p:nvSpPr>
          <p:spPr>
            <a:xfrm>
              <a:off x="5648975" y="3994873"/>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7" name="TextBox 56"/>
            <p:cNvSpPr txBox="1"/>
            <p:nvPr/>
          </p:nvSpPr>
          <p:spPr>
            <a:xfrm flipH="1">
              <a:off x="3880309" y="4300214"/>
              <a:ext cx="512421" cy="369332"/>
            </a:xfrm>
            <a:prstGeom prst="rect">
              <a:avLst/>
            </a:prstGeom>
            <a:noFill/>
          </p:spPr>
          <p:txBody>
            <a:bodyPr wrap="square" rtlCol="0">
              <a:spAutoFit/>
            </a:bodyPr>
            <a:lstStyle/>
            <a:p>
              <a:r>
                <a:rPr lang="en-US" sz="1800" dirty="0"/>
                <a:t>HA</a:t>
              </a:r>
            </a:p>
          </p:txBody>
        </p:sp>
        <p:sp>
          <p:nvSpPr>
            <p:cNvPr id="58" name="Hexagon 57"/>
            <p:cNvSpPr/>
            <p:nvPr/>
          </p:nvSpPr>
          <p:spPr>
            <a:xfrm>
              <a:off x="6327864" y="3624137"/>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59" name="Hexagon 58"/>
            <p:cNvSpPr/>
            <p:nvPr/>
          </p:nvSpPr>
          <p:spPr>
            <a:xfrm>
              <a:off x="6340794" y="4366001"/>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sp>
          <p:nvSpPr>
            <p:cNvPr id="60" name="Rectangle 59"/>
            <p:cNvSpPr/>
            <p:nvPr/>
          </p:nvSpPr>
          <p:spPr>
            <a:xfrm>
              <a:off x="1851572" y="3578268"/>
              <a:ext cx="1638471" cy="1202135"/>
            </a:xfrm>
            <a:prstGeom prst="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a:off x="1913660" y="3641029"/>
              <a:ext cx="807622" cy="696226"/>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Master</a:t>
              </a:r>
            </a:p>
          </p:txBody>
        </p:sp>
        <p:sp>
          <p:nvSpPr>
            <p:cNvPr id="63" name="Hexagon 62"/>
            <p:cNvSpPr/>
            <p:nvPr/>
          </p:nvSpPr>
          <p:spPr>
            <a:xfrm>
              <a:off x="2586593" y="4012892"/>
              <a:ext cx="807622" cy="696226"/>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r>
                <a:rPr lang="en-US" sz="800" kern="0" dirty="0">
                  <a:solidFill>
                    <a:prstClr val="white"/>
                  </a:solidFill>
                  <a:latin typeface="Calibri" panose="020F0502020204030204"/>
                  <a:ea typeface=""/>
                  <a:cs typeface=""/>
                </a:rPr>
                <a:t>Worker</a:t>
              </a:r>
            </a:p>
          </p:txBody>
        </p:sp>
      </p:grpSp>
    </p:spTree>
    <p:extLst>
      <p:ext uri="{BB962C8B-B14F-4D97-AF65-F5344CB8AC3E}">
        <p14:creationId xmlns:p14="http://schemas.microsoft.com/office/powerpoint/2010/main" val="287186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6690" y="1323054"/>
            <a:ext cx="4220893" cy="3365229"/>
            <a:chOff x="193564" y="1322503"/>
            <a:chExt cx="4221992" cy="3366105"/>
          </a:xfrm>
        </p:grpSpPr>
        <p:sp>
          <p:nvSpPr>
            <p:cNvPr id="3" name="Curved Right Arrow 2"/>
            <p:cNvSpPr/>
            <p:nvPr/>
          </p:nvSpPr>
          <p:spPr bwMode="gray">
            <a:xfrm rot="5400000">
              <a:off x="2370451" y="307078"/>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5" name="Curved Right Arrow 104"/>
            <p:cNvSpPr/>
            <p:nvPr/>
          </p:nvSpPr>
          <p:spPr bwMode="gray">
            <a:xfrm rot="16200000">
              <a:off x="2491173" y="2764226"/>
              <a:ext cx="908957" cy="2939808"/>
            </a:xfrm>
            <a:prstGeom prst="curvedRightArrow">
              <a:avLst/>
            </a:prstGeom>
            <a:solidFill>
              <a:srgbClr val="4373C4"/>
            </a:solidFill>
            <a:ln>
              <a:solidFill>
                <a:srgbClr val="4373C4"/>
              </a:solidFill>
              <a:headEnd/>
              <a:tailEnd/>
            </a:ln>
          </p:spPr>
          <p:style>
            <a:lnRef idx="2">
              <a:schemeClr val="accent3">
                <a:shade val="50000"/>
              </a:schemeClr>
            </a:lnRef>
            <a:fillRef idx="1">
              <a:schemeClr val="accent3"/>
            </a:fillRef>
            <a:effectRef idx="0">
              <a:schemeClr val="accent3"/>
            </a:effectRef>
            <a:fontRef idx="minor">
              <a:schemeClr val="lt1"/>
            </a:fontRef>
          </p:style>
          <p:txBody>
            <a:bodyPr lIns="89977" tIns="71981" rIns="89977" bIns="71981" rtlCol="0" anchor="ctr"/>
            <a:lstStyle/>
            <a:p>
              <a:pPr algn="ctr" defTabSz="914126" fontAlgn="base">
                <a:spcBef>
                  <a:spcPct val="50000"/>
                </a:spcBef>
                <a:spcAft>
                  <a:spcPct val="0"/>
                </a:spcAft>
                <a:buClr>
                  <a:srgbClr val="F0AB00"/>
                </a:buClr>
                <a:buSzPct val="80000"/>
              </a:pPr>
              <a:endParaRPr lang="en-GB" sz="1799" kern="0" dirty="0" err="1">
                <a:solidFill>
                  <a:schemeClr val="tx1"/>
                </a:solidFill>
                <a:ea typeface="Arial Unicode MS" pitchFamily="34" charset="-128"/>
                <a:cs typeface="Arial Unicode MS" pitchFamily="34" charset="-128"/>
              </a:endParaRPr>
            </a:p>
          </p:txBody>
        </p:sp>
        <p:sp>
          <p:nvSpPr>
            <p:cNvPr id="106" name="TextBox 105"/>
            <p:cNvSpPr txBox="1"/>
            <p:nvPr/>
          </p:nvSpPr>
          <p:spPr>
            <a:xfrm>
              <a:off x="193564" y="2310363"/>
              <a:ext cx="2167923" cy="922945"/>
            </a:xfrm>
            <a:prstGeom prst="rect">
              <a:avLst/>
            </a:prstGeom>
            <a:noFill/>
          </p:spPr>
          <p:txBody>
            <a:bodyPr wrap="square" rtlCol="0">
              <a:spAutoFit/>
            </a:bodyPr>
            <a:lstStyle/>
            <a:p>
              <a:pPr algn="ctr"/>
              <a:r>
                <a:rPr lang="en-US" sz="1799" b="1" dirty="0">
                  <a:latin typeface="Calibri" panose="020F0502020204030204"/>
                </a:rPr>
                <a:t>Management Vector</a:t>
              </a:r>
            </a:p>
            <a:p>
              <a:pPr algn="ctr"/>
              <a:r>
                <a:rPr lang="en-US" sz="1799" b="1" dirty="0">
                  <a:latin typeface="Calibri" panose="020F0502020204030204"/>
                </a:rPr>
                <a:t>into all</a:t>
              </a:r>
            </a:p>
            <a:p>
              <a:pPr algn="ctr"/>
              <a:r>
                <a:rPr lang="en-US" sz="1799" b="1" dirty="0">
                  <a:latin typeface="Calibri" panose="020F0502020204030204"/>
                </a:rPr>
                <a:t>Control Planes</a:t>
              </a:r>
            </a:p>
          </p:txBody>
        </p:sp>
      </p:grpSp>
      <p:sp>
        <p:nvSpPr>
          <p:cNvPr id="2" name="Title 1"/>
          <p:cNvSpPr>
            <a:spLocks noGrp="1"/>
          </p:cNvSpPr>
          <p:nvPr>
            <p:ph type="title"/>
          </p:nvPr>
        </p:nvSpPr>
        <p:spPr>
          <a:xfrm>
            <a:off x="504001" y="504000"/>
            <a:ext cx="5840279" cy="691200"/>
          </a:xfrm>
        </p:spPr>
        <p:txBody>
          <a:bodyPr/>
          <a:lstStyle/>
          <a:p>
            <a:r>
              <a:rPr lang="en-US" dirty="0">
                <a:solidFill>
                  <a:srgbClr val="09ABFF"/>
                </a:solidFill>
              </a:rPr>
              <a:t>The Gardener:</a:t>
            </a:r>
            <a:r>
              <a:rPr lang="en-US" dirty="0"/>
              <a:t> Control Plane Engineering with minimal TCO!</a:t>
            </a:r>
            <a:endParaRPr lang="en-GB" dirty="0"/>
          </a:p>
        </p:txBody>
      </p:sp>
      <p:sp>
        <p:nvSpPr>
          <p:cNvPr id="54" name="TextBox 53"/>
          <p:cNvSpPr txBox="1"/>
          <p:nvPr/>
        </p:nvSpPr>
        <p:spPr>
          <a:xfrm>
            <a:off x="3181562" y="1481457"/>
            <a:ext cx="1351044" cy="369108"/>
          </a:xfrm>
          <a:prstGeom prst="rect">
            <a:avLst/>
          </a:prstGeom>
          <a:noFill/>
        </p:spPr>
        <p:txBody>
          <a:bodyPr wrap="none" rtlCol="0">
            <a:spAutoFit/>
          </a:bodyPr>
          <a:lstStyle/>
          <a:p>
            <a:r>
              <a:rPr lang="en-US" sz="1799">
                <a:latin typeface="Calibri" panose="020F0502020204030204"/>
              </a:rPr>
              <a:t>Seed Cluster</a:t>
            </a:r>
          </a:p>
        </p:txBody>
      </p:sp>
      <p:sp>
        <p:nvSpPr>
          <p:cNvPr id="55" name="Rectangle 54"/>
          <p:cNvSpPr/>
          <p:nvPr/>
        </p:nvSpPr>
        <p:spPr>
          <a:xfrm>
            <a:off x="2361592" y="1830678"/>
            <a:ext cx="2991178" cy="194349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56" name="Hexagon 55"/>
          <p:cNvSpPr/>
          <p:nvPr/>
        </p:nvSpPr>
        <p:spPr>
          <a:xfrm>
            <a:off x="3100379" y="2636957"/>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7" name="Hexagon 56"/>
          <p:cNvSpPr/>
          <p:nvPr/>
        </p:nvSpPr>
        <p:spPr>
          <a:xfrm>
            <a:off x="2423663" y="2253319"/>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8" name="Hexagon 57"/>
          <p:cNvSpPr/>
          <p:nvPr/>
        </p:nvSpPr>
        <p:spPr>
          <a:xfrm>
            <a:off x="3100379" y="1893425"/>
            <a:ext cx="807412" cy="696045"/>
          </a:xfrm>
          <a:prstGeom prst="hexagon">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Master</a:t>
            </a:r>
          </a:p>
        </p:txBody>
      </p:sp>
      <p:sp>
        <p:nvSpPr>
          <p:cNvPr id="59" name="Hexagon 58"/>
          <p:cNvSpPr/>
          <p:nvPr/>
        </p:nvSpPr>
        <p:spPr>
          <a:xfrm>
            <a:off x="3773137" y="226519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0" name="Hexagon 59"/>
          <p:cNvSpPr/>
          <p:nvPr/>
        </p:nvSpPr>
        <p:spPr>
          <a:xfrm>
            <a:off x="4448192" y="1895287"/>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1" name="Hexagon 60"/>
          <p:cNvSpPr/>
          <p:nvPr/>
        </p:nvSpPr>
        <p:spPr>
          <a:xfrm>
            <a:off x="3773265" y="300872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2" name="Hexagon 61"/>
          <p:cNvSpPr/>
          <p:nvPr/>
        </p:nvSpPr>
        <p:spPr>
          <a:xfrm>
            <a:off x="4451977" y="2636958"/>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3" name="TextBox 62"/>
          <p:cNvSpPr txBox="1"/>
          <p:nvPr/>
        </p:nvSpPr>
        <p:spPr>
          <a:xfrm flipH="1">
            <a:off x="2683772" y="2942219"/>
            <a:ext cx="512288" cy="369108"/>
          </a:xfrm>
          <a:prstGeom prst="rect">
            <a:avLst/>
          </a:prstGeom>
          <a:noFill/>
        </p:spPr>
        <p:txBody>
          <a:bodyPr wrap="square" rtlCol="0">
            <a:spAutoFit/>
          </a:bodyPr>
          <a:lstStyle/>
          <a:p>
            <a:r>
              <a:rPr lang="en-US" sz="1799">
                <a:latin typeface="Calibri" panose="020F0502020204030204"/>
              </a:rPr>
              <a:t>HA</a:t>
            </a:r>
          </a:p>
        </p:txBody>
      </p:sp>
      <p:sp>
        <p:nvSpPr>
          <p:cNvPr id="64" name="Rectangle 63"/>
          <p:cNvSpPr/>
          <p:nvPr/>
        </p:nvSpPr>
        <p:spPr>
          <a:xfrm>
            <a:off x="2333619" y="1807525"/>
            <a:ext cx="3040895" cy="1995370"/>
          </a:xfrm>
          <a:prstGeom prst="rect">
            <a:avLst/>
          </a:prstGeom>
          <a:solidFill>
            <a:sysClr val="window" lastClr="FFFFFF">
              <a:alpha val="50000"/>
            </a:sysClr>
          </a:solidFill>
          <a:ln w="12700" cap="flat" cmpd="sng" algn="ctr">
            <a:no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65" name="Hexagon 64"/>
          <p:cNvSpPr/>
          <p:nvPr/>
        </p:nvSpPr>
        <p:spPr>
          <a:xfrm>
            <a:off x="6528722" y="2637602"/>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6" name="TextBox 65"/>
          <p:cNvSpPr txBox="1"/>
          <p:nvPr/>
        </p:nvSpPr>
        <p:spPr>
          <a:xfrm>
            <a:off x="6522352" y="1461442"/>
            <a:ext cx="1526623" cy="369108"/>
          </a:xfrm>
          <a:prstGeom prst="rect">
            <a:avLst/>
          </a:prstGeom>
          <a:noFill/>
        </p:spPr>
        <p:txBody>
          <a:bodyPr wrap="none" rtlCol="0">
            <a:spAutoFit/>
          </a:bodyPr>
          <a:lstStyle/>
          <a:p>
            <a:r>
              <a:rPr lang="en-US" sz="1799">
                <a:latin typeface="Calibri" panose="020F0502020204030204"/>
              </a:rPr>
              <a:t>Shoot Clusters</a:t>
            </a:r>
          </a:p>
        </p:txBody>
      </p:sp>
      <p:sp>
        <p:nvSpPr>
          <p:cNvPr id="67" name="Hexagon 66"/>
          <p:cNvSpPr/>
          <p:nvPr/>
        </p:nvSpPr>
        <p:spPr>
          <a:xfrm>
            <a:off x="5852005" y="225396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8" name="Hexagon 67"/>
          <p:cNvSpPr/>
          <p:nvPr/>
        </p:nvSpPr>
        <p:spPr>
          <a:xfrm>
            <a:off x="6528722"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69" name="Rectangle 68"/>
          <p:cNvSpPr/>
          <p:nvPr/>
        </p:nvSpPr>
        <p:spPr>
          <a:xfrm>
            <a:off x="5777723" y="1831323"/>
            <a:ext cx="1638625" cy="15735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0" name="Hexagon 69"/>
          <p:cNvSpPr/>
          <p:nvPr/>
        </p:nvSpPr>
        <p:spPr>
          <a:xfrm>
            <a:off x="8221241" y="390959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1" name="Hexagon 70"/>
          <p:cNvSpPr/>
          <p:nvPr/>
        </p:nvSpPr>
        <p:spPr>
          <a:xfrm>
            <a:off x="7544524"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72" name="Hexagon 71"/>
          <p:cNvSpPr/>
          <p:nvPr/>
        </p:nvSpPr>
        <p:spPr>
          <a:xfrm>
            <a:off x="8221241" y="316606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3" name="Rectangle 72"/>
          <p:cNvSpPr/>
          <p:nvPr/>
        </p:nvSpPr>
        <p:spPr>
          <a:xfrm>
            <a:off x="7470243" y="3103316"/>
            <a:ext cx="1638625"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4" name="Hexagon 73"/>
          <p:cNvSpPr/>
          <p:nvPr/>
        </p:nvSpPr>
        <p:spPr>
          <a:xfrm>
            <a:off x="8221241" y="465248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5" name="Hexagon 74"/>
          <p:cNvSpPr/>
          <p:nvPr/>
        </p:nvSpPr>
        <p:spPr>
          <a:xfrm>
            <a:off x="7544524"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6" name="Rectangle 75"/>
          <p:cNvSpPr/>
          <p:nvPr/>
        </p:nvSpPr>
        <p:spPr>
          <a:xfrm>
            <a:off x="7470243" y="1830678"/>
            <a:ext cx="1638625" cy="120685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77" name="Hexagon 76"/>
          <p:cNvSpPr/>
          <p:nvPr/>
        </p:nvSpPr>
        <p:spPr>
          <a:xfrm>
            <a:off x="7550019" y="1894070"/>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8" name="Hexagon 77"/>
          <p:cNvSpPr/>
          <p:nvPr/>
        </p:nvSpPr>
        <p:spPr>
          <a:xfrm>
            <a:off x="8218242" y="2257351"/>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79" name="Rectangle 78"/>
          <p:cNvSpPr/>
          <p:nvPr/>
        </p:nvSpPr>
        <p:spPr>
          <a:xfrm>
            <a:off x="6442135" y="3467623"/>
            <a:ext cx="974212" cy="827784"/>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80" name="Hexagon 79"/>
          <p:cNvSpPr/>
          <p:nvPr/>
        </p:nvSpPr>
        <p:spPr>
          <a:xfrm>
            <a:off x="6522349" y="3531014"/>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cxnSp>
        <p:nvCxnSpPr>
          <p:cNvPr id="81" name="Straight Arrow Connector 80"/>
          <p:cNvCxnSpPr/>
          <p:nvPr/>
        </p:nvCxnSpPr>
        <p:spPr>
          <a:xfrm>
            <a:off x="5400262" y="3344873"/>
            <a:ext cx="329975" cy="0"/>
          </a:xfrm>
          <a:prstGeom prst="straightConnector1">
            <a:avLst/>
          </a:prstGeom>
          <a:noFill/>
          <a:ln w="25400" cap="flat" cmpd="sng" algn="ctr">
            <a:solidFill>
              <a:srgbClr val="C00000"/>
            </a:solidFill>
            <a:prstDash val="solid"/>
            <a:miter lim="800000"/>
            <a:tailEnd type="triangle" w="lg" len="lg"/>
          </a:ln>
          <a:effectLst/>
        </p:spPr>
      </p:cxnSp>
      <p:sp>
        <p:nvSpPr>
          <p:cNvPr id="82" name="TextBox 81"/>
          <p:cNvSpPr txBox="1"/>
          <p:nvPr/>
        </p:nvSpPr>
        <p:spPr>
          <a:xfrm>
            <a:off x="5313178" y="3367230"/>
            <a:ext cx="1031102" cy="369236"/>
          </a:xfrm>
          <a:prstGeom prst="rect">
            <a:avLst/>
          </a:prstGeom>
          <a:noFill/>
        </p:spPr>
        <p:txBody>
          <a:bodyPr wrap="square" rtlCol="0">
            <a:spAutoFit/>
          </a:bodyPr>
          <a:lstStyle/>
          <a:p>
            <a:r>
              <a:rPr lang="en-US" sz="1799" dirty="0">
                <a:latin typeface="Calibri" panose="020F0502020204030204"/>
              </a:rPr>
              <a:t>manages</a:t>
            </a:r>
          </a:p>
        </p:txBody>
      </p:sp>
      <p:cxnSp>
        <p:nvCxnSpPr>
          <p:cNvPr id="83" name="Straight Arrow Connector 82"/>
          <p:cNvCxnSpPr/>
          <p:nvPr/>
        </p:nvCxnSpPr>
        <p:spPr>
          <a:xfrm>
            <a:off x="5400262" y="3213036"/>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4" name="Straight Arrow Connector 83"/>
          <p:cNvCxnSpPr/>
          <p:nvPr/>
        </p:nvCxnSpPr>
        <p:spPr>
          <a:xfrm>
            <a:off x="5400262" y="3081200"/>
            <a:ext cx="329975" cy="0"/>
          </a:xfrm>
          <a:prstGeom prst="straightConnector1">
            <a:avLst/>
          </a:prstGeom>
          <a:noFill/>
          <a:ln w="25400" cap="flat" cmpd="sng" algn="ctr">
            <a:solidFill>
              <a:srgbClr val="C00000"/>
            </a:solidFill>
            <a:prstDash val="solid"/>
            <a:miter lim="800000"/>
            <a:tailEnd type="triangle" w="lg" len="lg"/>
          </a:ln>
          <a:effectLst/>
        </p:spPr>
      </p:cxnSp>
      <p:cxnSp>
        <p:nvCxnSpPr>
          <p:cNvPr id="85" name="Straight Arrow Connector 84"/>
          <p:cNvCxnSpPr/>
          <p:nvPr/>
        </p:nvCxnSpPr>
        <p:spPr>
          <a:xfrm>
            <a:off x="5400262" y="2949363"/>
            <a:ext cx="329975" cy="0"/>
          </a:xfrm>
          <a:prstGeom prst="straightConnector1">
            <a:avLst/>
          </a:prstGeom>
          <a:noFill/>
          <a:ln w="25400" cap="flat" cmpd="sng" algn="ctr">
            <a:solidFill>
              <a:srgbClr val="C00000"/>
            </a:solidFill>
            <a:prstDash val="solid"/>
            <a:miter lim="800000"/>
            <a:tailEnd type="triangle" w="lg" len="lg"/>
          </a:ln>
          <a:effectLst/>
        </p:spPr>
      </p:cxnSp>
      <p:sp>
        <p:nvSpPr>
          <p:cNvPr id="86" name="Hexagon 85"/>
          <p:cNvSpPr/>
          <p:nvPr/>
        </p:nvSpPr>
        <p:spPr>
          <a:xfrm>
            <a:off x="3240372" y="3481508"/>
            <a:ext cx="3778328" cy="3257180"/>
          </a:xfrm>
          <a:prstGeom prst="hexagon">
            <a:avLst/>
          </a:prstGeom>
          <a:solidFill>
            <a:srgbClr val="4472C4"/>
          </a:solidFill>
          <a:ln w="12700" cap="flat" cmpd="sng" algn="ctr">
            <a:solidFill>
              <a:srgbClr val="4472C4">
                <a:shade val="50000"/>
              </a:srgbClr>
            </a:solidFill>
            <a:prstDash val="solid"/>
            <a:miter lim="800000"/>
          </a:ln>
          <a:effectLst/>
        </p:spPr>
        <p:txBody>
          <a:bodyPr rtlCol="0" anchor="t"/>
          <a:lstStyle/>
          <a:p>
            <a:pPr defTabSz="914126">
              <a:defRPr/>
            </a:pPr>
            <a:r>
              <a:rPr lang="en-US" sz="1799" kern="0">
                <a:latin typeface="Calibri" panose="020F0502020204030204"/>
                <a:ea typeface=""/>
                <a:cs typeface=""/>
              </a:rPr>
              <a:t>    Worker/Minion</a:t>
            </a:r>
          </a:p>
        </p:txBody>
      </p:sp>
      <p:sp>
        <p:nvSpPr>
          <p:cNvPr id="87" name="TextBox 86"/>
          <p:cNvSpPr txBox="1"/>
          <p:nvPr/>
        </p:nvSpPr>
        <p:spPr>
          <a:xfrm>
            <a:off x="845294" y="4844746"/>
            <a:ext cx="2433122" cy="646163"/>
          </a:xfrm>
          <a:prstGeom prst="rect">
            <a:avLst/>
          </a:prstGeom>
          <a:noFill/>
        </p:spPr>
        <p:txBody>
          <a:bodyPr wrap="square" rtlCol="0">
            <a:spAutoFit/>
          </a:bodyPr>
          <a:lstStyle/>
          <a:p>
            <a:r>
              <a:rPr lang="en-US" sz="1799" b="1" dirty="0">
                <a:latin typeface="Calibri" panose="020F0502020204030204"/>
              </a:rPr>
              <a:t>Think outside the box /</a:t>
            </a:r>
          </a:p>
          <a:p>
            <a:r>
              <a:rPr lang="en-US" sz="1799" b="1" dirty="0">
                <a:latin typeface="Calibri" panose="020F0502020204030204"/>
              </a:rPr>
              <a:t>Move outside the box!</a:t>
            </a:r>
          </a:p>
        </p:txBody>
      </p:sp>
      <p:sp>
        <p:nvSpPr>
          <p:cNvPr id="88" name="Rectangle 87"/>
          <p:cNvSpPr/>
          <p:nvPr/>
        </p:nvSpPr>
        <p:spPr>
          <a:xfrm>
            <a:off x="4914520" y="558151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89" name="Rectangle 88"/>
          <p:cNvSpPr/>
          <p:nvPr/>
        </p:nvSpPr>
        <p:spPr>
          <a:xfrm>
            <a:off x="4539560" y="4393539"/>
            <a:ext cx="1195131"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0" name="Rectangle 89"/>
          <p:cNvSpPr/>
          <p:nvPr/>
        </p:nvSpPr>
        <p:spPr>
          <a:xfrm>
            <a:off x="3653916" y="4789532"/>
            <a:ext cx="118632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1" name="Rectangle 90"/>
          <p:cNvSpPr/>
          <p:nvPr/>
        </p:nvSpPr>
        <p:spPr>
          <a:xfrm>
            <a:off x="4915762" y="4789532"/>
            <a:ext cx="1704573"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2" name="Rectangle 91"/>
          <p:cNvSpPr/>
          <p:nvPr/>
        </p:nvSpPr>
        <p:spPr>
          <a:xfrm>
            <a:off x="3653916" y="5581519"/>
            <a:ext cx="118632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API Server</a:t>
            </a:r>
          </a:p>
        </p:txBody>
      </p:sp>
      <p:sp>
        <p:nvSpPr>
          <p:cNvPr id="93" name="Rectangle 92"/>
          <p:cNvSpPr/>
          <p:nvPr/>
        </p:nvSpPr>
        <p:spPr>
          <a:xfrm>
            <a:off x="5812921" y="4393539"/>
            <a:ext cx="807412"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94" name="Rectangle 93"/>
          <p:cNvSpPr/>
          <p:nvPr/>
        </p:nvSpPr>
        <p:spPr>
          <a:xfrm>
            <a:off x="5433984" y="5185525"/>
            <a:ext cx="1186350"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Scheduler</a:t>
            </a:r>
          </a:p>
        </p:txBody>
      </p:sp>
      <p:sp>
        <p:nvSpPr>
          <p:cNvPr id="95" name="Rectangle 94"/>
          <p:cNvSpPr/>
          <p:nvPr/>
        </p:nvSpPr>
        <p:spPr>
          <a:xfrm>
            <a:off x="3653917" y="5185525"/>
            <a:ext cx="1704573" cy="310230"/>
          </a:xfrm>
          <a:prstGeom prst="rect">
            <a:avLst/>
          </a:prstGeom>
          <a:solidFill>
            <a:srgbClr val="86040C"/>
          </a:solidFill>
          <a:ln w="12700" cap="flat" cmpd="sng" algn="ctr">
            <a:solidFill>
              <a:srgbClr val="86040C"/>
            </a:solidFill>
            <a:prstDash val="solid"/>
            <a:miter lim="800000"/>
          </a:ln>
          <a:effectLst/>
        </p:spPr>
        <p:txBody>
          <a:bodyPr rtlCol="0" anchor="ctr"/>
          <a:lstStyle/>
          <a:p>
            <a:pPr algn="ctr" defTabSz="914126">
              <a:defRPr/>
            </a:pPr>
            <a:r>
              <a:rPr lang="en-US" sz="1799" kern="0">
                <a:latin typeface="Calibri" panose="020F0502020204030204"/>
                <a:ea typeface=""/>
                <a:cs typeface=""/>
              </a:rPr>
              <a:t>Controller Mgr</a:t>
            </a:r>
          </a:p>
        </p:txBody>
      </p:sp>
      <p:sp>
        <p:nvSpPr>
          <p:cNvPr id="96" name="TextBox 95"/>
          <p:cNvSpPr txBox="1"/>
          <p:nvPr/>
        </p:nvSpPr>
        <p:spPr>
          <a:xfrm>
            <a:off x="5721339" y="5581517"/>
            <a:ext cx="343275" cy="369108"/>
          </a:xfrm>
          <a:prstGeom prst="rect">
            <a:avLst/>
          </a:prstGeom>
          <a:noFill/>
        </p:spPr>
        <p:txBody>
          <a:bodyPr wrap="none" rtlCol="0">
            <a:spAutoFit/>
          </a:bodyPr>
          <a:lstStyle/>
          <a:p>
            <a:r>
              <a:rPr lang="mr-IN" sz="1799">
                <a:latin typeface="Calibri" panose="020F0502020204030204"/>
                <a:cs typeface="Mangal" charset="0"/>
              </a:rPr>
              <a:t>…</a:t>
            </a:r>
            <a:endParaRPr lang="en-US" sz="1799">
              <a:latin typeface="Calibri" panose="020F0502020204030204"/>
            </a:endParaRPr>
          </a:p>
        </p:txBody>
      </p:sp>
      <p:cxnSp>
        <p:nvCxnSpPr>
          <p:cNvPr id="97" name="Straight Arrow Connector 96"/>
          <p:cNvCxnSpPr/>
          <p:nvPr/>
        </p:nvCxnSpPr>
        <p:spPr>
          <a:xfrm flipV="1">
            <a:off x="5633848" y="3022024"/>
            <a:ext cx="828886" cy="1312508"/>
          </a:xfrm>
          <a:prstGeom prst="straightConnector1">
            <a:avLst/>
          </a:prstGeom>
          <a:noFill/>
          <a:ln w="25400" cap="flat" cmpd="sng" algn="ctr">
            <a:solidFill>
              <a:srgbClr val="C00000"/>
            </a:solidFill>
            <a:prstDash val="solid"/>
            <a:miter lim="800000"/>
            <a:tailEnd type="triangle" w="lg" len="lg"/>
          </a:ln>
          <a:effectLst/>
        </p:spPr>
      </p:cxnSp>
      <p:cxnSp>
        <p:nvCxnSpPr>
          <p:cNvPr id="98" name="Straight Connector 97"/>
          <p:cNvCxnSpPr/>
          <p:nvPr/>
        </p:nvCxnSpPr>
        <p:spPr>
          <a:xfrm flipV="1">
            <a:off x="3244861" y="3363095"/>
            <a:ext cx="524017" cy="1779579"/>
          </a:xfrm>
          <a:prstGeom prst="line">
            <a:avLst/>
          </a:prstGeom>
          <a:noFill/>
          <a:ln w="6350" cap="flat" cmpd="sng" algn="ctr">
            <a:solidFill>
              <a:srgbClr val="4472C4">
                <a:alpha val="50000"/>
              </a:srgbClr>
            </a:solidFill>
            <a:prstDash val="solid"/>
            <a:miter lim="800000"/>
          </a:ln>
          <a:effectLst/>
        </p:spPr>
      </p:cxnSp>
      <p:cxnSp>
        <p:nvCxnSpPr>
          <p:cNvPr id="99" name="Straight Connector 98"/>
          <p:cNvCxnSpPr/>
          <p:nvPr/>
        </p:nvCxnSpPr>
        <p:spPr>
          <a:xfrm>
            <a:off x="4585068" y="3356745"/>
            <a:ext cx="74283" cy="154194"/>
          </a:xfrm>
          <a:prstGeom prst="line">
            <a:avLst/>
          </a:prstGeom>
          <a:noFill/>
          <a:ln w="6350" cap="flat" cmpd="sng" algn="ctr">
            <a:solidFill>
              <a:srgbClr val="4472C4">
                <a:alpha val="50000"/>
              </a:srgbClr>
            </a:solidFill>
            <a:prstDash val="solid"/>
            <a:miter lim="800000"/>
          </a:ln>
          <a:effectLst/>
        </p:spPr>
      </p:cxnSp>
      <p:sp>
        <p:nvSpPr>
          <p:cNvPr id="100" name="Rectangle 99"/>
          <p:cNvSpPr/>
          <p:nvPr/>
        </p:nvSpPr>
        <p:spPr>
          <a:xfrm>
            <a:off x="3653914" y="4393539"/>
            <a:ext cx="807412" cy="310230"/>
          </a:xfrm>
          <a:prstGeom prst="rect">
            <a:avLst/>
          </a:prstGeom>
          <a:solidFill>
            <a:srgbClr val="C00000"/>
          </a:solidFill>
          <a:ln w="12700" cap="flat" cmpd="sng" algn="ctr">
            <a:solidFill>
              <a:srgbClr val="ED7D31">
                <a:lumMod val="75000"/>
              </a:srgbClr>
            </a:solidFill>
            <a:prstDash val="solid"/>
            <a:miter lim="800000"/>
          </a:ln>
          <a:effectLst/>
        </p:spPr>
        <p:txBody>
          <a:bodyPr rtlCol="0" anchor="ctr"/>
          <a:lstStyle/>
          <a:p>
            <a:pPr algn="ctr" defTabSz="914126">
              <a:defRPr/>
            </a:pPr>
            <a:r>
              <a:rPr lang="en-US" sz="1799" kern="0">
                <a:latin typeface="Calibri" panose="020F0502020204030204"/>
                <a:ea typeface=""/>
                <a:cs typeface=""/>
              </a:rPr>
              <a:t>ETCD</a:t>
            </a:r>
          </a:p>
        </p:txBody>
      </p:sp>
      <p:sp>
        <p:nvSpPr>
          <p:cNvPr id="101" name="Rectangle 100"/>
          <p:cNvSpPr/>
          <p:nvPr/>
        </p:nvSpPr>
        <p:spPr>
          <a:xfrm>
            <a:off x="7470244" y="3100925"/>
            <a:ext cx="2298233" cy="2336051"/>
          </a:xfrm>
          <a:prstGeom prst="rect">
            <a:avLst/>
          </a:prstGeom>
          <a:noFill/>
          <a:ln w="25400" cap="flat" cmpd="sng" algn="ctr">
            <a:solidFill>
              <a:srgbClr val="70AD47"/>
            </a:solidFill>
            <a:prstDash val="solid"/>
            <a:miter lim="800000"/>
          </a:ln>
          <a:effectLst/>
        </p:spPr>
        <p:txBody>
          <a:bodyPr rtlCol="0" anchor="ctr"/>
          <a:lstStyle/>
          <a:p>
            <a:pPr algn="ctr" defTabSz="914126">
              <a:defRPr/>
            </a:pPr>
            <a:endParaRPr lang="en-US" sz="1799" kern="0">
              <a:latin typeface="Calibri" panose="020F0502020204030204"/>
              <a:ea typeface=""/>
              <a:cs typeface=""/>
            </a:endParaRPr>
          </a:p>
        </p:txBody>
      </p:sp>
      <p:sp>
        <p:nvSpPr>
          <p:cNvPr id="102" name="Hexagon 101"/>
          <p:cNvSpPr/>
          <p:nvPr/>
        </p:nvSpPr>
        <p:spPr>
          <a:xfrm>
            <a:off x="8894409" y="3525956"/>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dirty="0">
                <a:latin typeface="Calibri" panose="020F0502020204030204"/>
                <a:ea typeface=""/>
                <a:cs typeface=""/>
              </a:rPr>
              <a:t>Worker/Minion</a:t>
            </a:r>
          </a:p>
        </p:txBody>
      </p:sp>
      <p:sp>
        <p:nvSpPr>
          <p:cNvPr id="103" name="Hexagon 102"/>
          <p:cNvSpPr/>
          <p:nvPr/>
        </p:nvSpPr>
        <p:spPr>
          <a:xfrm>
            <a:off x="8894409" y="4268843"/>
            <a:ext cx="807412" cy="696045"/>
          </a:xfrm>
          <a:prstGeom prst="hexagon">
            <a:avLst/>
          </a:prstGeom>
          <a:solidFill>
            <a:srgbClr val="4472C4"/>
          </a:solidFill>
          <a:ln w="12700" cap="flat" cmpd="sng" algn="ctr">
            <a:solidFill>
              <a:srgbClr val="4472C4">
                <a:shade val="50000"/>
              </a:srgbClr>
            </a:solidFill>
            <a:prstDash val="solid"/>
            <a:miter lim="800000"/>
          </a:ln>
          <a:effectLst/>
        </p:spPr>
        <p:txBody>
          <a:bodyPr rtlCol="0" anchor="ctr"/>
          <a:lstStyle/>
          <a:p>
            <a:pPr algn="ctr" defTabSz="914126">
              <a:defRPr/>
            </a:pPr>
            <a:r>
              <a:rPr lang="en-US" sz="800" kern="0">
                <a:latin typeface="Calibri" panose="020F0502020204030204"/>
                <a:ea typeface=""/>
                <a:cs typeface=""/>
              </a:rPr>
              <a:t>Worker/Minion</a:t>
            </a:r>
          </a:p>
        </p:txBody>
      </p:sp>
      <p:sp>
        <p:nvSpPr>
          <p:cNvPr id="104" name="TextBox 103"/>
          <p:cNvSpPr txBox="1"/>
          <p:nvPr/>
        </p:nvSpPr>
        <p:spPr>
          <a:xfrm>
            <a:off x="9768475" y="4703768"/>
            <a:ext cx="2423526" cy="738472"/>
          </a:xfrm>
          <a:prstGeom prst="rect">
            <a:avLst/>
          </a:prstGeom>
          <a:noFill/>
        </p:spPr>
        <p:txBody>
          <a:bodyPr wrap="square" rtlCol="0">
            <a:spAutoFit/>
          </a:bodyPr>
          <a:lstStyle/>
          <a:p>
            <a:r>
              <a:rPr lang="en-US" sz="1400" b="1" dirty="0">
                <a:latin typeface="Calibri" panose="020F0502020204030204"/>
              </a:rPr>
              <a:t>Auto-scaling via native</a:t>
            </a:r>
          </a:p>
          <a:p>
            <a:r>
              <a:rPr lang="en-US" sz="1400" b="1" dirty="0" err="1">
                <a:latin typeface="Calibri" panose="020F0502020204030204"/>
              </a:rPr>
              <a:t>hyperscale</a:t>
            </a:r>
            <a:r>
              <a:rPr lang="en-US" sz="1400" b="1" dirty="0">
                <a:latin typeface="Calibri" panose="020F0502020204030204"/>
              </a:rPr>
              <a:t> provider service</a:t>
            </a:r>
          </a:p>
          <a:p>
            <a:r>
              <a:rPr lang="en-US" sz="1400" b="1" dirty="0">
                <a:latin typeface="Calibri" panose="020F0502020204030204"/>
              </a:rPr>
              <a:t>or controller on bare metal</a:t>
            </a:r>
          </a:p>
        </p:txBody>
      </p:sp>
    </p:spTree>
    <p:extLst>
      <p:ext uri="{BB962C8B-B14F-4D97-AF65-F5344CB8AC3E}">
        <p14:creationId xmlns:p14="http://schemas.microsoft.com/office/powerpoint/2010/main" val="564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7"/>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8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73"/>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01"/>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0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3"/>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4"/>
                                        </p:tgtEl>
                                        <p:attrNameLst>
                                          <p:attrName>style.visibility</p:attrName>
                                        </p:attrNameLst>
                                      </p:cBhvr>
                                      <p:to>
                                        <p:strVal val="hidden"/>
                                      </p:to>
                                    </p:set>
                                  </p:childTnLst>
                                </p:cTn>
                              </p:par>
                              <p:par>
                                <p:cTn id="117" presetID="1" presetClass="entr" presetSubtype="0" fill="hold" grpId="2"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4" grpId="0" animBg="1"/>
      <p:bldP spid="65" grpId="0" animBg="1"/>
      <p:bldP spid="66" grpId="0"/>
      <p:bldP spid="67" grpId="0" animBg="1"/>
      <p:bldP spid="68" grpId="0" animBg="1"/>
      <p:bldP spid="69" grpId="0" animBg="1"/>
      <p:bldP spid="70" grpId="0" animBg="1"/>
      <p:bldP spid="71" grpId="0" animBg="1"/>
      <p:bldP spid="72" grpId="0" animBg="1"/>
      <p:bldP spid="73" grpId="0" animBg="1"/>
      <p:bldP spid="73" grpId="1" animBg="1"/>
      <p:bldP spid="73" grpId="2" animBg="1"/>
      <p:bldP spid="74" grpId="0" animBg="1"/>
      <p:bldP spid="75" grpId="0" animBg="1"/>
      <p:bldP spid="76" grpId="0" animBg="1"/>
      <p:bldP spid="77" grpId="0" animBg="1"/>
      <p:bldP spid="78" grpId="0" animBg="1"/>
      <p:bldP spid="79" grpId="0" animBg="1"/>
      <p:bldP spid="80" grpId="0" animBg="1"/>
      <p:bldP spid="82" grpId="0"/>
      <p:bldP spid="86" grpId="0" animBg="1"/>
      <p:bldP spid="87" grpId="0"/>
      <p:bldP spid="88" grpId="0" animBg="1"/>
      <p:bldP spid="89" grpId="0" animBg="1"/>
      <p:bldP spid="90" grpId="0" animBg="1"/>
      <p:bldP spid="91" grpId="0" animBg="1"/>
      <p:bldP spid="92" grpId="0" animBg="1"/>
      <p:bldP spid="93" grpId="0" animBg="1"/>
      <p:bldP spid="94" grpId="0" animBg="1"/>
      <p:bldP spid="95" grpId="0" animBg="1"/>
      <p:bldP spid="96" grpId="0"/>
      <p:bldP spid="100" grpId="0" animBg="1"/>
      <p:bldP spid="101" grpId="0" animBg="1"/>
      <p:bldP spid="101" grpId="1" animBg="1"/>
      <p:bldP spid="102" grpId="0" animBg="1"/>
      <p:bldP spid="102" grpId="1" animBg="1"/>
      <p:bldP spid="103" grpId="0" animBg="1"/>
      <p:bldP spid="103" grpId="1" animBg="1"/>
      <p:bldP spid="104" grpId="0"/>
      <p:bldP spid="104"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9290FA-2FB3-46AF-A98A-CEAC5B76446E}"/>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1879866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5840279" cy="369332"/>
          </a:xfrm>
        </p:spPr>
        <p:txBody>
          <a:bodyPr/>
          <a:lstStyle/>
          <a:p>
            <a:r>
              <a:rPr lang="en-US" dirty="0">
                <a:solidFill>
                  <a:srgbClr val="09ABFF"/>
                </a:solidFill>
              </a:rPr>
              <a:t>The Gardener: Technical landscape</a:t>
            </a:r>
            <a:endParaRPr lang="en-GB" dirty="0"/>
          </a:p>
        </p:txBody>
      </p:sp>
      <p:pic>
        <p:nvPicPr>
          <p:cNvPr id="6" name="Picture 5">
            <a:extLst>
              <a:ext uri="{FF2B5EF4-FFF2-40B4-BE49-F238E27FC236}">
                <a16:creationId xmlns:a16="http://schemas.microsoft.com/office/drawing/2014/main" id="{68F36224-0F3F-4D3F-A57A-95E8849F38A1}"/>
              </a:ext>
            </a:extLst>
          </p:cNvPr>
          <p:cNvPicPr>
            <a:picLocks noChangeAspect="1"/>
          </p:cNvPicPr>
          <p:nvPr/>
        </p:nvPicPr>
        <p:blipFill>
          <a:blip r:embed="rId3"/>
          <a:stretch>
            <a:fillRect/>
          </a:stretch>
        </p:blipFill>
        <p:spPr>
          <a:xfrm>
            <a:off x="504001" y="1090011"/>
            <a:ext cx="10932795" cy="5377815"/>
          </a:xfrm>
          <a:prstGeom prst="rect">
            <a:avLst/>
          </a:prstGeom>
        </p:spPr>
      </p:pic>
      <p:sp>
        <p:nvSpPr>
          <p:cNvPr id="7" name="Rectangle 6">
            <a:extLst>
              <a:ext uri="{FF2B5EF4-FFF2-40B4-BE49-F238E27FC236}">
                <a16:creationId xmlns:a16="http://schemas.microsoft.com/office/drawing/2014/main" id="{F227F697-5E4F-4972-A519-722C34E148A8}"/>
              </a:ext>
            </a:extLst>
          </p:cNvPr>
          <p:cNvSpPr/>
          <p:nvPr/>
        </p:nvSpPr>
        <p:spPr>
          <a:xfrm>
            <a:off x="8028491" y="504000"/>
            <a:ext cx="3408305" cy="276999"/>
          </a:xfrm>
          <a:prstGeom prst="rect">
            <a:avLst/>
          </a:prstGeom>
        </p:spPr>
        <p:txBody>
          <a:bodyPr wrap="none">
            <a:spAutoFit/>
          </a:bodyPr>
          <a:lstStyle/>
          <a:p>
            <a:r>
              <a:rPr lang="de-DE" sz="1200" dirty="0">
                <a:hlinkClick r:id="rId4"/>
              </a:rPr>
              <a:t>https://kubernetes.io/blog/2018/05/17/gardener/</a:t>
            </a:r>
            <a:endParaRPr lang="de-DE" sz="1200" dirty="0"/>
          </a:p>
        </p:txBody>
      </p:sp>
    </p:spTree>
    <p:extLst>
      <p:ext uri="{BB962C8B-B14F-4D97-AF65-F5344CB8AC3E}">
        <p14:creationId xmlns:p14="http://schemas.microsoft.com/office/powerpoint/2010/main" val="248157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6" name="Picture 5">
            <a:extLst>
              <a:ext uri="{FF2B5EF4-FFF2-40B4-BE49-F238E27FC236}">
                <a16:creationId xmlns:a16="http://schemas.microsoft.com/office/drawing/2014/main" id="{4D51B190-A21E-4DF4-BA5A-DCDB4A632252}"/>
              </a:ext>
            </a:extLst>
          </p:cNvPr>
          <p:cNvPicPr>
            <a:picLocks noChangeAspect="1"/>
          </p:cNvPicPr>
          <p:nvPr/>
        </p:nvPicPr>
        <p:blipFill>
          <a:blip r:embed="rId3"/>
          <a:stretch>
            <a:fillRect/>
          </a:stretch>
        </p:blipFill>
        <p:spPr>
          <a:xfrm>
            <a:off x="194098" y="1159035"/>
            <a:ext cx="10907143" cy="4962857"/>
          </a:xfrm>
          <a:prstGeom prst="rect">
            <a:avLst/>
          </a:prstGeom>
        </p:spPr>
      </p:pic>
      <p:pic>
        <p:nvPicPr>
          <p:cNvPr id="5" name="Picture 4">
            <a:extLst>
              <a:ext uri="{FF2B5EF4-FFF2-40B4-BE49-F238E27FC236}">
                <a16:creationId xmlns:a16="http://schemas.microsoft.com/office/drawing/2014/main" id="{695BC615-DFDD-4B5A-8E0B-E9031239678D}"/>
              </a:ext>
            </a:extLst>
          </p:cNvPr>
          <p:cNvPicPr>
            <a:picLocks noChangeAspect="1"/>
          </p:cNvPicPr>
          <p:nvPr/>
        </p:nvPicPr>
        <p:blipFill>
          <a:blip r:embed="rId4"/>
          <a:stretch>
            <a:fillRect/>
          </a:stretch>
        </p:blipFill>
        <p:spPr>
          <a:xfrm>
            <a:off x="2309649" y="1546643"/>
            <a:ext cx="9691428" cy="4860952"/>
          </a:xfrm>
          <a:prstGeom prst="rect">
            <a:avLst/>
          </a:prstGeom>
        </p:spPr>
      </p:pic>
    </p:spTree>
    <p:extLst>
      <p:ext uri="{BB962C8B-B14F-4D97-AF65-F5344CB8AC3E}">
        <p14:creationId xmlns:p14="http://schemas.microsoft.com/office/powerpoint/2010/main" val="21003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18" name="Picture 17">
            <a:extLst>
              <a:ext uri="{FF2B5EF4-FFF2-40B4-BE49-F238E27FC236}">
                <a16:creationId xmlns:a16="http://schemas.microsoft.com/office/drawing/2014/main" id="{FC355B51-9D60-4DBB-9EF1-08294FF8959E}"/>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407135"/>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2610</Words>
  <Application>Microsoft Office PowerPoint</Application>
  <PresentationFormat>Custom</PresentationFormat>
  <Paragraphs>362</Paragraphs>
  <Slides>28</Slides>
  <Notes>26</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 Unicode MS</vt:lpstr>
      <vt:lpstr>Arial</vt:lpstr>
      <vt:lpstr>Arial Rounded MT Bold</vt:lpstr>
      <vt:lpstr>Calibri</vt:lpstr>
      <vt:lpstr>Courier New</vt:lpstr>
      <vt:lpstr>Mangal</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A note on scheduling pods…</vt:lpstr>
      <vt:lpstr>Example: NodeSelector</vt:lpstr>
      <vt:lpstr>PowerPoint Presentation</vt:lpstr>
      <vt:lpstr>Policy objects in Kubernetes</vt:lpstr>
      <vt:lpstr>NetworkPolicy</vt:lpstr>
      <vt:lpstr>NetworkPolicy</vt:lpstr>
      <vt:lpstr>Demo</vt:lpstr>
      <vt:lpstr>Exercise #08</vt:lpstr>
      <vt:lpstr>PowerPoint Presentation</vt:lpstr>
      <vt:lpstr>Sometimes working with kubernetes is like …</vt:lpstr>
      <vt:lpstr> K8s Dashboard</vt:lpstr>
      <vt:lpstr>(optional) Demo</vt:lpstr>
      <vt:lpstr>Wherefrom can I get a cluster?</vt:lpstr>
      <vt:lpstr>“Traditional” Kubernetes Cluster Set-up</vt:lpstr>
      <vt:lpstr>The Gardener: Control Plane Engineering with minimal TCO!</vt:lpstr>
      <vt:lpstr>Appendix</vt:lpstr>
      <vt:lpstr>The Gardener: Technical landscape</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665</cp:revision>
  <dcterms:created xsi:type="dcterms:W3CDTF">2015-10-14T11:21:43Z</dcterms:created>
  <dcterms:modified xsi:type="dcterms:W3CDTF">2018-10-29T12:14:01Z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