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5" r:id="rId2"/>
    <p:sldId id="434" r:id="rId3"/>
    <p:sldId id="382" r:id="rId4"/>
    <p:sldId id="436" r:id="rId5"/>
    <p:sldId id="439" r:id="rId6"/>
    <p:sldId id="437" r:id="rId7"/>
    <p:sldId id="388" r:id="rId8"/>
    <p:sldId id="26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99" autoAdjust="0"/>
  </p:normalViewPr>
  <p:slideViewPr>
    <p:cSldViewPr snapToGrid="0" showGuides="1">
      <p:cViewPr varScale="1">
        <p:scale>
          <a:sx n="78" d="100"/>
          <a:sy n="78" d="100"/>
        </p:scale>
        <p:origin x="225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a:t>
            </a:r>
            <a:r>
              <a:rPr lang="en-US"/>
              <a:t>containers.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containers and virtual machines? At first, they look similar – they both offer slicing up a host into isolated environments for applications.</a:t>
            </a:r>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 the VMs need quite a lot of resources for themselves and it requires a fair amount of time to boot them up.</a:t>
            </a:r>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that VMs do.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4916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r>
              <a:rPr lang="en-US" dirty="0"/>
              <a:t>The Linux kernel however offers several features that Docker and other container engines leverage to achieve full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Docker extensively uses features of</a:t>
            </a:r>
            <a:r>
              <a:rPr lang="en-US" sz="1400" baseline="0" noProof="0" dirty="0"/>
              <a:t> the Linux kernel which are listed above. But Docker exists for Windows and Mac, how is that possible?</a:t>
            </a:r>
          </a:p>
          <a:p>
            <a:r>
              <a:rPr lang="en-US" sz="1400" baseline="0" noProof="0" dirty="0"/>
              <a:t>On Windows, Docker uses Hyper-V to silently start a minimalistic Linux VM in the background to run containers. This has some limitations on where you can run Docker for Windows. If your Windows runs within a VM and Docker wants to silently start its minimal Linux VM, you would end up with a VM inside a VM, i.e. nested virtualization. This is only supported on Windows 10 and Windows 2016. This limitation does not exist for bare-metal setups.</a:t>
            </a:r>
          </a:p>
          <a:p>
            <a:r>
              <a:rPr lang="en-US" sz="1400" baseline="0" noProof="0" dirty="0"/>
              <a:t>Macs use a Hyperkit VM (https://github.com/moby/hyperkit) to run a minimal Linux VM that provides the kernel features needed for Docker.</a:t>
            </a:r>
          </a:p>
          <a:p>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technologies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dockerd</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404733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t>Namespaces</a:t>
            </a:r>
          </a:p>
          <a:p>
            <a:pPr lvl="1"/>
            <a:r>
              <a:rPr lang="en-US" sz="1400" dirty="0"/>
              <a:t>Isolation of resources per process</a:t>
            </a:r>
          </a:p>
          <a:p>
            <a:pPr lvl="1"/>
            <a:r>
              <a:rPr lang="en-US" sz="1400" dirty="0"/>
              <a:t>7 different namespaces</a:t>
            </a:r>
          </a:p>
          <a:p>
            <a:r>
              <a:rPr lang="en-US" sz="1600" dirty="0" err="1"/>
              <a:t>netfilter</a:t>
            </a:r>
            <a:endParaRPr lang="en-US" sz="1600" dirty="0"/>
          </a:p>
          <a:p>
            <a:pPr lvl="1"/>
            <a:r>
              <a:rPr lang="en-US" sz="1400" dirty="0"/>
              <a:t>Firewall and packet manipulation</a:t>
            </a:r>
          </a:p>
          <a:p>
            <a:r>
              <a:rPr lang="en-US" sz="1600" dirty="0" err="1"/>
              <a:t>cgroups</a:t>
            </a:r>
            <a:endParaRPr lang="en-US" sz="1600" dirty="0"/>
          </a:p>
          <a:p>
            <a:pPr lvl="1"/>
            <a:r>
              <a:rPr lang="en-US" sz="1400" dirty="0"/>
              <a:t>Manage resource allocation</a:t>
            </a:r>
          </a:p>
          <a:p>
            <a:r>
              <a:rPr lang="en-US" sz="1600" dirty="0" err="1"/>
              <a:t>Netlink</a:t>
            </a:r>
            <a:endParaRPr lang="en-US" sz="1600" dirty="0"/>
          </a:p>
          <a:p>
            <a:pPr lvl="1"/>
            <a:r>
              <a:rPr lang="en-US" sz="1400" dirty="0" err="1"/>
              <a:t>Interprocess</a:t>
            </a:r>
            <a:r>
              <a:rPr lang="en-US" sz="1400" dirty="0"/>
              <a:t> communication between containers</a:t>
            </a:r>
          </a:p>
          <a:p>
            <a:r>
              <a:rPr lang="en-US" sz="1600" dirty="0" err="1"/>
              <a:t>SELinux</a:t>
            </a:r>
            <a:r>
              <a:rPr lang="en-US" sz="1600" dirty="0"/>
              <a:t>/</a:t>
            </a:r>
            <a:r>
              <a:rPr lang="en-US" sz="1600" dirty="0" err="1"/>
              <a:t>AppArmor</a:t>
            </a:r>
            <a:r>
              <a:rPr lang="en-US" sz="1600" dirty="0"/>
              <a:t>/</a:t>
            </a:r>
            <a:r>
              <a:rPr lang="en-US" sz="1600" dirty="0" err="1"/>
              <a:t>Seccomp</a:t>
            </a:r>
            <a:endParaRPr lang="en-US" sz="1600" dirty="0"/>
          </a:p>
          <a:p>
            <a:pPr lvl="1"/>
            <a:r>
              <a:rPr lang="en-US" sz="1400" dirty="0"/>
              <a:t>Security profiles to govern access to resources</a:t>
            </a:r>
          </a:p>
          <a:p>
            <a:r>
              <a:rPr lang="en-US" sz="1600" dirty="0"/>
              <a:t>capabilities</a:t>
            </a:r>
          </a:p>
          <a:p>
            <a:pPr lvl="1"/>
            <a:r>
              <a:rPr lang="en-US" sz="1400" dirty="0"/>
              <a:t>Granular control of privileges</a:t>
            </a:r>
          </a:p>
        </p:txBody>
      </p:sp>
    </p:spTree>
    <p:extLst>
      <p:ext uri="{BB962C8B-B14F-4D97-AF65-F5344CB8AC3E}">
        <p14:creationId xmlns:p14="http://schemas.microsoft.com/office/powerpoint/2010/main" val="25248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a:t>
            </a:r>
          </a:p>
          <a:p>
            <a:pPr lvl="2"/>
            <a:r>
              <a:rPr lang="en-US" dirty="0"/>
              <a:t>VM Containers in Linux kernel, since 2008</a:t>
            </a:r>
          </a:p>
          <a:p>
            <a:pPr lvl="2"/>
            <a:endParaRPr lang="en-US" dirty="0"/>
          </a:p>
          <a:p>
            <a:pPr lvl="1"/>
            <a:r>
              <a:rPr lang="en-US" dirty="0"/>
              <a:t>LXD</a:t>
            </a:r>
          </a:p>
          <a:p>
            <a:pPr lvl="2"/>
            <a:r>
              <a:rPr lang="en-US" dirty="0"/>
              <a:t>Extension of LCX by Ubuntu, adds a controlling daemon</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2"/>
          <a:stretch>
            <a:fillRect/>
          </a:stretch>
        </p:blipFill>
        <p:spPr>
          <a:xfrm>
            <a:off x="10015068" y="1924807"/>
            <a:ext cx="1311717" cy="1311717"/>
          </a:xfrm>
          <a:prstGeom prst="rect">
            <a:avLst/>
          </a:prstGeom>
        </p:spPr>
      </p:pic>
      <p:pic>
        <p:nvPicPr>
          <p:cNvPr id="67" name="Picture 66"/>
          <p:cNvPicPr>
            <a:picLocks noChangeAspect="1"/>
          </p:cNvPicPr>
          <p:nvPr/>
        </p:nvPicPr>
        <p:blipFill>
          <a:blip r:embed="rId3"/>
          <a:stretch>
            <a:fillRect/>
          </a:stretch>
        </p:blipFill>
        <p:spPr>
          <a:xfrm>
            <a:off x="6916226" y="1413582"/>
            <a:ext cx="2896569" cy="1559691"/>
          </a:xfrm>
          <a:prstGeom prst="rect">
            <a:avLst/>
          </a:prstGeom>
        </p:spPr>
      </p:pic>
      <p:pic>
        <p:nvPicPr>
          <p:cNvPr id="69" name="Picture 68"/>
          <p:cNvPicPr>
            <a:picLocks noChangeAspect="1"/>
          </p:cNvPicPr>
          <p:nvPr/>
        </p:nvPicPr>
        <p:blipFill>
          <a:blip r:embed="rId4"/>
          <a:stretch>
            <a:fillRect/>
          </a:stretch>
        </p:blipFill>
        <p:spPr>
          <a:xfrm>
            <a:off x="10015068" y="4508768"/>
            <a:ext cx="1098793" cy="1458146"/>
          </a:xfrm>
          <a:prstGeom prst="rect">
            <a:avLst/>
          </a:prstGeom>
        </p:spPr>
      </p:pic>
      <p:pic>
        <p:nvPicPr>
          <p:cNvPr id="71" name="Picture 70"/>
          <p:cNvPicPr>
            <a:picLocks noChangeAspect="1"/>
          </p:cNvPicPr>
          <p:nvPr/>
        </p:nvPicPr>
        <p:blipFill>
          <a:blip r:embed="rId5">
            <a:extLst/>
          </a:blip>
          <a:stretch>
            <a:fillRect/>
          </a:stretch>
        </p:blipFill>
        <p:spPr>
          <a:xfrm>
            <a:off x="7912608" y="3236524"/>
            <a:ext cx="1957785" cy="116619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658</Words>
  <Application>Microsoft Office PowerPoint</Application>
  <PresentationFormat>Custom</PresentationFormat>
  <Paragraphs>107</Paragraphs>
  <Slides>8</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PowerPoint Presentation</vt:lpstr>
      <vt:lpstr>Docker technologies</vt:lpstr>
      <vt:lpstr>Container engines There is more than just Docker…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349</cp:revision>
  <dcterms:created xsi:type="dcterms:W3CDTF">2015-10-14T11:21:43Z</dcterms:created>
  <dcterms:modified xsi:type="dcterms:W3CDTF">2018-04-19T12:13:02Z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