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FFC000"/>
    <a:srgbClr val="F0AB00"/>
    <a:srgbClr val="DEF0F2"/>
    <a:srgbClr val="7F7F7F"/>
    <a:srgbClr val="C3ECFF"/>
    <a:srgbClr val="4FB81C"/>
    <a:srgbClr val="E35500"/>
    <a:srgbClr val="008F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9053" autoAdjust="0"/>
  </p:normalViewPr>
  <p:slideViewPr>
    <p:cSldViewPr snapToGrid="0" showGuides="1">
      <p:cViewPr varScale="1">
        <p:scale>
          <a:sx n="64" d="100"/>
          <a:sy n="64" d="100"/>
        </p:scale>
        <p:origin x="924" y="3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Reviews can be targeted directly or via the ingress.</a:t>
            </a:r>
            <a:br>
              <a:rPr lang="en-US" dirty="0"/>
            </a:br>
            <a:r>
              <a:rPr lang="en-US" dirty="0" err="1"/>
              <a:t>Bulletinboard</a:t>
            </a:r>
            <a:r>
              <a:rPr lang="en-US" dirty="0"/>
              <a:t>-Ads needs to know both addresses. </a:t>
            </a:r>
            <a:br>
              <a:rPr lang="en-US" dirty="0"/>
            </a:br>
            <a:r>
              <a:rPr lang="en-US" dirty="0"/>
              <a:t>One for accessing the content. -&gt; internal connection, passed through </a:t>
            </a:r>
            <a:r>
              <a:rPr lang="en-US" dirty="0" err="1"/>
              <a:t>envvar</a:t>
            </a:r>
            <a:r>
              <a:rPr lang="en-US" dirty="0"/>
              <a:t> 'REVIEWS_HOST_INTERNAL'</a:t>
            </a:r>
          </a:p>
          <a:p>
            <a:r>
              <a:rPr lang="en-US" dirty="0"/>
              <a:t>One for providing a redirect for a user -&gt; external connection, passed through </a:t>
            </a:r>
            <a:r>
              <a:rPr lang="en-US" dirty="0" err="1"/>
              <a:t>envvar</a:t>
            </a:r>
            <a:r>
              <a:rPr lang="en-US" dirty="0"/>
              <a:t> 'REVIEWS_HOST'</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049C088-7F76-463B-B39E-CA39305B464B}"/>
              </a:ext>
            </a:extLst>
          </p:cNvPr>
          <p:cNvGrpSpPr/>
          <p:nvPr/>
        </p:nvGrpSpPr>
        <p:grpSpPr>
          <a:xfrm>
            <a:off x="8361345" y="5460150"/>
            <a:ext cx="643122" cy="358399"/>
            <a:chOff x="2819071" y="4941991"/>
            <a:chExt cx="643122" cy="358399"/>
          </a:xfrm>
        </p:grpSpPr>
        <p:cxnSp>
          <p:nvCxnSpPr>
            <p:cNvPr id="111" name="Straight Connector 110">
              <a:extLst>
                <a:ext uri="{FF2B5EF4-FFF2-40B4-BE49-F238E27FC236}">
                  <a16:creationId xmlns:a16="http://schemas.microsoft.com/office/drawing/2014/main" id="{E6C0D9E3-B7BE-4847-AF62-82E6032A01C9}"/>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ounded Rectangle 14">
              <a:extLst>
                <a:ext uri="{FF2B5EF4-FFF2-40B4-BE49-F238E27FC236}">
                  <a16:creationId xmlns:a16="http://schemas.microsoft.com/office/drawing/2014/main" id="{13E54437-5B1F-424F-8630-CD1E3FAEB69F}"/>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4" name="Picture 113">
              <a:extLst>
                <a:ext uri="{FF2B5EF4-FFF2-40B4-BE49-F238E27FC236}">
                  <a16:creationId xmlns:a16="http://schemas.microsoft.com/office/drawing/2014/main" id="{1D68ABF0-C50F-4A05-8EE1-AFD371C9A2E7}"/>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BFD75DAC-6AD6-4057-B83A-8E4BA0193D66}"/>
              </a:ext>
            </a:extLst>
          </p:cNvPr>
          <p:cNvGrpSpPr/>
          <p:nvPr/>
        </p:nvGrpSpPr>
        <p:grpSpPr>
          <a:xfrm>
            <a:off x="8361345" y="5466728"/>
            <a:ext cx="643122" cy="358399"/>
            <a:chOff x="2819071" y="4941991"/>
            <a:chExt cx="643122" cy="358399"/>
          </a:xfrm>
        </p:grpSpPr>
        <p:cxnSp>
          <p:nvCxnSpPr>
            <p:cNvPr id="117" name="Straight Connector 116">
              <a:extLst>
                <a:ext uri="{FF2B5EF4-FFF2-40B4-BE49-F238E27FC236}">
                  <a16:creationId xmlns:a16="http://schemas.microsoft.com/office/drawing/2014/main" id="{2536B654-40EB-4FD9-A960-2DC1F36B8BA1}"/>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ounded Rectangle 14">
              <a:extLst>
                <a:ext uri="{FF2B5EF4-FFF2-40B4-BE49-F238E27FC236}">
                  <a16:creationId xmlns:a16="http://schemas.microsoft.com/office/drawing/2014/main" id="{37467063-03BE-43E4-A648-108302D1E15A}"/>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5" name="Picture 124">
              <a:extLst>
                <a:ext uri="{FF2B5EF4-FFF2-40B4-BE49-F238E27FC236}">
                  <a16:creationId xmlns:a16="http://schemas.microsoft.com/office/drawing/2014/main" id="{2DCCAAB7-D199-4A4E-BD49-017292F659A6}"/>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2934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DEA569BE-4D63-4125-B5AC-6AD793C2CE20}"/>
              </a:ext>
            </a:extLst>
          </p:cNvPr>
          <p:cNvGrpSpPr/>
          <p:nvPr/>
        </p:nvGrpSpPr>
        <p:grpSpPr>
          <a:xfrm>
            <a:off x="8367923" y="5466728"/>
            <a:ext cx="643122" cy="358399"/>
            <a:chOff x="2819071" y="4941991"/>
            <a:chExt cx="643122" cy="358399"/>
          </a:xfrm>
          <a:solidFill>
            <a:schemeClr val="bg1">
              <a:lumMod val="50000"/>
            </a:schemeClr>
          </a:solidFill>
        </p:grpSpPr>
        <p:cxnSp>
          <p:nvCxnSpPr>
            <p:cNvPr id="108" name="Straight Connector 107">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0" name="Picture 109">
              <a:extLst>
                <a:ext uri="{FF2B5EF4-FFF2-40B4-BE49-F238E27FC236}">
                  <a16:creationId xmlns:a16="http://schemas.microsoft.com/office/drawing/2014/main" id="{30E236B8-F8AD-43B0-AC19-4852E09A4BA6}"/>
                </a:ext>
              </a:extLst>
            </p:cNvPr>
            <p:cNvPicPr>
              <a:picLocks noChangeAspect="1"/>
            </p:cNvPicPr>
            <p:nvPr/>
          </p:nvPicPr>
          <p:blipFill>
            <a:blip r:embed="rId7"/>
            <a:stretch>
              <a:fillRect/>
            </a:stretch>
          </p:blipFill>
          <p:spPr>
            <a:xfrm>
              <a:off x="3290175" y="4941991"/>
              <a:ext cx="150305" cy="146304"/>
            </a:xfrm>
            <a:prstGeom prst="rect">
              <a:avLst/>
            </a:prstGeom>
            <a:noFill/>
          </p:spPr>
        </p:pic>
      </p:grp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4095991" y="134192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5345492" y="4706006"/>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11313891" y="1341926"/>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7449561" y="4646656"/>
            <a:ext cx="250508" cy="243840"/>
          </a:xfrm>
          <a:prstGeom prst="rect">
            <a:avLst/>
          </a:prstGeom>
        </p:spPr>
      </p:pic>
      <p:grpSp>
        <p:nvGrpSpPr>
          <p:cNvPr id="114" name="Group 113">
            <a:extLst>
              <a:ext uri="{FF2B5EF4-FFF2-40B4-BE49-F238E27FC236}">
                <a16:creationId xmlns:a16="http://schemas.microsoft.com/office/drawing/2014/main" id="{848618BA-4A4E-4635-B570-868DEA7EDB3F}"/>
              </a:ext>
            </a:extLst>
          </p:cNvPr>
          <p:cNvGrpSpPr/>
          <p:nvPr/>
        </p:nvGrpSpPr>
        <p:grpSpPr>
          <a:xfrm>
            <a:off x="8312268" y="2073444"/>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4667301" y="2062219"/>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4662100" y="4657581"/>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5345494" y="214561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5617052"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7422801" y="2049738"/>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8984690" y="4706006"/>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9271235"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11094377" y="4624533"/>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8984690" y="2149621"/>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9275727" y="2299889"/>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9251786"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11055042" y="2060500"/>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9217396" y="2372420"/>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9469399" y="2592266"/>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70321" y="3174426"/>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9447148"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5550668" y="235341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5830725" y="254370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1463" y="3106890"/>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5732799"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5572141"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5999803"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8561" y="5650377"/>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6500810"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5727898"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6224498" y="4134249"/>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9237039" y="4832048"/>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9639000" y="4869229"/>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909" y="5658271"/>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10142680" y="3314172"/>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9880189" y="4134249"/>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9417830"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4667301" y="5454010"/>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4657454" y="2910728"/>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8314844" y="2915338"/>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10146065" y="1736409"/>
            <a:ext cx="0" cy="636011"/>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a:stCxn id="127" idx="2"/>
            <a:endCxn id="223" idx="0"/>
          </p:cNvCxnSpPr>
          <p:nvPr/>
        </p:nvCxnSpPr>
        <p:spPr>
          <a:xfrm>
            <a:off x="6478900" y="1719251"/>
            <a:ext cx="437" cy="63416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7281955" y="4814757"/>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7223229" y="2318379"/>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10936411" y="2336006"/>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10953780" y="4810709"/>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9680464" y="1136427"/>
            <a:ext cx="806291" cy="599982"/>
            <a:chOff x="7689132" y="472010"/>
            <a:chExt cx="806291" cy="599982"/>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80319" y="768675"/>
              <a:ext cx="548827" cy="3033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45118" y="6943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9132" y="4720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4532702" y="404756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4533262" y="1482229"/>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7192534" y="536473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8339438" y="4674459"/>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4100"/>
            <a:ext cx="7208123" cy="1589683"/>
            <a:chOff x="2939177" y="1054100"/>
            <a:chExt cx="7208123" cy="1589683"/>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571602"/>
              <a:ext cx="3265309" cy="1072181"/>
              <a:chOff x="2939177" y="1571602"/>
              <a:chExt cx="3265309" cy="1072181"/>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a:endCxn id="127" idx="1"/>
              </p:cNvCxnSpPr>
              <p:nvPr/>
            </p:nvCxnSpPr>
            <p:spPr>
              <a:xfrm flipV="1">
                <a:off x="2939177" y="1571602"/>
                <a:ext cx="3265309" cy="1023537"/>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4" y="1069889"/>
              <a:ext cx="6179166"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a:endCxn id="261" idx="0"/>
            </p:cNvCxnSpPr>
            <p:nvPr/>
          </p:nvCxnSpPr>
          <p:spPr>
            <a:xfrm>
              <a:off x="10145078" y="1054100"/>
              <a:ext cx="987" cy="378992"/>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26BC45FE-4B01-4D7C-B1F5-A3D50B95CDE0}"/>
              </a:ext>
            </a:extLst>
          </p:cNvPr>
          <p:cNvGrpSpPr/>
          <p:nvPr/>
        </p:nvGrpSpPr>
        <p:grpSpPr>
          <a:xfrm>
            <a:off x="8341611" y="5466728"/>
            <a:ext cx="643122" cy="358399"/>
            <a:chOff x="2819071" y="4941991"/>
            <a:chExt cx="643122" cy="358399"/>
          </a:xfrm>
        </p:grpSpPr>
        <p:cxnSp>
          <p:nvCxnSpPr>
            <p:cNvPr id="113" name="Straight Connector 112">
              <a:extLst>
                <a:ext uri="{FF2B5EF4-FFF2-40B4-BE49-F238E27FC236}">
                  <a16:creationId xmlns:a16="http://schemas.microsoft.com/office/drawing/2014/main" id="{6DE12B0D-FB91-45F3-BE82-70D39F87662B}"/>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Rounded Rectangle 14">
              <a:extLst>
                <a:ext uri="{FF2B5EF4-FFF2-40B4-BE49-F238E27FC236}">
                  <a16:creationId xmlns:a16="http://schemas.microsoft.com/office/drawing/2014/main" id="{CA610347-F30B-4406-A90D-BE2CED2809A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7" name="Picture 116">
              <a:extLst>
                <a:ext uri="{FF2B5EF4-FFF2-40B4-BE49-F238E27FC236}">
                  <a16:creationId xmlns:a16="http://schemas.microsoft.com/office/drawing/2014/main" id="{AF5BDA71-0969-4A14-A9C0-3BA75D9D6BED}"/>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2" name="Connector: Elbow 121">
            <a:extLst>
              <a:ext uri="{FF2B5EF4-FFF2-40B4-BE49-F238E27FC236}">
                <a16:creationId xmlns:a16="http://schemas.microsoft.com/office/drawing/2014/main" id="{DDC3496F-588B-4705-9D29-759415C00498}"/>
              </a:ext>
            </a:extLst>
          </p:cNvPr>
          <p:cNvCxnSpPr>
            <a:cxnSpLocks/>
            <a:stCxn id="224" idx="3"/>
            <a:endCxn id="136" idx="1"/>
          </p:cNvCxnSpPr>
          <p:nvPr/>
        </p:nvCxnSpPr>
        <p:spPr>
          <a:xfrm flipV="1">
            <a:off x="7177286" y="1933259"/>
            <a:ext cx="2706078" cy="978730"/>
          </a:xfrm>
          <a:prstGeom prst="bentConnector3">
            <a:avLst>
              <a:gd name="adj1" fmla="val 34982"/>
            </a:avLst>
          </a:prstGeom>
          <a:ln w="4445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B262A2-090D-4FC4-82D2-15F47D994E99}"/>
              </a:ext>
            </a:extLst>
          </p:cNvPr>
          <p:cNvSpPr txBox="1"/>
          <p:nvPr/>
        </p:nvSpPr>
        <p:spPr>
          <a:xfrm>
            <a:off x="7357092" y="801571"/>
            <a:ext cx="190580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a:t>
            </a:r>
          </a:p>
        </p:txBody>
      </p:sp>
      <p:sp>
        <p:nvSpPr>
          <p:cNvPr id="125" name="TextBox 124">
            <a:extLst>
              <a:ext uri="{FF2B5EF4-FFF2-40B4-BE49-F238E27FC236}">
                <a16:creationId xmlns:a16="http://schemas.microsoft.com/office/drawing/2014/main" id="{8F3A1877-D2D9-4497-8840-B25B99BD031D}"/>
              </a:ext>
            </a:extLst>
          </p:cNvPr>
          <p:cNvSpPr txBox="1"/>
          <p:nvPr/>
        </p:nvSpPr>
        <p:spPr>
          <a:xfrm>
            <a:off x="7342737" y="1681613"/>
            <a:ext cx="3110565"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REVIEWS_HOST_INTERNAL</a:t>
            </a:r>
          </a:p>
        </p:txBody>
      </p:sp>
      <p:sp>
        <p:nvSpPr>
          <p:cNvPr id="127" name="Rounded Rectangle 14">
            <a:extLst>
              <a:ext uri="{FF2B5EF4-FFF2-40B4-BE49-F238E27FC236}">
                <a16:creationId xmlns:a16="http://schemas.microsoft.com/office/drawing/2014/main" id="{E128BE2D-1309-4374-BD14-03DEBB7DF756}"/>
              </a:ext>
            </a:extLst>
          </p:cNvPr>
          <p:cNvSpPr/>
          <p:nvPr/>
        </p:nvSpPr>
        <p:spPr bwMode="gray">
          <a:xfrm>
            <a:off x="6204486" y="1423952"/>
            <a:ext cx="548827" cy="295299"/>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130" name="Picture 129">
            <a:extLst>
              <a:ext uri="{FF2B5EF4-FFF2-40B4-BE49-F238E27FC236}">
                <a16:creationId xmlns:a16="http://schemas.microsoft.com/office/drawing/2014/main" id="{89A3C613-8894-4C18-911A-3AB2B6AC9919}"/>
              </a:ext>
            </a:extLst>
          </p:cNvPr>
          <p:cNvPicPr>
            <a:picLocks noChangeAspect="1"/>
          </p:cNvPicPr>
          <p:nvPr/>
        </p:nvPicPr>
        <p:blipFill>
          <a:blip r:embed="rId3"/>
          <a:stretch>
            <a:fillRect/>
          </a:stretch>
        </p:blipFill>
        <p:spPr>
          <a:xfrm>
            <a:off x="6710872" y="1356622"/>
            <a:ext cx="150305" cy="146304"/>
          </a:xfrm>
          <a:prstGeom prst="rect">
            <a:avLst/>
          </a:prstGeom>
          <a:noFill/>
        </p:spPr>
      </p:pic>
      <p:pic>
        <p:nvPicPr>
          <p:cNvPr id="134" name="Graphic 133" descr="Lock">
            <a:extLst>
              <a:ext uri="{FF2B5EF4-FFF2-40B4-BE49-F238E27FC236}">
                <a16:creationId xmlns:a16="http://schemas.microsoft.com/office/drawing/2014/main" id="{29D2A320-A98B-494F-AB2A-8FF800922E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6241" y="1129563"/>
            <a:ext cx="403319" cy="403319"/>
          </a:xfrm>
          <a:prstGeom prst="rect">
            <a:avLst/>
          </a:prstGeom>
        </p:spPr>
      </p:pic>
      <p:grpSp>
        <p:nvGrpSpPr>
          <p:cNvPr id="135" name="Group 134">
            <a:extLst>
              <a:ext uri="{FF2B5EF4-FFF2-40B4-BE49-F238E27FC236}">
                <a16:creationId xmlns:a16="http://schemas.microsoft.com/office/drawing/2014/main" id="{7700FED2-356E-4D6E-8041-AB7239DB0B0F}"/>
              </a:ext>
            </a:extLst>
          </p:cNvPr>
          <p:cNvGrpSpPr/>
          <p:nvPr/>
        </p:nvGrpSpPr>
        <p:grpSpPr>
          <a:xfrm>
            <a:off x="9883364" y="1714349"/>
            <a:ext cx="590691" cy="364218"/>
            <a:chOff x="7879332" y="846732"/>
            <a:chExt cx="590691" cy="364218"/>
          </a:xfrm>
        </p:grpSpPr>
        <p:sp>
          <p:nvSpPr>
            <p:cNvPr id="136" name="Rounded Rectangle 14">
              <a:extLst>
                <a:ext uri="{FF2B5EF4-FFF2-40B4-BE49-F238E27FC236}">
                  <a16:creationId xmlns:a16="http://schemas.microsoft.com/office/drawing/2014/main" id="{0BFF7188-A6CE-4525-8E3B-8018FBEA2897}"/>
                </a:ext>
              </a:extLst>
            </p:cNvPr>
            <p:cNvSpPr/>
            <p:nvPr/>
          </p:nvSpPr>
          <p:spPr bwMode="gray">
            <a:xfrm>
              <a:off x="7879332" y="920333"/>
              <a:ext cx="548827" cy="2906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7" name="Picture 136">
              <a:extLst>
                <a:ext uri="{FF2B5EF4-FFF2-40B4-BE49-F238E27FC236}">
                  <a16:creationId xmlns:a16="http://schemas.microsoft.com/office/drawing/2014/main" id="{A3B2493A-1F74-4BA4-A28E-F1D5CE31F891}"/>
                </a:ext>
              </a:extLst>
            </p:cNvPr>
            <p:cNvPicPr>
              <a:picLocks noChangeAspect="1"/>
            </p:cNvPicPr>
            <p:nvPr/>
          </p:nvPicPr>
          <p:blipFill>
            <a:blip r:embed="rId3"/>
            <a:stretch>
              <a:fillRect/>
            </a:stretch>
          </p:blipFill>
          <p:spPr>
            <a:xfrm>
              <a:off x="8319718" y="846732"/>
              <a:ext cx="150305" cy="146304"/>
            </a:xfrm>
            <a:prstGeom prst="rect">
              <a:avLst/>
            </a:prstGeom>
          </p:spPr>
        </p:pic>
      </p:grpSp>
      <p:sp>
        <p:nvSpPr>
          <p:cNvPr id="290" name="Rounded Rectangle 14">
            <a:extLst>
              <a:ext uri="{FF2B5EF4-FFF2-40B4-BE49-F238E27FC236}">
                <a16:creationId xmlns:a16="http://schemas.microsoft.com/office/drawing/2014/main" id="{8CB5D465-ABD6-4981-8676-618A002BBA62}"/>
              </a:ext>
            </a:extLst>
          </p:cNvPr>
          <p:cNvSpPr/>
          <p:nvPr/>
        </p:nvSpPr>
        <p:spPr bwMode="gray">
          <a:xfrm>
            <a:off x="6204485" y="1803401"/>
            <a:ext cx="548827" cy="29626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2" name="Picture 131">
            <a:extLst>
              <a:ext uri="{FF2B5EF4-FFF2-40B4-BE49-F238E27FC236}">
                <a16:creationId xmlns:a16="http://schemas.microsoft.com/office/drawing/2014/main" id="{822880C9-ACB9-44D5-AB1C-46A0EFF8D2FE}"/>
              </a:ext>
            </a:extLst>
          </p:cNvPr>
          <p:cNvPicPr>
            <a:picLocks noChangeAspect="1"/>
          </p:cNvPicPr>
          <p:nvPr/>
        </p:nvPicPr>
        <p:blipFill>
          <a:blip r:embed="rId3"/>
          <a:stretch>
            <a:fillRect/>
          </a:stretch>
        </p:blipFill>
        <p:spPr>
          <a:xfrm>
            <a:off x="6685472" y="1737622"/>
            <a:ext cx="150305" cy="146304"/>
          </a:xfrm>
          <a:prstGeom prst="rect">
            <a:avLst/>
          </a:prstGeom>
          <a:noFill/>
        </p:spPr>
      </p:pic>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850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 Ingress</a:t>
            </a:r>
          </a:p>
          <a:p>
            <a:pPr lvl="2"/>
            <a:r>
              <a:rPr lang="en-US" dirty="0"/>
              <a:t>URL of </a:t>
            </a:r>
            <a:r>
              <a:rPr lang="en-US" dirty="0" err="1"/>
              <a:t>Bulletinboard</a:t>
            </a:r>
            <a:r>
              <a:rPr lang="en-US" dirty="0"/>
              <a:t>-Reviews Service</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5999</TotalTime>
  <Words>842</Words>
  <Application>Microsoft Office PowerPoint</Application>
  <PresentationFormat>Custom</PresentationFormat>
  <Paragraphs>283</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1015</cp:revision>
  <cp:lastPrinted>2018-10-19T15:04:42Z</cp:lastPrinted>
  <dcterms:created xsi:type="dcterms:W3CDTF">2015-10-14T11:21:43Z</dcterms:created>
  <dcterms:modified xsi:type="dcterms:W3CDTF">2020-04-16T15:55:50Z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