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4" r:id="rId2"/>
    <p:sldId id="382" r:id="rId3"/>
    <p:sldId id="436" r:id="rId4"/>
    <p:sldId id="437" r:id="rId5"/>
    <p:sldId id="441" r:id="rId6"/>
    <p:sldId id="438" r:id="rId7"/>
    <p:sldId id="439" r:id="rId8"/>
    <p:sldId id="440" r:id="rId9"/>
    <p:sldId id="465" r:id="rId10"/>
    <p:sldId id="442" r:id="rId11"/>
    <p:sldId id="46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63" d="100"/>
          <a:sy n="163" d="100"/>
        </p:scale>
        <p:origin x="558" y="13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1086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Bent-Up 2">
            <a:extLst>
              <a:ext uri="{FF2B5EF4-FFF2-40B4-BE49-F238E27FC236}">
                <a16:creationId xmlns:a16="http://schemas.microsoft.com/office/drawing/2014/main" id="{4FAE23BF-DE21-4BB6-BBF3-1DEA08D22075}"/>
              </a:ext>
            </a:extLst>
          </p:cNvPr>
          <p:cNvSpPr/>
          <p:nvPr/>
        </p:nvSpPr>
        <p:spPr bwMode="gray">
          <a:xfrm rot="5400000">
            <a:off x="2694903" y="3436875"/>
            <a:ext cx="1246106" cy="1579979"/>
          </a:xfrm>
          <a:prstGeom prst="bentUp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4D461299-64D3-4D8C-97B5-40E5E794FE74}"/>
              </a:ext>
            </a:extLst>
          </p:cNvPr>
          <p:cNvSpPr>
            <a:spLocks noGrp="1"/>
          </p:cNvSpPr>
          <p:nvPr>
            <p:ph type="title"/>
          </p:nvPr>
        </p:nvSpPr>
        <p:spPr>
          <a:xfrm>
            <a:off x="530895" y="505938"/>
            <a:ext cx="11186476" cy="369332"/>
          </a:xfrm>
        </p:spPr>
        <p:txBody>
          <a:bodyPr/>
          <a:lstStyle/>
          <a:p>
            <a:r>
              <a:rPr lang="en-US" dirty="0" err="1"/>
              <a:t>Entrypoints</a:t>
            </a:r>
            <a:r>
              <a:rPr lang="en-US" dirty="0"/>
              <a:t>, CMDs and the container lifecycle</a:t>
            </a:r>
          </a:p>
        </p:txBody>
      </p:sp>
      <p:pic>
        <p:nvPicPr>
          <p:cNvPr id="4" name="Picture 3">
            <a:extLst>
              <a:ext uri="{FF2B5EF4-FFF2-40B4-BE49-F238E27FC236}">
                <a16:creationId xmlns:a16="http://schemas.microsoft.com/office/drawing/2014/main" id="{4136D8EA-497A-44E6-A493-E028EA6347FD}"/>
              </a:ext>
            </a:extLst>
          </p:cNvPr>
          <p:cNvPicPr>
            <a:picLocks noChangeAspect="1"/>
          </p:cNvPicPr>
          <p:nvPr/>
        </p:nvPicPr>
        <p:blipFill>
          <a:blip r:embed="rId2"/>
          <a:stretch>
            <a:fillRect/>
          </a:stretch>
        </p:blipFill>
        <p:spPr>
          <a:xfrm>
            <a:off x="1855700" y="2573153"/>
            <a:ext cx="1613647" cy="1124806"/>
          </a:xfrm>
          <a:prstGeom prst="rect">
            <a:avLst/>
          </a:prstGeom>
        </p:spPr>
      </p:pic>
      <p:pic>
        <p:nvPicPr>
          <p:cNvPr id="5" name="Picture 4">
            <a:extLst>
              <a:ext uri="{FF2B5EF4-FFF2-40B4-BE49-F238E27FC236}">
                <a16:creationId xmlns:a16="http://schemas.microsoft.com/office/drawing/2014/main" id="{A7B6F568-DB42-4874-8159-523596E2C094}"/>
              </a:ext>
            </a:extLst>
          </p:cNvPr>
          <p:cNvPicPr>
            <a:picLocks noChangeAspect="1"/>
          </p:cNvPicPr>
          <p:nvPr/>
        </p:nvPicPr>
        <p:blipFill>
          <a:blip r:embed="rId3"/>
          <a:stretch>
            <a:fillRect/>
          </a:stretch>
        </p:blipFill>
        <p:spPr>
          <a:xfrm>
            <a:off x="735111" y="1450158"/>
            <a:ext cx="1388484" cy="1039240"/>
          </a:xfrm>
          <a:prstGeom prst="rect">
            <a:avLst/>
          </a:prstGeom>
        </p:spPr>
      </p:pic>
      <p:cxnSp>
        <p:nvCxnSpPr>
          <p:cNvPr id="7" name="Connector: Elbow 6">
            <a:extLst>
              <a:ext uri="{FF2B5EF4-FFF2-40B4-BE49-F238E27FC236}">
                <a16:creationId xmlns:a16="http://schemas.microsoft.com/office/drawing/2014/main" id="{4BD66FB7-D909-41C9-91BD-F325C5C74BC2}"/>
              </a:ext>
            </a:extLst>
          </p:cNvPr>
          <p:cNvCxnSpPr>
            <a:stCxn id="5" idx="2"/>
            <a:endCxn id="4" idx="1"/>
          </p:cNvCxnSpPr>
          <p:nvPr/>
        </p:nvCxnSpPr>
        <p:spPr>
          <a:xfrm rot="16200000" flipH="1">
            <a:off x="1319447" y="2599303"/>
            <a:ext cx="646158" cy="426347"/>
          </a:xfrm>
          <a:prstGeom prst="bentConnector2">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Single Corner Snipped 9">
            <a:extLst>
              <a:ext uri="{FF2B5EF4-FFF2-40B4-BE49-F238E27FC236}">
                <a16:creationId xmlns:a16="http://schemas.microsoft.com/office/drawing/2014/main" id="{B8B04CA1-2DB0-4D9A-9975-81C6027B430A}"/>
              </a:ext>
            </a:extLst>
          </p:cNvPr>
          <p:cNvSpPr/>
          <p:nvPr/>
        </p:nvSpPr>
        <p:spPr bwMode="gray">
          <a:xfrm>
            <a:off x="7593110" y="1450158"/>
            <a:ext cx="1470212" cy="1156448"/>
          </a:xfrm>
          <a:prstGeom prst="snip1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config.json</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F3F85A5F-4D7A-439E-89D9-851A78A2B144}"/>
              </a:ext>
            </a:extLst>
          </p:cNvPr>
          <p:cNvCxnSpPr>
            <a:stCxn id="4" idx="3"/>
            <a:endCxn id="10" idx="2"/>
          </p:cNvCxnSpPr>
          <p:nvPr/>
        </p:nvCxnSpPr>
        <p:spPr>
          <a:xfrm flipV="1">
            <a:off x="3469347" y="2028382"/>
            <a:ext cx="4123763" cy="1107174"/>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3029CC7-B361-454E-AECC-570757DE7154}"/>
              </a:ext>
            </a:extLst>
          </p:cNvPr>
          <p:cNvGrpSpPr/>
          <p:nvPr/>
        </p:nvGrpSpPr>
        <p:grpSpPr>
          <a:xfrm>
            <a:off x="5325043" y="1431394"/>
            <a:ext cx="2091988" cy="596153"/>
            <a:chOff x="5181603" y="1081759"/>
            <a:chExt cx="2091988" cy="596153"/>
          </a:xfrm>
        </p:grpSpPr>
        <p:pic>
          <p:nvPicPr>
            <p:cNvPr id="14" name="Graphic 13">
              <a:extLst>
                <a:ext uri="{FF2B5EF4-FFF2-40B4-BE49-F238E27FC236}">
                  <a16:creationId xmlns:a16="http://schemas.microsoft.com/office/drawing/2014/main" id="{DD3C745B-77A2-45D3-8122-FB55A5E2D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3" y="1081759"/>
              <a:ext cx="596153" cy="596153"/>
            </a:xfrm>
            <a:prstGeom prst="rect">
              <a:avLst/>
            </a:prstGeom>
          </p:spPr>
        </p:pic>
        <p:sp>
          <p:nvSpPr>
            <p:cNvPr id="17" name="TextBox 16">
              <a:extLst>
                <a:ext uri="{FF2B5EF4-FFF2-40B4-BE49-F238E27FC236}">
                  <a16:creationId xmlns:a16="http://schemas.microsoft.com/office/drawing/2014/main" id="{E1605948-03A4-4F2D-9EAF-B0BCEBE5C4F7}"/>
                </a:ext>
              </a:extLst>
            </p:cNvPr>
            <p:cNvSpPr txBox="1"/>
            <p:nvPr/>
          </p:nvSpPr>
          <p:spPr>
            <a:xfrm>
              <a:off x="5840506" y="1328444"/>
              <a:ext cx="143308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ENTRYPOINT?</a:t>
              </a:r>
            </a:p>
          </p:txBody>
        </p:sp>
      </p:grpSp>
      <p:sp>
        <p:nvSpPr>
          <p:cNvPr id="19" name="Thought Bubble: Cloud 18">
            <a:extLst>
              <a:ext uri="{FF2B5EF4-FFF2-40B4-BE49-F238E27FC236}">
                <a16:creationId xmlns:a16="http://schemas.microsoft.com/office/drawing/2014/main" id="{ECD6F3B9-0583-48BE-948C-AFF97B19CE79}"/>
              </a:ext>
            </a:extLst>
          </p:cNvPr>
          <p:cNvSpPr/>
          <p:nvPr/>
        </p:nvSpPr>
        <p:spPr bwMode="gray">
          <a:xfrm>
            <a:off x="2521156" y="1533022"/>
            <a:ext cx="2287610" cy="955456"/>
          </a:xfrm>
          <a:prstGeom prst="cloudCallou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ENTRYPOINT is </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a:t>
            </a:r>
          </a:p>
        </p:txBody>
      </p:sp>
      <p:sp>
        <p:nvSpPr>
          <p:cNvPr id="20" name="Thought Bubble: Cloud 19">
            <a:extLst>
              <a:ext uri="{FF2B5EF4-FFF2-40B4-BE49-F238E27FC236}">
                <a16:creationId xmlns:a16="http://schemas.microsoft.com/office/drawing/2014/main" id="{D330936A-38D7-46F1-8B92-9AA010B0EB77}"/>
              </a:ext>
            </a:extLst>
          </p:cNvPr>
          <p:cNvSpPr/>
          <p:nvPr/>
        </p:nvSpPr>
        <p:spPr bwMode="gray">
          <a:xfrm>
            <a:off x="647441" y="3930359"/>
            <a:ext cx="2732258" cy="919559"/>
          </a:xfrm>
          <a:prstGeom prst="cloudCallout">
            <a:avLst>
              <a:gd name="adj1" fmla="val 13191"/>
              <a:gd name="adj2" fmla="val -71284"/>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CMD is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daemon off;</a:t>
            </a:r>
          </a:p>
        </p:txBody>
      </p:sp>
      <p:grpSp>
        <p:nvGrpSpPr>
          <p:cNvPr id="26" name="Group 25">
            <a:extLst>
              <a:ext uri="{FF2B5EF4-FFF2-40B4-BE49-F238E27FC236}">
                <a16:creationId xmlns:a16="http://schemas.microsoft.com/office/drawing/2014/main" id="{0465955D-8510-4AA7-B1E3-E1B19249A15F}"/>
              </a:ext>
            </a:extLst>
          </p:cNvPr>
          <p:cNvGrpSpPr/>
          <p:nvPr/>
        </p:nvGrpSpPr>
        <p:grpSpPr>
          <a:xfrm>
            <a:off x="6008602" y="1993578"/>
            <a:ext cx="1239190" cy="596153"/>
            <a:chOff x="5865162" y="1643943"/>
            <a:chExt cx="1239190" cy="596153"/>
          </a:xfrm>
        </p:grpSpPr>
        <p:pic>
          <p:nvPicPr>
            <p:cNvPr id="23" name="Graphic 22">
              <a:extLst>
                <a:ext uri="{FF2B5EF4-FFF2-40B4-BE49-F238E27FC236}">
                  <a16:creationId xmlns:a16="http://schemas.microsoft.com/office/drawing/2014/main" id="{CC4E2F79-BA68-4978-9832-2240281F7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5162" y="1643943"/>
              <a:ext cx="596153" cy="596153"/>
            </a:xfrm>
            <a:prstGeom prst="rect">
              <a:avLst/>
            </a:prstGeom>
          </p:spPr>
        </p:pic>
        <p:sp>
          <p:nvSpPr>
            <p:cNvPr id="24" name="TextBox 23">
              <a:extLst>
                <a:ext uri="{FF2B5EF4-FFF2-40B4-BE49-F238E27FC236}">
                  <a16:creationId xmlns:a16="http://schemas.microsoft.com/office/drawing/2014/main" id="{34FAF991-1923-48BB-B62A-ED65656FF942}"/>
                </a:ext>
              </a:extLst>
            </p:cNvPr>
            <p:cNvSpPr txBox="1"/>
            <p:nvPr/>
          </p:nvSpPr>
          <p:spPr>
            <a:xfrm>
              <a:off x="6524065" y="1890628"/>
              <a:ext cx="580287"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CMD?</a:t>
              </a:r>
            </a:p>
          </p:txBody>
        </p:sp>
      </p:grpSp>
      <p:pic>
        <p:nvPicPr>
          <p:cNvPr id="27" name="Picture 26">
            <a:extLst>
              <a:ext uri="{FF2B5EF4-FFF2-40B4-BE49-F238E27FC236}">
                <a16:creationId xmlns:a16="http://schemas.microsoft.com/office/drawing/2014/main" id="{D402FA9E-6831-48C1-AC09-15BCCC1ECA03}"/>
              </a:ext>
            </a:extLst>
          </p:cNvPr>
          <p:cNvPicPr>
            <a:picLocks noChangeAspect="1"/>
          </p:cNvPicPr>
          <p:nvPr/>
        </p:nvPicPr>
        <p:blipFill>
          <a:blip r:embed="rId6"/>
          <a:stretch>
            <a:fillRect/>
          </a:stretch>
        </p:blipFill>
        <p:spPr>
          <a:xfrm>
            <a:off x="4107946" y="3714732"/>
            <a:ext cx="3801311" cy="2270372"/>
          </a:xfrm>
          <a:prstGeom prst="rect">
            <a:avLst/>
          </a:prstGeom>
        </p:spPr>
      </p:pic>
      <p:sp>
        <p:nvSpPr>
          <p:cNvPr id="30" name="Rectangle 29">
            <a:extLst>
              <a:ext uri="{FF2B5EF4-FFF2-40B4-BE49-F238E27FC236}">
                <a16:creationId xmlns:a16="http://schemas.microsoft.com/office/drawing/2014/main" id="{755AADC9-3E5E-44FF-8648-ED418622A416}"/>
              </a:ext>
            </a:extLst>
          </p:cNvPr>
          <p:cNvSpPr/>
          <p:nvPr/>
        </p:nvSpPr>
        <p:spPr bwMode="gray">
          <a:xfrm>
            <a:off x="7900292" y="3930359"/>
            <a:ext cx="3023999" cy="413637"/>
          </a:xfrm>
          <a:prstGeom prst="rect">
            <a:avLst/>
          </a:prstGeom>
          <a:solidFill>
            <a:srgbClr val="00206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b="1" kern="0" dirty="0">
                <a:solidFill>
                  <a:schemeClr val="bg1"/>
                </a:solidFill>
                <a:ea typeface="Arial Unicode MS" pitchFamily="34" charset="-128"/>
                <a:cs typeface="Arial Unicode MS" pitchFamily="34" charset="-128"/>
              </a:rPr>
              <a:t>PID 1</a:t>
            </a:r>
            <a:endParaRPr kumimoji="0" lang="en-US" sz="1400" b="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99443267-0821-4503-A681-68A18E66581A}"/>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ENTRYPOINT CMD</a:t>
            </a:r>
          </a:p>
        </p:txBody>
      </p:sp>
      <p:sp>
        <p:nvSpPr>
          <p:cNvPr id="29" name="Rectangle 28">
            <a:extLst>
              <a:ext uri="{FF2B5EF4-FFF2-40B4-BE49-F238E27FC236}">
                <a16:creationId xmlns:a16="http://schemas.microsoft.com/office/drawing/2014/main" id="{071165D1-0AAC-4563-82AE-7914C99E53FF}"/>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deamon</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off;</a:t>
            </a:r>
          </a:p>
        </p:txBody>
      </p:sp>
      <p:sp>
        <p:nvSpPr>
          <p:cNvPr id="32" name="Speech Bubble: Rectangle 31">
            <a:extLst>
              <a:ext uri="{FF2B5EF4-FFF2-40B4-BE49-F238E27FC236}">
                <a16:creationId xmlns:a16="http://schemas.microsoft.com/office/drawing/2014/main" id="{5EB9CAAF-9D39-4743-93E5-CD9D7394171B}"/>
              </a:ext>
            </a:extLst>
          </p:cNvPr>
          <p:cNvSpPr/>
          <p:nvPr/>
        </p:nvSpPr>
        <p:spPr bwMode="gray">
          <a:xfrm>
            <a:off x="5531228"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create namespaces</a:t>
            </a:r>
          </a:p>
        </p:txBody>
      </p:sp>
      <p:sp>
        <p:nvSpPr>
          <p:cNvPr id="34" name="Speech Bubble: Rectangle 33">
            <a:extLst>
              <a:ext uri="{FF2B5EF4-FFF2-40B4-BE49-F238E27FC236}">
                <a16:creationId xmlns:a16="http://schemas.microsoft.com/office/drawing/2014/main" id="{B134053E-72B1-4AB2-9EDE-DBBF73A56236}"/>
              </a:ext>
            </a:extLst>
          </p:cNvPr>
          <p:cNvSpPr/>
          <p:nvPr/>
        </p:nvSpPr>
        <p:spPr bwMode="gray">
          <a:xfrm>
            <a:off x="5531227"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merge image layers…</a:t>
            </a:r>
          </a:p>
        </p:txBody>
      </p:sp>
      <p:sp>
        <p:nvSpPr>
          <p:cNvPr id="35" name="Speech Bubble: Rectangle 34">
            <a:extLst>
              <a:ext uri="{FF2B5EF4-FFF2-40B4-BE49-F238E27FC236}">
                <a16:creationId xmlns:a16="http://schemas.microsoft.com/office/drawing/2014/main" id="{9BB06837-8F3E-4FBD-A7E2-97E523758C9C}"/>
              </a:ext>
            </a:extLst>
          </p:cNvPr>
          <p:cNvSpPr/>
          <p:nvPr/>
        </p:nvSpPr>
        <p:spPr bwMode="gray">
          <a:xfrm>
            <a:off x="5531226"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set up </a:t>
            </a:r>
            <a:r>
              <a:rPr kumimoji="0" lang="en-US" sz="2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cgroups</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p>
        </p:txBody>
      </p:sp>
      <p:sp>
        <p:nvSpPr>
          <p:cNvPr id="36" name="Speech Bubble: Rectangle 35">
            <a:extLst>
              <a:ext uri="{FF2B5EF4-FFF2-40B4-BE49-F238E27FC236}">
                <a16:creationId xmlns:a16="http://schemas.microsoft.com/office/drawing/2014/main" id="{2D4D339D-D257-43DD-AA55-034FC324543F}"/>
              </a:ext>
            </a:extLst>
          </p:cNvPr>
          <p:cNvSpPr/>
          <p:nvPr/>
        </p:nvSpPr>
        <p:spPr bwMode="gray">
          <a:xfrm>
            <a:off x="5531224"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 some salt and pepper…</a:t>
            </a:r>
          </a:p>
        </p:txBody>
      </p:sp>
      <p:sp>
        <p:nvSpPr>
          <p:cNvPr id="37" name="Speech Bubble: Rectangle 36">
            <a:extLst>
              <a:ext uri="{FF2B5EF4-FFF2-40B4-BE49-F238E27FC236}">
                <a16:creationId xmlns:a16="http://schemas.microsoft.com/office/drawing/2014/main" id="{510C57B7-B63F-4751-A985-6D695820ECE3}"/>
              </a:ext>
            </a:extLst>
          </p:cNvPr>
          <p:cNvSpPr/>
          <p:nvPr/>
        </p:nvSpPr>
        <p:spPr bwMode="gray">
          <a:xfrm>
            <a:off x="5531222" y="173878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run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ENTRYPOINT</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with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CMD</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as argument</a:t>
            </a:r>
          </a:p>
        </p:txBody>
      </p:sp>
      <p:sp>
        <p:nvSpPr>
          <p:cNvPr id="40" name="Multiplication Sign 39">
            <a:extLst>
              <a:ext uri="{FF2B5EF4-FFF2-40B4-BE49-F238E27FC236}">
                <a16:creationId xmlns:a16="http://schemas.microsoft.com/office/drawing/2014/main" id="{B437DEFE-A875-426D-AC65-C21ACB6EEF87}"/>
              </a:ext>
            </a:extLst>
          </p:cNvPr>
          <p:cNvSpPr/>
          <p:nvPr/>
        </p:nvSpPr>
        <p:spPr bwMode="gray">
          <a:xfrm>
            <a:off x="8370471" y="3302176"/>
            <a:ext cx="2083639" cy="2083639"/>
          </a:xfrm>
          <a:prstGeom prst="mathMultiply">
            <a:avLst>
              <a:gd name="adj1" fmla="val 11656"/>
            </a:avLst>
          </a:prstGeom>
          <a:solidFill>
            <a:srgbClr val="FF0000"/>
          </a:solidFill>
          <a:ln w="444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09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par>
                          <p:cTn id="54" fill="hold">
                            <p:stCondLst>
                              <p:cond delay="1000"/>
                            </p:stCondLst>
                            <p:childTnLst>
                              <p:par>
                                <p:cTn id="55" presetID="10" presetClass="exit" presetSubtype="0" fill="hold" grpId="1" nodeType="afterEffect">
                                  <p:stCondLst>
                                    <p:cond delay="0"/>
                                  </p:stCondLst>
                                  <p:childTnLst>
                                    <p:animEffect transition="out" filter="fade">
                                      <p:cBhvr>
                                        <p:cTn id="56" dur="1000"/>
                                        <p:tgtEl>
                                          <p:spTgt spid="32"/>
                                        </p:tgtEl>
                                      </p:cBhvr>
                                    </p:animEffect>
                                    <p:set>
                                      <p:cBhvr>
                                        <p:cTn id="57" dur="1" fill="hold">
                                          <p:stCondLst>
                                            <p:cond delay="999"/>
                                          </p:stCondLst>
                                        </p:cTn>
                                        <p:tgtEl>
                                          <p:spTgt spid="32"/>
                                        </p:tgtEl>
                                        <p:attrNameLst>
                                          <p:attrName>style.visibility</p:attrName>
                                        </p:attrNameLst>
                                      </p:cBhvr>
                                      <p:to>
                                        <p:strVal val="hidden"/>
                                      </p:to>
                                    </p:se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34"/>
                                        </p:tgtEl>
                                      </p:cBhvr>
                                    </p:animEffect>
                                    <p:set>
                                      <p:cBhvr>
                                        <p:cTn id="65" dur="1" fill="hold">
                                          <p:stCondLst>
                                            <p:cond delay="999"/>
                                          </p:stCondLst>
                                        </p:cTn>
                                        <p:tgtEl>
                                          <p:spTgt spid="34"/>
                                        </p:tgtEl>
                                        <p:attrNameLst>
                                          <p:attrName>style.visibility</p:attrName>
                                        </p:attrNameLst>
                                      </p:cBhvr>
                                      <p:to>
                                        <p:strVal val="hidden"/>
                                      </p:to>
                                    </p:set>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childTnLst>
                                </p:cTn>
                              </p:par>
                            </p:childTnLst>
                          </p:cTn>
                        </p:par>
                        <p:par>
                          <p:cTn id="70" fill="hold">
                            <p:stCondLst>
                              <p:cond delay="5000"/>
                            </p:stCondLst>
                            <p:childTnLst>
                              <p:par>
                                <p:cTn id="71" presetID="10" presetClass="exit" presetSubtype="0" fill="hold" grpId="1" nodeType="afterEffect">
                                  <p:stCondLst>
                                    <p:cond delay="0"/>
                                  </p:stCondLst>
                                  <p:childTnLst>
                                    <p:animEffect transition="out" filter="fade">
                                      <p:cBhvr>
                                        <p:cTn id="72" dur="1000"/>
                                        <p:tgtEl>
                                          <p:spTgt spid="35"/>
                                        </p:tgtEl>
                                      </p:cBhvr>
                                    </p:animEffect>
                                    <p:set>
                                      <p:cBhvr>
                                        <p:cTn id="73" dur="1" fill="hold">
                                          <p:stCondLst>
                                            <p:cond delay="999"/>
                                          </p:stCondLst>
                                        </p:cTn>
                                        <p:tgtEl>
                                          <p:spTgt spid="35"/>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childTnLst>
                          </p:cTn>
                        </p:par>
                        <p:par>
                          <p:cTn id="78" fill="hold">
                            <p:stCondLst>
                              <p:cond delay="7000"/>
                            </p:stCondLst>
                            <p:childTnLst>
                              <p:par>
                                <p:cTn id="79" presetID="10" presetClass="exit" presetSubtype="0" fill="hold" grpId="1" nodeType="afterEffect">
                                  <p:stCondLst>
                                    <p:cond delay="0"/>
                                  </p:stCondLst>
                                  <p:childTnLst>
                                    <p:animEffect transition="out" filter="fade">
                                      <p:cBhvr>
                                        <p:cTn id="80" dur="1000"/>
                                        <p:tgtEl>
                                          <p:spTgt spid="36"/>
                                        </p:tgtEl>
                                      </p:cBhvr>
                                    </p:animEffect>
                                    <p:set>
                                      <p:cBhvr>
                                        <p:cTn id="81" dur="1" fill="hold">
                                          <p:stCondLst>
                                            <p:cond delay="999"/>
                                          </p:stCondLst>
                                        </p:cTn>
                                        <p:tgtEl>
                                          <p:spTgt spid="36"/>
                                        </p:tgtEl>
                                        <p:attrNameLst>
                                          <p:attrName>style.visibility</p:attrName>
                                        </p:attrNameLst>
                                      </p:cBhvr>
                                      <p:to>
                                        <p:strVal val="hidden"/>
                                      </p:to>
                                    </p:se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3"/>
                                        </p:tgtEl>
                                        <p:attrNameLst>
                                          <p:attrName>style.visibility</p:attrName>
                                        </p:attrNameLst>
                                      </p:cBhvr>
                                      <p:to>
                                        <p:strVal val="visible"/>
                                      </p:to>
                                    </p:set>
                                  </p:childTnLst>
                                </p:cTn>
                              </p:par>
                              <p:par>
                                <p:cTn id="92" presetID="53" presetClass="entr" presetSubtype="16"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p:cTn id="94" dur="300" fill="hold"/>
                                        <p:tgtEl>
                                          <p:spTgt spid="27"/>
                                        </p:tgtEl>
                                        <p:attrNameLst>
                                          <p:attrName>ppt_w</p:attrName>
                                        </p:attrNameLst>
                                      </p:cBhvr>
                                      <p:tavLst>
                                        <p:tav tm="0">
                                          <p:val>
                                            <p:fltVal val="0"/>
                                          </p:val>
                                        </p:tav>
                                        <p:tav tm="100000">
                                          <p:val>
                                            <p:strVal val="#ppt_w"/>
                                          </p:val>
                                        </p:tav>
                                      </p:tavLst>
                                    </p:anim>
                                    <p:anim calcmode="lin" valueType="num">
                                      <p:cBhvr>
                                        <p:cTn id="95" dur="300" fill="hold"/>
                                        <p:tgtEl>
                                          <p:spTgt spid="27"/>
                                        </p:tgtEl>
                                        <p:attrNameLst>
                                          <p:attrName>ppt_h</p:attrName>
                                        </p:attrNameLst>
                                      </p:cBhvr>
                                      <p:tavLst>
                                        <p:tav tm="0">
                                          <p:val>
                                            <p:fltVal val="0"/>
                                          </p:val>
                                        </p:tav>
                                        <p:tav tm="100000">
                                          <p:val>
                                            <p:strVal val="#ppt_h"/>
                                          </p:val>
                                        </p:tav>
                                      </p:tavLst>
                                    </p:anim>
                                    <p:animEffect transition="in" filter="fade">
                                      <p:cBhvr>
                                        <p:cTn id="96" dur="300"/>
                                        <p:tgtEl>
                                          <p:spTgt spid="27"/>
                                        </p:tgtEl>
                                      </p:cBhvr>
                                    </p:animEffect>
                                  </p:childTnLst>
                                </p:cTn>
                              </p:par>
                            </p:childTnLst>
                          </p:cTn>
                        </p:par>
                        <p:par>
                          <p:cTn id="97" fill="hold">
                            <p:stCondLst>
                              <p:cond delay="300"/>
                            </p:stCondLst>
                            <p:childTnLst>
                              <p:par>
                                <p:cTn id="98" presetID="1" presetClass="entr" presetSubtype="0"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par>
                                <p:cTn id="123" presetID="31" presetClass="exit" presetSubtype="0" fill="hold" nodeType="withEffect">
                                  <p:stCondLst>
                                    <p:cond delay="0"/>
                                  </p:stCondLst>
                                  <p:childTnLst>
                                    <p:anim calcmode="lin" valueType="num">
                                      <p:cBhvr>
                                        <p:cTn id="124" dur="500"/>
                                        <p:tgtEl>
                                          <p:spTgt spid="27"/>
                                        </p:tgtEl>
                                        <p:attrNameLst>
                                          <p:attrName>ppt_w</p:attrName>
                                        </p:attrNameLst>
                                      </p:cBhvr>
                                      <p:tavLst>
                                        <p:tav tm="0">
                                          <p:val>
                                            <p:strVal val="ppt_w"/>
                                          </p:val>
                                        </p:tav>
                                        <p:tav tm="100000">
                                          <p:val>
                                            <p:fltVal val="0"/>
                                          </p:val>
                                        </p:tav>
                                      </p:tavLst>
                                    </p:anim>
                                    <p:anim calcmode="lin" valueType="num">
                                      <p:cBhvr>
                                        <p:cTn id="125" dur="500"/>
                                        <p:tgtEl>
                                          <p:spTgt spid="27"/>
                                        </p:tgtEl>
                                        <p:attrNameLst>
                                          <p:attrName>ppt_h</p:attrName>
                                        </p:attrNameLst>
                                      </p:cBhvr>
                                      <p:tavLst>
                                        <p:tav tm="0">
                                          <p:val>
                                            <p:strVal val="ppt_h"/>
                                          </p:val>
                                        </p:tav>
                                        <p:tav tm="100000">
                                          <p:val>
                                            <p:fltVal val="0"/>
                                          </p:val>
                                        </p:tav>
                                      </p:tavLst>
                                    </p:anim>
                                    <p:anim calcmode="lin" valueType="num">
                                      <p:cBhvr>
                                        <p:cTn id="126" dur="500"/>
                                        <p:tgtEl>
                                          <p:spTgt spid="27"/>
                                        </p:tgtEl>
                                        <p:attrNameLst>
                                          <p:attrName>style.rotation</p:attrName>
                                        </p:attrNameLst>
                                      </p:cBhvr>
                                      <p:tavLst>
                                        <p:tav tm="0">
                                          <p:val>
                                            <p:fltVal val="0"/>
                                          </p:val>
                                        </p:tav>
                                        <p:tav tm="100000">
                                          <p:val>
                                            <p:fltVal val="90"/>
                                          </p:val>
                                        </p:tav>
                                      </p:tavLst>
                                    </p:anim>
                                    <p:animEffect transition="out" filter="fade">
                                      <p:cBhvr>
                                        <p:cTn id="127" dur="500"/>
                                        <p:tgtEl>
                                          <p:spTgt spid="27"/>
                                        </p:tgtEl>
                                      </p:cBhvr>
                                    </p:animEffect>
                                    <p:set>
                                      <p:cBhvr>
                                        <p:cTn id="12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9" grpId="0" animBg="1"/>
      <p:bldP spid="19" grpId="1" animBg="1"/>
      <p:bldP spid="20" grpId="0" animBg="1"/>
      <p:bldP spid="20" grpId="1" animBg="1"/>
      <p:bldP spid="30" grpId="0" animBg="1"/>
      <p:bldP spid="30" grpId="1" animBg="1"/>
      <p:bldP spid="31" grpId="0" animBg="1"/>
      <p:bldP spid="31" grpId="1" animBg="1"/>
      <p:bldP spid="29" grpId="0" animBg="1"/>
      <p:bldP spid="29" grpId="1" animBg="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40" grpId="0" animBg="1"/>
      <p:bldP spid="4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#5  &amp; #6 – </a:t>
            </a:r>
            <a:r>
              <a:rPr lang="en-US" dirty="0" err="1"/>
              <a:t>Dockerfiles</a:t>
            </a:r>
            <a:endParaRPr lang="en-US" dirty="0"/>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pic>
        <p:nvPicPr>
          <p:cNvPr id="7" name="Picture 6">
            <a:extLst>
              <a:ext uri="{FF2B5EF4-FFF2-40B4-BE49-F238E27FC236}">
                <a16:creationId xmlns:a16="http://schemas.microsoft.com/office/drawing/2014/main" id="{E2DF2F4E-5ACB-4667-9628-EAF3ABF48F85}"/>
              </a:ext>
            </a:extLst>
          </p:cNvPr>
          <p:cNvPicPr>
            <a:picLocks noChangeAspect="1"/>
          </p:cNvPicPr>
          <p:nvPr/>
        </p:nvPicPr>
        <p:blipFill>
          <a:blip r:embed="rId2"/>
          <a:stretch>
            <a:fillRect/>
          </a:stretch>
        </p:blipFill>
        <p:spPr>
          <a:xfrm>
            <a:off x="7126757" y="1496143"/>
            <a:ext cx="4563720" cy="4527672"/>
          </a:xfrm>
          <a:prstGeom prst="rect">
            <a:avLst/>
          </a:prstGeom>
        </p:spPr>
      </p:pic>
    </p:spTree>
    <p:extLst>
      <p:ext uri="{BB962C8B-B14F-4D97-AF65-F5344CB8AC3E}">
        <p14:creationId xmlns:p14="http://schemas.microsoft.com/office/powerpoint/2010/main" val="374319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 (2)</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 (3)</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 (4)</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74611"/>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directives (5)</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 This form is executed in a shell</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 </a:t>
            </a:r>
            <a:r>
              <a:rPr lang="en-US" sz="1400" dirty="0"/>
              <a:t>This form is directly executed via a system call (without shell)</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 be overridden with the option “--</a:t>
            </a:r>
            <a:r>
              <a:rPr lang="en-US" dirty="0" err="1"/>
              <a:t>entrypoint</a:t>
            </a:r>
            <a:r>
              <a:rPr lang="en-US" dirty="0"/>
              <a:t>”.</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a:t>
            </a:r>
          </a:p>
          <a:p>
            <a:pPr lvl="2"/>
            <a:r>
              <a:rPr lang="en-US" sz="1400" dirty="0"/>
              <a:t>starts </a:t>
            </a:r>
            <a:r>
              <a:rPr lang="en-US" sz="1400" dirty="0" err="1"/>
              <a:t>nginx</a:t>
            </a:r>
            <a:r>
              <a:rPr lang="en-US" sz="1400" dirty="0"/>
              <a:t> directly without using a shell to start it. (Note the brackets)</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126E22-B08E-41C6-882D-A5EF750C67A7}"/>
              </a:ext>
            </a:extLst>
          </p:cNvPr>
          <p:cNvSpPr>
            <a:spLocks noGrp="1"/>
          </p:cNvSpPr>
          <p:nvPr>
            <p:ph type="title"/>
          </p:nvPr>
        </p:nvSpPr>
        <p:spPr/>
        <p:txBody>
          <a:bodyPr/>
          <a:lstStyle/>
          <a:p>
            <a:r>
              <a:rPr lang="en-US" dirty="0"/>
              <a:t>Docker multistage builds</a:t>
            </a:r>
          </a:p>
        </p:txBody>
      </p:sp>
      <p:grpSp>
        <p:nvGrpSpPr>
          <p:cNvPr id="12" name="Group 11">
            <a:extLst>
              <a:ext uri="{FF2B5EF4-FFF2-40B4-BE49-F238E27FC236}">
                <a16:creationId xmlns:a16="http://schemas.microsoft.com/office/drawing/2014/main" id="{E2509AA9-8ADC-488A-B7BE-7DB48D9A80E0}"/>
              </a:ext>
            </a:extLst>
          </p:cNvPr>
          <p:cNvGrpSpPr/>
          <p:nvPr/>
        </p:nvGrpSpPr>
        <p:grpSpPr>
          <a:xfrm>
            <a:off x="693269" y="1620000"/>
            <a:ext cx="4676775" cy="3933825"/>
            <a:chOff x="693269" y="1620000"/>
            <a:chExt cx="4676775" cy="3933825"/>
          </a:xfrm>
        </p:grpSpPr>
        <p:pic>
          <p:nvPicPr>
            <p:cNvPr id="7" name="Picture 6">
              <a:extLst>
                <a:ext uri="{FF2B5EF4-FFF2-40B4-BE49-F238E27FC236}">
                  <a16:creationId xmlns:a16="http://schemas.microsoft.com/office/drawing/2014/main" id="{79912578-33E9-49DB-80FB-10C6E5115354}"/>
                </a:ext>
              </a:extLst>
            </p:cNvPr>
            <p:cNvPicPr>
              <a:picLocks noChangeAspect="1"/>
            </p:cNvPicPr>
            <p:nvPr/>
          </p:nvPicPr>
          <p:blipFill>
            <a:blip r:embed="rId2"/>
            <a:stretch>
              <a:fillRect/>
            </a:stretch>
          </p:blipFill>
          <p:spPr>
            <a:xfrm>
              <a:off x="693269" y="1620000"/>
              <a:ext cx="4676775" cy="3933825"/>
            </a:xfrm>
            <a:prstGeom prst="rect">
              <a:avLst/>
            </a:prstGeom>
          </p:spPr>
        </p:pic>
        <p:sp>
          <p:nvSpPr>
            <p:cNvPr id="10" name="Rectangle 9">
              <a:extLst>
                <a:ext uri="{FF2B5EF4-FFF2-40B4-BE49-F238E27FC236}">
                  <a16:creationId xmlns:a16="http://schemas.microsoft.com/office/drawing/2014/main" id="{08EF3F4D-E712-4133-BDC5-A7316FEADF2E}"/>
                </a:ext>
              </a:extLst>
            </p:cNvPr>
            <p:cNvSpPr/>
            <p:nvPr/>
          </p:nvSpPr>
          <p:spPr bwMode="gray">
            <a:xfrm>
              <a:off x="800100" y="2133600"/>
              <a:ext cx="4569944" cy="1533525"/>
            </a:xfrm>
            <a:prstGeom prst="rect">
              <a:avLst/>
            </a:prstGeom>
            <a:solidFill>
              <a:schemeClr val="accent5">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70A24135-51AF-4B6C-94F2-4DCD9A6F664D}"/>
                </a:ext>
              </a:extLst>
            </p:cNvPr>
            <p:cNvSpPr/>
            <p:nvPr/>
          </p:nvSpPr>
          <p:spPr bwMode="gray">
            <a:xfrm>
              <a:off x="800100" y="3848100"/>
              <a:ext cx="4569943" cy="1343026"/>
            </a:xfrm>
            <a:prstGeom prst="rect">
              <a:avLst/>
            </a:prstGeom>
            <a:solidFill>
              <a:schemeClr val="accent4">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9" name="Speech Bubble: Rectangle 8">
            <a:extLst>
              <a:ext uri="{FF2B5EF4-FFF2-40B4-BE49-F238E27FC236}">
                <a16:creationId xmlns:a16="http://schemas.microsoft.com/office/drawing/2014/main" id="{703CA55F-855C-4039-B0F5-3BDCC1EFDE0D}"/>
              </a:ext>
            </a:extLst>
          </p:cNvPr>
          <p:cNvSpPr/>
          <p:nvPr/>
        </p:nvSpPr>
        <p:spPr bwMode="gray">
          <a:xfrm>
            <a:off x="6987057" y="3210394"/>
            <a:ext cx="3926541" cy="753035"/>
          </a:xfrm>
          <a:prstGeom prst="wedgeRectCallout">
            <a:avLst>
              <a:gd name="adj1" fmla="val -150044"/>
              <a:gd name="adj2" fmla="val 7596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Second stage is done in a container totally separate from first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F81AE24D-5E9F-471D-8C80-C120F0E3B2F1}"/>
              </a:ext>
            </a:extLst>
          </p:cNvPr>
          <p:cNvSpPr/>
          <p:nvPr/>
        </p:nvSpPr>
        <p:spPr bwMode="gray">
          <a:xfrm>
            <a:off x="6657973" y="4791073"/>
            <a:ext cx="3675531" cy="753035"/>
          </a:xfrm>
          <a:prstGeom prst="wedgeRectCallout">
            <a:avLst>
              <a:gd name="adj1" fmla="val -111589"/>
              <a:gd name="adj2" fmla="val -5111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Files get copied from the container of the first build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a:extLst>
              <a:ext uri="{FF2B5EF4-FFF2-40B4-BE49-F238E27FC236}">
                <a16:creationId xmlns:a16="http://schemas.microsoft.com/office/drawing/2014/main" id="{6E1A46B5-BDA2-4483-A668-0B6539336DA4}"/>
              </a:ext>
            </a:extLst>
          </p:cNvPr>
          <p:cNvSpPr/>
          <p:nvPr/>
        </p:nvSpPr>
        <p:spPr bwMode="gray">
          <a:xfrm>
            <a:off x="7117975" y="1620000"/>
            <a:ext cx="3926541" cy="753035"/>
          </a:xfrm>
          <a:prstGeom prst="wedgeRectCallout">
            <a:avLst>
              <a:gd name="adj1" fmla="val -129210"/>
              <a:gd name="adj2" fmla="val 5892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First build stage with dedicated stage name </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("as </a:t>
            </a:r>
            <a:r>
              <a:rPr kumimoji="0" lang="en-US" sz="1800" b="1" i="1" u="none" strike="noStrike" kern="0" cap="none" spc="0" normalizeH="0" baseline="0" noProof="0" dirty="0">
                <a:ln>
                  <a:noFill/>
                </a:ln>
                <a:effectLst/>
                <a:uLnTx/>
                <a:uFillTx/>
                <a:ea typeface="Arial Unicode MS" pitchFamily="34" charset="-128"/>
                <a:cs typeface="Arial Unicode MS" pitchFamily="34" charset="-128"/>
              </a:rPr>
              <a:t>builder</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t>
            </a:r>
          </a:p>
        </p:txBody>
      </p:sp>
    </p:spTree>
    <p:extLst>
      <p:ext uri="{BB962C8B-B14F-4D97-AF65-F5344CB8AC3E}">
        <p14:creationId xmlns:p14="http://schemas.microsoft.com/office/powerpoint/2010/main" val="205783094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879</Words>
  <Application>Microsoft Office PowerPoint</Application>
  <PresentationFormat>Custom</PresentationFormat>
  <Paragraphs>119</Paragraphs>
  <Slides>12</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Courier New</vt:lpstr>
      <vt:lpstr>Symbol</vt:lpstr>
      <vt:lpstr>Wingdings</vt:lpstr>
      <vt:lpstr>Wingdings</vt:lpstr>
      <vt:lpstr>SAP_2017_16x9_white</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Docker multistage builds</vt:lpstr>
      <vt:lpstr>Entrypoints, CMDs and the container lifecycle</vt:lpstr>
      <vt:lpstr>Exercise #5  &amp; #6 – Dockerfiles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Partsch, Holger</cp:lastModifiedBy>
  <cp:revision>391</cp:revision>
  <dcterms:created xsi:type="dcterms:W3CDTF">2015-10-14T11:21:43Z</dcterms:created>
  <dcterms:modified xsi:type="dcterms:W3CDTF">2018-08-09T08:16:19Z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