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3" r:id="rId2"/>
    <p:sldId id="449" r:id="rId3"/>
    <p:sldId id="437" r:id="rId4"/>
    <p:sldId id="441" r:id="rId5"/>
    <p:sldId id="447" r:id="rId6"/>
    <p:sldId id="452" r:id="rId7"/>
    <p:sldId id="445" r:id="rId8"/>
    <p:sldId id="450" r:id="rId9"/>
    <p:sldId id="451" r:id="rId10"/>
    <p:sldId id="438" r:id="rId11"/>
    <p:sldId id="446" r:id="rId12"/>
    <p:sldId id="443" r:id="rId13"/>
    <p:sldId id="444"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846" autoAdjust="0"/>
  </p:normalViewPr>
  <p:slideViewPr>
    <p:cSldViewPr snapToGrid="0" showGuides="1">
      <p:cViewPr varScale="1">
        <p:scale>
          <a:sx n="107" d="100"/>
          <a:sy n="107" d="100"/>
        </p:scale>
        <p:origin x="1134"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534"/>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Start with the “</a:t>
            </a:r>
            <a:r>
              <a:rPr lang="en-US" dirty="0" err="1"/>
              <a:t>kubectl</a:t>
            </a:r>
            <a:r>
              <a:rPr lang="en-US" dirty="0"/>
              <a:t> explain pod” and “</a:t>
            </a:r>
            <a:r>
              <a:rPr lang="en-US" dirty="0" err="1"/>
              <a:t>kubectl</a:t>
            </a:r>
            <a:r>
              <a:rPr lang="en-US" dirty="0"/>
              <a:t> explain </a:t>
            </a:r>
            <a:r>
              <a:rPr lang="en-US" dirty="0" err="1"/>
              <a:t>pod.spec</a:t>
            </a:r>
            <a:r>
              <a:rPr lang="en-US" dirty="0"/>
              <a:t>”</a:t>
            </a:r>
          </a:p>
          <a:p>
            <a:pPr marL="342900" indent="-342900">
              <a:buFontTx/>
              <a:buChar char="-"/>
            </a:pPr>
            <a:r>
              <a:rPr lang="en-US" dirty="0"/>
              <a:t>Show how to get an overview as well as detailed info about a resource type.</a:t>
            </a:r>
          </a:p>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endParaRPr lang="en-US" dirty="0"/>
          </a:p>
          <a:p>
            <a:r>
              <a:rPr lang="en-US"/>
              <a:t>Usually </a:t>
            </a:r>
            <a:r>
              <a:rPr lang="en-US" dirty="0"/>
              <a:t>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9433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Why don’t we just put all container / pieces belonging to an application stack into ONE single pod? The run nicely co-located on the same host and we don’t have latency issues, they can share a network, IPC and so on…</a:t>
            </a:r>
          </a:p>
          <a:p>
            <a:endParaRPr lang="en-US" dirty="0"/>
          </a:p>
          <a:p>
            <a:r>
              <a:rPr lang="en-US" dirty="0"/>
              <a:t>This is probably a bad idea for following reasons:</a:t>
            </a:r>
          </a:p>
          <a:p>
            <a:pPr marL="285750" indent="-285750">
              <a:buFontTx/>
              <a:buChar char="-"/>
            </a:pPr>
            <a:r>
              <a:rPr lang="en-US" dirty="0"/>
              <a:t>Does it scale? Not so well – you can only scale on pod level, so you would need to replicate the complete set. Scaling of individual components is not possible at all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a:t>Usually the startup </a:t>
            </a:r>
            <a:r>
              <a:rPr lang="en-US" dirty="0"/>
              <a:t>time of these constructs is poor.</a:t>
            </a:r>
          </a:p>
          <a:p>
            <a:pPr marL="285750" indent="-285750">
              <a:buFontTx/>
              <a:buChar char="-"/>
            </a:pPr>
            <a:r>
              <a:rPr lang="en-US" dirty="0"/>
              <a:t>Is it easy to schedule? Of course not – in the past an application stack consumed one to several VMs. Nodes in your cluster have to be of adequate size (</a:t>
            </a:r>
            <a:r>
              <a:rPr lang="en-US" dirty="0" err="1"/>
              <a:t>xxl</a:t>
            </a:r>
            <a:r>
              <a:rPr lang="en-US" dirty="0"/>
              <a:t>?) and there should be a sufficient amount of nodes for scaling / re-deployment. Potentially also impacts resource utilization.</a:t>
            </a:r>
          </a:p>
          <a:p>
            <a:pPr marL="285750" indent="-285750">
              <a:buFontTx/>
              <a:buChar char="-"/>
            </a:pPr>
            <a:r>
              <a:rPr lang="en-US" dirty="0"/>
              <a:t>Any changes to a single container definition will affect all others. For example, if the image used for the “front-end” is changed, the complete pod gets rescheduled.</a:t>
            </a:r>
          </a:p>
          <a:p>
            <a:pPr marL="285750" indent="-285750">
              <a:buFontTx/>
              <a:buChar char="-"/>
            </a:pPr>
            <a:endParaRPr lang="en-US" dirty="0"/>
          </a:p>
          <a:p>
            <a:pPr marL="0" indent="0">
              <a:buFontTx/>
              <a:buNone/>
            </a:pPr>
            <a:endParaRPr lang="en-US" dirty="0"/>
          </a:p>
          <a:p>
            <a:pPr marL="0" indent="0">
              <a:buFontTx/>
              <a:buNone/>
            </a:pPr>
            <a:r>
              <a:rPr lang="en-US" dirty="0"/>
              <a:t>Conclusion: as a rule of thumb: one pod – one purpose (+ sidecar, adapter, augmentation)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296250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know more about the structure of any </a:t>
            </a:r>
            <a:r>
              <a:rPr lang="en-US" dirty="0" err="1"/>
              <a:t>kubernetes</a:t>
            </a:r>
            <a:r>
              <a:rPr lang="en-US" dirty="0"/>
              <a:t> resource, you can go to the official API documentation on https://kubernetes.io/docs/reference/#api-reference or use “</a:t>
            </a:r>
            <a:r>
              <a:rPr lang="en-US" dirty="0" err="1"/>
              <a:t>kubectl</a:t>
            </a:r>
            <a:r>
              <a:rPr lang="en-US" dirty="0"/>
              <a:t> explain &lt;resource&gt;” command.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27605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dirty="0"/>
              <a:t> explain &lt;resource&gt; is the command line access to the </a:t>
            </a:r>
            <a:r>
              <a:rPr lang="en-US" dirty="0" err="1"/>
              <a:t>api</a:t>
            </a:r>
            <a:r>
              <a:rPr lang="en-US" dirty="0"/>
              <a:t> documentation. It gives the same information as the online documentation. </a:t>
            </a:r>
          </a:p>
          <a:p>
            <a:endParaRPr lang="en-US" dirty="0"/>
          </a:p>
          <a:p>
            <a:r>
              <a:rPr lang="en-US" dirty="0"/>
              <a:t>You can get more details on specific objects or fields by appending them with .&lt;field&gt; </a:t>
            </a:r>
            <a:r>
              <a:rPr lang="en-US" dirty="0">
                <a:sym typeface="Wingdings" panose="05000000000000000000" pitchFamily="2" charset="2"/>
              </a:rPr>
              <a:t> e.g. </a:t>
            </a:r>
            <a:r>
              <a:rPr lang="en-US" dirty="0"/>
              <a:t>“.spec” or “.</a:t>
            </a:r>
            <a:r>
              <a:rPr lang="en-US" dirty="0" err="1"/>
              <a:t>apiVersion</a:t>
            </a:r>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624260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kubernetes.io/docs/reference/#api-reference"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Pods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deleted any time without necessarily being re-scheduled</a:t>
            </a:r>
          </a:p>
          <a:p>
            <a:pPr lvl="1"/>
            <a:r>
              <a:rPr lang="en-US" dirty="0"/>
              <a:t>Container in a pod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lang="de-DE" sz="1800" kern="0" dirty="0">
                <a:ea typeface="Arial Unicode MS" pitchFamily="34" charset="-128"/>
                <a:cs typeface="Arial Unicode MS" pitchFamily="34" charset="-128"/>
              </a:rPr>
              <a: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F9F-DEDE-4C8C-BE1B-4525716F9797}"/>
              </a:ext>
            </a:extLst>
          </p:cNvPr>
          <p:cNvSpPr>
            <a:spLocks noGrp="1"/>
          </p:cNvSpPr>
          <p:nvPr>
            <p:ph type="title"/>
          </p:nvPr>
        </p:nvSpPr>
        <p:spPr/>
        <p:txBody>
          <a:bodyPr/>
          <a:lstStyle/>
          <a:p>
            <a:r>
              <a:rPr lang="en-US" dirty="0"/>
              <a:t>Anti-pattern: don’t create God pods</a:t>
            </a:r>
          </a:p>
        </p:txBody>
      </p:sp>
      <p:sp>
        <p:nvSpPr>
          <p:cNvPr id="4" name="Rectangle 3">
            <a:extLst>
              <a:ext uri="{FF2B5EF4-FFF2-40B4-BE49-F238E27FC236}">
                <a16:creationId xmlns:a16="http://schemas.microsoft.com/office/drawing/2014/main" id="{496E00E7-CF7B-4F86-A0F3-B0EDCE3D2F3E}"/>
              </a:ext>
            </a:extLst>
          </p:cNvPr>
          <p:cNvSpPr/>
          <p:nvPr/>
        </p:nvSpPr>
        <p:spPr bwMode="gray">
          <a:xfrm>
            <a:off x="504001" y="1756128"/>
            <a:ext cx="11186476" cy="399574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g</a:t>
            </a:r>
            <a:r>
              <a:rPr lang="de-DE" sz="1600" b="1" kern="0" noProof="0" dirty="0" err="1">
                <a:ea typeface="Arial Unicode MS" pitchFamily="34" charset="-128"/>
                <a:cs typeface="Arial Unicode MS" pitchFamily="34" charset="-128"/>
              </a:rPr>
              <a:t>od-pod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31A2D6A-5168-4239-98BE-48EFBE88A7F9}"/>
              </a:ext>
            </a:extLst>
          </p:cNvPr>
          <p:cNvSpPr/>
          <p:nvPr/>
        </p:nvSpPr>
        <p:spPr bwMode="gray">
          <a:xfrm>
            <a:off x="228698" y="157324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6" name="Rectangle 5">
            <a:extLst>
              <a:ext uri="{FF2B5EF4-FFF2-40B4-BE49-F238E27FC236}">
                <a16:creationId xmlns:a16="http://schemas.microsoft.com/office/drawing/2014/main" id="{6B639648-DCAD-4A8A-A370-379B32BB248A}"/>
              </a:ext>
            </a:extLst>
          </p:cNvPr>
          <p:cNvSpPr/>
          <p:nvPr/>
        </p:nvSpPr>
        <p:spPr bwMode="gray">
          <a:xfrm>
            <a:off x="6993929"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front-end</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0461C5-98D2-443C-958C-C55E2E2E89D3}"/>
              </a:ext>
            </a:extLst>
          </p:cNvPr>
          <p:cNvSpPr/>
          <p:nvPr/>
        </p:nvSpPr>
        <p:spPr bwMode="gray">
          <a:xfrm>
            <a:off x="8621860"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F97C05C-C5D2-4593-8203-937C94B6EB0D}"/>
              </a:ext>
            </a:extLst>
          </p:cNvPr>
          <p:cNvSpPr/>
          <p:nvPr/>
        </p:nvSpPr>
        <p:spPr bwMode="gray">
          <a:xfrm>
            <a:off x="9620080" y="234859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a:extLst>
              <a:ext uri="{FF2B5EF4-FFF2-40B4-BE49-F238E27FC236}">
                <a16:creationId xmlns:a16="http://schemas.microsoft.com/office/drawing/2014/main" id="{FE31757F-FC83-4FB5-A0A5-5EFF9FB7D531}"/>
              </a:ext>
            </a:extLst>
          </p:cNvPr>
          <p:cNvCxnSpPr>
            <a:stCxn id="6" idx="2"/>
            <a:endCxn id="7" idx="2"/>
          </p:cNvCxnSpPr>
          <p:nvPr/>
        </p:nvCxnSpPr>
        <p:spPr>
          <a:xfrm rot="16200000" flipH="1">
            <a:off x="7522418" y="3790325"/>
            <a:ext cx="1384919"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BA30E20-D057-414A-BCA9-BDA5FE353779}"/>
              </a:ext>
            </a:extLst>
          </p:cNvPr>
          <p:cNvCxnSpPr>
            <a:stCxn id="8" idx="2"/>
            <a:endCxn id="7" idx="4"/>
          </p:cNvCxnSpPr>
          <p:nvPr/>
        </p:nvCxnSpPr>
        <p:spPr>
          <a:xfrm rot="5400000">
            <a:off x="9334603" y="3790325"/>
            <a:ext cx="1384920"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DDFA4FF-B25A-4D97-9C86-B0AB8583947A}"/>
              </a:ext>
            </a:extLst>
          </p:cNvPr>
          <p:cNvCxnSpPr>
            <a:stCxn id="8" idx="1"/>
            <a:endCxn id="6" idx="3"/>
          </p:cNvCxnSpPr>
          <p:nvPr/>
        </p:nvCxnSpPr>
        <p:spPr>
          <a:xfrm rot="10800000" flipV="1">
            <a:off x="8621860" y="2926718"/>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F6E2783-EC45-49F1-B7B3-094F31D17E26}"/>
              </a:ext>
            </a:extLst>
          </p:cNvPr>
          <p:cNvSpPr/>
          <p:nvPr/>
        </p:nvSpPr>
        <p:spPr bwMode="gray">
          <a:xfrm>
            <a:off x="1059086"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d</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atabase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Cylinder 12">
            <a:extLst>
              <a:ext uri="{FF2B5EF4-FFF2-40B4-BE49-F238E27FC236}">
                <a16:creationId xmlns:a16="http://schemas.microsoft.com/office/drawing/2014/main" id="{A8DD4658-513A-4266-9B2B-A53A4AF19480}"/>
              </a:ext>
            </a:extLst>
          </p:cNvPr>
          <p:cNvSpPr/>
          <p:nvPr/>
        </p:nvSpPr>
        <p:spPr bwMode="gray">
          <a:xfrm>
            <a:off x="1373941"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Connector: Elbow 13">
            <a:extLst>
              <a:ext uri="{FF2B5EF4-FFF2-40B4-BE49-F238E27FC236}">
                <a16:creationId xmlns:a16="http://schemas.microsoft.com/office/drawing/2014/main" id="{A82FDACB-DB1C-49E7-B9BD-0F295C724268}"/>
              </a:ext>
            </a:extLst>
          </p:cNvPr>
          <p:cNvCxnSpPr>
            <a:cxnSpLocks/>
            <a:stCxn id="13" idx="1"/>
            <a:endCxn id="12" idx="2"/>
          </p:cNvCxnSpPr>
          <p:nvPr/>
        </p:nvCxnSpPr>
        <p:spPr>
          <a:xfrm rot="5400000" flipH="1" flipV="1">
            <a:off x="1431654" y="3946247"/>
            <a:ext cx="882795"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9B1B73-4193-44E3-833F-5254CF8965C7}"/>
              </a:ext>
            </a:extLst>
          </p:cNvPr>
          <p:cNvSpPr/>
          <p:nvPr/>
        </p:nvSpPr>
        <p:spPr bwMode="gray">
          <a:xfrm>
            <a:off x="3826603" y="234858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2A00CA73-CB3C-4701-96DF-4956E59C51DC}"/>
              </a:ext>
            </a:extLst>
          </p:cNvPr>
          <p:cNvSpPr/>
          <p:nvPr/>
        </p:nvSpPr>
        <p:spPr bwMode="gray">
          <a:xfrm>
            <a:off x="3826603" y="3829347"/>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Connector: Elbow 21">
            <a:extLst>
              <a:ext uri="{FF2B5EF4-FFF2-40B4-BE49-F238E27FC236}">
                <a16:creationId xmlns:a16="http://schemas.microsoft.com/office/drawing/2014/main" id="{10948C41-AE48-4546-8234-34546FC726C2}"/>
              </a:ext>
            </a:extLst>
          </p:cNvPr>
          <p:cNvCxnSpPr>
            <a:cxnSpLocks/>
            <a:stCxn id="21" idx="1"/>
            <a:endCxn id="12" idx="3"/>
          </p:cNvCxnSpPr>
          <p:nvPr/>
        </p:nvCxnSpPr>
        <p:spPr>
          <a:xfrm rot="10800000">
            <a:off x="2687017" y="2926720"/>
            <a:ext cx="1139586"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467CDAB-D3DD-46F8-84C3-791D4BA8351B}"/>
              </a:ext>
            </a:extLst>
          </p:cNvPr>
          <p:cNvCxnSpPr>
            <a:cxnSpLocks/>
            <a:stCxn id="20" idx="1"/>
            <a:endCxn id="12" idx="3"/>
          </p:cNvCxnSpPr>
          <p:nvPr/>
        </p:nvCxnSpPr>
        <p:spPr>
          <a:xfrm rot="10800000" flipV="1">
            <a:off x="2687017" y="2926718"/>
            <a:ext cx="1139586"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4AEA5CF-AB37-47DA-9AA9-B8BD96DFF5E1}"/>
              </a:ext>
            </a:extLst>
          </p:cNvPr>
          <p:cNvCxnSpPr>
            <a:cxnSpLocks/>
            <a:stCxn id="6" idx="1"/>
            <a:endCxn id="20" idx="3"/>
          </p:cNvCxnSpPr>
          <p:nvPr/>
        </p:nvCxnSpPr>
        <p:spPr>
          <a:xfrm rot="10800000">
            <a:off x="5454535" y="2926718"/>
            <a:ext cx="1539395"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281567D-A6F7-4819-A2C1-AC8E640EFB7E}"/>
              </a:ext>
            </a:extLst>
          </p:cNvPr>
          <p:cNvCxnSpPr>
            <a:cxnSpLocks/>
            <a:stCxn id="6" idx="1"/>
            <a:endCxn id="21" idx="3"/>
          </p:cNvCxnSpPr>
          <p:nvPr/>
        </p:nvCxnSpPr>
        <p:spPr>
          <a:xfrm rot="10800000" flipV="1">
            <a:off x="5454535" y="2926720"/>
            <a:ext cx="1539395"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39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E5200-1EBB-48AC-9E3E-540D7D300B31}"/>
              </a:ext>
            </a:extLst>
          </p:cNvPr>
          <p:cNvSpPr>
            <a:spLocks noGrp="1"/>
          </p:cNvSpPr>
          <p:nvPr>
            <p:ph type="title"/>
          </p:nvPr>
        </p:nvSpPr>
        <p:spPr/>
        <p:txBody>
          <a:bodyPr/>
          <a:lstStyle/>
          <a:p>
            <a:r>
              <a:rPr lang="en-US" dirty="0"/>
              <a:t>API documentation – Pod structure</a:t>
            </a:r>
          </a:p>
        </p:txBody>
      </p:sp>
      <p:sp>
        <p:nvSpPr>
          <p:cNvPr id="4" name="Rectangle 3">
            <a:extLst>
              <a:ext uri="{FF2B5EF4-FFF2-40B4-BE49-F238E27FC236}">
                <a16:creationId xmlns:a16="http://schemas.microsoft.com/office/drawing/2014/main" id="{DCB60DFE-A47A-423D-B9E3-AF96A86F71E7}"/>
              </a:ext>
            </a:extLst>
          </p:cNvPr>
          <p:cNvSpPr/>
          <p:nvPr/>
        </p:nvSpPr>
        <p:spPr>
          <a:xfrm>
            <a:off x="504001" y="1240262"/>
            <a:ext cx="6014786" cy="400110"/>
          </a:xfrm>
          <a:prstGeom prst="rect">
            <a:avLst/>
          </a:prstGeom>
        </p:spPr>
        <p:txBody>
          <a:bodyPr wrap="square">
            <a:spAutoFit/>
          </a:bodyPr>
          <a:lstStyle/>
          <a:p>
            <a:r>
              <a:rPr lang="en-US" sz="2000" dirty="0">
                <a:hlinkClick r:id="rId3"/>
              </a:rPr>
              <a:t>https://kubernetes.io/docs/reference/#api-reference</a:t>
            </a:r>
            <a:endParaRPr lang="en-US" sz="2000" dirty="0"/>
          </a:p>
        </p:txBody>
      </p:sp>
      <p:pic>
        <p:nvPicPr>
          <p:cNvPr id="5" name="Picture 4">
            <a:extLst>
              <a:ext uri="{FF2B5EF4-FFF2-40B4-BE49-F238E27FC236}">
                <a16:creationId xmlns:a16="http://schemas.microsoft.com/office/drawing/2014/main" id="{0DA3CA79-31C1-456A-8B01-BF80B3DD19A4}"/>
              </a:ext>
            </a:extLst>
          </p:cNvPr>
          <p:cNvPicPr>
            <a:picLocks noChangeAspect="1"/>
          </p:cNvPicPr>
          <p:nvPr/>
        </p:nvPicPr>
        <p:blipFill>
          <a:blip r:embed="rId4"/>
          <a:stretch>
            <a:fillRect/>
          </a:stretch>
        </p:blipFill>
        <p:spPr>
          <a:xfrm>
            <a:off x="504001" y="1823734"/>
            <a:ext cx="8708825" cy="4632354"/>
          </a:xfrm>
          <a:prstGeom prst="rect">
            <a:avLst/>
          </a:prstGeom>
        </p:spPr>
      </p:pic>
    </p:spTree>
    <p:extLst>
      <p:ext uri="{BB962C8B-B14F-4D97-AF65-F5344CB8AC3E}">
        <p14:creationId xmlns:p14="http://schemas.microsoft.com/office/powerpoint/2010/main" val="282259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2C493-42F3-4142-80BB-153E7286291F}"/>
              </a:ext>
            </a:extLst>
          </p:cNvPr>
          <p:cNvSpPr>
            <a:spLocks noGrp="1"/>
          </p:cNvSpPr>
          <p:nvPr>
            <p:ph type="title"/>
          </p:nvPr>
        </p:nvSpPr>
        <p:spPr/>
        <p:txBody>
          <a:bodyPr/>
          <a:lstStyle/>
          <a:p>
            <a:r>
              <a:rPr lang="en-US" dirty="0" err="1"/>
              <a:t>kubectl</a:t>
            </a:r>
            <a:r>
              <a:rPr lang="en-US" dirty="0"/>
              <a:t> explain pod</a:t>
            </a:r>
          </a:p>
        </p:txBody>
      </p:sp>
      <p:sp>
        <p:nvSpPr>
          <p:cNvPr id="7" name="Rectangle 6">
            <a:extLst>
              <a:ext uri="{FF2B5EF4-FFF2-40B4-BE49-F238E27FC236}">
                <a16:creationId xmlns:a16="http://schemas.microsoft.com/office/drawing/2014/main" id="{0337A0A3-E55E-4366-89D8-55CF7D014A21}"/>
              </a:ext>
            </a:extLst>
          </p:cNvPr>
          <p:cNvSpPr/>
          <p:nvPr/>
        </p:nvSpPr>
        <p:spPr>
          <a:xfrm>
            <a:off x="504001" y="998984"/>
            <a:ext cx="10675276" cy="5509200"/>
          </a:xfrm>
          <a:prstGeom prst="rect">
            <a:avLst/>
          </a:prstGeom>
        </p:spPr>
        <p:txBody>
          <a:bodyPr wrap="square">
            <a:spAutoFit/>
          </a:bodyPr>
          <a:lstStyle/>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kubectl</a:t>
            </a:r>
            <a:r>
              <a:rPr lang="en-US" sz="1200" b="1" dirty="0">
                <a:latin typeface="Courier New" panose="02070309020205020404" pitchFamily="49" charset="0"/>
                <a:cs typeface="Courier New" panose="02070309020205020404" pitchFamily="49" charset="0"/>
              </a:rPr>
              <a:t> explain pods</a:t>
            </a:r>
          </a:p>
          <a:p>
            <a:r>
              <a:rPr lang="en-US" sz="1100" b="1" dirty="0">
                <a:latin typeface="Courier New" panose="02070309020205020404" pitchFamily="49" charset="0"/>
                <a:cs typeface="Courier New" panose="02070309020205020404" pitchFamily="49" charset="0"/>
              </a:rPr>
              <a:t>KIND</a:t>
            </a:r>
            <a:r>
              <a:rPr lang="en-US" sz="1100" dirty="0">
                <a:latin typeface="Courier New" panose="02070309020205020404" pitchFamily="49" charset="0"/>
                <a:cs typeface="Courier New" panose="02070309020205020404" pitchFamily="49" charset="0"/>
              </a:rPr>
              <a:t>:	Pod</a:t>
            </a:r>
          </a:p>
          <a:p>
            <a:r>
              <a:rPr lang="en-US" sz="1100" b="1" dirty="0">
                <a:latin typeface="Courier New" panose="02070309020205020404" pitchFamily="49" charset="0"/>
                <a:cs typeface="Courier New" panose="02070309020205020404" pitchFamily="49" charset="0"/>
              </a:rPr>
              <a:t>VERSION</a:t>
            </a:r>
            <a:r>
              <a:rPr lang="en-US" sz="1100" dirty="0">
                <a:latin typeface="Courier New" panose="02070309020205020404" pitchFamily="49" charset="0"/>
                <a:cs typeface="Courier New" panose="02070309020205020404" pitchFamily="49" charset="0"/>
              </a:rPr>
              <a:t>: 	v1</a:t>
            </a:r>
          </a:p>
          <a:p>
            <a:r>
              <a:rPr lang="en-US" sz="1100" b="1" dirty="0">
                <a:latin typeface="Courier New" panose="02070309020205020404" pitchFamily="49" charset="0"/>
                <a:cs typeface="Courier New" panose="02070309020205020404" pitchFamily="49" charset="0"/>
              </a:rPr>
              <a:t>DESCRIPTION</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Pod is a collection of containers that can run on a host. This resource is</a:t>
            </a:r>
          </a:p>
          <a:p>
            <a:r>
              <a:rPr lang="en-US" sz="1100" dirty="0">
                <a:latin typeface="Courier New" panose="02070309020205020404" pitchFamily="49" charset="0"/>
                <a:cs typeface="Courier New" panose="02070309020205020404" pitchFamily="49" charset="0"/>
              </a:rPr>
              <a:t>     created by clients and scheduled onto hosts.</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FIELDS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apiVersion</a:t>
            </a:r>
            <a:r>
              <a:rPr lang="en-US" sz="1100" b="1"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APIVersion</a:t>
            </a:r>
            <a:r>
              <a:rPr lang="en-US" sz="1100" dirty="0">
                <a:latin typeface="Courier New" panose="02070309020205020404" pitchFamily="49" charset="0"/>
                <a:cs typeface="Courier New" panose="02070309020205020404" pitchFamily="49" charset="0"/>
              </a:rPr>
              <a:t> defines the versioned schema of this representation of an</a:t>
            </a:r>
          </a:p>
          <a:p>
            <a:r>
              <a:rPr lang="en-US" sz="1100" dirty="0">
                <a:latin typeface="Courier New" panose="02070309020205020404" pitchFamily="49" charset="0"/>
                <a:cs typeface="Courier New" panose="02070309020205020404" pitchFamily="49" charset="0"/>
              </a:rPr>
              <a:t>     object. Servers should convert recognized schemas to the latest internal</a:t>
            </a:r>
          </a:p>
          <a:p>
            <a:r>
              <a:rPr lang="en-US" sz="1100" dirty="0">
                <a:latin typeface="Courier New" panose="02070309020205020404" pitchFamily="49" charset="0"/>
                <a:cs typeface="Courier New" panose="02070309020205020404" pitchFamily="49" charset="0"/>
              </a:rPr>
              <a:t>     value, and may reject unrecognized values. More info:</a:t>
            </a:r>
          </a:p>
          <a:p>
            <a:r>
              <a:rPr lang="en-US" sz="1100" dirty="0">
                <a:latin typeface="Courier New" panose="02070309020205020404" pitchFamily="49" charset="0"/>
                <a:cs typeface="Courier New" panose="02070309020205020404" pitchFamily="49" charset="0"/>
              </a:rPr>
              <a:t>     https://git.k8s.io/community/contributors/devel/api-conventions.md#resources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kind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Kind is a string value representing the REST resource this object</a:t>
            </a:r>
          </a:p>
          <a:p>
            <a:r>
              <a:rPr lang="en-US" sz="1100" dirty="0">
                <a:latin typeface="Courier New" panose="02070309020205020404" pitchFamily="49" charset="0"/>
                <a:cs typeface="Courier New" panose="02070309020205020404" pitchFamily="49" charset="0"/>
              </a:rPr>
              <a:t>     represents. Servers may infer this from the endpoint the client submits</a:t>
            </a:r>
          </a:p>
          <a:p>
            <a:r>
              <a:rPr lang="en-US" sz="1100" dirty="0">
                <a:latin typeface="Courier New" panose="02070309020205020404" pitchFamily="49" charset="0"/>
                <a:cs typeface="Courier New" panose="02070309020205020404" pitchFamily="49" charset="0"/>
              </a:rPr>
              <a:t>     requests to. Cannot be updated. In CamelCase. More info:</a:t>
            </a:r>
          </a:p>
          <a:p>
            <a:r>
              <a:rPr lang="en-US" sz="1100" dirty="0">
                <a:latin typeface="Courier New" panose="02070309020205020404" pitchFamily="49" charset="0"/>
                <a:cs typeface="Courier New" panose="02070309020205020404" pitchFamily="49" charset="0"/>
              </a:rPr>
              <a:t>     https://git.k8s.io/community/contributors/devel/api-conventions.md#types-kinds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metadata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Standard object's metadata. More info:</a:t>
            </a:r>
          </a:p>
          <a:p>
            <a:r>
              <a:rPr lang="en-US" sz="1100" dirty="0">
                <a:latin typeface="Courier New" panose="02070309020205020404" pitchFamily="49" charset="0"/>
                <a:cs typeface="Courier New" panose="02070309020205020404" pitchFamily="49" charset="0"/>
              </a:rPr>
              <a:t>     https://git.k8s.io/community/contributors/devel/api-conventions.md#metadata</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spec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Specification of the desired behavior of the pod.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status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Most recently observed status of the pod. This data may not be up to date.</a:t>
            </a:r>
          </a:p>
          <a:p>
            <a:r>
              <a:rPr lang="en-US" sz="1100" dirty="0">
                <a:latin typeface="Courier New" panose="02070309020205020404" pitchFamily="49" charset="0"/>
                <a:cs typeface="Courier New" panose="02070309020205020404" pitchFamily="49" charset="0"/>
              </a:rPr>
              <a:t>     Populated by the system. Read-only.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p:txBody>
      </p:sp>
    </p:spTree>
    <p:extLst>
      <p:ext uri="{BB962C8B-B14F-4D97-AF65-F5344CB8AC3E}">
        <p14:creationId xmlns:p14="http://schemas.microsoft.com/office/powerpoint/2010/main" val="353103444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1402</Words>
  <Application>Microsoft Office PowerPoint</Application>
  <PresentationFormat>Custom</PresentationFormat>
  <Paragraphs>207</Paragraphs>
  <Slides>14</Slides>
  <Notes>14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Pods</vt:lpstr>
      <vt:lpstr>Pods – logical hosts</vt:lpstr>
      <vt:lpstr>Sidecar pattern – or when to use multiple container in a pod</vt:lpstr>
      <vt:lpstr>Anti-pattern: don’t create God pods</vt:lpstr>
      <vt:lpstr>Basic structure of most K8s resources</vt:lpstr>
      <vt:lpstr>API documentation – Pod structure</vt:lpstr>
      <vt:lpstr>kubectl explain pod</vt:lpstr>
      <vt:lpstr>Pod definition - https://kubernetes.io/docs/api-reference/v1.8/#pod-v1-core  </vt:lpstr>
      <vt:lpstr>Liveness &amp; Readiness Probes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480</cp:revision>
  <dcterms:created xsi:type="dcterms:W3CDTF">2015-10-14T11:21:43Z</dcterms:created>
  <dcterms:modified xsi:type="dcterms:W3CDTF">2018-12-07T07:53:21Z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