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962" r:id="rId2"/>
    <p:sldId id="442" r:id="rId3"/>
    <p:sldId id="946" r:id="rId4"/>
    <p:sldId id="443" r:id="rId5"/>
    <p:sldId id="466" r:id="rId6"/>
    <p:sldId id="964" r:id="rId7"/>
    <p:sldId id="455" r:id="rId8"/>
    <p:sldId id="949" r:id="rId9"/>
    <p:sldId id="451" r:id="rId10"/>
    <p:sldId id="452" r:id="rId11"/>
    <p:sldId id="453" r:id="rId12"/>
    <p:sldId id="454" r:id="rId13"/>
    <p:sldId id="963" r:id="rId14"/>
    <p:sldId id="956" r:id="rId15"/>
    <p:sldId id="957" r:id="rId16"/>
    <p:sldId id="929" r:id="rId17"/>
    <p:sldId id="930"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79" d="100"/>
          <a:sy n="79" d="100"/>
        </p:scale>
        <p:origin x="221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44340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42086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88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 This will be part of the next presentation.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18659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“admin-access” 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imagePullPolicy</a:t>
            </a:r>
            <a:r>
              <a:rPr lang="en-US" dirty="0"/>
              <a:t> specifies for each container, in which cases the image should be downloaded to the node.</a:t>
            </a:r>
          </a:p>
          <a:p>
            <a:endParaRPr lang="en-US" dirty="0"/>
          </a:p>
          <a:p>
            <a:r>
              <a:rPr lang="en-US" dirty="0"/>
              <a:t>Always: </a:t>
            </a:r>
          </a:p>
          <a:p>
            <a:pPr marL="285750" indent="-285750">
              <a:buFontTx/>
              <a:buChar char="-"/>
            </a:pPr>
            <a:r>
              <a:rPr lang="en-US" dirty="0"/>
              <a:t>download each and every time a container is created. </a:t>
            </a:r>
          </a:p>
          <a:p>
            <a:pPr marL="285750" indent="-285750">
              <a:buFontTx/>
              <a:buChar char="-"/>
            </a:pPr>
            <a:r>
              <a:rPr lang="en-US" dirty="0"/>
              <a:t>increases security: there is no local image store that could be modified; in case of image updates with the same version tag there are no inconsistencies</a:t>
            </a:r>
          </a:p>
          <a:p>
            <a:pPr marL="285750" indent="-285750">
              <a:buFontTx/>
              <a:buChar char="-"/>
            </a:pPr>
            <a:r>
              <a:rPr lang="en-US" dirty="0"/>
              <a:t>may have impact on performance / startup time in case of large image size / poor network</a:t>
            </a:r>
          </a:p>
          <a:p>
            <a:pPr marL="0" indent="0">
              <a:buFontTx/>
              <a:buNone/>
            </a:pPr>
            <a:r>
              <a:rPr lang="en-US" dirty="0"/>
              <a:t>Never:</a:t>
            </a:r>
          </a:p>
          <a:p>
            <a:pPr marL="285750" indent="-285750">
              <a:buFontTx/>
              <a:buChar char="-"/>
            </a:pPr>
            <a:r>
              <a:rPr lang="en-US" dirty="0"/>
              <a:t>Requires a local image store on every node</a:t>
            </a:r>
          </a:p>
          <a:p>
            <a:pPr marL="285750" indent="-285750">
              <a:buFontTx/>
              <a:buChar char="-"/>
            </a:pPr>
            <a:r>
              <a:rPr lang="en-US" dirty="0"/>
              <a:t>Hard to maintain</a:t>
            </a:r>
          </a:p>
          <a:p>
            <a:pPr marL="285750" indent="-285750">
              <a:buFontTx/>
              <a:buChar char="-"/>
            </a:pPr>
            <a:r>
              <a:rPr lang="en-US" dirty="0"/>
              <a:t>No dependency to registry at runtime</a:t>
            </a:r>
          </a:p>
          <a:p>
            <a:pPr marL="0" indent="0">
              <a:buFontTx/>
              <a:buNone/>
            </a:pPr>
            <a:r>
              <a:rPr lang="en-US" dirty="0" err="1"/>
              <a:t>IfNotPresent</a:t>
            </a:r>
            <a:r>
              <a:rPr lang="en-US" dirty="0"/>
              <a:t>:</a:t>
            </a:r>
          </a:p>
          <a:p>
            <a:pPr marL="285750" indent="-285750">
              <a:buFontTx/>
              <a:buChar char="-"/>
            </a:pPr>
            <a:r>
              <a:rPr lang="en-US" dirty="0"/>
              <a:t>“Download once”</a:t>
            </a:r>
          </a:p>
          <a:p>
            <a:pPr marL="285750" indent="-285750">
              <a:buFontTx/>
              <a:buChar char="-"/>
            </a:pPr>
            <a:r>
              <a:rPr lang="en-US" dirty="0"/>
              <a:t>May cause issues with outdated images (if version tag is re-used)</a:t>
            </a:r>
          </a:p>
          <a:p>
            <a:pPr marL="285750" indent="-285750">
              <a:buFontTx/>
              <a:buChar char="-"/>
            </a:pPr>
            <a:r>
              <a:rPr lang="en-US"/>
              <a:t>Usually sufficient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10073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3859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841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52729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concepts/containers/images#updating-image"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Cluster Access</a:t>
            </a:r>
            <a:br>
              <a:rPr lang="en-US" dirty="0"/>
            </a:br>
            <a:r>
              <a:rPr lang="en-US" dirty="0"/>
              <a:t>Management</a:t>
            </a:r>
          </a:p>
        </p:txBody>
      </p:sp>
      <p:pic>
        <p:nvPicPr>
          <p:cNvPr id="4" name="Picture 3">
            <a:extLst>
              <a:ext uri="{FF2B5EF4-FFF2-40B4-BE49-F238E27FC236}">
                <a16:creationId xmlns:a16="http://schemas.microsoft.com/office/drawing/2014/main" id="{609D5245-CD83-49FC-9537-CC22F80E50C3}"/>
              </a:ext>
            </a:extLst>
          </p:cNvPr>
          <p:cNvPicPr>
            <a:picLocks noChangeAspect="1"/>
          </p:cNvPicPr>
          <p:nvPr/>
        </p:nvPicPr>
        <p:blipFill>
          <a:blip r:embed="rId3"/>
          <a:stretch>
            <a:fillRect/>
          </a:stretch>
        </p:blipFill>
        <p:spPr>
          <a:xfrm>
            <a:off x="6097587" y="1067544"/>
            <a:ext cx="4045804" cy="4045804"/>
          </a:xfrm>
          <a:prstGeom prst="rect">
            <a:avLst/>
          </a:prstGeom>
        </p:spPr>
      </p:pic>
    </p:spTree>
    <p:extLst>
      <p:ext uri="{BB962C8B-B14F-4D97-AF65-F5344CB8AC3E}">
        <p14:creationId xmlns:p14="http://schemas.microsoft.com/office/powerpoint/2010/main" val="322734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Tree>
    <p:extLst>
      <p:ext uri="{BB962C8B-B14F-4D97-AF65-F5344CB8AC3E}">
        <p14:creationId xmlns:p14="http://schemas.microsoft.com/office/powerpoint/2010/main" val="412983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17" name="Picture 16">
            <a:extLst>
              <a:ext uri="{FF2B5EF4-FFF2-40B4-BE49-F238E27FC236}">
                <a16:creationId xmlns:a16="http://schemas.microsoft.com/office/drawing/2014/main" id="{1F59F847-7CB2-438C-813E-873217E8ECB4}"/>
              </a:ext>
            </a:extLst>
          </p:cNvPr>
          <p:cNvPicPr>
            <a:picLocks noChangeAspect="1"/>
          </p:cNvPicPr>
          <p:nvPr/>
        </p:nvPicPr>
        <p:blipFill>
          <a:blip r:embed="rId4"/>
          <a:stretch>
            <a:fillRect/>
          </a:stretch>
        </p:blipFill>
        <p:spPr>
          <a:xfrm>
            <a:off x="3186943" y="2733493"/>
            <a:ext cx="1774008" cy="1774008"/>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Runtime Constraints</a:t>
            </a:r>
            <a:br>
              <a:rPr lang="en-US" dirty="0"/>
            </a:br>
            <a:r>
              <a:rPr lang="en-US" dirty="0"/>
              <a:t>for Pods</a:t>
            </a:r>
          </a:p>
        </p:txBody>
      </p:sp>
      <p:pic>
        <p:nvPicPr>
          <p:cNvPr id="5" name="Picture 4">
            <a:extLst>
              <a:ext uri="{FF2B5EF4-FFF2-40B4-BE49-F238E27FC236}">
                <a16:creationId xmlns:a16="http://schemas.microsoft.com/office/drawing/2014/main" id="{D79D1A9C-B158-42C0-8E43-FCB63DEB8CBE}"/>
              </a:ext>
            </a:extLst>
          </p:cNvPr>
          <p:cNvPicPr>
            <a:picLocks noChangeAspect="1"/>
          </p:cNvPicPr>
          <p:nvPr/>
        </p:nvPicPr>
        <p:blipFill>
          <a:blip r:embed="rId2"/>
          <a:stretch>
            <a:fillRect/>
          </a:stretch>
        </p:blipFill>
        <p:spPr>
          <a:xfrm>
            <a:off x="6096600" y="1137112"/>
            <a:ext cx="3906668" cy="3906668"/>
          </a:xfrm>
          <a:prstGeom prst="rect">
            <a:avLst/>
          </a:prstGeom>
        </p:spPr>
      </p:pic>
    </p:spTree>
    <p:extLst>
      <p:ext uri="{BB962C8B-B14F-4D97-AF65-F5344CB8AC3E}">
        <p14:creationId xmlns:p14="http://schemas.microsoft.com/office/powerpoint/2010/main" val="8320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a:xfrm>
            <a:off x="504001" y="504000"/>
            <a:ext cx="11186476" cy="430887"/>
          </a:xfrm>
        </p:spPr>
        <p:txBody>
          <a:bodyPr/>
          <a:lstStyle/>
          <a:p>
            <a:r>
              <a:rPr lang="de-DE" sz="2800" dirty="0" err="1"/>
              <a:t>Constrains</a:t>
            </a:r>
            <a:r>
              <a:rPr lang="de-DE" sz="2800" dirty="0"/>
              <a:t> on </a:t>
            </a:r>
            <a:r>
              <a:rPr lang="de-DE" sz="2800" dirty="0" err="1"/>
              <a:t>pod</a:t>
            </a:r>
            <a:r>
              <a:rPr lang="de-DE" sz="2800" dirty="0"/>
              <a:t> </a:t>
            </a:r>
            <a:r>
              <a:rPr lang="de-DE" sz="2800" dirty="0" err="1"/>
              <a:t>level</a:t>
            </a:r>
            <a:r>
              <a:rPr lang="de-DE" sz="2800" dirty="0"/>
              <a:t>:</a:t>
            </a:r>
            <a:endParaRPr lang="en-US" sz="2800"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0302" y="2206746"/>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3540" y="2504458"/>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
        <p:nvSpPr>
          <p:cNvPr id="5" name="Rectangle 4">
            <a:extLst>
              <a:ext uri="{FF2B5EF4-FFF2-40B4-BE49-F238E27FC236}">
                <a16:creationId xmlns:a16="http://schemas.microsoft.com/office/drawing/2014/main" id="{A4B3EB0C-8175-4F78-B52E-0CFA66A238AE}"/>
              </a:ext>
            </a:extLst>
          </p:cNvPr>
          <p:cNvSpPr/>
          <p:nvPr/>
        </p:nvSpPr>
        <p:spPr>
          <a:xfrm>
            <a:off x="500302" y="1328185"/>
            <a:ext cx="5400837" cy="461665"/>
          </a:xfrm>
          <a:prstGeom prst="rect">
            <a:avLst/>
          </a:prstGeom>
        </p:spPr>
        <p:txBody>
          <a:bodyPr wrap="none">
            <a:spAutoFit/>
          </a:bodyPr>
          <a:lstStyle/>
          <a:p>
            <a:r>
              <a:rPr lang="de-DE" sz="2400" b="1" dirty="0"/>
              <a:t>Field: .</a:t>
            </a:r>
            <a:r>
              <a:rPr lang="de-DE" sz="2400" b="1" dirty="0" err="1"/>
              <a:t>spec.containers</a:t>
            </a:r>
            <a:r>
              <a:rPr lang="de-DE" sz="2400" b="1" dirty="0"/>
              <a:t>[].</a:t>
            </a:r>
            <a:r>
              <a:rPr lang="de-DE" sz="2400" b="1" dirty="0" err="1"/>
              <a:t>resources</a:t>
            </a:r>
            <a:r>
              <a:rPr lang="de-DE" sz="2400" b="1" dirty="0"/>
              <a:t>*</a:t>
            </a:r>
            <a:endParaRPr lang="en-US" sz="2400" b="1" dirty="0"/>
          </a:p>
        </p:txBody>
      </p:sp>
    </p:spTree>
    <p:extLst>
      <p:ext uri="{BB962C8B-B14F-4D97-AF65-F5344CB8AC3E}">
        <p14:creationId xmlns:p14="http://schemas.microsoft.com/office/powerpoint/2010/main" val="32457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   Image Pulling</a:t>
            </a:r>
          </a:p>
        </p:txBody>
      </p:sp>
      <p:pic>
        <p:nvPicPr>
          <p:cNvPr id="4" name="Picture 3">
            <a:extLst>
              <a:ext uri="{FF2B5EF4-FFF2-40B4-BE49-F238E27FC236}">
                <a16:creationId xmlns:a16="http://schemas.microsoft.com/office/drawing/2014/main" id="{9462CB17-BFC1-4A54-A43C-70FE07186B57}"/>
              </a:ext>
            </a:extLst>
          </p:cNvPr>
          <p:cNvPicPr>
            <a:picLocks noChangeAspect="1"/>
          </p:cNvPicPr>
          <p:nvPr/>
        </p:nvPicPr>
        <p:blipFill>
          <a:blip r:embed="rId2"/>
          <a:stretch>
            <a:fillRect/>
          </a:stretch>
        </p:blipFill>
        <p:spPr>
          <a:xfrm>
            <a:off x="5558088" y="1506870"/>
            <a:ext cx="3844260" cy="3844260"/>
          </a:xfrm>
          <a:prstGeom prst="rect">
            <a:avLst/>
          </a:prstGeom>
        </p:spPr>
      </p:pic>
    </p:spTree>
    <p:extLst>
      <p:ext uri="{BB962C8B-B14F-4D97-AF65-F5344CB8AC3E}">
        <p14:creationId xmlns:p14="http://schemas.microsoft.com/office/powerpoint/2010/main" val="389171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endParaRPr lang="en-US" dirty="0"/>
          </a:p>
        </p:txBody>
      </p:sp>
      <p:sp>
        <p:nvSpPr>
          <p:cNvPr id="18" name="Flowchart: Alternate Process 17"/>
          <p:cNvSpPr/>
          <p:nvPr/>
        </p:nvSpPr>
        <p:spPr bwMode="gray">
          <a:xfrm>
            <a:off x="684814" y="1739036"/>
            <a:ext cx="2504953"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 </a:t>
            </a:r>
            <a:r>
              <a:rPr lang="en-US" sz="1800" b="1" kern="0" dirty="0" err="1">
                <a:ea typeface="Arial Unicode MS" pitchFamily="34" charset="-128"/>
                <a:cs typeface="Arial Unicode MS" pitchFamily="34" charset="-128"/>
              </a:rPr>
              <a:t>imagepullPolicy</a:t>
            </a:r>
            <a:r>
              <a:rPr lang="en-US" sz="1800" b="1" kern="0" dirty="0">
                <a:ea typeface="Arial Unicode MS" pitchFamily="34" charset="-128"/>
                <a:cs typeface="Arial Unicode MS" pitchFamily="34" charset="-128"/>
              </a:rPr>
              <a:t> &lt;&gt;</a:t>
            </a:r>
          </a:p>
        </p:txBody>
      </p:sp>
      <p:cxnSp>
        <p:nvCxnSpPr>
          <p:cNvPr id="19" name="Straight Arrow Connector 18"/>
          <p:cNvCxnSpPr>
            <a:cxnSpLocks/>
          </p:cNvCxnSpPr>
          <p:nvPr/>
        </p:nvCxnSpPr>
        <p:spPr>
          <a:xfrm>
            <a:off x="3189767" y="2428184"/>
            <a:ext cx="839973"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F75DE2B-6361-44E1-A924-72A682DF7528}"/>
              </a:ext>
            </a:extLst>
          </p:cNvPr>
          <p:cNvSpPr/>
          <p:nvPr/>
        </p:nvSpPr>
        <p:spPr>
          <a:xfrm>
            <a:off x="4269142" y="1739036"/>
            <a:ext cx="7421335" cy="3970318"/>
          </a:xfrm>
          <a:prstGeom prst="rect">
            <a:avLst/>
          </a:prstGeom>
        </p:spPr>
        <p:txBody>
          <a:bodyPr wrap="square">
            <a:spAutoFit/>
          </a:bodyPr>
          <a:lstStyle/>
          <a:p>
            <a:r>
              <a:rPr lang="en-US" b="1" dirty="0" err="1"/>
              <a:t>imagePullPolicy</a:t>
            </a:r>
            <a:r>
              <a:rPr lang="en-US" b="1" dirty="0"/>
              <a:t>:</a:t>
            </a:r>
            <a:endParaRPr lang="en-US" dirty="0"/>
          </a:p>
          <a:p>
            <a:pPr marL="342900" indent="-342900">
              <a:buFont typeface="Arial" panose="020B0604020202020204" pitchFamily="34" charset="0"/>
              <a:buChar char="•"/>
            </a:pPr>
            <a:r>
              <a:rPr lang="en-US" dirty="0"/>
              <a:t>Always</a:t>
            </a:r>
          </a:p>
          <a:p>
            <a:pPr marL="342900" indent="-342900">
              <a:buFont typeface="Arial" panose="020B0604020202020204" pitchFamily="34" charset="0"/>
              <a:buChar char="•"/>
            </a:pPr>
            <a:r>
              <a:rPr lang="en-US" dirty="0"/>
              <a:t>Never</a:t>
            </a:r>
          </a:p>
          <a:p>
            <a:pPr marL="342900" indent="-342900">
              <a:buFont typeface="Arial" panose="020B0604020202020204" pitchFamily="34" charset="0"/>
              <a:buChar char="•"/>
            </a:pPr>
            <a:r>
              <a:rPr lang="en-US" dirty="0" err="1"/>
              <a:t>IfNotPresent</a:t>
            </a:r>
            <a:r>
              <a:rPr lang="en-US" dirty="0"/>
              <a:t> </a:t>
            </a:r>
          </a:p>
          <a:p>
            <a:pPr marL="342900" indent="-342900">
              <a:buFont typeface="Arial" panose="020B0604020202020204" pitchFamily="34" charset="0"/>
              <a:buChar char="•"/>
            </a:pPr>
            <a:endParaRPr lang="en-US" dirty="0"/>
          </a:p>
          <a:p>
            <a:r>
              <a:rPr lang="en-US" dirty="0"/>
              <a:t>Default: </a:t>
            </a:r>
          </a:p>
          <a:p>
            <a:pPr marL="342900" indent="-342900">
              <a:buFont typeface="Arial" panose="020B0604020202020204" pitchFamily="34" charset="0"/>
              <a:buChar char="•"/>
            </a:pPr>
            <a:r>
              <a:rPr lang="en-US" dirty="0"/>
              <a:t>if “:latest” tag is specified: “Always”</a:t>
            </a:r>
          </a:p>
          <a:p>
            <a:pPr marL="342900" indent="-342900">
              <a:buFont typeface="Arial" panose="020B0604020202020204" pitchFamily="34" charset="0"/>
              <a:buChar char="•"/>
            </a:pPr>
            <a:r>
              <a:rPr lang="en-US" dirty="0"/>
              <a:t>Otherwise: </a:t>
            </a:r>
            <a:r>
              <a:rPr lang="en-US" dirty="0" err="1"/>
              <a:t>IfNotPresent</a:t>
            </a:r>
            <a:endParaRPr lang="en-US" dirty="0"/>
          </a:p>
          <a:p>
            <a:endParaRPr lang="en-US" dirty="0"/>
          </a:p>
          <a:p>
            <a:r>
              <a:rPr lang="en-US" dirty="0"/>
              <a:t>More info: </a:t>
            </a:r>
            <a:r>
              <a:rPr lang="en-US" dirty="0">
                <a:hlinkClick r:id="rId3"/>
              </a:rPr>
              <a:t>https://kubernetes.io/docs/concepts/containers/images#updating-image</a:t>
            </a:r>
            <a:r>
              <a:rPr lang="en-US" dirty="0"/>
              <a:t> </a:t>
            </a:r>
          </a:p>
        </p:txBody>
      </p: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r>
              <a:rPr lang="en-US" dirty="0"/>
              <a:t>: </a:t>
            </a:r>
            <a:r>
              <a:rPr lang="en-US" dirty="0" err="1"/>
              <a:t>IfNotPresent</a:t>
            </a:r>
            <a:endParaRPr lang="en-US" dirty="0"/>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1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solidFill>
            <a:schemeClr val="tx2"/>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rPr>
              <a:t>Image: private.registry.com/my-image:0.1</a:t>
            </a:r>
          </a:p>
        </p:txBody>
      </p:sp>
      <p:cxnSp>
        <p:nvCxnSpPr>
          <p:cNvPr id="10" name="Straight Arrow Connector 9"/>
          <p:cNvCxnSpPr>
            <a:cxnSpLocks/>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D20A85-6570-41D1-9EBB-386327904E82}"/>
              </a:ext>
            </a:extLst>
          </p:cNvPr>
          <p:cNvPicPr>
            <a:picLocks noChangeAspect="1"/>
          </p:cNvPicPr>
          <p:nvPr/>
        </p:nvPicPr>
        <p:blipFill>
          <a:blip r:embed="rId3"/>
          <a:stretch>
            <a:fillRect/>
          </a:stretch>
        </p:blipFill>
        <p:spPr>
          <a:xfrm>
            <a:off x="2974704" y="3311093"/>
            <a:ext cx="1774008" cy="1774008"/>
          </a:xfrm>
          <a:prstGeom prst="rect">
            <a:avLst/>
          </a:prstGeom>
        </p:spPr>
      </p:pic>
    </p:spTree>
    <p:extLst>
      <p:ext uri="{BB962C8B-B14F-4D97-AF65-F5344CB8AC3E}">
        <p14:creationId xmlns:p14="http://schemas.microsoft.com/office/powerpoint/2010/main" val="51543581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2046</Words>
  <Application>Microsoft Office PowerPoint</Application>
  <PresentationFormat>Custom</PresentationFormat>
  <Paragraphs>214</Paragraphs>
  <Slides>18</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Cluster Access Management</vt:lpstr>
      <vt:lpstr>Service Accounts</vt:lpstr>
      <vt:lpstr>Access tokens</vt:lpstr>
      <vt:lpstr>Role based access control (RBAC)</vt:lpstr>
      <vt:lpstr>Demo</vt:lpstr>
      <vt:lpstr>   Image Pulling</vt:lpstr>
      <vt:lpstr>ImagePullPolicy</vt:lpstr>
      <vt:lpstr>ImagePullPolicy: IfNotPresent</vt:lpstr>
      <vt:lpstr>Using Images from a private registry</vt:lpstr>
      <vt:lpstr>Image Pull Secrets</vt:lpstr>
      <vt:lpstr>Image Pull Secrets</vt:lpstr>
      <vt:lpstr>Image Pull Secret together with Artifactory</vt:lpstr>
      <vt:lpstr>Runtime Constraints for Pods</vt:lpstr>
      <vt:lpstr>How to prevent apps to wreak havoc?</vt:lpstr>
      <vt:lpstr>Constrains on pod level:</vt:lpstr>
      <vt:lpstr>Policy: ResourceQuota</vt:lpstr>
      <vt:lpstr>Policy: LimitRanges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730</cp:revision>
  <dcterms:created xsi:type="dcterms:W3CDTF">2015-10-14T11:21:43Z</dcterms:created>
  <dcterms:modified xsi:type="dcterms:W3CDTF">2019-07-25T07:01:14Z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