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7"/>
  </p:notesMasterIdLst>
  <p:handoutMasterIdLst>
    <p:handoutMasterId r:id="rId28"/>
  </p:handoutMasterIdLst>
  <p:sldIdLst>
    <p:sldId id="476" r:id="rId2"/>
    <p:sldId id="478" r:id="rId3"/>
    <p:sldId id="477" r:id="rId4"/>
    <p:sldId id="433" r:id="rId5"/>
    <p:sldId id="450" r:id="rId6"/>
    <p:sldId id="462" r:id="rId7"/>
    <p:sldId id="475" r:id="rId8"/>
    <p:sldId id="956" r:id="rId9"/>
    <p:sldId id="957" r:id="rId10"/>
    <p:sldId id="958" r:id="rId11"/>
    <p:sldId id="463" r:id="rId12"/>
    <p:sldId id="955" r:id="rId13"/>
    <p:sldId id="950" r:id="rId14"/>
    <p:sldId id="951" r:id="rId15"/>
    <p:sldId id="932" r:id="rId16"/>
    <p:sldId id="952" r:id="rId17"/>
    <p:sldId id="953" r:id="rId18"/>
    <p:sldId id="961" r:id="rId19"/>
    <p:sldId id="470" r:id="rId20"/>
    <p:sldId id="457" r:id="rId21"/>
    <p:sldId id="456" r:id="rId22"/>
    <p:sldId id="468" r:id="rId23"/>
    <p:sldId id="954" r:id="rId24"/>
    <p:sldId id="931" r:id="rId25"/>
    <p:sldId id="265" r:id="rId2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69116" autoAdjust="0"/>
  </p:normalViewPr>
  <p:slideViewPr>
    <p:cSldViewPr snapToGrid="0" showGuides="1">
      <p:cViewPr varScale="1">
        <p:scale>
          <a:sx n="79" d="100"/>
          <a:sy n="79" d="100"/>
        </p:scale>
        <p:origin x="2214"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wdf.sap.corp/pages/kubernetes/gardener/#featur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965478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14560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2544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400" u="sng" kern="1200" dirty="0">
                <a:solidFill>
                  <a:schemeClr val="tx1"/>
                </a:solidFill>
                <a:effectLst/>
                <a:latin typeface="+mn-lt"/>
                <a:ea typeface="+mn-ea"/>
                <a:cs typeface="+mn-cs"/>
                <a:hlinkClick r:id="rId3"/>
              </a:rPr>
              <a:t>https://github.wdf.sap.corp/pages/kubernetes/gardener/#features</a:t>
            </a:r>
            <a:endParaRPr lang="de-DE" sz="1400" u="sng" kern="1200" dirty="0">
              <a:solidFill>
                <a:schemeClr val="tx1"/>
              </a:solidFill>
              <a:effectLst/>
              <a:latin typeface="+mn-lt"/>
              <a:ea typeface="+mn-ea"/>
              <a:cs typeface="+mn-cs"/>
            </a:endParaRPr>
          </a:p>
          <a:p>
            <a:endParaRPr lang="en-US" dirty="0"/>
          </a:p>
          <a:p>
            <a:r>
              <a:rPr lang="en-US" dirty="0"/>
              <a:t>https://github.wdf.sap.corp/kubernetes/kube-docs/wiki/Gardener-Service-FAQ</a:t>
            </a:r>
          </a:p>
          <a:p>
            <a:endParaRPr lang="en-US" dirty="0"/>
          </a:p>
          <a:p>
            <a:endParaRPr lang="en-US" dirty="0"/>
          </a:p>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6053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9172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separate cluster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40484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trial cluster with Gardener!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970043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457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0628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most of the Kubernetes resources / objects, let’s take a look at the (pod) scheduling mechanism.</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It’s somewhat similar to the operator concept where you write your own control loop.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is extensible in many different ways. One of the most powerful concepts is the introduction of custom resources and corresponding control loops (usually called “operators”).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04213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549751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hyperlink" Target="https://github.com/kubernetes/minikube"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hyperlink" Target="https://github.wdf.sap.corp/pages/kubernetes/gardener" TargetMode="External"/><Relationship Id="rId4" Type="http://schemas.openxmlformats.org/officeDocument/2006/relationships/image" Target="../media/image19.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hyperlink" Target="https://github.wdf.sap.corp/kubernetes/kube-docs/wiki/Gardener-Service-FAQ" TargetMode="External"/><Relationship Id="rId4" Type="http://schemas.openxmlformats.org/officeDocument/2006/relationships/hyperlink" Target="https://github.wdf.sap.corp/pages/kubernetes/gardener/#featur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28F058-60DD-4407-8BAB-257B7CBA7802}"/>
              </a:ext>
            </a:extLst>
          </p:cNvPr>
          <p:cNvPicPr>
            <a:picLocks noChangeAspect="1"/>
          </p:cNvPicPr>
          <p:nvPr/>
        </p:nvPicPr>
        <p:blipFill>
          <a:blip r:embed="rId2"/>
          <a:stretch>
            <a:fillRect/>
          </a:stretch>
        </p:blipFill>
        <p:spPr>
          <a:xfrm>
            <a:off x="504001" y="969917"/>
            <a:ext cx="3237980" cy="5560879"/>
          </a:xfrm>
          <a:prstGeom prst="rect">
            <a:avLst/>
          </a:prstGeom>
          <a:ln>
            <a:solidFill>
              <a:schemeClr val="tx1"/>
            </a:solidFill>
          </a:ln>
        </p:spPr>
      </p:pic>
      <p:pic>
        <p:nvPicPr>
          <p:cNvPr id="10" name="Picture 9">
            <a:extLst>
              <a:ext uri="{FF2B5EF4-FFF2-40B4-BE49-F238E27FC236}">
                <a16:creationId xmlns:a16="http://schemas.microsoft.com/office/drawing/2014/main" id="{93F5C68F-E879-4B51-9EAF-54BF7B5C7048}"/>
              </a:ext>
            </a:extLst>
          </p:cNvPr>
          <p:cNvPicPr>
            <a:picLocks noChangeAspect="1"/>
          </p:cNvPicPr>
          <p:nvPr/>
        </p:nvPicPr>
        <p:blipFill>
          <a:blip r:embed="rId3"/>
          <a:stretch>
            <a:fillRect/>
          </a:stretch>
        </p:blipFill>
        <p:spPr>
          <a:xfrm>
            <a:off x="7952510" y="2196225"/>
            <a:ext cx="3146480" cy="2278485"/>
          </a:xfrm>
          <a:prstGeom prst="rect">
            <a:avLst/>
          </a:prstGeom>
          <a:ln>
            <a:solidFill>
              <a:schemeClr val="tx1"/>
            </a:solidFill>
          </a:ln>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Gardener</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43843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hlinkClick r:id="rId7"/>
              </a:rPr>
              <a:t>https://github.com/kubernetes/minikube</a:t>
            </a:r>
            <a:r>
              <a:rPr kumimoji="0" lang="en-US" sz="21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sng" strike="noStrike" kern="1200" cap="none" spc="0" normalizeH="0" baseline="0" noProof="0" dirty="0">
                <a:ln>
                  <a:noFill/>
                </a:ln>
                <a:solidFill>
                  <a:srgbClr val="000000"/>
                </a:solidFill>
                <a:effectLst/>
                <a:uLnTx/>
                <a:uFillTx/>
                <a:latin typeface="Arial"/>
                <a:ea typeface="+mn-ea"/>
                <a:cs typeface="+mn-cs"/>
                <a:hlinkClick r:id="rId10"/>
              </a:rPr>
              <a:t>https://github.wdf.sap.corp/pages/kubernetes/gardener</a:t>
            </a:r>
            <a:r>
              <a:rPr kumimoji="0" lang="en-US" sz="2100" b="0" i="0" u="sng" strike="noStrike" kern="1200" cap="none" spc="0" normalizeH="0" baseline="0" noProof="0" dirty="0">
                <a:ln>
                  <a:noFill/>
                </a:ln>
                <a:solidFill>
                  <a:srgbClr val="000000"/>
                </a:solidFill>
                <a:effectLst/>
                <a:uLnTx/>
                <a:uFillTx/>
                <a:latin typeface="Arial"/>
                <a:ea typeface="+mn-ea"/>
                <a:cs typeface="+mn-cs"/>
              </a:rPr>
              <a:t> </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343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9370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Features &amp; Limitations</a:t>
            </a:r>
          </a:p>
        </p:txBody>
      </p:sp>
      <p:pic>
        <p:nvPicPr>
          <p:cNvPr id="3" name="Picture 2">
            <a:extLst>
              <a:ext uri="{FF2B5EF4-FFF2-40B4-BE49-F238E27FC236}">
                <a16:creationId xmlns:a16="http://schemas.microsoft.com/office/drawing/2014/main" id="{C7C9ED74-CEC6-4875-9588-25666AE33A43}"/>
              </a:ext>
            </a:extLst>
          </p:cNvPr>
          <p:cNvPicPr>
            <a:picLocks noChangeAspect="1"/>
          </p:cNvPicPr>
          <p:nvPr/>
        </p:nvPicPr>
        <p:blipFill>
          <a:blip r:embed="rId3"/>
          <a:stretch>
            <a:fillRect/>
          </a:stretch>
        </p:blipFill>
        <p:spPr>
          <a:xfrm>
            <a:off x="504001" y="1145286"/>
            <a:ext cx="8714286" cy="5509524"/>
          </a:xfrm>
          <a:prstGeom prst="rect">
            <a:avLst/>
          </a:prstGeom>
        </p:spPr>
      </p:pic>
      <p:sp>
        <p:nvSpPr>
          <p:cNvPr id="4" name="Rectangle 3">
            <a:extLst>
              <a:ext uri="{FF2B5EF4-FFF2-40B4-BE49-F238E27FC236}">
                <a16:creationId xmlns:a16="http://schemas.microsoft.com/office/drawing/2014/main" id="{6F1124D1-22A0-4DD8-876B-97EAE10C3B27}"/>
              </a:ext>
            </a:extLst>
          </p:cNvPr>
          <p:cNvSpPr/>
          <p:nvPr/>
        </p:nvSpPr>
        <p:spPr>
          <a:xfrm>
            <a:off x="5999747" y="412633"/>
            <a:ext cx="6096000" cy="307777"/>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4"/>
              </a:rPr>
              <a:t>https://github.wdf.sap.corp/pages/kubernetes/gardener/#features</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a:extLst>
              <a:ext uri="{FF2B5EF4-FFF2-40B4-BE49-F238E27FC236}">
                <a16:creationId xmlns:a16="http://schemas.microsoft.com/office/drawing/2014/main" id="{30A8012F-DD76-4B7D-B7EA-B23437F455DC}"/>
              </a:ext>
            </a:extLst>
          </p:cNvPr>
          <p:cNvSpPr/>
          <p:nvPr/>
        </p:nvSpPr>
        <p:spPr>
          <a:xfrm>
            <a:off x="5999747" y="656922"/>
            <a:ext cx="6410919" cy="307777"/>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0000"/>
                </a:solidFill>
                <a:effectLst/>
                <a:uLnTx/>
                <a:uFillTx/>
                <a:latin typeface="Arial"/>
                <a:ea typeface="+mn-ea"/>
                <a:cs typeface="+mn-cs"/>
                <a:hlinkClick r:id="rId5"/>
              </a:rPr>
              <a:t>https://github.wdf.sap.corp/kubernetes/kube-docs/wiki/Gardener-Service-FAQ</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745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FF0000"/>
                </a:highlight>
                <a:uLnTx/>
                <a:uFillTx/>
                <a:latin typeface="Arial"/>
                <a:ea typeface="+mn-ea"/>
                <a:cs typeface="+mn-cs"/>
              </a:rPr>
              <a:t>red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control plane,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often in HA and on separate hardware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(usually quite </a:t>
            </a:r>
            <a:r>
              <a:rPr kumimoji="0" lang="en-US" sz="2000" b="1" i="0" u="none" strike="noStrike" kern="1200" cap="none" spc="0" normalizeH="0" baseline="0" noProof="0" dirty="0">
                <a:ln>
                  <a:noFill/>
                </a:ln>
                <a:solidFill>
                  <a:srgbClr val="000000"/>
                </a:solidFill>
                <a:effectLst/>
                <a:uLnTx/>
                <a:uFillTx/>
                <a:latin typeface="Arial"/>
                <a:ea typeface="+mn-ea"/>
                <a:cs typeface="+mn-cs"/>
              </a:rPr>
              <a:t>underutilized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0F46A7"/>
                </a:highlight>
                <a:uLnTx/>
                <a:uFillTx/>
                <a:latin typeface="Arial"/>
                <a:ea typeface="+mn-ea"/>
                <a:cs typeface="+mn-cs"/>
              </a:rPr>
              <a:t>blue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actual workload and is managed by Master Nodes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00"/>
                </a:solidFill>
                <a:effectLst/>
                <a:uLnTx/>
                <a:uFillTx/>
                <a:latin typeface="Arial"/>
                <a:ea typeface="+mn-ea"/>
                <a:cs typeface="+mn-cs"/>
              </a:rPr>
              <a:t>(usually </a:t>
            </a:r>
            <a:r>
              <a:rPr kumimoji="0" lang="en-US" sz="2000" b="1" i="0" u="none" strike="noStrike" kern="1200" cap="none" spc="0" normalizeH="0" baseline="0" noProof="0" dirty="0">
                <a:ln>
                  <a:noFill/>
                </a:ln>
                <a:solidFill>
                  <a:srgbClr val="000000"/>
                </a:solidFill>
                <a:effectLst/>
                <a:uLnTx/>
                <a:uFillTx/>
                <a:latin typeface="Arial"/>
                <a:ea typeface="+mn-ea"/>
                <a:cs typeface="+mn-cs"/>
              </a:rPr>
              <a:t>pretty well 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Tree>
    <p:extLst>
      <p:ext uri="{BB962C8B-B14F-4D97-AF65-F5344CB8AC3E}">
        <p14:creationId xmlns:p14="http://schemas.microsoft.com/office/powerpoint/2010/main" val="11220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Management Vector</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into all</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Think outside the box /</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mr-IN" sz="1799" b="0" i="0" u="none" strike="noStrike" kern="1200" cap="none" spc="0" normalizeH="0" baseline="0" noProof="0">
                <a:ln>
                  <a:noFill/>
                </a:ln>
                <a:solidFill>
                  <a:srgbClr val="000000"/>
                </a:solidFill>
                <a:effectLst/>
                <a:uLnTx/>
                <a:uFillTx/>
                <a:latin typeface="Calibri" panose="020F0502020204030204"/>
                <a:ea typeface="+mn-ea"/>
                <a:cs typeface="Mangal" charset="0"/>
              </a:rPr>
              <a:t>…</a:t>
            </a:r>
            <a:endPar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Auto-scaling via native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hyperscale</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provider service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or controller on bare metal</a:t>
            </a:r>
          </a:p>
        </p:txBody>
      </p:sp>
    </p:spTree>
    <p:extLst>
      <p:ext uri="{BB962C8B-B14F-4D97-AF65-F5344CB8AC3E}">
        <p14:creationId xmlns:p14="http://schemas.microsoft.com/office/powerpoint/2010/main" val="2813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1586E469-D4BE-4FD2-8C2F-DB370924257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5740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26236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a:ea typeface="+mn-ea"/>
                <a:cs typeface="+mn-cs"/>
                <a:hlinkClick r:id="rId4"/>
              </a:rPr>
              <a:t>https://kubernetes.io/blog/2018/05/17/gardener/</a:t>
            </a:r>
            <a:endParaRPr kumimoji="0" lang="de-DE"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91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Extensibility with custom resources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244244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1834</Words>
  <Application>Microsoft Office PowerPoint</Application>
  <PresentationFormat>Custom</PresentationFormat>
  <Paragraphs>259</Paragraphs>
  <Slides>25</Slides>
  <Notes>23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Unicode MS</vt:lpstr>
      <vt:lpstr>Calibri</vt:lpstr>
      <vt:lpstr>Courier New</vt:lpstr>
      <vt:lpstr>Mangal</vt:lpstr>
      <vt:lpstr>Symbol</vt:lpstr>
      <vt:lpstr>wingdings</vt:lpstr>
      <vt:lpstr>wingdings</vt:lpstr>
      <vt:lpstr>SAP_2017_16x9_black</vt:lpstr>
      <vt:lpstr>PowerPoint Presentation</vt:lpstr>
      <vt:lpstr>Job &amp; CronJob</vt:lpstr>
      <vt:lpstr>Some components require to have a pod on every node!</vt:lpstr>
      <vt:lpstr>PowerPoint Presentation</vt:lpstr>
      <vt:lpstr>A note on scheduling pods…</vt:lpstr>
      <vt:lpstr>Example: NodeSelector</vt:lpstr>
      <vt:lpstr>Optional Demo</vt:lpstr>
      <vt:lpstr>PowerPoint Presentation</vt:lpstr>
      <vt:lpstr>What was this something about a “controller”?</vt:lpstr>
      <vt:lpstr>CRD/CRO Example</vt:lpstr>
      <vt:lpstr>Demo</vt:lpstr>
      <vt:lpstr>PowerPoint Presentation</vt:lpstr>
      <vt:lpstr>Wherefrom can I get a cluster?</vt:lpstr>
      <vt:lpstr>Wherefrom can I get a cluster?</vt:lpstr>
      <vt:lpstr>Gardener: Features &amp; Limitations</vt:lpstr>
      <vt:lpstr>“Traditional” Kubernetes Cluster Set-up</vt:lpstr>
      <vt:lpstr>The Gardener: Control Plane Engineering with minimal TCO!</vt:lpstr>
      <vt:lpstr>Demo</vt:lpstr>
      <vt:lpstr>PowerPoint Presentation</vt:lpstr>
      <vt:lpstr>Sometimes working with kubernetes is like …</vt:lpstr>
      <vt:lpstr> K8s Dashboard</vt:lpstr>
      <vt:lpstr>(optional) Demo</vt:lpstr>
      <vt:lpstr>Appendix</vt:lpstr>
      <vt:lpstr>The Gardener: Technical landscape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728</cp:revision>
  <dcterms:created xsi:type="dcterms:W3CDTF">2015-10-14T11:21:43Z</dcterms:created>
  <dcterms:modified xsi:type="dcterms:W3CDTF">2019-07-25T07:02:44Z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