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3"/>
  </p:notesMasterIdLst>
  <p:handoutMasterIdLst>
    <p:handoutMasterId r:id="rId34"/>
  </p:handoutMasterIdLst>
  <p:sldIdLst>
    <p:sldId id="454" r:id="rId2"/>
    <p:sldId id="437" r:id="rId3"/>
    <p:sldId id="453" r:id="rId4"/>
    <p:sldId id="438" r:id="rId5"/>
    <p:sldId id="382" r:id="rId6"/>
    <p:sldId id="440" r:id="rId7"/>
    <p:sldId id="457" r:id="rId8"/>
    <p:sldId id="513" r:id="rId9"/>
    <p:sldId id="434" r:id="rId10"/>
    <p:sldId id="458" r:id="rId11"/>
    <p:sldId id="463" r:id="rId12"/>
    <p:sldId id="451" r:id="rId13"/>
    <p:sldId id="462" r:id="rId14"/>
    <p:sldId id="450" r:id="rId15"/>
    <p:sldId id="441" r:id="rId16"/>
    <p:sldId id="443" r:id="rId17"/>
    <p:sldId id="445" r:id="rId18"/>
    <p:sldId id="449" r:id="rId19"/>
    <p:sldId id="459" r:id="rId20"/>
    <p:sldId id="446" r:id="rId21"/>
    <p:sldId id="470" r:id="rId22"/>
    <p:sldId id="447" r:id="rId23"/>
    <p:sldId id="465" r:id="rId24"/>
    <p:sldId id="471" r:id="rId25"/>
    <p:sldId id="472" r:id="rId26"/>
    <p:sldId id="514" r:id="rId27"/>
    <p:sldId id="466" r:id="rId28"/>
    <p:sldId id="467" r:id="rId29"/>
    <p:sldId id="468" r:id="rId30"/>
    <p:sldId id="469" r:id="rId31"/>
    <p:sldId id="265" r:id="rId3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7650" autoAdjust="0"/>
  </p:normalViewPr>
  <p:slideViewPr>
    <p:cSldViewPr snapToGrid="0" showGuides="1">
      <p:cViewPr>
        <p:scale>
          <a:sx n="100" d="100"/>
          <a:sy n="100" d="100"/>
        </p:scale>
        <p:origin x="588" y="-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3432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a:t>
            </a:r>
            <a:r>
              <a:rPr lang="en-US" b="1" noProof="0" dirty="0"/>
              <a:t>network address translation (NAT)</a:t>
            </a:r>
            <a:r>
              <a:rPr lang="en-US" noProof="0" dirty="0"/>
              <a:t>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a:t>
            </a:r>
            <a:r>
              <a:rPr lang="en-US" b="1" noProof="0" dirty="0"/>
              <a:t>port forwarding</a:t>
            </a:r>
            <a:r>
              <a:rPr lang="en-US" noProof="0" dirty="0"/>
              <a:t> and docker knows two flavors of it.</a:t>
            </a:r>
          </a:p>
          <a:p>
            <a:pPr marL="342900" indent="-342900">
              <a:buAutoNum type="arabicParenR"/>
            </a:pPr>
            <a:r>
              <a:rPr lang="en-US" noProof="0" dirty="0"/>
              <a:t>Map a </a:t>
            </a:r>
            <a:r>
              <a:rPr lang="en-US" b="1" noProof="0" dirty="0"/>
              <a:t>dedicated host port</a:t>
            </a:r>
            <a:r>
              <a:rPr lang="en-US" noProof="0" dirty="0"/>
              <a: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a:t>
            </a:r>
            <a:r>
              <a:rPr lang="en-US" b="1" noProof="0" dirty="0"/>
              <a:t>random port</a:t>
            </a:r>
            <a:r>
              <a:rPr lang="en-US" noProof="0" dirty="0"/>
              <a: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01654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90654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marR="0" lvl="0" indent="-342900" algn="l" defTabSz="1088776" rtl="0" eaLnBrk="1" fontAlgn="auto" latinLnBrk="0" hangingPunct="1">
              <a:lnSpc>
                <a:spcPct val="100000"/>
              </a:lnSpc>
              <a:spcBef>
                <a:spcPts val="0"/>
              </a:spcBef>
              <a:spcAft>
                <a:spcPts val="0"/>
              </a:spcAft>
              <a:buClrTx/>
              <a:buSzTx/>
              <a:buFontTx/>
              <a:buAutoNum type="arabicParenR"/>
              <a:tabLst/>
              <a:defRPr/>
            </a:pPr>
            <a:endParaRPr lang="en-US" sz="1400" b="1" dirty="0">
              <a:highlight>
                <a:srgbClr val="C0C0C0"/>
              </a:highlight>
              <a:latin typeface="Courier New" panose="02070309020205020404" pitchFamily="49" charset="0"/>
              <a:cs typeface="Courier New" panose="02070309020205020404" pitchFamily="49" charset="0"/>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1" dirty="0">
                <a:highlight>
                  <a:srgbClr val="C0C0C0"/>
                </a:highlight>
                <a:latin typeface="Courier New" panose="02070309020205020404" pitchFamily="49" charset="0"/>
                <a:cs typeface="Courier New" panose="02070309020205020404" pitchFamily="49" charset="0"/>
              </a:rPr>
              <a:t>	Command:</a:t>
            </a:r>
            <a:r>
              <a:rPr lang="en-US" sz="1400" b="0" dirty="0">
                <a:highlight>
                  <a:srgbClr val="C0C0C0"/>
                </a:highlight>
                <a:latin typeface="Courier New" panose="02070309020205020404" pitchFamily="49" charset="0"/>
                <a:cs typeface="Courier New" panose="02070309020205020404" pitchFamily="49" charset="0"/>
              </a:rPr>
              <a:t> docker run –v &lt;source path&gt;:&lt;container path&gt; …</a:t>
            </a:r>
          </a:p>
          <a:p>
            <a:pPr marL="342900" indent="-342900">
              <a:buAutoNum type="arabicParenR"/>
            </a:pPr>
            <a:endParaRPr lang="en-US" noProof="0" dirty="0"/>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342900" indent="-342900">
              <a:buAutoNum type="arabicParenR"/>
            </a:pPr>
            <a:endParaRPr lang="en-US" noProof="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1" noProof="0" dirty="0"/>
              <a:t>	Command:</a:t>
            </a:r>
            <a:r>
              <a:rPr lang="en-US" b="0" noProof="0" dirty="0"/>
              <a:t> </a:t>
            </a:r>
            <a:r>
              <a:rPr lang="en-US" sz="1400" b="0" dirty="0">
                <a:highlight>
                  <a:srgbClr val="C0C0C0"/>
                </a:highlight>
                <a:latin typeface="Courier New" panose="02070309020205020404" pitchFamily="49" charset="0"/>
                <a:cs typeface="Courier New" panose="02070309020205020404" pitchFamily="49" charset="0"/>
              </a:rPr>
              <a:t>docker run –v &lt;vol name&gt;:&lt;container path&gt; …</a:t>
            </a:r>
          </a:p>
          <a:p>
            <a:pPr marL="0" indent="0">
              <a:buNone/>
            </a:pPr>
            <a:endParaRPr lang="en-US" noProof="0" dirty="0"/>
          </a:p>
          <a:p>
            <a:pPr marL="0" indent="0">
              <a:buNone/>
            </a:pPr>
            <a:r>
              <a:rPr lang="en-US" noProof="0" dirty="0"/>
              <a:t>How to differentiate between bind mounts and named volumes? </a:t>
            </a:r>
          </a:p>
          <a:p>
            <a:pPr marL="285750" indent="-285750">
              <a:buFontTx/>
              <a:buChar char="-"/>
            </a:pPr>
            <a:r>
              <a:rPr lang="en-US" noProof="0" dirty="0"/>
              <a:t>When specifying an </a:t>
            </a:r>
            <a:r>
              <a:rPr lang="en-US" b="1" noProof="0" dirty="0"/>
              <a:t>absolute path</a:t>
            </a:r>
            <a:r>
              <a:rPr lang="en-US" noProof="0" dirty="0"/>
              <a:t>, docker assumes a </a:t>
            </a:r>
            <a:r>
              <a:rPr lang="en-US" b="1" noProof="0" dirty="0"/>
              <a:t>bind mount</a:t>
            </a:r>
            <a:r>
              <a:rPr lang="en-US" noProof="0" dirty="0"/>
              <a:t>. </a:t>
            </a:r>
          </a:p>
          <a:p>
            <a:pPr marL="285750" indent="-285750">
              <a:buFontTx/>
              <a:buChar char="-"/>
            </a:pPr>
            <a:r>
              <a:rPr lang="en-US" noProof="0" dirty="0"/>
              <a:t>When you just give </a:t>
            </a:r>
            <a:r>
              <a:rPr lang="en-US" b="1" noProof="0" dirty="0"/>
              <a:t>a name</a:t>
            </a:r>
            <a:r>
              <a:rPr lang="en-US" noProof="0" dirty="0"/>
              <a:t> (like in a relative path “config”), it will assume a </a:t>
            </a:r>
            <a:r>
              <a:rPr lang="en-US" b="1" noProof="0" dirty="0"/>
              <a:t>named volume</a:t>
            </a:r>
            <a:r>
              <a:rPr lang="en-US" noProof="0" dirty="0"/>
              <a:t>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NFS mount.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a:t>
            </a:r>
          </a:p>
          <a:p>
            <a:pPr marL="285750" indent="-285750">
              <a:buFontTx/>
              <a:buChar char="-"/>
            </a:pPr>
            <a:r>
              <a:rPr lang="en-US" noProof="0" dirty="0"/>
              <a:t>When specifying an </a:t>
            </a:r>
            <a:r>
              <a:rPr lang="en-US" b="1" noProof="0" dirty="0"/>
              <a:t>absolute path</a:t>
            </a:r>
            <a:r>
              <a:rPr lang="en-US" noProof="0" dirty="0"/>
              <a:t>, docker assumes a </a:t>
            </a:r>
            <a:r>
              <a:rPr lang="en-US" b="1" noProof="0" dirty="0"/>
              <a:t>bind mount</a:t>
            </a:r>
            <a:r>
              <a:rPr lang="en-US" noProof="0" dirty="0"/>
              <a:t>. </a:t>
            </a:r>
          </a:p>
          <a:p>
            <a:pPr marL="285750" indent="-285750">
              <a:buFontTx/>
              <a:buChar char="-"/>
            </a:pPr>
            <a:r>
              <a:rPr lang="en-US" noProof="0" dirty="0"/>
              <a:t>When you just give </a:t>
            </a:r>
            <a:r>
              <a:rPr lang="en-US" b="1" noProof="0" dirty="0"/>
              <a:t>a name</a:t>
            </a:r>
            <a:r>
              <a:rPr lang="en-US" noProof="0" dirty="0"/>
              <a:t> (like in a relative path “config”), it will assume a </a:t>
            </a:r>
            <a:r>
              <a:rPr lang="en-US" b="1" noProof="0" dirty="0"/>
              <a:t>named volume</a:t>
            </a:r>
            <a:r>
              <a:rPr lang="en-US" noProof="0" dirty="0"/>
              <a:t>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NFS mount.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a:t>
            </a:r>
            <a:r>
              <a:rPr lang="en-US" b="1" dirty="0"/>
              <a:t>(bind) mount</a:t>
            </a:r>
            <a:r>
              <a:rPr lang="en-US" b="0" dirty="0"/>
              <a: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but hidden.</a:t>
            </a:r>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a:t>
            </a:r>
            <a:r>
              <a:rPr lang="en-US" b="1" dirty="0"/>
              <a:t>docker volumes</a:t>
            </a:r>
            <a:r>
              <a:rPr lang="en-US" b="0" dirty="0"/>
              <a:t>.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a:t>
            </a:r>
            <a:r>
              <a:rPr lang="en-US" b="0" dirty="0" err="1"/>
              <a:t>e.g</a:t>
            </a:r>
            <a:r>
              <a:rPr lang="en-US" b="0" dirty="0"/>
              <a:t> ‘root’ with a simple password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There are many different ways how container are build and run. The open container initiative aims to establish a container standards like a common image format. Based on these standards compatible container engines and runtimes can be build.</a:t>
            </a:r>
          </a:p>
          <a:p>
            <a:endParaRPr lang="en-US" dirty="0"/>
          </a:p>
          <a:p>
            <a:r>
              <a:rPr lang="en-US" dirty="0"/>
              <a:t>Though we are mainly talking about Docker, there are more container engines available.</a:t>
            </a:r>
          </a:p>
          <a:p>
            <a:pPr marL="285750" indent="-285750">
              <a:buFontTx/>
              <a:buChar char="-"/>
            </a:pPr>
            <a:r>
              <a:rPr lang="en-US" dirty="0"/>
              <a:t>Rocket (</a:t>
            </a:r>
            <a:r>
              <a:rPr lang="en-US" dirty="0" err="1"/>
              <a:t>rkt</a:t>
            </a:r>
            <a:r>
              <a:rPr lang="en-US" dirty="0"/>
              <a:t>) – formerly build by CoreOS it is now part of </a:t>
            </a:r>
            <a:r>
              <a:rPr lang="en-US" dirty="0" err="1"/>
              <a:t>RedHad</a:t>
            </a:r>
            <a:r>
              <a:rPr lang="en-US" dirty="0"/>
              <a:t> -&gt; IBM. Future is unknown…</a:t>
            </a:r>
          </a:p>
          <a:p>
            <a:pPr marL="285750" indent="-285750">
              <a:buFontTx/>
              <a:buChar char="-"/>
            </a:pPr>
            <a:r>
              <a:rPr lang="en-US" dirty="0"/>
              <a:t>Docker – currently the standard container engine for most at SAP</a:t>
            </a:r>
          </a:p>
          <a:p>
            <a:pPr marL="285750" indent="-285750">
              <a:buFontTx/>
              <a:buChar char="-"/>
            </a:pPr>
            <a:r>
              <a:rPr lang="en-US" dirty="0"/>
              <a:t>Cri-o – lightweight alternative to Docker when used with Kubernetes. Compatible with OCI specs</a:t>
            </a:r>
          </a:p>
          <a:p>
            <a:pPr marL="285750" indent="-285750">
              <a:buFontTx/>
              <a:buChar char="-"/>
            </a:pPr>
            <a:endParaRPr lang="en-US" dirty="0"/>
          </a:p>
          <a:p>
            <a:pPr marL="0" indent="0">
              <a:buFontTx/>
              <a:buNone/>
            </a:pPr>
            <a:r>
              <a:rPr lang="en-US" dirty="0"/>
              <a:t>As seen on the previous slide, docker delegates the actual scheduling of a process to </a:t>
            </a:r>
            <a:r>
              <a:rPr lang="en-US" dirty="0" err="1"/>
              <a:t>runC</a:t>
            </a:r>
            <a:r>
              <a:rPr lang="en-US" dirty="0"/>
              <a:t> as the container runtime. </a:t>
            </a:r>
            <a:r>
              <a:rPr lang="en-US" dirty="0" err="1"/>
              <a:t>RunC</a:t>
            </a:r>
            <a:r>
              <a:rPr lang="en-US" dirty="0"/>
              <a:t> can be replaced by other compatible tools like:</a:t>
            </a:r>
          </a:p>
          <a:p>
            <a:pPr marL="285750" indent="-285750">
              <a:buFontTx/>
              <a:buChar char="-"/>
            </a:pPr>
            <a:r>
              <a:rPr lang="en-US" dirty="0" err="1"/>
              <a:t>gVisor</a:t>
            </a:r>
            <a:endParaRPr lang="en-US" dirty="0"/>
          </a:p>
          <a:p>
            <a:pPr marL="285750" indent="-285750">
              <a:buFontTx/>
              <a:buChar char="-"/>
            </a:pPr>
            <a:r>
              <a:rPr lang="en-US" dirty="0"/>
              <a:t>kata </a:t>
            </a:r>
          </a:p>
          <a:p>
            <a:pPr marL="0" indent="0">
              <a:buFontTx/>
              <a:buNone/>
            </a:pPr>
            <a:r>
              <a:rPr lang="en-US" dirty="0"/>
              <a:t>Both add more virtualization to achieve a higher level of isolation / security and to shield the host OS kernel</a:t>
            </a:r>
          </a:p>
          <a:p>
            <a:pPr marL="0" indent="0">
              <a:buFontTx/>
              <a:buNone/>
            </a:pPr>
            <a:endParaRPr lang="en-US" dirty="0"/>
          </a:p>
          <a:p>
            <a:pPr marL="0" indent="0">
              <a:buFontTx/>
              <a:buNone/>
            </a:pPr>
            <a:r>
              <a:rPr lang="en-US" dirty="0"/>
              <a:t>Since container usually bring their own libs and tools an operating system hosting these container has a different set of requirements. It should run stable, be immutable / have quick patch cycles and in general have only those tools &amp; libs that are required to run a container. A full-blown Ubuntu with a package manager and a variety of pre-installed tools can also host a container runtime, but most of the features are never used. </a:t>
            </a:r>
          </a:p>
          <a:p>
            <a:pPr marL="0" indent="0">
              <a:buFontTx/>
              <a:buNone/>
            </a:pPr>
            <a:endParaRPr lang="en-US" dirty="0"/>
          </a:p>
          <a:p>
            <a:pPr marL="0" indent="0">
              <a:buFontTx/>
              <a:buNone/>
            </a:pPr>
            <a:r>
              <a:rPr lang="en-US" dirty="0"/>
              <a:t>There are different minimal OS to host container:</a:t>
            </a:r>
          </a:p>
          <a:p>
            <a:pPr marL="285750" indent="-285750">
              <a:buFontTx/>
              <a:buChar char="-"/>
            </a:pPr>
            <a:r>
              <a:rPr lang="en-US" dirty="0" err="1"/>
              <a:t>coreOS</a:t>
            </a:r>
            <a:r>
              <a:rPr lang="en-US" dirty="0"/>
              <a:t> – container </a:t>
            </a:r>
            <a:r>
              <a:rPr lang="en-US" dirty="0" err="1"/>
              <a:t>linux</a:t>
            </a:r>
            <a:endParaRPr lang="en-US" dirty="0"/>
          </a:p>
          <a:p>
            <a:pPr marL="285750" indent="-285750">
              <a:buFontTx/>
              <a:buChar char="-"/>
            </a:pPr>
            <a:r>
              <a:rPr lang="en-US" dirty="0"/>
              <a:t>Atomic host by RedHat</a:t>
            </a:r>
          </a:p>
          <a:p>
            <a:pPr marL="285750" indent="-285750">
              <a:buFontTx/>
              <a:buChar char="-"/>
            </a:pP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38722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44537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8.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4.sv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nwhelper</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671202" cy="246221"/>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192.168.253.132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solidFill>
                  <a:schemeClr val="bg1"/>
                </a:solidFill>
                <a:ea typeface="Arial Unicode MS" pitchFamily="34" charset="-128"/>
                <a:cs typeface="Arial Unicode MS" pitchFamily="34" charset="-128"/>
              </a:rPr>
              <a:t>t</a:t>
            </a:r>
            <a:r>
              <a:rPr kumimoji="0" lang="de-DE"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est</a:t>
            </a: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172.18.0.0/16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‘test’ (172.18.0.0/16)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32275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pic>
        <p:nvPicPr>
          <p:cNvPr id="5" name="Picture 4">
            <a:extLst>
              <a:ext uri="{FF2B5EF4-FFF2-40B4-BE49-F238E27FC236}">
                <a16:creationId xmlns:a16="http://schemas.microsoft.com/office/drawing/2014/main" id="{DCA90835-BE43-4CC0-8A42-13525B865CCF}"/>
              </a:ext>
            </a:extLst>
          </p:cNvPr>
          <p:cNvPicPr>
            <a:picLocks noChangeAspect="1"/>
          </p:cNvPicPr>
          <p:nvPr/>
        </p:nvPicPr>
        <p:blipFill>
          <a:blip r:embed="rId3"/>
          <a:stretch>
            <a:fillRect/>
          </a:stretch>
        </p:blipFill>
        <p:spPr>
          <a:xfrm>
            <a:off x="312393" y="1518259"/>
            <a:ext cx="6095238" cy="1514286"/>
          </a:xfrm>
          <a:prstGeom prst="rect">
            <a:avLst/>
          </a:prstGeom>
        </p:spPr>
      </p:pic>
      <p:pic>
        <p:nvPicPr>
          <p:cNvPr id="7" name="Picture 6">
            <a:extLst>
              <a:ext uri="{FF2B5EF4-FFF2-40B4-BE49-F238E27FC236}">
                <a16:creationId xmlns:a16="http://schemas.microsoft.com/office/drawing/2014/main" id="{3594AFAA-B473-45B9-BD2A-0E4B8C033DAD}"/>
              </a:ext>
            </a:extLst>
          </p:cNvPr>
          <p:cNvPicPr>
            <a:picLocks noChangeAspect="1"/>
          </p:cNvPicPr>
          <p:nvPr/>
        </p:nvPicPr>
        <p:blipFill>
          <a:blip r:embed="rId4"/>
          <a:stretch>
            <a:fillRect/>
          </a:stretch>
        </p:blipFill>
        <p:spPr>
          <a:xfrm>
            <a:off x="0" y="3316968"/>
            <a:ext cx="12195175" cy="1591479"/>
          </a:xfrm>
          <a:prstGeom prst="rect">
            <a:avLst/>
          </a:prstGeom>
        </p:spPr>
      </p:pic>
      <p:pic>
        <p:nvPicPr>
          <p:cNvPr id="8" name="Picture 7">
            <a:extLst>
              <a:ext uri="{FF2B5EF4-FFF2-40B4-BE49-F238E27FC236}">
                <a16:creationId xmlns:a16="http://schemas.microsoft.com/office/drawing/2014/main" id="{97F89B65-AA0F-48DD-9C6F-AC734D77FE5B}"/>
              </a:ext>
            </a:extLst>
          </p:cNvPr>
          <p:cNvPicPr>
            <a:picLocks noChangeAspect="1"/>
          </p:cNvPicPr>
          <p:nvPr/>
        </p:nvPicPr>
        <p:blipFill>
          <a:blip r:embed="rId5"/>
          <a:stretch>
            <a:fillRect/>
          </a:stretch>
        </p:blipFill>
        <p:spPr>
          <a:xfrm>
            <a:off x="4457318" y="1233835"/>
            <a:ext cx="6033334" cy="5366667"/>
          </a:xfrm>
          <a:prstGeom prst="rect">
            <a:avLst/>
          </a:prstGeom>
        </p:spPr>
      </p:pic>
    </p:spTree>
    <p:extLst>
      <p:ext uri="{BB962C8B-B14F-4D97-AF65-F5344CB8AC3E}">
        <p14:creationId xmlns:p14="http://schemas.microsoft.com/office/powerpoint/2010/main" val="16529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be 5">
            <a:extLst>
              <a:ext uri="{FF2B5EF4-FFF2-40B4-BE49-F238E27FC236}">
                <a16:creationId xmlns:a16="http://schemas.microsoft.com/office/drawing/2014/main" id="{7CD00E4C-2CF9-4E13-BF36-3251AC5788D3}"/>
              </a:ext>
            </a:extLst>
          </p:cNvPr>
          <p:cNvSpPr/>
          <p:nvPr/>
        </p:nvSpPr>
        <p:spPr bwMode="gray">
          <a:xfrm>
            <a:off x="504349" y="1323529"/>
            <a:ext cx="3738599" cy="3519693"/>
          </a:xfrm>
          <a:prstGeom prst="cube">
            <a:avLst>
              <a:gd name="adj" fmla="val 12493"/>
            </a:avLst>
          </a:prstGeom>
          <a:solidFill>
            <a:schemeClr val="accent3">
              <a:lumMod val="50000"/>
            </a:schemeClr>
          </a:solidFill>
          <a:ln w="6350" algn="ctr">
            <a:no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rPr>
              <a:t>Container</a:t>
            </a:r>
          </a:p>
        </p:txBody>
      </p:sp>
      <p:sp>
        <p:nvSpPr>
          <p:cNvPr id="4" name="Title 3"/>
          <p:cNvSpPr>
            <a:spLocks noGrp="1"/>
          </p:cNvSpPr>
          <p:nvPr>
            <p:ph type="title"/>
          </p:nvPr>
        </p:nvSpPr>
        <p:spPr>
          <a:xfrm>
            <a:off x="504349" y="515646"/>
            <a:ext cx="11186476" cy="369332"/>
          </a:xfrm>
        </p:spPr>
        <p:txBody>
          <a:bodyPr/>
          <a:lstStyle/>
          <a:p>
            <a:r>
              <a:rPr lang="en-US" dirty="0"/>
              <a:t>Volumes</a:t>
            </a:r>
          </a:p>
        </p:txBody>
      </p:sp>
      <p:sp>
        <p:nvSpPr>
          <p:cNvPr id="19" name="Rectangle 18"/>
          <p:cNvSpPr/>
          <p:nvPr/>
        </p:nvSpPr>
        <p:spPr bwMode="gray">
          <a:xfrm>
            <a:off x="5198078" y="1323528"/>
            <a:ext cx="2399224" cy="3519694"/>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Local Filesystem</a:t>
            </a:r>
          </a:p>
        </p:txBody>
      </p:sp>
      <p:grpSp>
        <p:nvGrpSpPr>
          <p:cNvPr id="14" name="Group 13">
            <a:extLst>
              <a:ext uri="{FF2B5EF4-FFF2-40B4-BE49-F238E27FC236}">
                <a16:creationId xmlns:a16="http://schemas.microsoft.com/office/drawing/2014/main" id="{A5219D93-B028-4AFC-9A58-631CA6381F73}"/>
              </a:ext>
            </a:extLst>
          </p:cNvPr>
          <p:cNvGrpSpPr/>
          <p:nvPr/>
        </p:nvGrpSpPr>
        <p:grpSpPr>
          <a:xfrm>
            <a:off x="688057" y="3342671"/>
            <a:ext cx="2913925" cy="1167723"/>
            <a:chOff x="508988" y="3121001"/>
            <a:chExt cx="2913925" cy="1080875"/>
          </a:xfrm>
        </p:grpSpPr>
        <p:sp>
          <p:nvSpPr>
            <p:cNvPr id="15" name="Rectangle 14">
              <a:extLst>
                <a:ext uri="{FF2B5EF4-FFF2-40B4-BE49-F238E27FC236}">
                  <a16:creationId xmlns:a16="http://schemas.microsoft.com/office/drawing/2014/main" id="{E1F49C17-01F3-4D35-A58F-265D99D96ECB}"/>
                </a:ext>
              </a:extLst>
            </p:cNvPr>
            <p:cNvSpPr/>
            <p:nvPr/>
          </p:nvSpPr>
          <p:spPr bwMode="gray">
            <a:xfrm>
              <a:off x="508988" y="3121001"/>
              <a:ext cx="2913925" cy="1080875"/>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16" name="Rectangle 15">
              <a:extLst>
                <a:ext uri="{FF2B5EF4-FFF2-40B4-BE49-F238E27FC236}">
                  <a16:creationId xmlns:a16="http://schemas.microsoft.com/office/drawing/2014/main" id="{6D0B2E5D-98B0-4EA4-A371-C48D4D9E0746}"/>
                </a:ext>
              </a:extLst>
            </p:cNvPr>
            <p:cNvSpPr/>
            <p:nvPr/>
          </p:nvSpPr>
          <p:spPr bwMode="gray">
            <a:xfrm>
              <a:off x="881430" y="3800405"/>
              <a:ext cx="2461079" cy="24355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Alpine</a:t>
              </a:r>
            </a:p>
          </p:txBody>
        </p:sp>
        <p:sp>
          <p:nvSpPr>
            <p:cNvPr id="18" name="Rectangle 17">
              <a:extLst>
                <a:ext uri="{FF2B5EF4-FFF2-40B4-BE49-F238E27FC236}">
                  <a16:creationId xmlns:a16="http://schemas.microsoft.com/office/drawing/2014/main" id="{DA5CED9C-6E2B-4F4C-A8AC-066852230908}"/>
                </a:ext>
              </a:extLst>
            </p:cNvPr>
            <p:cNvSpPr/>
            <p:nvPr/>
          </p:nvSpPr>
          <p:spPr bwMode="gray">
            <a:xfrm>
              <a:off x="881430" y="3492750"/>
              <a:ext cx="2461079" cy="24355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golang</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FD5F795-AAC0-4C79-A2E6-98F44A56A491}"/>
                </a:ext>
              </a:extLst>
            </p:cNvPr>
            <p:cNvSpPr/>
            <p:nvPr/>
          </p:nvSpPr>
          <p:spPr bwMode="gray">
            <a:xfrm>
              <a:off x="881430" y="3185095"/>
              <a:ext cx="2461079" cy="24355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solidFill>
                    <a:schemeClr val="bg1"/>
                  </a:solidFill>
                  <a:ea typeface="Arial Unicode MS" pitchFamily="34" charset="-128"/>
                  <a:cs typeface="Arial Unicode MS" pitchFamily="34" charset="-128"/>
                </a:rPr>
                <a:t>w</a:t>
              </a: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iki-server</a:t>
              </a:r>
            </a:p>
          </p:txBody>
        </p:sp>
      </p:grpSp>
      <p:sp>
        <p:nvSpPr>
          <p:cNvPr id="21" name="Rectangle 20">
            <a:extLst>
              <a:ext uri="{FF2B5EF4-FFF2-40B4-BE49-F238E27FC236}">
                <a16:creationId xmlns:a16="http://schemas.microsoft.com/office/drawing/2014/main" id="{2B2BD01B-EB58-48E3-A0ED-93FE6B10B9DF}"/>
              </a:ext>
            </a:extLst>
          </p:cNvPr>
          <p:cNvSpPr/>
          <p:nvPr/>
        </p:nvSpPr>
        <p:spPr bwMode="gray">
          <a:xfrm>
            <a:off x="688056" y="2266873"/>
            <a:ext cx="2913925" cy="867959"/>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540000" tIns="72000" rIns="90000" bIns="72000" rtlCol="0" anchor="ctr"/>
          <a:lstStyle/>
          <a:p>
            <a:pPr defTabSz="914400" fontAlgn="base">
              <a:spcBef>
                <a:spcPct val="50000"/>
              </a:spcBef>
              <a:spcAft>
                <a:spcPct val="0"/>
              </a:spcAft>
              <a:buClr>
                <a:srgbClr val="F0AB00"/>
              </a:buClr>
              <a:buSzPct val="80000"/>
            </a:pPr>
            <a:r>
              <a:rPr lang="en-US" sz="1400" b="1" kern="0" dirty="0">
                <a:ln w="0"/>
                <a:solidFill>
                  <a:schemeClr val="tx1">
                    <a:lumMod val="85000"/>
                    <a:lumOff val="15000"/>
                  </a:schemeClr>
                </a:solidFill>
                <a:ea typeface="Arial Unicode MS" pitchFamily="34" charset="-128"/>
                <a:cs typeface="Arial Unicode MS" pitchFamily="34" charset="-128"/>
              </a:rPr>
              <a:t>writable layer</a:t>
            </a:r>
            <a:endParaRPr kumimoji="0" lang="en-US" sz="140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47" name="Group 46">
            <a:extLst>
              <a:ext uri="{FF2B5EF4-FFF2-40B4-BE49-F238E27FC236}">
                <a16:creationId xmlns:a16="http://schemas.microsoft.com/office/drawing/2014/main" id="{F886E96C-2ED2-4305-8D49-0BE88B0DB353}"/>
              </a:ext>
            </a:extLst>
          </p:cNvPr>
          <p:cNvGrpSpPr/>
          <p:nvPr/>
        </p:nvGrpSpPr>
        <p:grpSpPr>
          <a:xfrm>
            <a:off x="5606458" y="2130846"/>
            <a:ext cx="1289173" cy="2379548"/>
            <a:chOff x="7238951" y="2755075"/>
            <a:chExt cx="1289173" cy="2379548"/>
          </a:xfrm>
        </p:grpSpPr>
        <p:grpSp>
          <p:nvGrpSpPr>
            <p:cNvPr id="8" name="Group 7">
              <a:extLst>
                <a:ext uri="{FF2B5EF4-FFF2-40B4-BE49-F238E27FC236}">
                  <a16:creationId xmlns:a16="http://schemas.microsoft.com/office/drawing/2014/main" id="{B7ECFD49-E7D7-4303-B555-A6EEE434DC96}"/>
                </a:ext>
              </a:extLst>
            </p:cNvPr>
            <p:cNvGrpSpPr/>
            <p:nvPr/>
          </p:nvGrpSpPr>
          <p:grpSpPr>
            <a:xfrm>
              <a:off x="7597213" y="2932257"/>
              <a:ext cx="930911" cy="2202366"/>
              <a:chOff x="7537837" y="2911727"/>
              <a:chExt cx="930911" cy="2202366"/>
            </a:xfrm>
          </p:grpSpPr>
          <p:pic>
            <p:nvPicPr>
              <p:cNvPr id="17" name="Picture 16"/>
              <p:cNvPicPr>
                <a:picLocks noChangeAspect="1"/>
              </p:cNvPicPr>
              <p:nvPr/>
            </p:nvPicPr>
            <p:blipFill>
              <a:blip r:embed="rId3"/>
              <a:stretch>
                <a:fillRect/>
              </a:stretch>
            </p:blipFill>
            <p:spPr>
              <a:xfrm>
                <a:off x="7717768" y="2911727"/>
                <a:ext cx="571050" cy="571050"/>
              </a:xfrm>
              <a:prstGeom prst="rect">
                <a:avLst/>
              </a:prstGeom>
            </p:spPr>
          </p:pic>
          <p:pic>
            <p:nvPicPr>
              <p:cNvPr id="27" name="Picture 26"/>
              <p:cNvPicPr>
                <a:picLocks noChangeAspect="1"/>
              </p:cNvPicPr>
              <p:nvPr/>
            </p:nvPicPr>
            <p:blipFill>
              <a:blip r:embed="rId3"/>
              <a:stretch>
                <a:fillRect/>
              </a:stretch>
            </p:blipFill>
            <p:spPr>
              <a:xfrm>
                <a:off x="7724026" y="3457080"/>
                <a:ext cx="558534" cy="558534"/>
              </a:xfrm>
              <a:prstGeom prst="rect">
                <a:avLst/>
              </a:prstGeom>
            </p:spPr>
          </p:pic>
          <p:pic>
            <p:nvPicPr>
              <p:cNvPr id="29" name="Picture 28"/>
              <p:cNvPicPr>
                <a:picLocks noChangeAspect="1"/>
              </p:cNvPicPr>
              <p:nvPr/>
            </p:nvPicPr>
            <p:blipFill>
              <a:blip r:embed="rId3"/>
              <a:stretch>
                <a:fillRect/>
              </a:stretch>
            </p:blipFill>
            <p:spPr>
              <a:xfrm>
                <a:off x="7723174" y="4553855"/>
                <a:ext cx="560238" cy="560238"/>
              </a:xfrm>
              <a:prstGeom prst="rect">
                <a:avLst/>
              </a:prstGeom>
            </p:spPr>
          </p:pic>
          <p:pic>
            <p:nvPicPr>
              <p:cNvPr id="30" name="Picture 29"/>
              <p:cNvPicPr>
                <a:picLocks noChangeAspect="1"/>
              </p:cNvPicPr>
              <p:nvPr/>
            </p:nvPicPr>
            <p:blipFill>
              <a:blip r:embed="rId3"/>
              <a:stretch>
                <a:fillRect/>
              </a:stretch>
            </p:blipFill>
            <p:spPr>
              <a:xfrm>
                <a:off x="7537837" y="3823165"/>
                <a:ext cx="930911" cy="930911"/>
              </a:xfrm>
              <a:prstGeom prst="rect">
                <a:avLst/>
              </a:prstGeom>
            </p:spPr>
          </p:pic>
        </p:grpSp>
        <p:grpSp>
          <p:nvGrpSpPr>
            <p:cNvPr id="46" name="Group 45">
              <a:extLst>
                <a:ext uri="{FF2B5EF4-FFF2-40B4-BE49-F238E27FC236}">
                  <a16:creationId xmlns:a16="http://schemas.microsoft.com/office/drawing/2014/main" id="{34CFC0F4-F9A2-48BD-BCB7-4B42201CEFF9}"/>
                </a:ext>
              </a:extLst>
            </p:cNvPr>
            <p:cNvGrpSpPr/>
            <p:nvPr/>
          </p:nvGrpSpPr>
          <p:grpSpPr>
            <a:xfrm>
              <a:off x="7238951" y="2755075"/>
              <a:ext cx="544449" cy="2099429"/>
              <a:chOff x="7350826" y="2755075"/>
              <a:chExt cx="374486" cy="2099429"/>
            </a:xfrm>
          </p:grpSpPr>
          <p:cxnSp>
            <p:nvCxnSpPr>
              <p:cNvPr id="10" name="Straight Connector 9">
                <a:extLst>
                  <a:ext uri="{FF2B5EF4-FFF2-40B4-BE49-F238E27FC236}">
                    <a16:creationId xmlns:a16="http://schemas.microsoft.com/office/drawing/2014/main" id="{E183B98C-1BAE-4B03-9430-1594DB2EA6EE}"/>
                  </a:ext>
                </a:extLst>
              </p:cNvPr>
              <p:cNvCxnSpPr>
                <a:cxnSpLocks/>
              </p:cNvCxnSpPr>
              <p:nvPr/>
            </p:nvCxnSpPr>
            <p:spPr>
              <a:xfrm>
                <a:off x="7350826" y="2755075"/>
                <a:ext cx="0" cy="2099428"/>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0F7DB4-95BB-4ADA-A99B-5037980A2B59}"/>
                  </a:ext>
                </a:extLst>
              </p:cNvPr>
              <p:cNvCxnSpPr>
                <a:cxnSpLocks/>
                <a:stCxn id="29" idx="1"/>
              </p:cNvCxnSpPr>
              <p:nvPr/>
            </p:nvCxnSpPr>
            <p:spPr>
              <a:xfrm flipH="1">
                <a:off x="7350827" y="4854504"/>
                <a:ext cx="373901"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65C9DD-E2CD-4FA8-A841-048E86ABCD5C}"/>
                  </a:ext>
                </a:extLst>
              </p:cNvPr>
              <p:cNvCxnSpPr>
                <a:cxnSpLocks/>
                <a:stCxn id="30" idx="1"/>
              </p:cNvCxnSpPr>
              <p:nvPr/>
            </p:nvCxnSpPr>
            <p:spPr>
              <a:xfrm flipH="1">
                <a:off x="7350827" y="4309151"/>
                <a:ext cx="246386"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33907A-3D6E-4542-A5ED-3400BECB84FB}"/>
                  </a:ext>
                </a:extLst>
              </p:cNvPr>
              <p:cNvCxnSpPr>
                <a:cxnSpLocks/>
                <a:stCxn id="27" idx="1"/>
              </p:cNvCxnSpPr>
              <p:nvPr/>
            </p:nvCxnSpPr>
            <p:spPr>
              <a:xfrm flipH="1">
                <a:off x="7350836" y="3756877"/>
                <a:ext cx="374476"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3428F3-C3AF-4E41-8CFF-C87AEE67790C}"/>
                  </a:ext>
                </a:extLst>
              </p:cNvPr>
              <p:cNvCxnSpPr>
                <a:cxnSpLocks/>
                <a:stCxn id="17" idx="1"/>
              </p:cNvCxnSpPr>
              <p:nvPr/>
            </p:nvCxnSpPr>
            <p:spPr>
              <a:xfrm flipH="1">
                <a:off x="7350827" y="3217782"/>
                <a:ext cx="370182"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pic>
        <p:nvPicPr>
          <p:cNvPr id="48" name="Picture 47">
            <a:extLst>
              <a:ext uri="{FF2B5EF4-FFF2-40B4-BE49-F238E27FC236}">
                <a16:creationId xmlns:a16="http://schemas.microsoft.com/office/drawing/2014/main" id="{60B31A11-F3EB-4E98-817A-6B2847BE92C5}"/>
              </a:ext>
            </a:extLst>
          </p:cNvPr>
          <p:cNvPicPr>
            <a:picLocks noChangeAspect="1"/>
          </p:cNvPicPr>
          <p:nvPr/>
        </p:nvPicPr>
        <p:blipFill>
          <a:blip r:embed="rId3"/>
          <a:stretch>
            <a:fillRect/>
          </a:stretch>
        </p:blipFill>
        <p:spPr>
          <a:xfrm>
            <a:off x="2758371" y="2387239"/>
            <a:ext cx="633461" cy="633461"/>
          </a:xfrm>
          <a:prstGeom prst="rect">
            <a:avLst/>
          </a:prstGeom>
        </p:spPr>
      </p:pic>
      <p:sp>
        <p:nvSpPr>
          <p:cNvPr id="61" name="Speech Bubble: Rectangle 60">
            <a:extLst>
              <a:ext uri="{FF2B5EF4-FFF2-40B4-BE49-F238E27FC236}">
                <a16:creationId xmlns:a16="http://schemas.microsoft.com/office/drawing/2014/main" id="{5C5CB96B-C1DD-45A6-BA39-3340CA4C5EF9}"/>
              </a:ext>
            </a:extLst>
          </p:cNvPr>
          <p:cNvSpPr/>
          <p:nvPr/>
        </p:nvSpPr>
        <p:spPr bwMode="gray">
          <a:xfrm>
            <a:off x="1090375" y="5246229"/>
            <a:ext cx="2401326" cy="418823"/>
          </a:xfrm>
          <a:prstGeom prst="wedgeRectCallout">
            <a:avLst>
              <a:gd name="adj1" fmla="val 98049"/>
              <a:gd name="adj2" fmla="val -93088"/>
            </a:avLst>
          </a:prstGeom>
          <a:noFill/>
          <a:ln w="63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 mount</a:t>
            </a:r>
          </a:p>
        </p:txBody>
      </p:sp>
      <p:cxnSp>
        <p:nvCxnSpPr>
          <p:cNvPr id="26" name="Straight Connector 25">
            <a:extLst>
              <a:ext uri="{FF2B5EF4-FFF2-40B4-BE49-F238E27FC236}">
                <a16:creationId xmlns:a16="http://schemas.microsoft.com/office/drawing/2014/main" id="{ED15DC52-41D9-430D-8549-44698C9BA01C}"/>
              </a:ext>
            </a:extLst>
          </p:cNvPr>
          <p:cNvCxnSpPr>
            <a:cxnSpLocks/>
          </p:cNvCxnSpPr>
          <p:nvPr/>
        </p:nvCxnSpPr>
        <p:spPr>
          <a:xfrm>
            <a:off x="6895631" y="3684921"/>
            <a:ext cx="223325" cy="0"/>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1" name="Straight Connector 30">
            <a:extLst>
              <a:ext uri="{FF2B5EF4-FFF2-40B4-BE49-F238E27FC236}">
                <a16:creationId xmlns:a16="http://schemas.microsoft.com/office/drawing/2014/main" id="{5FDE4011-0962-4593-8B90-63D731558D23}"/>
              </a:ext>
            </a:extLst>
          </p:cNvPr>
          <p:cNvCxnSpPr>
            <a:cxnSpLocks/>
          </p:cNvCxnSpPr>
          <p:nvPr/>
        </p:nvCxnSpPr>
        <p:spPr>
          <a:xfrm>
            <a:off x="7118956" y="3684921"/>
            <a:ext cx="0" cy="1401429"/>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3" name="Straight Connector 32">
            <a:extLst>
              <a:ext uri="{FF2B5EF4-FFF2-40B4-BE49-F238E27FC236}">
                <a16:creationId xmlns:a16="http://schemas.microsoft.com/office/drawing/2014/main" id="{A363E0CE-6AF5-49EC-9B52-353268A1C6EC}"/>
              </a:ext>
            </a:extLst>
          </p:cNvPr>
          <p:cNvCxnSpPr>
            <a:cxnSpLocks/>
          </p:cNvCxnSpPr>
          <p:nvPr/>
        </p:nvCxnSpPr>
        <p:spPr>
          <a:xfrm flipH="1">
            <a:off x="4733926" y="5086350"/>
            <a:ext cx="2385030" cy="0"/>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5541CB42-B963-4834-A3D6-F6D10D8E9804}"/>
              </a:ext>
            </a:extLst>
          </p:cNvPr>
          <p:cNvCxnSpPr/>
          <p:nvPr/>
        </p:nvCxnSpPr>
        <p:spPr>
          <a:xfrm flipV="1">
            <a:off x="4733925" y="2700852"/>
            <a:ext cx="0" cy="2375973"/>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8" name="Straight Arrow Connector 37">
            <a:extLst>
              <a:ext uri="{FF2B5EF4-FFF2-40B4-BE49-F238E27FC236}">
                <a16:creationId xmlns:a16="http://schemas.microsoft.com/office/drawing/2014/main" id="{991A4A48-888F-424B-A51D-0176E5345C81}"/>
              </a:ext>
            </a:extLst>
          </p:cNvPr>
          <p:cNvCxnSpPr>
            <a:endCxn id="48" idx="3"/>
          </p:cNvCxnSpPr>
          <p:nvPr/>
        </p:nvCxnSpPr>
        <p:spPr>
          <a:xfrm flipH="1">
            <a:off x="3391832" y="2700852"/>
            <a:ext cx="1332568" cy="3118"/>
          </a:xfrm>
          <a:prstGeom prst="straightConnector1">
            <a:avLst/>
          </a:prstGeom>
          <a:ln w="50800" cap="rnd">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49" name="Text Placeholder 10">
            <a:extLst>
              <a:ext uri="{FF2B5EF4-FFF2-40B4-BE49-F238E27FC236}">
                <a16:creationId xmlns:a16="http://schemas.microsoft.com/office/drawing/2014/main" id="{B66C6C8D-BCC1-4270-87F9-C211EF374EAB}"/>
              </a:ext>
            </a:extLst>
          </p:cNvPr>
          <p:cNvSpPr>
            <a:spLocks noGrp="1"/>
          </p:cNvSpPr>
          <p:nvPr>
            <p:ph type="body" sz="quarter" idx="10"/>
          </p:nvPr>
        </p:nvSpPr>
        <p:spPr>
          <a:xfrm>
            <a:off x="8262588" y="1323527"/>
            <a:ext cx="2957919" cy="3519693"/>
          </a:xfrm>
        </p:spPr>
        <p:txBody>
          <a:bodyPr anchor="ctr"/>
          <a:lstStyle/>
          <a:p>
            <a:r>
              <a:rPr lang="en-US" sz="1800" dirty="0"/>
              <a:t>Bind mounts</a:t>
            </a:r>
          </a:p>
          <a:p>
            <a:pPr lvl="1"/>
            <a:r>
              <a:rPr lang="en-US" sz="1600" dirty="0"/>
              <a:t>Hides everything in destination directory</a:t>
            </a:r>
          </a:p>
          <a:p>
            <a:pPr marL="0" lvl="1" indent="0">
              <a:buNone/>
            </a:pPr>
            <a:endParaRPr lang="en-US" sz="1600" dirty="0"/>
          </a:p>
          <a:p>
            <a:pPr marL="0" lvl="1" indent="0">
              <a:buNone/>
            </a:pPr>
            <a:r>
              <a:rPr lang="en-US" dirty="0"/>
              <a:t>Named volumes</a:t>
            </a:r>
          </a:p>
          <a:p>
            <a:pPr lvl="1"/>
            <a:r>
              <a:rPr lang="en-US" sz="1600" dirty="0"/>
              <a:t>Contents in container are </a:t>
            </a:r>
            <a:r>
              <a:rPr lang="en-US" sz="1600" i="1" dirty="0"/>
              <a:t>merged</a:t>
            </a:r>
            <a:r>
              <a:rPr lang="en-US" sz="1600" dirty="0"/>
              <a:t> with volume</a:t>
            </a:r>
          </a:p>
          <a:p>
            <a:pPr lvl="1"/>
            <a:r>
              <a:rPr lang="en-US" sz="1600" dirty="0"/>
              <a:t>No straightforward access from host</a:t>
            </a:r>
          </a:p>
        </p:txBody>
      </p:sp>
    </p:spTree>
    <p:extLst>
      <p:ext uri="{BB962C8B-B14F-4D97-AF65-F5344CB8AC3E}">
        <p14:creationId xmlns:p14="http://schemas.microsoft.com/office/powerpoint/2010/main" val="349231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805556" y="1314000"/>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P spid="16" grpId="0" animBg="1"/>
      <p:bldP spid="17" grpId="0" animBg="1"/>
      <p:bldP spid="18" grpId="0" animBg="1"/>
      <p:bldP spid="1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298CDEB-4496-46DE-A24C-6B188E30F0C4}"/>
              </a:ext>
            </a:extLst>
          </p:cNvPr>
          <p:cNvGrpSpPr/>
          <p:nvPr/>
        </p:nvGrpSpPr>
        <p:grpSpPr>
          <a:xfrm>
            <a:off x="560439" y="1275732"/>
            <a:ext cx="2868772" cy="4999703"/>
            <a:chOff x="560439" y="1275732"/>
            <a:chExt cx="2868772" cy="4999703"/>
          </a:xfrm>
        </p:grpSpPr>
        <p:pic>
          <p:nvPicPr>
            <p:cNvPr id="3" name="Picture 2">
              <a:extLst>
                <a:ext uri="{FF2B5EF4-FFF2-40B4-BE49-F238E27FC236}">
                  <a16:creationId xmlns:a16="http://schemas.microsoft.com/office/drawing/2014/main" id="{9BBAF3C2-99E9-437C-ADBA-0E7D401BC443}"/>
                </a:ext>
              </a:extLst>
            </p:cNvPr>
            <p:cNvPicPr>
              <a:picLocks noChangeAspect="1"/>
            </p:cNvPicPr>
            <p:nvPr/>
          </p:nvPicPr>
          <p:blipFill>
            <a:blip r:embed="rId3"/>
            <a:stretch>
              <a:fillRect/>
            </a:stretch>
          </p:blipFill>
          <p:spPr>
            <a:xfrm>
              <a:off x="1383165" y="1914411"/>
              <a:ext cx="1133091" cy="1133091"/>
            </a:xfrm>
            <a:prstGeom prst="rect">
              <a:avLst/>
            </a:prstGeom>
          </p:spPr>
        </p:pic>
        <p:pic>
          <p:nvPicPr>
            <p:cNvPr id="4" name="Picture 3">
              <a:extLst>
                <a:ext uri="{FF2B5EF4-FFF2-40B4-BE49-F238E27FC236}">
                  <a16:creationId xmlns:a16="http://schemas.microsoft.com/office/drawing/2014/main" id="{E7C5EAE0-28EB-4747-BF50-E2F918BF5130}"/>
                </a:ext>
              </a:extLst>
            </p:cNvPr>
            <p:cNvPicPr>
              <a:picLocks noChangeAspect="1"/>
            </p:cNvPicPr>
            <p:nvPr/>
          </p:nvPicPr>
          <p:blipFill>
            <a:blip r:embed="rId4">
              <a:extLst/>
            </a:blip>
            <a:stretch>
              <a:fillRect/>
            </a:stretch>
          </p:blipFill>
          <p:spPr>
            <a:xfrm>
              <a:off x="1014086" y="3566667"/>
              <a:ext cx="1871249" cy="1114643"/>
            </a:xfrm>
            <a:prstGeom prst="rect">
              <a:avLst/>
            </a:prstGeom>
          </p:spPr>
        </p:pic>
        <p:pic>
          <p:nvPicPr>
            <p:cNvPr id="5" name="Graphic 4">
              <a:extLst>
                <a:ext uri="{FF2B5EF4-FFF2-40B4-BE49-F238E27FC236}">
                  <a16:creationId xmlns:a16="http://schemas.microsoft.com/office/drawing/2014/main" id="{3E91C4D6-2E82-4C67-8FAF-8BDF2F16EF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024" y="5200474"/>
              <a:ext cx="2345373" cy="892130"/>
            </a:xfrm>
            <a:prstGeom prst="rect">
              <a:avLst/>
            </a:prstGeom>
          </p:spPr>
        </p:pic>
        <p:sp>
          <p:nvSpPr>
            <p:cNvPr id="10" name="Rectangle 9">
              <a:extLst>
                <a:ext uri="{FF2B5EF4-FFF2-40B4-BE49-F238E27FC236}">
                  <a16:creationId xmlns:a16="http://schemas.microsoft.com/office/drawing/2014/main" id="{2EF6B291-15FF-455E-8053-C6716F48CF46}"/>
                </a:ext>
              </a:extLst>
            </p:cNvPr>
            <p:cNvSpPr/>
            <p:nvPr/>
          </p:nvSpPr>
          <p:spPr bwMode="gray">
            <a:xfrm>
              <a:off x="560439" y="1275732"/>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D00E20A9-72DD-4084-BB05-71661FA9C04A}"/>
                </a:ext>
              </a:extLst>
            </p:cNvPr>
            <p:cNvSpPr txBox="1"/>
            <p:nvPr/>
          </p:nvSpPr>
          <p:spPr>
            <a:xfrm>
              <a:off x="1228101"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Engines</a:t>
              </a:r>
            </a:p>
          </p:txBody>
        </p:sp>
      </p:grpSp>
      <p:sp>
        <p:nvSpPr>
          <p:cNvPr id="16" name="Rectangle 15">
            <a:extLst>
              <a:ext uri="{FF2B5EF4-FFF2-40B4-BE49-F238E27FC236}">
                <a16:creationId xmlns:a16="http://schemas.microsoft.com/office/drawing/2014/main" id="{8A6AE6A0-96AE-46F9-BEEB-6C5A1FAAE20C}"/>
              </a:ext>
            </a:extLst>
          </p:cNvPr>
          <p:cNvSpPr/>
          <p:nvPr/>
        </p:nvSpPr>
        <p:spPr bwMode="gray">
          <a:xfrm>
            <a:off x="560440" y="435077"/>
            <a:ext cx="6743806" cy="56884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Open Container Initiative</a:t>
            </a:r>
          </a:p>
        </p:txBody>
      </p:sp>
      <p:grpSp>
        <p:nvGrpSpPr>
          <p:cNvPr id="20" name="Group 19">
            <a:extLst>
              <a:ext uri="{FF2B5EF4-FFF2-40B4-BE49-F238E27FC236}">
                <a16:creationId xmlns:a16="http://schemas.microsoft.com/office/drawing/2014/main" id="{AF74225A-B368-4DB4-9041-19BEF543304C}"/>
              </a:ext>
            </a:extLst>
          </p:cNvPr>
          <p:cNvGrpSpPr/>
          <p:nvPr/>
        </p:nvGrpSpPr>
        <p:grpSpPr>
          <a:xfrm>
            <a:off x="4435473" y="1275732"/>
            <a:ext cx="2868772" cy="4999703"/>
            <a:chOff x="4251937" y="1275732"/>
            <a:chExt cx="2868772" cy="4999703"/>
          </a:xfrm>
        </p:grpSpPr>
        <p:pic>
          <p:nvPicPr>
            <p:cNvPr id="7" name="Picture 6">
              <a:extLst>
                <a:ext uri="{FF2B5EF4-FFF2-40B4-BE49-F238E27FC236}">
                  <a16:creationId xmlns:a16="http://schemas.microsoft.com/office/drawing/2014/main" id="{88D91766-AB87-4E54-8D32-809081AAC71D}"/>
                </a:ext>
              </a:extLst>
            </p:cNvPr>
            <p:cNvPicPr>
              <a:picLocks noChangeAspect="1"/>
            </p:cNvPicPr>
            <p:nvPr/>
          </p:nvPicPr>
          <p:blipFill>
            <a:blip r:embed="rId7"/>
            <a:stretch>
              <a:fillRect/>
            </a:stretch>
          </p:blipFill>
          <p:spPr>
            <a:xfrm>
              <a:off x="4790573" y="3242615"/>
              <a:ext cx="1613647" cy="1124806"/>
            </a:xfrm>
            <a:prstGeom prst="rect">
              <a:avLst/>
            </a:prstGeom>
          </p:spPr>
        </p:pic>
        <p:grpSp>
          <p:nvGrpSpPr>
            <p:cNvPr id="15" name="Group 14">
              <a:extLst>
                <a:ext uri="{FF2B5EF4-FFF2-40B4-BE49-F238E27FC236}">
                  <a16:creationId xmlns:a16="http://schemas.microsoft.com/office/drawing/2014/main" id="{05980CD9-BBEB-4654-8021-F62133E6FBBE}"/>
                </a:ext>
              </a:extLst>
            </p:cNvPr>
            <p:cNvGrpSpPr/>
            <p:nvPr/>
          </p:nvGrpSpPr>
          <p:grpSpPr>
            <a:xfrm>
              <a:off x="4551571" y="2107636"/>
              <a:ext cx="2091648" cy="492443"/>
              <a:chOff x="4985246" y="1308663"/>
              <a:chExt cx="2091648" cy="492444"/>
            </a:xfrm>
          </p:grpSpPr>
          <p:sp>
            <p:nvSpPr>
              <p:cNvPr id="6" name="TextBox 5">
                <a:extLst>
                  <a:ext uri="{FF2B5EF4-FFF2-40B4-BE49-F238E27FC236}">
                    <a16:creationId xmlns:a16="http://schemas.microsoft.com/office/drawing/2014/main" id="{9F8EE5E2-8A58-4C51-87CF-B4F88E405AA0}"/>
                  </a:ext>
                </a:extLst>
              </p:cNvPr>
              <p:cNvSpPr txBox="1"/>
              <p:nvPr/>
            </p:nvSpPr>
            <p:spPr>
              <a:xfrm>
                <a:off x="5773652" y="1308663"/>
                <a:ext cx="1303242" cy="492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3200" b="1" kern="0" dirty="0" err="1">
                    <a:latin typeface="BentonSans Bold" panose="02000803000000020004" pitchFamily="2" charset="0"/>
                    <a:ea typeface="Arial Unicode MS" pitchFamily="34" charset="-128"/>
                    <a:cs typeface="Arial Unicode MS" pitchFamily="34" charset="-128"/>
                  </a:rPr>
                  <a:t>gVisor</a:t>
                </a:r>
                <a:endParaRPr lang="en-US" sz="3200" b="1" kern="0" dirty="0">
                  <a:latin typeface="BentonSans Bold" panose="02000803000000020004" pitchFamily="2" charset="0"/>
                  <a:ea typeface="Arial Unicode MS" pitchFamily="34" charset="-128"/>
                  <a:cs typeface="Arial Unicode MS" pitchFamily="34" charset="-128"/>
                </a:endParaRPr>
              </a:p>
            </p:txBody>
          </p:sp>
          <p:pic>
            <p:nvPicPr>
              <p:cNvPr id="9" name="Picture 10" descr="Image result for gcp">
                <a:extLst>
                  <a:ext uri="{FF2B5EF4-FFF2-40B4-BE49-F238E27FC236}">
                    <a16:creationId xmlns:a16="http://schemas.microsoft.com/office/drawing/2014/main" id="{79CAD2F9-1280-4C14-8C42-5E06090AA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5246" y="1377018"/>
                <a:ext cx="1060222" cy="42408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Kata Containers">
              <a:extLst>
                <a:ext uri="{FF2B5EF4-FFF2-40B4-BE49-F238E27FC236}">
                  <a16:creationId xmlns:a16="http://schemas.microsoft.com/office/drawing/2014/main" id="{8A734EBD-815F-4629-9166-23FC838427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6462" y="5009957"/>
              <a:ext cx="1101867" cy="11018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05BD4AA-7915-48A7-A3B8-AA80E0B25277}"/>
                </a:ext>
              </a:extLst>
            </p:cNvPr>
            <p:cNvSpPr txBox="1"/>
            <p:nvPr/>
          </p:nvSpPr>
          <p:spPr>
            <a:xfrm>
              <a:off x="4860708"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Runtimes</a:t>
              </a:r>
            </a:p>
          </p:txBody>
        </p:sp>
        <p:sp>
          <p:nvSpPr>
            <p:cNvPr id="22" name="Rectangle 21">
              <a:extLst>
                <a:ext uri="{FF2B5EF4-FFF2-40B4-BE49-F238E27FC236}">
                  <a16:creationId xmlns:a16="http://schemas.microsoft.com/office/drawing/2014/main" id="{2829C0E2-0AE3-4B61-9698-71319A494D4E}"/>
                </a:ext>
              </a:extLst>
            </p:cNvPr>
            <p:cNvSpPr/>
            <p:nvPr/>
          </p:nvSpPr>
          <p:spPr bwMode="gray">
            <a:xfrm>
              <a:off x="4251937" y="1275732"/>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3" name="Rectangle 22">
            <a:extLst>
              <a:ext uri="{FF2B5EF4-FFF2-40B4-BE49-F238E27FC236}">
                <a16:creationId xmlns:a16="http://schemas.microsoft.com/office/drawing/2014/main" id="{220A90D2-20E2-4FAD-A465-190FEC6A232A}"/>
              </a:ext>
            </a:extLst>
          </p:cNvPr>
          <p:cNvSpPr/>
          <p:nvPr/>
        </p:nvSpPr>
        <p:spPr bwMode="gray">
          <a:xfrm>
            <a:off x="8310506" y="1275731"/>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2" name="Picture 8" descr="Image result for ubuntu">
            <a:extLst>
              <a:ext uri="{FF2B5EF4-FFF2-40B4-BE49-F238E27FC236}">
                <a16:creationId xmlns:a16="http://schemas.microsoft.com/office/drawing/2014/main" id="{D949CAA1-484F-42CB-8023-921ABB85D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09" y="1914411"/>
            <a:ext cx="1506374" cy="1200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A4C368EF-6E5B-4B3E-893A-3DF3A6F585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3956" y="3492220"/>
            <a:ext cx="1101867" cy="11018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ore os">
            <a:extLst>
              <a:ext uri="{FF2B5EF4-FFF2-40B4-BE49-F238E27FC236}">
                <a16:creationId xmlns:a16="http://schemas.microsoft.com/office/drawing/2014/main" id="{EBEAD15C-C228-41A8-AA12-5D908811BD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19192" y="4971818"/>
            <a:ext cx="851397" cy="1101868"/>
          </a:xfrm>
          <a:prstGeom prst="rect">
            <a:avLst/>
          </a:prstGeom>
          <a:noFill/>
          <a:extLst>
            <a:ext uri="{909E8E84-426E-40DD-AFC4-6F175D3DCCD1}">
              <a14:hiddenFill xmlns:a14="http://schemas.microsoft.com/office/drawing/2010/main">
                <a:solidFill>
                  <a:srgbClr val="FFFFFF"/>
                </a:solidFill>
              </a14:hiddenFill>
            </a:ext>
          </a:extLst>
        </p:spPr>
      </p:pic>
      <p:sp>
        <p:nvSpPr>
          <p:cNvPr id="24" name="Arrow: Right 23">
            <a:extLst>
              <a:ext uri="{FF2B5EF4-FFF2-40B4-BE49-F238E27FC236}">
                <a16:creationId xmlns:a16="http://schemas.microsoft.com/office/drawing/2014/main" id="{92A4BDF4-38E3-4146-AB2C-9DD5E22D2A7A}"/>
              </a:ext>
            </a:extLst>
          </p:cNvPr>
          <p:cNvSpPr/>
          <p:nvPr/>
        </p:nvSpPr>
        <p:spPr bwMode="gray">
          <a:xfrm>
            <a:off x="3607052" y="3602228"/>
            <a:ext cx="607394" cy="405580"/>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Arrow: Right 29">
            <a:extLst>
              <a:ext uri="{FF2B5EF4-FFF2-40B4-BE49-F238E27FC236}">
                <a16:creationId xmlns:a16="http://schemas.microsoft.com/office/drawing/2014/main" id="{66B503D6-5094-4BDC-AF78-C8B641824F06}"/>
              </a:ext>
            </a:extLst>
          </p:cNvPr>
          <p:cNvSpPr/>
          <p:nvPr/>
        </p:nvSpPr>
        <p:spPr bwMode="gray">
          <a:xfrm>
            <a:off x="7525803" y="3598289"/>
            <a:ext cx="607394" cy="405580"/>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TextBox 24">
            <a:extLst>
              <a:ext uri="{FF2B5EF4-FFF2-40B4-BE49-F238E27FC236}">
                <a16:creationId xmlns:a16="http://schemas.microsoft.com/office/drawing/2014/main" id="{D79C8ED5-16C8-4C7E-82E2-3C15C91EDA09}"/>
              </a:ext>
            </a:extLst>
          </p:cNvPr>
          <p:cNvSpPr txBox="1"/>
          <p:nvPr/>
        </p:nvSpPr>
        <p:spPr>
          <a:xfrm>
            <a:off x="8995909"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OS</a:t>
            </a:r>
          </a:p>
        </p:txBody>
      </p:sp>
    </p:spTree>
    <p:extLst>
      <p:ext uri="{BB962C8B-B14F-4D97-AF65-F5344CB8AC3E}">
        <p14:creationId xmlns:p14="http://schemas.microsoft.com/office/powerpoint/2010/main" val="162685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4422</Words>
  <Application>Microsoft Office PowerPoint</Application>
  <PresentationFormat>Custom</PresentationFormat>
  <Paragraphs>475</Paragraphs>
  <Slides>31</Slides>
  <Notes>27</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Arial Black</vt:lpstr>
      <vt:lpstr>Arial monospaced for SAP</vt:lpstr>
      <vt:lpstr>Arial Unicode MS</vt:lpstr>
      <vt:lpstr>BentonSans Bold</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A look into the docker engine</vt:lpstr>
      <vt:lpstr>PowerPoint Presentation</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#1 – Container Lifecycle</vt:lpstr>
      <vt:lpstr>PowerPoint Presentation</vt:lpstr>
      <vt:lpstr>Docker networking</vt:lpstr>
      <vt:lpstr>Port forwarding</vt:lpstr>
      <vt:lpstr>Demo</vt:lpstr>
      <vt:lpstr>Demo: Sample</vt:lpstr>
      <vt:lpstr>Demo: Sample</vt:lpstr>
      <vt:lpstr>Volumes</vt:lpstr>
      <vt:lpstr>Volumes</vt:lpstr>
      <vt:lpstr>Demo</vt:lpstr>
      <vt:lpstr>Exercise #2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600</cp:revision>
  <dcterms:created xsi:type="dcterms:W3CDTF">2015-10-14T11:21:43Z</dcterms:created>
  <dcterms:modified xsi:type="dcterms:W3CDTF">2019-07-08T11:55:58Z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